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22"/>
  </p:notesMasterIdLst>
  <p:sldIdLst>
    <p:sldId id="256" r:id="rId2"/>
    <p:sldId id="257" r:id="rId3"/>
    <p:sldId id="259" r:id="rId4"/>
    <p:sldId id="261" r:id="rId5"/>
    <p:sldId id="283" r:id="rId6"/>
    <p:sldId id="265" r:id="rId7"/>
    <p:sldId id="266" r:id="rId8"/>
    <p:sldId id="284" r:id="rId9"/>
    <p:sldId id="285" r:id="rId10"/>
    <p:sldId id="263" r:id="rId11"/>
    <p:sldId id="270" r:id="rId12"/>
    <p:sldId id="271" r:id="rId13"/>
    <p:sldId id="258" r:id="rId14"/>
    <p:sldId id="272" r:id="rId15"/>
    <p:sldId id="273" r:id="rId16"/>
    <p:sldId id="274" r:id="rId17"/>
    <p:sldId id="277" r:id="rId18"/>
    <p:sldId id="278" r:id="rId19"/>
    <p:sldId id="281" r:id="rId20"/>
    <p:sldId id="282" r:id="rId21"/>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856D"/>
    <a:srgbClr val="003635"/>
    <a:srgbClr val="9EFF29"/>
    <a:srgbClr val="C80064"/>
    <a:srgbClr val="C33A1F"/>
    <a:srgbClr val="0000CC"/>
    <a:srgbClr val="FF2549"/>
    <a:srgbClr val="007033"/>
    <a:srgbClr val="D6370C"/>
    <a:srgbClr val="1D3A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8801"/>
  </p:normalViewPr>
  <p:slideViewPr>
    <p:cSldViewPr snapToGrid="0">
      <p:cViewPr varScale="1">
        <p:scale>
          <a:sx n="102" d="100"/>
          <a:sy n="102" d="100"/>
        </p:scale>
        <p:origin x="176" y="192"/>
      </p:cViewPr>
      <p:guideLst>
        <p:guide orient="horz" pos="162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B4C462C-691E-5A47-9D9D-F4AB180B7960}" type="doc">
      <dgm:prSet loTypeId="urn:microsoft.com/office/officeart/2005/8/layout/process4" loCatId="" qsTypeId="urn:microsoft.com/office/officeart/2005/8/quickstyle/simple1" qsCatId="simple" csTypeId="urn:microsoft.com/office/officeart/2005/8/colors/accent1_2" csCatId="accent1" phldr="1"/>
      <dgm:spPr/>
      <dgm:t>
        <a:bodyPr/>
        <a:lstStyle/>
        <a:p>
          <a:endParaRPr lang="en-US"/>
        </a:p>
      </dgm:t>
    </dgm:pt>
    <dgm:pt modelId="{C9DE2467-04E2-D24C-85B4-D5BDAD6DFDBB}" type="pres">
      <dgm:prSet presAssocID="{4B4C462C-691E-5A47-9D9D-F4AB180B7960}" presName="Name0" presStyleCnt="0">
        <dgm:presLayoutVars>
          <dgm:dir/>
          <dgm:animLvl val="lvl"/>
          <dgm:resizeHandles val="exact"/>
        </dgm:presLayoutVars>
      </dgm:prSet>
      <dgm:spPr/>
    </dgm:pt>
  </dgm:ptLst>
  <dgm:cxnLst>
    <dgm:cxn modelId="{696658A2-6403-7346-ADC3-EDC3D614FEA0}" type="presOf" srcId="{4B4C462C-691E-5A47-9D9D-F4AB180B7960}" destId="{C9DE2467-04E2-D24C-85B4-D5BDAD6DFDBB}"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9-15T13:29:03.189"/>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1 194,'51'-4,"-11"-1,-12 0,-6-3,14 2,-7-4,1 4,-5-2,-6 3,4 0,-8 1,9 0,-6 3,1-3,-5 4,2 0,-3 0,5 0,5 0,13 0,3 0,10 0,0 0,-10 0,2 0,-16 0,-6 0,-6 0,3 0,-2 3,11-2,-1 3,5-4,6 5,2-4,6 4,-6-5,-7 4,-6-3,-6 3,1 0,-5-3,3 3,-3-4,5 4,4-3,-3 8,9-8,1 7,2-6,9 7,-4-8,5 4,1 0,6-4,-10 3,8-4,-15 0,9 0,-10 5,10-4,-4 3,0-4,24 5,-20-4,15 4,-20-5,-6 0,-5 0,-2 0,-9 0,3 0,0 0,2 0,14 0,-1 0,24 0,-4 0,12 0,-7 5,-12-4,-4 4,-20-5,-3 0,-6 0,7 0,5 0,18 0,10 0,13 0,1 0,-9 0,-14 0,-7 5,-6-4,-10 3,-2-4,-6 0,1 0,5 0,11 0,-3 0,15 0,-10 0,5 0,-6 0,0 0,-5 0,-2 0,1 5,1-4,4 3,1-4,0 0,6 0,1 0,12 0,-5 5,5-4,-12 4,4-1,-4-2,6 2,0-4,-6 0,-2 0,-10 0,4 0,-5 0,20 0,-16 0,9 0,-19 0,1 0,4 0,-3 0,4 0,-1 0,-3 0,8 0,-3 0,5 0,0 0,6 0,1 5,12-4,-11 8,16-8,-21 4,9-5,-12 0,8 0,-6 0,6 0,-13 0,-2 0,1 0,-4-4,8 3,-8-4,9 5,-10 0,16 0,-9 0,21 0,-8 0,23 0,-16 0,10 0,-19-4,-1 3,-12-4,0 5,-10-3,3 2,6-3,3 4,13 0,-2-5,12 4,-4-4,10 0,-11 4,-1-4,-7 5,-11 0,-2-4,-9 2,4-2,-4 0,4 3,1-3,-1 4,1 0,4 0,2 0,5-5,0 4,0-3,3 0,-8-1,7-1,-12-2,9 7,-5-3,1 4,10 0,-9 0,4 0,-1 0,-4 0,0-4,-2 3,6-4,-2 1,14-2,2 0,15-4,-6 9,10-5,-23 6,8-4,-16 3,8-4,-18 5,-3-4,-3 3,-4-7,21 7,0-8,17 8,1-9,14 9,2-10,-1 5,-7-6,-15 2,-13 0,-6 4,-10-2,-1 7,3-6,-1 6,6-3,-2 0,-1 3,-4-4,3 2,-4 2,9-3,-2 4,8 0,-3 0,5-5,-10 4,-2-3,-1 4,-2 0,18 0,12 0,22 6,7 0,14 1,-14 4,-7-5,-11 5,-24-5,-7-1,-16-9,6 3,9 2,1 0,7 3,-18-4,-2 0,4 0,3 0,14 0,-3 0,25 5,-2-3,20 8,-14-8,-9 3,-19-5,-12-4,-2 3,2-3,12 4,12 0,1 0,-1-4,-7 3,-16-4,-2 5,-9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t>9/15/19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t>‹#›</a:t>
            </a:fld>
            <a:endParaRPr lang="en-US"/>
          </a:p>
        </p:txBody>
      </p:sp>
    </p:spTree>
    <p:extLst>
      <p:ext uri="{BB962C8B-B14F-4D97-AF65-F5344CB8AC3E}">
        <p14:creationId xmlns:p14="http://schemas.microsoft.com/office/powerpoint/2010/main" val="284430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F533E96-F078-4B3D-A8F4-F1AF21EBC357}" type="slidenum">
              <a:rPr lang="en-US" smtClean="0"/>
              <a:t>6</a:t>
            </a:fld>
            <a:endParaRPr lang="en-US"/>
          </a:p>
        </p:txBody>
      </p:sp>
    </p:spTree>
    <p:extLst>
      <p:ext uri="{BB962C8B-B14F-4D97-AF65-F5344CB8AC3E}">
        <p14:creationId xmlns:p14="http://schemas.microsoft.com/office/powerpoint/2010/main" val="24299633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F533E96-F078-4B3D-A8F4-F1AF21EBC357}" type="slidenum">
              <a:rPr lang="en-US" smtClean="0"/>
              <a:t>10</a:t>
            </a:fld>
            <a:endParaRPr lang="en-US"/>
          </a:p>
        </p:txBody>
      </p:sp>
    </p:spTree>
    <p:extLst>
      <p:ext uri="{BB962C8B-B14F-4D97-AF65-F5344CB8AC3E}">
        <p14:creationId xmlns:p14="http://schemas.microsoft.com/office/powerpoint/2010/main" val="295122593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27703" y="1784556"/>
            <a:ext cx="8229600" cy="1688688"/>
          </a:xfrm>
          <a:noFill/>
          <a:effectLst>
            <a:outerShdw blurRad="50800" dist="38100" dir="2700000" algn="tl" rotWithShape="0">
              <a:prstClr val="black">
                <a:alpha val="40000"/>
              </a:prstClr>
            </a:outerShdw>
          </a:effectLst>
        </p:spPr>
        <p:txBody>
          <a:bodyPr>
            <a:normAutofit/>
          </a:bodyPr>
          <a:lstStyle>
            <a:lvl1pPr algn="r">
              <a:defRPr sz="3600">
                <a:solidFill>
                  <a:srgbClr val="0070C0"/>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420328" y="3694468"/>
            <a:ext cx="8229600" cy="678426"/>
          </a:xfrm>
        </p:spPr>
        <p:txBody>
          <a:bodyPr>
            <a:normAutofit/>
          </a:bodyPr>
          <a:lstStyle>
            <a:lvl1pPr marL="0" indent="0" algn="r">
              <a:buNone/>
              <a:defRPr sz="2800" b="0" i="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9/15/19</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9/15/19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9/15/19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9/15/19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id="{08B89D22-1D6E-450B-881F-4D2A4C527F7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71947" y="224337"/>
            <a:ext cx="8259098" cy="763526"/>
          </a:xfrm>
        </p:spPr>
        <p:txBody>
          <a:bodyPr>
            <a:normAutofit/>
          </a:bodyPr>
          <a:lstStyle>
            <a:lvl1pPr algn="r">
              <a:defRPr sz="3600" baseline="0">
                <a:solidFill>
                  <a:srgbClr val="0070C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63714" y="1312606"/>
            <a:ext cx="8246070" cy="3465870"/>
          </a:xfrm>
        </p:spPr>
        <p:txBody>
          <a:bodyPr/>
          <a:lstStyle>
            <a:lvl1pPr algn="l">
              <a:defRPr sz="2800">
                <a:solidFill>
                  <a:schemeClr val="bg1"/>
                </a:solidFill>
              </a:defRPr>
            </a:lvl1pPr>
            <a:lvl2pPr algn="l">
              <a:defRPr>
                <a:solidFill>
                  <a:schemeClr val="bg1"/>
                </a:solidFill>
              </a:defRPr>
            </a:lvl2pPr>
            <a:lvl3pPr algn="l">
              <a:defRPr>
                <a:solidFill>
                  <a:schemeClr val="bg1"/>
                </a:solidFill>
              </a:defRPr>
            </a:lvl3pPr>
            <a:lvl4pPr algn="l">
              <a:defRPr>
                <a:solidFill>
                  <a:schemeClr val="bg1"/>
                </a:solidFill>
              </a:defRPr>
            </a:lvl4pPr>
            <a:lvl5pPr algn="l">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9/15/19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392106" y="406537"/>
            <a:ext cx="6283782" cy="725349"/>
          </a:xfrm>
        </p:spPr>
        <p:txBody>
          <a:bodyPr>
            <a:normAutofit/>
          </a:bodyPr>
          <a:lstStyle>
            <a:lvl1pPr algn="l">
              <a:defRPr sz="3600">
                <a:solidFill>
                  <a:srgbClr val="0070C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2389238" y="1268361"/>
            <a:ext cx="6304935" cy="3420136"/>
          </a:xfrm>
        </p:spPr>
        <p:txBody>
          <a:bodyPr/>
          <a:lstStyle>
            <a:lvl1pPr>
              <a:defRPr sz="2800">
                <a:solidFill>
                  <a:srgbClr val="002060"/>
                </a:solidFill>
              </a:defRPr>
            </a:lvl1pPr>
            <a:lvl2pPr>
              <a:defRPr>
                <a:solidFill>
                  <a:srgbClr val="002060"/>
                </a:solidFill>
              </a:defRPr>
            </a:lvl2pPr>
            <a:lvl3pPr>
              <a:defRPr>
                <a:solidFill>
                  <a:srgbClr val="002060"/>
                </a:solidFill>
              </a:defRPr>
            </a:lvl3pPr>
            <a:lvl4pPr>
              <a:defRPr>
                <a:solidFill>
                  <a:srgbClr val="002060"/>
                </a:solidFill>
              </a:defRPr>
            </a:lvl4pPr>
            <a:lvl5pPr>
              <a:defRPr>
                <a:solidFill>
                  <a:srgbClr val="00206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9/15/19</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9/15/19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9/15/19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2692" y="271648"/>
            <a:ext cx="8093365" cy="763525"/>
          </a:xfrm>
        </p:spPr>
        <p:txBody>
          <a:bodyPr>
            <a:normAutofit/>
          </a:bodyPr>
          <a:lstStyle>
            <a:lvl1pPr algn="r">
              <a:defRPr sz="3600" baseline="0">
                <a:solidFill>
                  <a:srgbClr val="0070C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22131" y="1655517"/>
            <a:ext cx="4040188" cy="479822"/>
          </a:xfrm>
        </p:spPr>
        <p:txBody>
          <a:bodyPr anchor="b"/>
          <a:lstStyle>
            <a:lvl1pPr marL="0" indent="0" algn="ctr">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22131" y="2127914"/>
            <a:ext cx="4040188" cy="2276294"/>
          </a:xfrm>
        </p:spPr>
        <p:txBody>
          <a:bodyPr/>
          <a:lstStyle>
            <a:lvl1pPr algn="ctr">
              <a:defRPr sz="2400">
                <a:solidFill>
                  <a:schemeClr val="bg1"/>
                </a:solidFill>
              </a:defRPr>
            </a:lvl1pPr>
            <a:lvl2pPr algn="ctr">
              <a:defRPr sz="2000">
                <a:solidFill>
                  <a:schemeClr val="bg1"/>
                </a:solidFill>
              </a:defRPr>
            </a:lvl2pPr>
            <a:lvl3pPr algn="ctr">
              <a:defRPr sz="1800">
                <a:solidFill>
                  <a:schemeClr val="bg1"/>
                </a:solidFill>
              </a:defRPr>
            </a:lvl3pPr>
            <a:lvl4pPr algn="ctr">
              <a:defRPr sz="1600">
                <a:solidFill>
                  <a:schemeClr val="bg1"/>
                </a:solidFill>
              </a:defRPr>
            </a:lvl4pPr>
            <a:lvl5pPr algn="ctr">
              <a:defRPr sz="1600">
                <a:solidFill>
                  <a:schemeClr val="bg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57252" y="1655517"/>
            <a:ext cx="4041775" cy="479822"/>
          </a:xfrm>
        </p:spPr>
        <p:txBody>
          <a:bodyPr anchor="b"/>
          <a:lstStyle>
            <a:lvl1pPr marL="0" indent="0" algn="ctr">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57252" y="2127914"/>
            <a:ext cx="4041775" cy="2276294"/>
          </a:xfrm>
        </p:spPr>
        <p:txBody>
          <a:bodyPr/>
          <a:lstStyle>
            <a:lvl1pPr algn="ctr">
              <a:defRPr sz="2400">
                <a:solidFill>
                  <a:schemeClr val="bg1"/>
                </a:solidFill>
              </a:defRPr>
            </a:lvl1pPr>
            <a:lvl2pPr algn="ctr">
              <a:defRPr sz="2000">
                <a:solidFill>
                  <a:schemeClr val="bg1"/>
                </a:solidFill>
              </a:defRPr>
            </a:lvl2pPr>
            <a:lvl3pPr algn="ctr">
              <a:defRPr sz="1800">
                <a:solidFill>
                  <a:schemeClr val="bg1"/>
                </a:solidFill>
              </a:defRPr>
            </a:lvl3pPr>
            <a:lvl4pPr algn="ctr">
              <a:defRPr sz="1600">
                <a:solidFill>
                  <a:schemeClr val="bg1"/>
                </a:solidFill>
              </a:defRPr>
            </a:lvl4pPr>
            <a:lvl5pPr algn="ctr">
              <a:defRPr sz="1600">
                <a:solidFill>
                  <a:schemeClr val="bg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9/15/19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9/15/19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9/15/19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9/15/19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9/15/19</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id="{11E867DF-3DCA-4725-94F0-F2B6BD747A82}"/>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71948" y="1895168"/>
            <a:ext cx="8598479" cy="1445337"/>
          </a:xfrm>
        </p:spPr>
        <p:txBody>
          <a:bodyPr>
            <a:normAutofit fontScale="90000"/>
          </a:bodyPr>
          <a:lstStyle/>
          <a:p>
            <a:r>
              <a:rPr lang="en-CA" b="1" dirty="0">
                <a:solidFill>
                  <a:schemeClr val="bg1"/>
                </a:solidFill>
              </a:rPr>
              <a:t>Aggregate Intellect </a:t>
            </a:r>
            <a:br>
              <a:rPr lang="en-US" dirty="0"/>
            </a:br>
            <a:br>
              <a:rPr lang="en-CA" dirty="0"/>
            </a:br>
            <a:br>
              <a:rPr lang="en-CA" dirty="0"/>
            </a:br>
            <a:r>
              <a:rPr lang="en-CA" dirty="0"/>
              <a:t>				Detecting citations context in scientiﬁc papers</a:t>
            </a:r>
            <a:br>
              <a:rPr lang="en-CA" dirty="0"/>
            </a:br>
            <a:br>
              <a:rPr lang="en-CA" dirty="0"/>
            </a:br>
            <a:br>
              <a:rPr lang="en-CA" dirty="0"/>
            </a:br>
            <a:endParaRPr lang="en-US" dirty="0"/>
          </a:p>
        </p:txBody>
      </p:sp>
      <p:sp>
        <p:nvSpPr>
          <p:cNvPr id="3" name="Subtitle 2"/>
          <p:cNvSpPr>
            <a:spLocks noGrp="1"/>
          </p:cNvSpPr>
          <p:nvPr>
            <p:ph type="subTitle" idx="1"/>
          </p:nvPr>
        </p:nvSpPr>
        <p:spPr>
          <a:xfrm>
            <a:off x="464575" y="3753458"/>
            <a:ext cx="8428904" cy="768438"/>
          </a:xfrm>
        </p:spPr>
        <p:txBody>
          <a:bodyPr>
            <a:noAutofit/>
          </a:bodyPr>
          <a:lstStyle/>
          <a:p>
            <a:r>
              <a:rPr lang="en-CA" sz="2000" b="1" dirty="0" err="1">
                <a:latin typeface="+mj-lt"/>
                <a:ea typeface="+mj-ea"/>
                <a:cs typeface="+mj-cs"/>
              </a:rPr>
              <a:t>Viraja</a:t>
            </a:r>
            <a:r>
              <a:rPr lang="en-CA" sz="2000" b="1" dirty="0">
                <a:latin typeface="+mj-lt"/>
                <a:ea typeface="+mj-ea"/>
                <a:cs typeface="+mj-cs"/>
              </a:rPr>
              <a:t> </a:t>
            </a:r>
            <a:r>
              <a:rPr lang="en-CA" sz="2000" b="1" dirty="0" err="1">
                <a:latin typeface="+mj-lt"/>
                <a:ea typeface="+mj-ea"/>
                <a:cs typeface="+mj-cs"/>
              </a:rPr>
              <a:t>Ketkar</a:t>
            </a:r>
            <a:r>
              <a:rPr lang="en-CA" sz="2000" b="1" dirty="0">
                <a:latin typeface="+mj-lt"/>
                <a:ea typeface="+mj-ea"/>
                <a:cs typeface="+mj-cs"/>
              </a:rPr>
              <a:t> &amp; </a:t>
            </a:r>
            <a:r>
              <a:rPr lang="en-CA" sz="2000" b="1" dirty="0" err="1">
                <a:latin typeface="+mj-lt"/>
                <a:ea typeface="+mj-ea"/>
                <a:cs typeface="+mj-cs"/>
              </a:rPr>
              <a:t>Sumaira</a:t>
            </a:r>
            <a:r>
              <a:rPr lang="en-CA" sz="2000" b="1" dirty="0">
                <a:latin typeface="+mj-lt"/>
                <a:ea typeface="+mj-ea"/>
                <a:cs typeface="+mj-cs"/>
              </a:rPr>
              <a:t> Afzal</a:t>
            </a:r>
            <a:endParaRPr lang="en-US" sz="2000" b="1" dirty="0">
              <a:latin typeface="+mj-lt"/>
              <a:ea typeface="+mj-ea"/>
              <a:cs typeface="+mj-cs"/>
            </a:endParaRPr>
          </a:p>
        </p:txBody>
      </p:sp>
    </p:spTree>
    <p:extLst>
      <p:ext uri="{BB962C8B-B14F-4D97-AF65-F5344CB8AC3E}">
        <p14:creationId xmlns:p14="http://schemas.microsoft.com/office/powerpoint/2010/main" val="363920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8EC149-B709-994D-9A44-4270AF40173F}"/>
              </a:ext>
            </a:extLst>
          </p:cNvPr>
          <p:cNvSpPr>
            <a:spLocks noGrp="1"/>
          </p:cNvSpPr>
          <p:nvPr>
            <p:ph type="title"/>
          </p:nvPr>
        </p:nvSpPr>
        <p:spPr/>
        <p:txBody>
          <a:bodyPr/>
          <a:lstStyle/>
          <a:p>
            <a:endParaRPr lang="en-US" dirty="0">
              <a:solidFill>
                <a:schemeClr val="bg1"/>
              </a:solidFill>
            </a:endParaRPr>
          </a:p>
        </p:txBody>
      </p:sp>
      <p:sp>
        <p:nvSpPr>
          <p:cNvPr id="3" name="Content Placeholder 2">
            <a:extLst>
              <a:ext uri="{FF2B5EF4-FFF2-40B4-BE49-F238E27FC236}">
                <a16:creationId xmlns:a16="http://schemas.microsoft.com/office/drawing/2014/main" id="{6375BB7D-189C-3345-BDAB-E73090D62777}"/>
              </a:ext>
            </a:extLst>
          </p:cNvPr>
          <p:cNvSpPr>
            <a:spLocks noGrp="1"/>
          </p:cNvSpPr>
          <p:nvPr>
            <p:ph idx="1"/>
          </p:nvPr>
        </p:nvSpPr>
        <p:spPr/>
        <p:txBody>
          <a:bodyPr/>
          <a:lstStyle/>
          <a:p>
            <a:pPr marL="0" indent="0">
              <a:buNone/>
            </a:pPr>
            <a:r>
              <a:rPr lang="en-US" dirty="0"/>
              <a:t>    	</a:t>
            </a:r>
            <a:r>
              <a:rPr lang="en-US" sz="2800" dirty="0">
                <a:solidFill>
                  <a:srgbClr val="0070C0"/>
                </a:solidFill>
                <a:effectLst>
                  <a:outerShdw blurRad="50800" dist="38100" dir="2700000" algn="tl" rotWithShape="0">
                    <a:prstClr val="black">
                      <a:alpha val="40000"/>
                    </a:prstClr>
                  </a:outerShdw>
                </a:effectLst>
                <a:latin typeface="+mj-lt"/>
                <a:ea typeface="+mj-ea"/>
                <a:cs typeface="+mj-cs"/>
              </a:rPr>
              <a:t>LDA Topic Distribution  			Example</a:t>
            </a:r>
          </a:p>
        </p:txBody>
      </p:sp>
      <p:sp>
        <p:nvSpPr>
          <p:cNvPr id="4" name="Text Placeholder 3">
            <a:extLst>
              <a:ext uri="{FF2B5EF4-FFF2-40B4-BE49-F238E27FC236}">
                <a16:creationId xmlns:a16="http://schemas.microsoft.com/office/drawing/2014/main" id="{A4972AAF-F51A-AD4C-B292-2E7DB58700CB}"/>
              </a:ext>
            </a:extLst>
          </p:cNvPr>
          <p:cNvSpPr>
            <a:spLocks noGrp="1"/>
          </p:cNvSpPr>
          <p:nvPr>
            <p:ph type="body" sz="half" idx="2"/>
          </p:nvPr>
        </p:nvSpPr>
        <p:spPr/>
        <p:txBody>
          <a:bodyPr/>
          <a:lstStyle/>
          <a:p>
            <a:endParaRPr lang="en-US" dirty="0">
              <a:solidFill>
                <a:schemeClr val="bg1"/>
              </a:solidFill>
            </a:endParaRPr>
          </a:p>
          <a:p>
            <a:r>
              <a:rPr lang="en-US" sz="1800" b="1" dirty="0">
                <a:solidFill>
                  <a:schemeClr val="bg1"/>
                </a:solidFill>
              </a:rPr>
              <a:t>Documents</a:t>
            </a:r>
          </a:p>
          <a:p>
            <a:r>
              <a:rPr lang="en-US" sz="1800" dirty="0">
                <a:solidFill>
                  <a:schemeClr val="bg1"/>
                </a:solidFill>
              </a:rPr>
              <a:t>Doc1-apple banana</a:t>
            </a:r>
          </a:p>
          <a:p>
            <a:r>
              <a:rPr lang="en-US" sz="1800" dirty="0">
                <a:solidFill>
                  <a:schemeClr val="bg1"/>
                </a:solidFill>
              </a:rPr>
              <a:t>Doc2-apple orange</a:t>
            </a:r>
          </a:p>
          <a:p>
            <a:r>
              <a:rPr lang="en-US" sz="1800" dirty="0">
                <a:solidFill>
                  <a:schemeClr val="bg1"/>
                </a:solidFill>
              </a:rPr>
              <a:t>Doc3-banana orange</a:t>
            </a:r>
          </a:p>
          <a:p>
            <a:r>
              <a:rPr lang="en-US" sz="1800" dirty="0">
                <a:solidFill>
                  <a:schemeClr val="bg1"/>
                </a:solidFill>
              </a:rPr>
              <a:t>Doc4-tiger cat</a:t>
            </a:r>
          </a:p>
          <a:p>
            <a:r>
              <a:rPr lang="en-US" sz="1800" dirty="0">
                <a:solidFill>
                  <a:schemeClr val="bg1"/>
                </a:solidFill>
              </a:rPr>
              <a:t>Doc5-tiger dog</a:t>
            </a:r>
          </a:p>
          <a:p>
            <a:r>
              <a:rPr lang="en-US" sz="1800" dirty="0">
                <a:solidFill>
                  <a:schemeClr val="bg1"/>
                </a:solidFill>
              </a:rPr>
              <a:t>Doc6-cat dog</a:t>
            </a:r>
          </a:p>
          <a:p>
            <a:endParaRPr lang="en-US" dirty="0"/>
          </a:p>
        </p:txBody>
      </p:sp>
      <p:sp>
        <p:nvSpPr>
          <p:cNvPr id="5" name="Title 1">
            <a:extLst>
              <a:ext uri="{FF2B5EF4-FFF2-40B4-BE49-F238E27FC236}">
                <a16:creationId xmlns:a16="http://schemas.microsoft.com/office/drawing/2014/main" id="{E3F59EAA-E1D8-9046-9AD5-ACEFEF54CCAC}"/>
              </a:ext>
            </a:extLst>
          </p:cNvPr>
          <p:cNvSpPr txBox="1">
            <a:spLocks/>
          </p:cNvSpPr>
          <p:nvPr/>
        </p:nvSpPr>
        <p:spPr>
          <a:xfrm>
            <a:off x="154936" y="548878"/>
            <a:ext cx="5269212" cy="527457"/>
          </a:xfrm>
          <a:prstGeom prst="rect">
            <a:avLst/>
          </a:prstGeom>
        </p:spPr>
        <p:txBody>
          <a:bodyPr vert="horz" lIns="91440" tIns="45720" rIns="91440" bIns="45720" rtlCol="0" anchor="b">
            <a:normAutofit/>
          </a:bodyPr>
          <a:lstStyle>
            <a:lvl1pPr algn="l" defTabSz="914400" rtl="0" eaLnBrk="1" latinLnBrk="0" hangingPunct="1">
              <a:spcBef>
                <a:spcPct val="0"/>
              </a:spcBef>
              <a:buNone/>
              <a:defRPr sz="2000" b="1" kern="1200">
                <a:solidFill>
                  <a:schemeClr val="tx1"/>
                </a:solidFill>
                <a:latin typeface="+mj-lt"/>
                <a:ea typeface="+mj-ea"/>
                <a:cs typeface="+mj-cs"/>
              </a:defRPr>
            </a:lvl1pPr>
          </a:lstStyle>
          <a:p>
            <a:endParaRPr lang="en-US" dirty="0"/>
          </a:p>
        </p:txBody>
      </p:sp>
      <p:sp>
        <p:nvSpPr>
          <p:cNvPr id="6" name="TextBox 5">
            <a:extLst>
              <a:ext uri="{FF2B5EF4-FFF2-40B4-BE49-F238E27FC236}">
                <a16:creationId xmlns:a16="http://schemas.microsoft.com/office/drawing/2014/main" id="{877E880D-EED9-EA48-B447-63557B5D020C}"/>
              </a:ext>
            </a:extLst>
          </p:cNvPr>
          <p:cNvSpPr txBox="1"/>
          <p:nvPr/>
        </p:nvSpPr>
        <p:spPr>
          <a:xfrm>
            <a:off x="1220733" y="1025209"/>
            <a:ext cx="154905" cy="361248"/>
          </a:xfrm>
          <a:prstGeom prst="rect">
            <a:avLst/>
          </a:prstGeom>
          <a:noFill/>
        </p:spPr>
        <p:txBody>
          <a:bodyPr wrap="square" rtlCol="0">
            <a:spAutoFit/>
          </a:bodyPr>
          <a:lstStyle/>
          <a:p>
            <a:endParaRPr lang="en-US" dirty="0"/>
          </a:p>
        </p:txBody>
      </p:sp>
      <p:graphicFrame>
        <p:nvGraphicFramePr>
          <p:cNvPr id="7" name="Table 6">
            <a:extLst>
              <a:ext uri="{FF2B5EF4-FFF2-40B4-BE49-F238E27FC236}">
                <a16:creationId xmlns:a16="http://schemas.microsoft.com/office/drawing/2014/main" id="{FC3796A0-9A39-D741-90F6-5AE4FBA9AA26}"/>
              </a:ext>
            </a:extLst>
          </p:cNvPr>
          <p:cNvGraphicFramePr>
            <a:graphicFrameLocks noGrp="1"/>
          </p:cNvGraphicFramePr>
          <p:nvPr>
            <p:extLst>
              <p:ext uri="{D42A27DB-BD31-4B8C-83A1-F6EECF244321}">
                <p14:modId xmlns:p14="http://schemas.microsoft.com/office/powerpoint/2010/main" val="1480797410"/>
              </p:ext>
            </p:extLst>
          </p:nvPr>
        </p:nvGraphicFramePr>
        <p:xfrm>
          <a:off x="3465515" y="1131887"/>
          <a:ext cx="5678487" cy="1945679"/>
        </p:xfrm>
        <a:graphic>
          <a:graphicData uri="http://schemas.openxmlformats.org/drawingml/2006/table">
            <a:tbl>
              <a:tblPr firstRow="1" bandRow="1">
                <a:tableStyleId>{5C22544A-7EE6-4342-B048-85BDC9FD1C3A}</a:tableStyleId>
              </a:tblPr>
              <a:tblGrid>
                <a:gridCol w="1892829">
                  <a:extLst>
                    <a:ext uri="{9D8B030D-6E8A-4147-A177-3AD203B41FA5}">
                      <a16:colId xmlns:a16="http://schemas.microsoft.com/office/drawing/2014/main" val="3928339228"/>
                    </a:ext>
                  </a:extLst>
                </a:gridCol>
                <a:gridCol w="1892829">
                  <a:extLst>
                    <a:ext uri="{9D8B030D-6E8A-4147-A177-3AD203B41FA5}">
                      <a16:colId xmlns:a16="http://schemas.microsoft.com/office/drawing/2014/main" val="651257192"/>
                    </a:ext>
                  </a:extLst>
                </a:gridCol>
                <a:gridCol w="1892829">
                  <a:extLst>
                    <a:ext uri="{9D8B030D-6E8A-4147-A177-3AD203B41FA5}">
                      <a16:colId xmlns:a16="http://schemas.microsoft.com/office/drawing/2014/main" val="4170271682"/>
                    </a:ext>
                  </a:extLst>
                </a:gridCol>
              </a:tblGrid>
              <a:tr h="382235">
                <a:tc>
                  <a:txBody>
                    <a:bodyPr/>
                    <a:lstStyle/>
                    <a:p>
                      <a:endParaRPr lang="en-US" sz="1300" dirty="0"/>
                    </a:p>
                  </a:txBody>
                  <a:tcPr marT="31227" marB="31227"/>
                </a:tc>
                <a:tc>
                  <a:txBody>
                    <a:bodyPr/>
                    <a:lstStyle/>
                    <a:p>
                      <a:r>
                        <a:rPr lang="en-US" sz="1300" dirty="0"/>
                        <a:t>Topic1(Fruit)</a:t>
                      </a:r>
                    </a:p>
                  </a:txBody>
                  <a:tcPr marT="31227" marB="31227"/>
                </a:tc>
                <a:tc>
                  <a:txBody>
                    <a:bodyPr/>
                    <a:lstStyle/>
                    <a:p>
                      <a:r>
                        <a:rPr lang="en-US" sz="1300" dirty="0"/>
                        <a:t>Topic2(Animal)</a:t>
                      </a:r>
                    </a:p>
                  </a:txBody>
                  <a:tcPr marT="31227" marB="31227"/>
                </a:tc>
                <a:extLst>
                  <a:ext uri="{0D108BD9-81ED-4DB2-BD59-A6C34878D82A}">
                    <a16:rowId xmlns:a16="http://schemas.microsoft.com/office/drawing/2014/main" val="578780171"/>
                  </a:ext>
                </a:extLst>
              </a:tr>
              <a:tr h="225867">
                <a:tc>
                  <a:txBody>
                    <a:bodyPr/>
                    <a:lstStyle/>
                    <a:p>
                      <a:r>
                        <a:rPr lang="en-US" sz="1300" dirty="0"/>
                        <a:t>apple</a:t>
                      </a:r>
                    </a:p>
                  </a:txBody>
                  <a:tcPr marT="31227" marB="31227"/>
                </a:tc>
                <a:tc>
                  <a:txBody>
                    <a:bodyPr/>
                    <a:lstStyle/>
                    <a:p>
                      <a:r>
                        <a:rPr lang="en-US" sz="1300" dirty="0"/>
                        <a:t>33%</a:t>
                      </a:r>
                    </a:p>
                  </a:txBody>
                  <a:tcPr marT="31227" marB="31227"/>
                </a:tc>
                <a:tc>
                  <a:txBody>
                    <a:bodyPr/>
                    <a:lstStyle/>
                    <a:p>
                      <a:r>
                        <a:rPr lang="en-US" sz="1300" dirty="0"/>
                        <a:t>0%</a:t>
                      </a:r>
                    </a:p>
                  </a:txBody>
                  <a:tcPr marT="31227" marB="31227"/>
                </a:tc>
                <a:extLst>
                  <a:ext uri="{0D108BD9-81ED-4DB2-BD59-A6C34878D82A}">
                    <a16:rowId xmlns:a16="http://schemas.microsoft.com/office/drawing/2014/main" val="1887241496"/>
                  </a:ext>
                </a:extLst>
              </a:tr>
              <a:tr h="225867">
                <a:tc>
                  <a:txBody>
                    <a:bodyPr/>
                    <a:lstStyle/>
                    <a:p>
                      <a:r>
                        <a:rPr lang="en-US" sz="1300" dirty="0"/>
                        <a:t>banana</a:t>
                      </a:r>
                    </a:p>
                  </a:txBody>
                  <a:tcPr marT="31227" marB="31227"/>
                </a:tc>
                <a:tc>
                  <a:txBody>
                    <a:bodyPr/>
                    <a:lstStyle/>
                    <a:p>
                      <a:r>
                        <a:rPr lang="en-US" sz="1300" dirty="0"/>
                        <a:t>33%</a:t>
                      </a:r>
                    </a:p>
                  </a:txBody>
                  <a:tcPr marT="31227" marB="31227"/>
                </a:tc>
                <a:tc>
                  <a:txBody>
                    <a:bodyPr/>
                    <a:lstStyle/>
                    <a:p>
                      <a:r>
                        <a:rPr lang="en-US" sz="1300" dirty="0"/>
                        <a:t>0%</a:t>
                      </a:r>
                    </a:p>
                  </a:txBody>
                  <a:tcPr marT="31227" marB="31227"/>
                </a:tc>
                <a:extLst>
                  <a:ext uri="{0D108BD9-81ED-4DB2-BD59-A6C34878D82A}">
                    <a16:rowId xmlns:a16="http://schemas.microsoft.com/office/drawing/2014/main" val="2516439031"/>
                  </a:ext>
                </a:extLst>
              </a:tr>
              <a:tr h="225867">
                <a:tc>
                  <a:txBody>
                    <a:bodyPr/>
                    <a:lstStyle/>
                    <a:p>
                      <a:r>
                        <a:rPr lang="en-US" sz="1300" dirty="0"/>
                        <a:t>orange</a:t>
                      </a:r>
                    </a:p>
                  </a:txBody>
                  <a:tcPr marT="31227" marB="31227"/>
                </a:tc>
                <a:tc>
                  <a:txBody>
                    <a:bodyPr/>
                    <a:lstStyle/>
                    <a:p>
                      <a:r>
                        <a:rPr lang="en-US" sz="1300" dirty="0"/>
                        <a:t>33%</a:t>
                      </a:r>
                    </a:p>
                  </a:txBody>
                  <a:tcPr marT="31227" marB="31227"/>
                </a:tc>
                <a:tc>
                  <a:txBody>
                    <a:bodyPr/>
                    <a:lstStyle/>
                    <a:p>
                      <a:r>
                        <a:rPr lang="en-US" sz="1300" dirty="0"/>
                        <a:t>0%</a:t>
                      </a:r>
                    </a:p>
                  </a:txBody>
                  <a:tcPr marT="31227" marB="31227"/>
                </a:tc>
                <a:extLst>
                  <a:ext uri="{0D108BD9-81ED-4DB2-BD59-A6C34878D82A}">
                    <a16:rowId xmlns:a16="http://schemas.microsoft.com/office/drawing/2014/main" val="3268802853"/>
                  </a:ext>
                </a:extLst>
              </a:tr>
              <a:tr h="225867">
                <a:tc>
                  <a:txBody>
                    <a:bodyPr/>
                    <a:lstStyle/>
                    <a:p>
                      <a:r>
                        <a:rPr lang="en-US" sz="1300" dirty="0"/>
                        <a:t>tiger</a:t>
                      </a:r>
                    </a:p>
                  </a:txBody>
                  <a:tcPr marT="31227" marB="31227"/>
                </a:tc>
                <a:tc>
                  <a:txBody>
                    <a:bodyPr/>
                    <a:lstStyle/>
                    <a:p>
                      <a:r>
                        <a:rPr lang="en-US" sz="1300" dirty="0"/>
                        <a:t>0%</a:t>
                      </a:r>
                    </a:p>
                  </a:txBody>
                  <a:tcPr marT="31227" marB="31227"/>
                </a:tc>
                <a:tc>
                  <a:txBody>
                    <a:bodyPr/>
                    <a:lstStyle/>
                    <a:p>
                      <a:r>
                        <a:rPr lang="en-US" sz="1300" dirty="0"/>
                        <a:t>33%</a:t>
                      </a:r>
                    </a:p>
                  </a:txBody>
                  <a:tcPr marT="31227" marB="31227"/>
                </a:tc>
                <a:extLst>
                  <a:ext uri="{0D108BD9-81ED-4DB2-BD59-A6C34878D82A}">
                    <a16:rowId xmlns:a16="http://schemas.microsoft.com/office/drawing/2014/main" val="3715809743"/>
                  </a:ext>
                </a:extLst>
              </a:tr>
              <a:tr h="225867">
                <a:tc>
                  <a:txBody>
                    <a:bodyPr/>
                    <a:lstStyle/>
                    <a:p>
                      <a:r>
                        <a:rPr lang="en-US" sz="1300" dirty="0"/>
                        <a:t>cat</a:t>
                      </a:r>
                    </a:p>
                  </a:txBody>
                  <a:tcPr marT="31227" marB="31227"/>
                </a:tc>
                <a:tc>
                  <a:txBody>
                    <a:bodyPr/>
                    <a:lstStyle/>
                    <a:p>
                      <a:r>
                        <a:rPr lang="en-US" sz="1300" dirty="0"/>
                        <a:t>0%</a:t>
                      </a:r>
                    </a:p>
                  </a:txBody>
                  <a:tcPr marT="31227" marB="31227"/>
                </a:tc>
                <a:tc>
                  <a:txBody>
                    <a:bodyPr/>
                    <a:lstStyle/>
                    <a:p>
                      <a:r>
                        <a:rPr lang="en-US" sz="1300" dirty="0"/>
                        <a:t>33%</a:t>
                      </a:r>
                    </a:p>
                  </a:txBody>
                  <a:tcPr marT="31227" marB="31227"/>
                </a:tc>
                <a:extLst>
                  <a:ext uri="{0D108BD9-81ED-4DB2-BD59-A6C34878D82A}">
                    <a16:rowId xmlns:a16="http://schemas.microsoft.com/office/drawing/2014/main" val="3824390700"/>
                  </a:ext>
                </a:extLst>
              </a:tr>
              <a:tr h="225867">
                <a:tc>
                  <a:txBody>
                    <a:bodyPr/>
                    <a:lstStyle/>
                    <a:p>
                      <a:r>
                        <a:rPr lang="en-US" sz="1300" dirty="0"/>
                        <a:t>dog</a:t>
                      </a:r>
                    </a:p>
                  </a:txBody>
                  <a:tcPr marT="31227" marB="31227"/>
                </a:tc>
                <a:tc>
                  <a:txBody>
                    <a:bodyPr/>
                    <a:lstStyle/>
                    <a:p>
                      <a:r>
                        <a:rPr lang="en-US" sz="1300" dirty="0"/>
                        <a:t>0%</a:t>
                      </a:r>
                    </a:p>
                  </a:txBody>
                  <a:tcPr marT="31227" marB="31227"/>
                </a:tc>
                <a:tc>
                  <a:txBody>
                    <a:bodyPr/>
                    <a:lstStyle/>
                    <a:p>
                      <a:r>
                        <a:rPr lang="en-US" sz="1300" dirty="0"/>
                        <a:t>33%</a:t>
                      </a:r>
                    </a:p>
                  </a:txBody>
                  <a:tcPr marT="31227" marB="31227"/>
                </a:tc>
                <a:extLst>
                  <a:ext uri="{0D108BD9-81ED-4DB2-BD59-A6C34878D82A}">
                    <a16:rowId xmlns:a16="http://schemas.microsoft.com/office/drawing/2014/main" val="2555042655"/>
                  </a:ext>
                </a:extLst>
              </a:tr>
            </a:tbl>
          </a:graphicData>
        </a:graphic>
      </p:graphicFrame>
      <p:sp>
        <p:nvSpPr>
          <p:cNvPr id="8" name="Title 1">
            <a:extLst>
              <a:ext uri="{FF2B5EF4-FFF2-40B4-BE49-F238E27FC236}">
                <a16:creationId xmlns:a16="http://schemas.microsoft.com/office/drawing/2014/main" id="{7B96AA85-16AE-4F42-AF55-8F4D0CEF0EC2}"/>
              </a:ext>
            </a:extLst>
          </p:cNvPr>
          <p:cNvSpPr txBox="1">
            <a:spLocks/>
          </p:cNvSpPr>
          <p:nvPr/>
        </p:nvSpPr>
        <p:spPr>
          <a:xfrm>
            <a:off x="2392106" y="406537"/>
            <a:ext cx="6283782" cy="725349"/>
          </a:xfrm>
          <a:prstGeom prst="rect">
            <a:avLst/>
          </a:prstGeom>
        </p:spPr>
        <p:txBody>
          <a:bodyPr vert="horz" lIns="91440" tIns="45720" rIns="91440" bIns="45720" rtlCol="0" anchor="b">
            <a:normAutofit/>
          </a:bodyPr>
          <a:lstStyle>
            <a:lvl1pPr algn="l" defTabSz="914400" rtl="0" eaLnBrk="1" latinLnBrk="0" hangingPunct="1">
              <a:spcBef>
                <a:spcPct val="0"/>
              </a:spcBef>
              <a:buNone/>
              <a:defRPr sz="2000" b="1" kern="1200">
                <a:solidFill>
                  <a:schemeClr val="tx1"/>
                </a:solidFill>
                <a:latin typeface="+mj-lt"/>
                <a:ea typeface="+mj-ea"/>
                <a:cs typeface="+mj-cs"/>
              </a:defRPr>
            </a:lvl1pPr>
          </a:lstStyle>
          <a:p>
            <a:endParaRPr lang="en-US" dirty="0"/>
          </a:p>
        </p:txBody>
      </p:sp>
      <p:sp>
        <p:nvSpPr>
          <p:cNvPr id="9" name="TextBox 8">
            <a:extLst>
              <a:ext uri="{FF2B5EF4-FFF2-40B4-BE49-F238E27FC236}">
                <a16:creationId xmlns:a16="http://schemas.microsoft.com/office/drawing/2014/main" id="{96A0A565-EE49-3B4C-B398-0B880A3CED1E}"/>
              </a:ext>
            </a:extLst>
          </p:cNvPr>
          <p:cNvSpPr txBox="1"/>
          <p:nvPr/>
        </p:nvSpPr>
        <p:spPr>
          <a:xfrm>
            <a:off x="3457903" y="882869"/>
            <a:ext cx="184731" cy="369332"/>
          </a:xfrm>
          <a:prstGeom prst="rect">
            <a:avLst/>
          </a:prstGeom>
          <a:noFill/>
        </p:spPr>
        <p:txBody>
          <a:bodyPr wrap="none" rtlCol="0">
            <a:spAutoFit/>
          </a:bodyPr>
          <a:lstStyle/>
          <a:p>
            <a:endParaRPr lang="en-US" dirty="0"/>
          </a:p>
        </p:txBody>
      </p:sp>
      <p:graphicFrame>
        <p:nvGraphicFramePr>
          <p:cNvPr id="10" name="Table 9">
            <a:extLst>
              <a:ext uri="{FF2B5EF4-FFF2-40B4-BE49-F238E27FC236}">
                <a16:creationId xmlns:a16="http://schemas.microsoft.com/office/drawing/2014/main" id="{85ACD1E6-62F7-E945-8EF4-5F9DFBC5281A}"/>
              </a:ext>
            </a:extLst>
          </p:cNvPr>
          <p:cNvGraphicFramePr>
            <a:graphicFrameLocks noGrp="1"/>
          </p:cNvGraphicFramePr>
          <p:nvPr>
            <p:extLst>
              <p:ext uri="{D42A27DB-BD31-4B8C-83A1-F6EECF244321}">
                <p14:modId xmlns:p14="http://schemas.microsoft.com/office/powerpoint/2010/main" val="4171057401"/>
              </p:ext>
            </p:extLst>
          </p:nvPr>
        </p:nvGraphicFramePr>
        <p:xfrm>
          <a:off x="3465513" y="3077566"/>
          <a:ext cx="5678487" cy="2065935"/>
        </p:xfrm>
        <a:graphic>
          <a:graphicData uri="http://schemas.openxmlformats.org/drawingml/2006/table">
            <a:tbl>
              <a:tblPr firstRow="1" bandRow="1">
                <a:tableStyleId>{5C22544A-7EE6-4342-B048-85BDC9FD1C3A}</a:tableStyleId>
              </a:tblPr>
              <a:tblGrid>
                <a:gridCol w="1892829">
                  <a:extLst>
                    <a:ext uri="{9D8B030D-6E8A-4147-A177-3AD203B41FA5}">
                      <a16:colId xmlns:a16="http://schemas.microsoft.com/office/drawing/2014/main" val="3928339228"/>
                    </a:ext>
                  </a:extLst>
                </a:gridCol>
                <a:gridCol w="1892829">
                  <a:extLst>
                    <a:ext uri="{9D8B030D-6E8A-4147-A177-3AD203B41FA5}">
                      <a16:colId xmlns:a16="http://schemas.microsoft.com/office/drawing/2014/main" val="651257192"/>
                    </a:ext>
                  </a:extLst>
                </a:gridCol>
                <a:gridCol w="1892829">
                  <a:extLst>
                    <a:ext uri="{9D8B030D-6E8A-4147-A177-3AD203B41FA5}">
                      <a16:colId xmlns:a16="http://schemas.microsoft.com/office/drawing/2014/main" val="4170271682"/>
                    </a:ext>
                  </a:extLst>
                </a:gridCol>
              </a:tblGrid>
              <a:tr h="454503">
                <a:tc>
                  <a:txBody>
                    <a:bodyPr/>
                    <a:lstStyle/>
                    <a:p>
                      <a:endParaRPr lang="en-US" sz="1300" dirty="0"/>
                    </a:p>
                  </a:txBody>
                  <a:tcPr marT="31227" marB="31227"/>
                </a:tc>
                <a:tc>
                  <a:txBody>
                    <a:bodyPr/>
                    <a:lstStyle/>
                    <a:p>
                      <a:r>
                        <a:rPr lang="en-US" sz="1300" dirty="0"/>
                        <a:t>Topic1(Fruit)</a:t>
                      </a:r>
                    </a:p>
                  </a:txBody>
                  <a:tcPr marT="31227" marB="31227"/>
                </a:tc>
                <a:tc>
                  <a:txBody>
                    <a:bodyPr/>
                    <a:lstStyle/>
                    <a:p>
                      <a:r>
                        <a:rPr lang="en-US" sz="1300" dirty="0"/>
                        <a:t>Topic2(Animal)</a:t>
                      </a:r>
                    </a:p>
                  </a:txBody>
                  <a:tcPr marT="31227" marB="31227"/>
                </a:tc>
                <a:extLst>
                  <a:ext uri="{0D108BD9-81ED-4DB2-BD59-A6C34878D82A}">
                    <a16:rowId xmlns:a16="http://schemas.microsoft.com/office/drawing/2014/main" val="578780171"/>
                  </a:ext>
                </a:extLst>
              </a:tr>
              <a:tr h="268572">
                <a:tc>
                  <a:txBody>
                    <a:bodyPr/>
                    <a:lstStyle/>
                    <a:p>
                      <a:r>
                        <a:rPr lang="en-US" sz="1300" dirty="0"/>
                        <a:t>Doc1</a:t>
                      </a:r>
                    </a:p>
                  </a:txBody>
                  <a:tcPr marT="31227" marB="31227"/>
                </a:tc>
                <a:tc>
                  <a:txBody>
                    <a:bodyPr/>
                    <a:lstStyle/>
                    <a:p>
                      <a:r>
                        <a:rPr lang="en-US" sz="1300" dirty="0"/>
                        <a:t>100%</a:t>
                      </a:r>
                    </a:p>
                  </a:txBody>
                  <a:tcPr marT="31227" marB="31227"/>
                </a:tc>
                <a:tc>
                  <a:txBody>
                    <a:bodyPr/>
                    <a:lstStyle/>
                    <a:p>
                      <a:r>
                        <a:rPr lang="en-US" sz="1300" dirty="0"/>
                        <a:t>0%</a:t>
                      </a:r>
                    </a:p>
                  </a:txBody>
                  <a:tcPr marT="31227" marB="31227"/>
                </a:tc>
                <a:extLst>
                  <a:ext uri="{0D108BD9-81ED-4DB2-BD59-A6C34878D82A}">
                    <a16:rowId xmlns:a16="http://schemas.microsoft.com/office/drawing/2014/main" val="1887241496"/>
                  </a:ext>
                </a:extLst>
              </a:tr>
              <a:tr h="268572">
                <a:tc>
                  <a:txBody>
                    <a:bodyPr/>
                    <a:lstStyle/>
                    <a:p>
                      <a:r>
                        <a:rPr lang="en-US" sz="1300" dirty="0"/>
                        <a:t>Doc2</a:t>
                      </a:r>
                    </a:p>
                  </a:txBody>
                  <a:tcPr marT="31227" marB="31227"/>
                </a:tc>
                <a:tc>
                  <a:txBody>
                    <a:bodyPr/>
                    <a:lstStyle/>
                    <a:p>
                      <a:r>
                        <a:rPr lang="en-US" sz="1300" dirty="0"/>
                        <a:t>100%</a:t>
                      </a:r>
                    </a:p>
                  </a:txBody>
                  <a:tcPr marT="31227" marB="31227"/>
                </a:tc>
                <a:tc>
                  <a:txBody>
                    <a:bodyPr/>
                    <a:lstStyle/>
                    <a:p>
                      <a:r>
                        <a:rPr lang="en-US" sz="1300" dirty="0"/>
                        <a:t>0%</a:t>
                      </a:r>
                    </a:p>
                  </a:txBody>
                  <a:tcPr marT="31227" marB="31227"/>
                </a:tc>
                <a:extLst>
                  <a:ext uri="{0D108BD9-81ED-4DB2-BD59-A6C34878D82A}">
                    <a16:rowId xmlns:a16="http://schemas.microsoft.com/office/drawing/2014/main" val="2516439031"/>
                  </a:ext>
                </a:extLst>
              </a:tr>
              <a:tr h="268572">
                <a:tc>
                  <a:txBody>
                    <a:bodyPr/>
                    <a:lstStyle/>
                    <a:p>
                      <a:r>
                        <a:rPr lang="en-US" sz="1300" dirty="0"/>
                        <a:t>Doc3</a:t>
                      </a:r>
                    </a:p>
                  </a:txBody>
                  <a:tcPr marT="31227" marB="31227"/>
                </a:tc>
                <a:tc>
                  <a:txBody>
                    <a:bodyPr/>
                    <a:lstStyle/>
                    <a:p>
                      <a:r>
                        <a:rPr lang="en-US" sz="1300" dirty="0"/>
                        <a:t>100%</a:t>
                      </a:r>
                    </a:p>
                  </a:txBody>
                  <a:tcPr marT="31227" marB="31227"/>
                </a:tc>
                <a:tc>
                  <a:txBody>
                    <a:bodyPr/>
                    <a:lstStyle/>
                    <a:p>
                      <a:r>
                        <a:rPr lang="en-US" sz="1300" dirty="0"/>
                        <a:t>0%</a:t>
                      </a:r>
                    </a:p>
                  </a:txBody>
                  <a:tcPr marT="31227" marB="31227"/>
                </a:tc>
                <a:extLst>
                  <a:ext uri="{0D108BD9-81ED-4DB2-BD59-A6C34878D82A}">
                    <a16:rowId xmlns:a16="http://schemas.microsoft.com/office/drawing/2014/main" val="3268802853"/>
                  </a:ext>
                </a:extLst>
              </a:tr>
              <a:tr h="268572">
                <a:tc>
                  <a:txBody>
                    <a:bodyPr/>
                    <a:lstStyle/>
                    <a:p>
                      <a:r>
                        <a:rPr lang="en-US" sz="1300" dirty="0"/>
                        <a:t>Doc4</a:t>
                      </a:r>
                    </a:p>
                  </a:txBody>
                  <a:tcPr marT="31227" marB="31227"/>
                </a:tc>
                <a:tc>
                  <a:txBody>
                    <a:bodyPr/>
                    <a:lstStyle/>
                    <a:p>
                      <a:r>
                        <a:rPr lang="en-US" sz="1300" dirty="0"/>
                        <a:t>0%</a:t>
                      </a:r>
                    </a:p>
                  </a:txBody>
                  <a:tcPr marT="31227" marB="31227"/>
                </a:tc>
                <a:tc>
                  <a:txBody>
                    <a:bodyPr/>
                    <a:lstStyle/>
                    <a:p>
                      <a:r>
                        <a:rPr lang="en-US" sz="1300" dirty="0"/>
                        <a:t>100%</a:t>
                      </a:r>
                    </a:p>
                  </a:txBody>
                  <a:tcPr marT="31227" marB="31227"/>
                </a:tc>
                <a:extLst>
                  <a:ext uri="{0D108BD9-81ED-4DB2-BD59-A6C34878D82A}">
                    <a16:rowId xmlns:a16="http://schemas.microsoft.com/office/drawing/2014/main" val="3715809743"/>
                  </a:ext>
                </a:extLst>
              </a:tr>
              <a:tr h="268572">
                <a:tc>
                  <a:txBody>
                    <a:bodyPr/>
                    <a:lstStyle/>
                    <a:p>
                      <a:r>
                        <a:rPr lang="en-US" sz="1300" dirty="0"/>
                        <a:t>Doc5</a:t>
                      </a:r>
                    </a:p>
                  </a:txBody>
                  <a:tcPr marT="31227" marB="31227"/>
                </a:tc>
                <a:tc>
                  <a:txBody>
                    <a:bodyPr/>
                    <a:lstStyle/>
                    <a:p>
                      <a:r>
                        <a:rPr lang="en-US" sz="1300" dirty="0"/>
                        <a:t>0%</a:t>
                      </a:r>
                    </a:p>
                  </a:txBody>
                  <a:tcPr marT="31227" marB="31227"/>
                </a:tc>
                <a:tc>
                  <a:txBody>
                    <a:bodyPr/>
                    <a:lstStyle/>
                    <a:p>
                      <a:r>
                        <a:rPr lang="en-US" sz="1300" dirty="0"/>
                        <a:t>100%</a:t>
                      </a:r>
                    </a:p>
                  </a:txBody>
                  <a:tcPr marT="31227" marB="31227"/>
                </a:tc>
                <a:extLst>
                  <a:ext uri="{0D108BD9-81ED-4DB2-BD59-A6C34878D82A}">
                    <a16:rowId xmlns:a16="http://schemas.microsoft.com/office/drawing/2014/main" val="3824390700"/>
                  </a:ext>
                </a:extLst>
              </a:tr>
              <a:tr h="268572">
                <a:tc>
                  <a:txBody>
                    <a:bodyPr/>
                    <a:lstStyle/>
                    <a:p>
                      <a:r>
                        <a:rPr lang="en-US" sz="1300" dirty="0"/>
                        <a:t>Doc6</a:t>
                      </a:r>
                    </a:p>
                  </a:txBody>
                  <a:tcPr marT="31227" marB="31227"/>
                </a:tc>
                <a:tc>
                  <a:txBody>
                    <a:bodyPr/>
                    <a:lstStyle/>
                    <a:p>
                      <a:r>
                        <a:rPr lang="en-US" sz="1300" dirty="0"/>
                        <a:t>0%</a:t>
                      </a:r>
                    </a:p>
                  </a:txBody>
                  <a:tcPr marT="31227" marB="31227"/>
                </a:tc>
                <a:tc>
                  <a:txBody>
                    <a:bodyPr/>
                    <a:lstStyle/>
                    <a:p>
                      <a:r>
                        <a:rPr lang="en-US" sz="1300" dirty="0"/>
                        <a:t>100%</a:t>
                      </a:r>
                    </a:p>
                  </a:txBody>
                  <a:tcPr marT="31227" marB="31227"/>
                </a:tc>
                <a:extLst>
                  <a:ext uri="{0D108BD9-81ED-4DB2-BD59-A6C34878D82A}">
                    <a16:rowId xmlns:a16="http://schemas.microsoft.com/office/drawing/2014/main" val="2555042655"/>
                  </a:ext>
                </a:extLst>
              </a:tr>
            </a:tbl>
          </a:graphicData>
        </a:graphic>
      </p:graphicFrame>
    </p:spTree>
    <p:extLst>
      <p:ext uri="{BB962C8B-B14F-4D97-AF65-F5344CB8AC3E}">
        <p14:creationId xmlns:p14="http://schemas.microsoft.com/office/powerpoint/2010/main" val="10420342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32692" y="271648"/>
            <a:ext cx="8611308" cy="763525"/>
          </a:xfrm>
        </p:spPr>
        <p:txBody>
          <a:bodyPr>
            <a:normAutofit fontScale="90000"/>
          </a:bodyPr>
          <a:lstStyle/>
          <a:p>
            <a:br>
              <a:rPr lang="en-CA" dirty="0">
                <a:effectLst/>
              </a:rPr>
            </a:br>
            <a:r>
              <a:rPr lang="en-CA" dirty="0">
                <a:effectLst/>
              </a:rPr>
              <a:t>Topic-Word Representation</a:t>
            </a:r>
            <a:br>
              <a:rPr lang="en-CA" dirty="0">
                <a:effectLst/>
              </a:rPr>
            </a:br>
            <a:br>
              <a:rPr lang="en-CA" dirty="0"/>
            </a:br>
            <a:endParaRPr lang="en-US" dirty="0"/>
          </a:p>
        </p:txBody>
      </p:sp>
      <p:sp>
        <p:nvSpPr>
          <p:cNvPr id="5" name="Text Placeholder 4"/>
          <p:cNvSpPr>
            <a:spLocks noGrp="1"/>
          </p:cNvSpPr>
          <p:nvPr>
            <p:ph type="body" idx="1"/>
          </p:nvPr>
        </p:nvSpPr>
        <p:spPr>
          <a:xfrm>
            <a:off x="522131" y="1770291"/>
            <a:ext cx="4040188" cy="365048"/>
          </a:xfrm>
        </p:spPr>
        <p:txBody>
          <a:bodyPr>
            <a:normAutofit fontScale="85000" lnSpcReduction="20000"/>
          </a:bodyPr>
          <a:lstStyle/>
          <a:p>
            <a:r>
              <a:rPr lang="en-US" dirty="0"/>
              <a:t>Product A</a:t>
            </a:r>
          </a:p>
        </p:txBody>
      </p:sp>
      <p:sp>
        <p:nvSpPr>
          <p:cNvPr id="6" name="Content Placeholder 5"/>
          <p:cNvSpPr>
            <a:spLocks noGrp="1"/>
          </p:cNvSpPr>
          <p:nvPr>
            <p:ph sz="half" idx="2"/>
          </p:nvPr>
        </p:nvSpPr>
        <p:spPr/>
        <p:txBody>
          <a:bodyPr/>
          <a:lstStyle/>
          <a:p>
            <a:r>
              <a:rPr lang="en-US" dirty="0"/>
              <a:t>Feature 1</a:t>
            </a:r>
          </a:p>
          <a:p>
            <a:r>
              <a:rPr lang="en-US" dirty="0"/>
              <a:t>Feature 2</a:t>
            </a:r>
          </a:p>
          <a:p>
            <a:r>
              <a:rPr lang="en-US" dirty="0"/>
              <a:t>Feature 3</a:t>
            </a:r>
          </a:p>
        </p:txBody>
      </p:sp>
      <p:sp>
        <p:nvSpPr>
          <p:cNvPr id="7" name="Text Placeholder 6"/>
          <p:cNvSpPr>
            <a:spLocks noGrp="1"/>
          </p:cNvSpPr>
          <p:nvPr>
            <p:ph type="body" sz="quarter" idx="3"/>
          </p:nvPr>
        </p:nvSpPr>
        <p:spPr/>
        <p:txBody>
          <a:bodyPr>
            <a:normAutofit fontScale="85000" lnSpcReduction="20000"/>
          </a:bodyPr>
          <a:lstStyle/>
          <a:p>
            <a:r>
              <a:rPr lang="en-US" dirty="0"/>
              <a:t>Product B</a:t>
            </a:r>
          </a:p>
        </p:txBody>
      </p:sp>
      <p:sp>
        <p:nvSpPr>
          <p:cNvPr id="8" name="Content Placeholder 7"/>
          <p:cNvSpPr>
            <a:spLocks noGrp="1"/>
          </p:cNvSpPr>
          <p:nvPr>
            <p:ph sz="quarter" idx="4"/>
          </p:nvPr>
        </p:nvSpPr>
        <p:spPr/>
        <p:txBody>
          <a:bodyPr/>
          <a:lstStyle/>
          <a:p>
            <a:r>
              <a:rPr lang="en-US" dirty="0"/>
              <a:t>Feature 1</a:t>
            </a:r>
          </a:p>
          <a:p>
            <a:r>
              <a:rPr lang="en-US" dirty="0"/>
              <a:t>Feature 2</a:t>
            </a:r>
          </a:p>
          <a:p>
            <a:r>
              <a:rPr lang="en-US" dirty="0"/>
              <a:t>Feature 3</a:t>
            </a:r>
          </a:p>
        </p:txBody>
      </p:sp>
      <p:pic>
        <p:nvPicPr>
          <p:cNvPr id="5122" name="Picture 2" descr="https://lh5.googleusercontent.com/hytZ6cHWOah8VL6eJqj0mJuplruCVdQyiK6LdWW-lXYJUKW--r4NbxkExuTBSkGHSerQ_TULmhHXVxfgqdV0hWVkL3EVxRTLzM_l-DPXZ6tQO6Wio1qUENlYKYsu5FIuIr24jT__GEI">
            <a:extLst>
              <a:ext uri="{FF2B5EF4-FFF2-40B4-BE49-F238E27FC236}">
                <a16:creationId xmlns:a16="http://schemas.microsoft.com/office/drawing/2014/main" id="{050075F1-166A-C542-B1B3-A1205AFA16C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185514"/>
            <a:ext cx="9144000" cy="39579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85401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76A60-0501-F947-BD1D-6EF310FED4A5}"/>
              </a:ext>
            </a:extLst>
          </p:cNvPr>
          <p:cNvSpPr>
            <a:spLocks noGrp="1"/>
          </p:cNvSpPr>
          <p:nvPr>
            <p:ph type="title"/>
          </p:nvPr>
        </p:nvSpPr>
        <p:spPr>
          <a:xfrm>
            <a:off x="2392106" y="406537"/>
            <a:ext cx="6283782" cy="725349"/>
          </a:xfrm>
        </p:spPr>
        <p:txBody>
          <a:bodyPr>
            <a:normAutofit fontScale="90000"/>
          </a:bodyPr>
          <a:lstStyle/>
          <a:p>
            <a:r>
              <a:rPr lang="en-US" dirty="0"/>
              <a:t>Topic Distribution Across Documents</a:t>
            </a:r>
          </a:p>
        </p:txBody>
      </p:sp>
      <p:sp>
        <p:nvSpPr>
          <p:cNvPr id="3" name="Content Placeholder 2">
            <a:extLst>
              <a:ext uri="{FF2B5EF4-FFF2-40B4-BE49-F238E27FC236}">
                <a16:creationId xmlns:a16="http://schemas.microsoft.com/office/drawing/2014/main" id="{290160B7-58A8-684A-A6A0-D7641665BDBD}"/>
              </a:ext>
            </a:extLst>
          </p:cNvPr>
          <p:cNvSpPr>
            <a:spLocks noGrp="1"/>
          </p:cNvSpPr>
          <p:nvPr>
            <p:ph idx="1"/>
          </p:nvPr>
        </p:nvSpPr>
        <p:spPr>
          <a:xfrm>
            <a:off x="2389238" y="1268361"/>
            <a:ext cx="6304935" cy="3420136"/>
          </a:xfrm>
        </p:spPr>
        <p:style>
          <a:lnRef idx="2">
            <a:schemeClr val="accent1"/>
          </a:lnRef>
          <a:fillRef idx="1">
            <a:schemeClr val="lt1"/>
          </a:fillRef>
          <a:effectRef idx="0">
            <a:schemeClr val="accent1"/>
          </a:effectRef>
          <a:fontRef idx="minor">
            <a:schemeClr val="dk1"/>
          </a:fontRef>
        </p:style>
        <p:txBody>
          <a:bodyPr>
            <a:normAutofit/>
          </a:bodyPr>
          <a:lstStyle/>
          <a:p>
            <a:pPr marL="0" indent="0">
              <a:buNone/>
            </a:pPr>
            <a:br>
              <a:rPr lang="en-CA"/>
            </a:br>
            <a:endParaRPr lang="en-US" dirty="0"/>
          </a:p>
        </p:txBody>
      </p:sp>
      <p:pic>
        <p:nvPicPr>
          <p:cNvPr id="4" name="Picture 2" descr="https://lh4.googleusercontent.com/lnW6SUJa1QILfo5mN1uiK7iiKzchk7Viv2bhAyPCeUxetNDHWiuvff0i9Km6ogxaKM_4RCwABebShXHHL7ed3nJKwFYOX3zojQFp4RQviVYQX4LTUmODjExfu7knmLNF9WjwBrtaHrc">
            <a:extLst>
              <a:ext uri="{FF2B5EF4-FFF2-40B4-BE49-F238E27FC236}">
                <a16:creationId xmlns:a16="http://schemas.microsoft.com/office/drawing/2014/main" id="{22872C80-76D5-3F41-80BE-2A2065A200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65051" y="1268361"/>
            <a:ext cx="5553307" cy="34201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37459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32692" y="271648"/>
            <a:ext cx="8611308" cy="763525"/>
          </a:xfrm>
        </p:spPr>
        <p:txBody>
          <a:bodyPr>
            <a:normAutofit fontScale="90000"/>
          </a:bodyPr>
          <a:lstStyle/>
          <a:p>
            <a:br>
              <a:rPr lang="en-CA" dirty="0">
                <a:effectLst/>
              </a:rPr>
            </a:br>
            <a:r>
              <a:rPr lang="en-CA" dirty="0">
                <a:effectLst/>
              </a:rPr>
              <a:t>Dominant Topic Representation</a:t>
            </a:r>
            <a:br>
              <a:rPr lang="en-CA" dirty="0">
                <a:effectLst/>
              </a:rPr>
            </a:br>
            <a:br>
              <a:rPr lang="en-CA" dirty="0"/>
            </a:br>
            <a:endParaRPr lang="en-US" dirty="0"/>
          </a:p>
        </p:txBody>
      </p:sp>
      <p:sp>
        <p:nvSpPr>
          <p:cNvPr id="5" name="Text Placeholder 4"/>
          <p:cNvSpPr>
            <a:spLocks noGrp="1"/>
          </p:cNvSpPr>
          <p:nvPr>
            <p:ph type="body" idx="1"/>
          </p:nvPr>
        </p:nvSpPr>
        <p:spPr>
          <a:xfrm>
            <a:off x="522131" y="1770291"/>
            <a:ext cx="4040188" cy="365048"/>
          </a:xfrm>
        </p:spPr>
        <p:txBody>
          <a:bodyPr>
            <a:normAutofit fontScale="85000" lnSpcReduction="20000"/>
          </a:bodyPr>
          <a:lstStyle/>
          <a:p>
            <a:r>
              <a:rPr lang="en-US" dirty="0"/>
              <a:t>Product A</a:t>
            </a:r>
          </a:p>
        </p:txBody>
      </p:sp>
      <p:sp>
        <p:nvSpPr>
          <p:cNvPr id="6" name="Content Placeholder 5"/>
          <p:cNvSpPr>
            <a:spLocks noGrp="1"/>
          </p:cNvSpPr>
          <p:nvPr>
            <p:ph sz="half" idx="2"/>
          </p:nvPr>
        </p:nvSpPr>
        <p:spPr/>
        <p:txBody>
          <a:bodyPr/>
          <a:lstStyle/>
          <a:p>
            <a:r>
              <a:rPr lang="en-US" dirty="0"/>
              <a:t>Feature 1</a:t>
            </a:r>
          </a:p>
          <a:p>
            <a:r>
              <a:rPr lang="en-US" dirty="0"/>
              <a:t>Feature 2</a:t>
            </a:r>
          </a:p>
          <a:p>
            <a:r>
              <a:rPr lang="en-US" dirty="0"/>
              <a:t>Feature 3</a:t>
            </a:r>
          </a:p>
        </p:txBody>
      </p:sp>
      <p:sp>
        <p:nvSpPr>
          <p:cNvPr id="7" name="Text Placeholder 6"/>
          <p:cNvSpPr>
            <a:spLocks noGrp="1"/>
          </p:cNvSpPr>
          <p:nvPr>
            <p:ph type="body" sz="quarter" idx="3"/>
          </p:nvPr>
        </p:nvSpPr>
        <p:spPr/>
        <p:txBody>
          <a:bodyPr>
            <a:normAutofit fontScale="85000" lnSpcReduction="20000"/>
          </a:bodyPr>
          <a:lstStyle/>
          <a:p>
            <a:r>
              <a:rPr lang="en-US"/>
              <a:t>Product B</a:t>
            </a:r>
          </a:p>
        </p:txBody>
      </p:sp>
      <p:sp>
        <p:nvSpPr>
          <p:cNvPr id="8" name="Content Placeholder 7"/>
          <p:cNvSpPr>
            <a:spLocks noGrp="1"/>
          </p:cNvSpPr>
          <p:nvPr>
            <p:ph sz="quarter" idx="4"/>
          </p:nvPr>
        </p:nvSpPr>
        <p:spPr/>
        <p:txBody>
          <a:bodyPr/>
          <a:lstStyle/>
          <a:p>
            <a:r>
              <a:rPr lang="en-US" dirty="0"/>
              <a:t>Feature 1</a:t>
            </a:r>
          </a:p>
          <a:p>
            <a:r>
              <a:rPr lang="en-US" dirty="0"/>
              <a:t>Feature 2</a:t>
            </a:r>
          </a:p>
          <a:p>
            <a:r>
              <a:rPr lang="en-US" dirty="0"/>
              <a:t>Feature 3</a:t>
            </a:r>
          </a:p>
        </p:txBody>
      </p:sp>
      <p:pic>
        <p:nvPicPr>
          <p:cNvPr id="2050" name="Picture 2" descr="https://lh4.googleusercontent.com/ZMHQeJfmmJUlmJ5Oyg0c5VtdoSv94vHUtFbL2StdPnjijwHuu_Y5vRPfQs_h6WgbA8B_6HCoWhc1YNBEmnxbJQqHUHC6l9CbiPfjsex3kasy9ArrDKzaD-nhVs5RFzDmOe9OqCNeBbc">
            <a:extLst>
              <a:ext uri="{FF2B5EF4-FFF2-40B4-BE49-F238E27FC236}">
                <a16:creationId xmlns:a16="http://schemas.microsoft.com/office/drawing/2014/main" id="{D315AF8F-DB83-6646-B13C-9F8FE12E97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237785"/>
            <a:ext cx="9144000" cy="38914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07837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4" name="Flowchart: Document 93">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631" y="0"/>
            <a:ext cx="2436019" cy="2550319"/>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EDF1CE1-2915-DA4E-9E08-CC37C61D5ADC}"/>
              </a:ext>
            </a:extLst>
          </p:cNvPr>
          <p:cNvSpPr>
            <a:spLocks noGrp="1"/>
          </p:cNvSpPr>
          <p:nvPr>
            <p:ph type="title"/>
          </p:nvPr>
        </p:nvSpPr>
        <p:spPr>
          <a:xfrm>
            <a:off x="628650" y="128371"/>
            <a:ext cx="2130136" cy="1778361"/>
          </a:xfrm>
        </p:spPr>
        <p:txBody>
          <a:bodyPr vert="horz" lIns="91440" tIns="45720" rIns="91440" bIns="45720" rtlCol="0" anchor="ctr">
            <a:normAutofit/>
          </a:bodyPr>
          <a:lstStyle/>
          <a:p>
            <a:pPr>
              <a:lnSpc>
                <a:spcPct val="90000"/>
              </a:lnSpc>
            </a:pPr>
            <a:r>
              <a:rPr lang="en-US" sz="2400" kern="1200">
                <a:solidFill>
                  <a:srgbClr val="FFFFFF"/>
                </a:solidFill>
                <a:effectLst/>
                <a:latin typeface="+mj-lt"/>
                <a:ea typeface="+mj-ea"/>
                <a:cs typeface="+mj-cs"/>
              </a:rPr>
              <a:t>TOPIC-TERM Visualization</a:t>
            </a:r>
            <a:endParaRPr lang="en-US" sz="2400" kern="1200">
              <a:solidFill>
                <a:srgbClr val="FFFFFF"/>
              </a:solidFill>
              <a:latin typeface="+mj-lt"/>
              <a:ea typeface="+mj-ea"/>
              <a:cs typeface="+mj-cs"/>
            </a:endParaRPr>
          </a:p>
        </p:txBody>
      </p:sp>
      <p:pic>
        <p:nvPicPr>
          <p:cNvPr id="7170" name="Picture 2" descr="https://lh5.googleusercontent.com/Hu5Zd_nMxaVhb0u3c1dE2ZXwKf5mQjalXaqoNhkSi7q5Q7olTXZx9ZN0hKJbSc9smCwjbhbsrwnkBeNGZQO2NSXuTS8MtwKQuQ3JrXrhwdNo0GHVhqQXKu3uvqrRslBpXVip2QWKarU">
            <a:extLst>
              <a:ext uri="{FF2B5EF4-FFF2-40B4-BE49-F238E27FC236}">
                <a16:creationId xmlns:a16="http://schemas.microsoft.com/office/drawing/2014/main" id="{79836B3C-4D1E-164F-BA7F-A9C0FC84295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3155949" y="1187564"/>
            <a:ext cx="5510653" cy="27691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48349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 name="Flowchart: Document 72">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631" y="0"/>
            <a:ext cx="2436019" cy="2550319"/>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CBBE173-EA01-5F40-84C7-0ABAFE2A36CD}"/>
              </a:ext>
            </a:extLst>
          </p:cNvPr>
          <p:cNvSpPr>
            <a:spLocks noGrp="1"/>
          </p:cNvSpPr>
          <p:nvPr>
            <p:ph type="title"/>
          </p:nvPr>
        </p:nvSpPr>
        <p:spPr>
          <a:xfrm>
            <a:off x="628650" y="128371"/>
            <a:ext cx="2130136" cy="1778361"/>
          </a:xfrm>
        </p:spPr>
        <p:txBody>
          <a:bodyPr vert="horz" lIns="91440" tIns="45720" rIns="91440" bIns="45720" rtlCol="0" anchor="ctr">
            <a:normAutofit/>
          </a:bodyPr>
          <a:lstStyle/>
          <a:p>
            <a:pPr>
              <a:lnSpc>
                <a:spcPct val="90000"/>
              </a:lnSpc>
            </a:pPr>
            <a:br>
              <a:rPr lang="en-US" sz="1700" kern="1200">
                <a:solidFill>
                  <a:srgbClr val="FFFFFF"/>
                </a:solidFill>
                <a:effectLst/>
                <a:latin typeface="+mj-lt"/>
                <a:ea typeface="+mj-ea"/>
                <a:cs typeface="+mj-cs"/>
              </a:rPr>
            </a:br>
            <a:br>
              <a:rPr lang="en-US" sz="1700" kern="1200">
                <a:solidFill>
                  <a:srgbClr val="FFFFFF"/>
                </a:solidFill>
                <a:effectLst/>
                <a:latin typeface="+mj-lt"/>
                <a:ea typeface="+mj-ea"/>
                <a:cs typeface="+mj-cs"/>
              </a:rPr>
            </a:br>
            <a:r>
              <a:rPr lang="en-US" sz="1700" kern="1200">
                <a:solidFill>
                  <a:srgbClr val="FFFFFF"/>
                </a:solidFill>
                <a:effectLst/>
                <a:latin typeface="+mj-lt"/>
                <a:ea typeface="+mj-ea"/>
                <a:cs typeface="+mj-cs"/>
              </a:rPr>
              <a:t>TOPIC-TERM WORD CLOUD Representation </a:t>
            </a:r>
            <a:br>
              <a:rPr lang="en-US" sz="1700" kern="1200">
                <a:solidFill>
                  <a:srgbClr val="FFFFFF"/>
                </a:solidFill>
                <a:effectLst/>
                <a:latin typeface="+mj-lt"/>
                <a:ea typeface="+mj-ea"/>
                <a:cs typeface="+mj-cs"/>
              </a:rPr>
            </a:br>
            <a:br>
              <a:rPr lang="en-US" sz="1700" kern="1200">
                <a:solidFill>
                  <a:srgbClr val="FFFFFF"/>
                </a:solidFill>
                <a:latin typeface="+mj-lt"/>
                <a:ea typeface="+mj-ea"/>
                <a:cs typeface="+mj-cs"/>
              </a:rPr>
            </a:br>
            <a:endParaRPr lang="en-US" sz="1700" kern="1200">
              <a:solidFill>
                <a:srgbClr val="FFFFFF"/>
              </a:solidFill>
              <a:latin typeface="+mj-lt"/>
              <a:ea typeface="+mj-ea"/>
              <a:cs typeface="+mj-cs"/>
            </a:endParaRPr>
          </a:p>
        </p:txBody>
      </p:sp>
      <p:pic>
        <p:nvPicPr>
          <p:cNvPr id="8194" name="Picture 2" descr="https://lh4.googleusercontent.com/jNLYZl-mCT7vIsv0DhBUybkZHTR0o5gRQZG4pP0Y4DRpijUXwrwNEcTd36qPfQMrRHmnw4gNSiOSf4yE7hquFlWU5D9cq8UNZCeGxBEIvbRqX4EVGIyuV1WihoGZboj-rppBvBFb1OE">
            <a:extLst>
              <a:ext uri="{FF2B5EF4-FFF2-40B4-BE49-F238E27FC236}">
                <a16:creationId xmlns:a16="http://schemas.microsoft.com/office/drawing/2014/main" id="{A9CA2EA1-5F6D-0E44-B5FC-E4D5CE98DFE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3155949" y="898256"/>
            <a:ext cx="5510653" cy="33477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8531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Flowchart: Document 70">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631" y="0"/>
            <a:ext cx="2436019" cy="2550319"/>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CA2F37-3C7E-F942-815E-96C1E4544F81}"/>
              </a:ext>
            </a:extLst>
          </p:cNvPr>
          <p:cNvSpPr>
            <a:spLocks noGrp="1"/>
          </p:cNvSpPr>
          <p:nvPr>
            <p:ph type="title"/>
          </p:nvPr>
        </p:nvSpPr>
        <p:spPr>
          <a:xfrm>
            <a:off x="628650" y="128371"/>
            <a:ext cx="2130136" cy="1778361"/>
          </a:xfrm>
        </p:spPr>
        <p:txBody>
          <a:bodyPr vert="horz" lIns="91440" tIns="45720" rIns="91440" bIns="45720" rtlCol="0" anchor="ctr">
            <a:normAutofit/>
          </a:bodyPr>
          <a:lstStyle/>
          <a:p>
            <a:pPr>
              <a:lnSpc>
                <a:spcPct val="90000"/>
              </a:lnSpc>
            </a:pPr>
            <a:br>
              <a:rPr lang="en-US" sz="2000" kern="1200" dirty="0">
                <a:solidFill>
                  <a:srgbClr val="FFFFFF"/>
                </a:solidFill>
                <a:effectLst/>
                <a:latin typeface="+mj-lt"/>
                <a:ea typeface="+mj-ea"/>
                <a:cs typeface="+mj-cs"/>
              </a:rPr>
            </a:br>
            <a:r>
              <a:rPr lang="en-US" sz="2000" kern="1200" dirty="0">
                <a:solidFill>
                  <a:srgbClr val="FFFFFF"/>
                </a:solidFill>
                <a:effectLst/>
                <a:latin typeface="+mj-lt"/>
                <a:ea typeface="+mj-ea"/>
                <a:cs typeface="+mj-cs"/>
              </a:rPr>
              <a:t>Topic With Original Sentences</a:t>
            </a:r>
            <a:br>
              <a:rPr lang="en-US" sz="2000" kern="1200" dirty="0">
                <a:solidFill>
                  <a:srgbClr val="FFFFFF"/>
                </a:solidFill>
                <a:effectLst/>
                <a:latin typeface="+mj-lt"/>
                <a:ea typeface="+mj-ea"/>
                <a:cs typeface="+mj-cs"/>
              </a:rPr>
            </a:br>
            <a:br>
              <a:rPr lang="en-US" sz="2000" kern="1200" dirty="0">
                <a:solidFill>
                  <a:srgbClr val="FFFFFF"/>
                </a:solidFill>
                <a:latin typeface="+mj-lt"/>
                <a:ea typeface="+mj-ea"/>
                <a:cs typeface="+mj-cs"/>
              </a:rPr>
            </a:br>
            <a:endParaRPr lang="en-US" sz="2000" kern="1200" dirty="0">
              <a:solidFill>
                <a:srgbClr val="FFFFFF"/>
              </a:solidFill>
              <a:latin typeface="+mj-lt"/>
              <a:ea typeface="+mj-ea"/>
              <a:cs typeface="+mj-cs"/>
            </a:endParaRPr>
          </a:p>
        </p:txBody>
      </p:sp>
      <p:pic>
        <p:nvPicPr>
          <p:cNvPr id="9218" name="Picture 2" descr="https://lh4.googleusercontent.com/4FAvWzHuXSMF_1N9wiMsvixX_9s-L7KDD46QYrCX6Ap1qn8p7SwShlBiboIFPuN3IkS7xk-hRv3sIzNrzGZxfhWrrK9ExWINXxL9ABefK27QcEbLmrgV55rpQacwn_IPNlFW6RGTHwA">
            <a:extLst>
              <a:ext uri="{FF2B5EF4-FFF2-40B4-BE49-F238E27FC236}">
                <a16:creationId xmlns:a16="http://schemas.microsoft.com/office/drawing/2014/main" id="{CB914BA7-45C8-6C47-B481-FA8A4466AD3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3155949" y="677829"/>
            <a:ext cx="5510653" cy="37885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16248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82D36-B50A-134B-BF7E-A613E8735358}"/>
              </a:ext>
            </a:extLst>
          </p:cNvPr>
          <p:cNvSpPr>
            <a:spLocks noGrp="1"/>
          </p:cNvSpPr>
          <p:nvPr>
            <p:ph type="title"/>
          </p:nvPr>
        </p:nvSpPr>
        <p:spPr>
          <a:xfrm>
            <a:off x="417399" y="482600"/>
            <a:ext cx="8408193" cy="558627"/>
          </a:xfrm>
        </p:spPr>
        <p:txBody>
          <a:bodyPr vert="horz" lIns="91440" tIns="45720" rIns="91440" bIns="45720" rtlCol="0" anchor="ctr">
            <a:normAutofit/>
          </a:bodyPr>
          <a:lstStyle/>
          <a:p>
            <a:pPr algn="ctr">
              <a:lnSpc>
                <a:spcPct val="90000"/>
              </a:lnSpc>
            </a:pPr>
            <a:r>
              <a:rPr lang="en-US" sz="2400" kern="1200" dirty="0">
                <a:solidFill>
                  <a:schemeClr val="bg1"/>
                </a:solidFill>
                <a:latin typeface="+mj-lt"/>
                <a:ea typeface="+mj-ea"/>
                <a:cs typeface="+mj-cs"/>
              </a:rPr>
              <a:t>			</a:t>
            </a:r>
            <a:r>
              <a:rPr lang="en-US" sz="3200" dirty="0">
                <a:effectLst/>
              </a:rPr>
              <a:t>Experiment</a:t>
            </a:r>
          </a:p>
        </p:txBody>
      </p:sp>
      <p:sp>
        <p:nvSpPr>
          <p:cNvPr id="4" name="Content Placeholder 3">
            <a:extLst>
              <a:ext uri="{FF2B5EF4-FFF2-40B4-BE49-F238E27FC236}">
                <a16:creationId xmlns:a16="http://schemas.microsoft.com/office/drawing/2014/main" id="{8A06D5CE-F95D-D148-A4F1-C44141D41D46}"/>
              </a:ext>
            </a:extLst>
          </p:cNvPr>
          <p:cNvSpPr>
            <a:spLocks noGrp="1"/>
          </p:cNvSpPr>
          <p:nvPr>
            <p:ph idx="1"/>
          </p:nvPr>
        </p:nvSpPr>
        <p:spPr/>
        <p:txBody>
          <a:bodyPr/>
          <a:lstStyle/>
          <a:p>
            <a:pPr marL="0" indent="0">
              <a:buNone/>
            </a:pPr>
            <a:r>
              <a:rPr lang="en-US" dirty="0"/>
              <a:t>Sentiment Analysis</a:t>
            </a:r>
          </a:p>
          <a:p>
            <a:endParaRPr lang="en-US" dirty="0"/>
          </a:p>
          <a:p>
            <a:endParaRPr lang="en-US" dirty="0"/>
          </a:p>
        </p:txBody>
      </p:sp>
      <p:sp>
        <p:nvSpPr>
          <p:cNvPr id="6" name="AutoShape 6" descr="https://lh6.googleusercontent.com/NEuyDkLsbJ9dHkVbgR34CkqDISCB5V9LMa6En5joncsjEnKvz8U0c4h2adsFAjZGpDp96w5EkOuci_J4eGIwOP4zMRV3_IIhj8n8jmiY-GMwblBCTGA6Ei_Zyrrvn2MruT4Q6-VfbBQ">
            <a:extLst>
              <a:ext uri="{FF2B5EF4-FFF2-40B4-BE49-F238E27FC236}">
                <a16:creationId xmlns:a16="http://schemas.microsoft.com/office/drawing/2014/main" id="{16BDEB3E-AE29-CF49-90B8-BA63418FA7E6}"/>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8" descr="https://lh6.googleusercontent.com/NEuyDkLsbJ9dHkVbgR34CkqDISCB5V9LMa6En5joncsjEnKvz8U0c4h2adsFAjZGpDp96w5EkOuci_J4eGIwOP4zMRV3_IIhj8n8jmiY-GMwblBCTGA6Ei_Zyrrvn2MruT4Q6-VfbBQ">
            <a:extLst>
              <a:ext uri="{FF2B5EF4-FFF2-40B4-BE49-F238E27FC236}">
                <a16:creationId xmlns:a16="http://schemas.microsoft.com/office/drawing/2014/main" id="{5A5C3EC6-ED64-034D-8978-723B015CBBEC}"/>
              </a:ext>
            </a:extLst>
          </p:cNvPr>
          <p:cNvSpPr>
            <a:spLocks noChangeAspect="1" noChangeArrowheads="1"/>
          </p:cNvSpPr>
          <p:nvPr/>
        </p:nvSpPr>
        <p:spPr bwMode="auto">
          <a:xfrm>
            <a:off x="4572000" y="25717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 name="Content Placeholder 13">
            <a:extLst>
              <a:ext uri="{FF2B5EF4-FFF2-40B4-BE49-F238E27FC236}">
                <a16:creationId xmlns:a16="http://schemas.microsoft.com/office/drawing/2014/main" id="{BFFEFE5E-F994-084C-BD26-558A3C0D2E55}"/>
              </a:ext>
            </a:extLst>
          </p:cNvPr>
          <p:cNvPicPr>
            <a:picLocks noChangeAspect="1"/>
          </p:cNvPicPr>
          <p:nvPr/>
        </p:nvPicPr>
        <p:blipFill>
          <a:blip r:embed="rId2"/>
          <a:stretch>
            <a:fillRect/>
          </a:stretch>
        </p:blipFill>
        <p:spPr>
          <a:xfrm>
            <a:off x="0" y="1941534"/>
            <a:ext cx="9144000" cy="3201966"/>
          </a:xfrm>
          <a:prstGeom prst="rect">
            <a:avLst/>
          </a:prstGeom>
        </p:spPr>
      </p:pic>
      <mc:AlternateContent xmlns:mc="http://schemas.openxmlformats.org/markup-compatibility/2006" xmlns:p14="http://schemas.microsoft.com/office/powerpoint/2010/main">
        <mc:Choice Requires="p14">
          <p:contentPart p14:bwMode="auto" r:id="rId3">
            <p14:nvContentPartPr>
              <p14:cNvPr id="12" name="Ink 11">
                <a:extLst>
                  <a:ext uri="{FF2B5EF4-FFF2-40B4-BE49-F238E27FC236}">
                    <a16:creationId xmlns:a16="http://schemas.microsoft.com/office/drawing/2014/main" id="{16B62709-B424-0041-956C-5A70110465E8}"/>
                  </a:ext>
                </a:extLst>
              </p14:cNvPr>
              <p14:cNvContentPartPr/>
              <p14:nvPr/>
            </p14:nvContentPartPr>
            <p14:xfrm>
              <a:off x="143107" y="2306249"/>
              <a:ext cx="3399120" cy="108000"/>
            </p14:xfrm>
          </p:contentPart>
        </mc:Choice>
        <mc:Fallback xmlns="">
          <p:pic>
            <p:nvPicPr>
              <p:cNvPr id="12" name="Ink 11">
                <a:extLst>
                  <a:ext uri="{FF2B5EF4-FFF2-40B4-BE49-F238E27FC236}">
                    <a16:creationId xmlns:a16="http://schemas.microsoft.com/office/drawing/2014/main" id="{16B62709-B424-0041-956C-5A70110465E8}"/>
                  </a:ext>
                </a:extLst>
              </p:cNvPr>
              <p:cNvPicPr/>
              <p:nvPr/>
            </p:nvPicPr>
            <p:blipFill>
              <a:blip r:embed="rId4"/>
              <a:stretch>
                <a:fillRect/>
              </a:stretch>
            </p:blipFill>
            <p:spPr>
              <a:xfrm>
                <a:off x="89467" y="2198609"/>
                <a:ext cx="3506760" cy="323640"/>
              </a:xfrm>
              <a:prstGeom prst="rect">
                <a:avLst/>
              </a:prstGeom>
            </p:spPr>
          </p:pic>
        </mc:Fallback>
      </mc:AlternateContent>
    </p:spTree>
    <p:extLst>
      <p:ext uri="{BB962C8B-B14F-4D97-AF65-F5344CB8AC3E}">
        <p14:creationId xmlns:p14="http://schemas.microsoft.com/office/powerpoint/2010/main" val="11262164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82D36-B50A-134B-BF7E-A613E8735358}"/>
              </a:ext>
            </a:extLst>
          </p:cNvPr>
          <p:cNvSpPr>
            <a:spLocks noGrp="1"/>
          </p:cNvSpPr>
          <p:nvPr>
            <p:ph type="title"/>
          </p:nvPr>
        </p:nvSpPr>
        <p:spPr>
          <a:xfrm>
            <a:off x="417399" y="482600"/>
            <a:ext cx="8408193" cy="558627"/>
          </a:xfrm>
        </p:spPr>
        <p:txBody>
          <a:bodyPr vert="horz" lIns="91440" tIns="45720" rIns="91440" bIns="45720" rtlCol="0" anchor="ctr">
            <a:normAutofit/>
          </a:bodyPr>
          <a:lstStyle/>
          <a:p>
            <a:pPr algn="ctr">
              <a:lnSpc>
                <a:spcPct val="90000"/>
              </a:lnSpc>
            </a:pPr>
            <a:r>
              <a:rPr lang="en-US" sz="2400" kern="1200" dirty="0">
                <a:solidFill>
                  <a:schemeClr val="bg1"/>
                </a:solidFill>
                <a:latin typeface="+mj-lt"/>
                <a:ea typeface="+mj-ea"/>
                <a:cs typeface="+mj-cs"/>
              </a:rPr>
              <a:t>			</a:t>
            </a:r>
            <a:r>
              <a:rPr lang="en-US" sz="3200" dirty="0">
                <a:effectLst/>
              </a:rPr>
              <a:t>Conclusion</a:t>
            </a:r>
          </a:p>
        </p:txBody>
      </p:sp>
      <p:sp>
        <p:nvSpPr>
          <p:cNvPr id="4" name="Content Placeholder 3">
            <a:extLst>
              <a:ext uri="{FF2B5EF4-FFF2-40B4-BE49-F238E27FC236}">
                <a16:creationId xmlns:a16="http://schemas.microsoft.com/office/drawing/2014/main" id="{F2B55503-B661-F849-9DD8-512BD908A57B}"/>
              </a:ext>
            </a:extLst>
          </p:cNvPr>
          <p:cNvSpPr>
            <a:spLocks noGrp="1"/>
          </p:cNvSpPr>
          <p:nvPr>
            <p:ph idx="1"/>
          </p:nvPr>
        </p:nvSpPr>
        <p:spPr/>
        <p:txBody>
          <a:bodyPr>
            <a:normAutofit fontScale="85000" lnSpcReduction="20000"/>
          </a:bodyPr>
          <a:lstStyle/>
          <a:p>
            <a:pPr marL="0" indent="0">
              <a:buNone/>
            </a:pPr>
            <a:endParaRPr lang="en-CA" dirty="0"/>
          </a:p>
          <a:p>
            <a:pPr marL="0" indent="0">
              <a:buNone/>
            </a:pPr>
            <a:r>
              <a:rPr lang="en-CA" dirty="0"/>
              <a:t>With implementation LDA Model we were able to get :</a:t>
            </a:r>
          </a:p>
          <a:p>
            <a:pPr lvl="1" fontAlgn="base">
              <a:buFont typeface="Arial" panose="020B0604020202020204" pitchFamily="34" charset="0"/>
              <a:buChar char="•"/>
            </a:pPr>
            <a:r>
              <a:rPr lang="en-CA" dirty="0"/>
              <a:t>Dominant Topics</a:t>
            </a:r>
          </a:p>
          <a:p>
            <a:pPr lvl="1" fontAlgn="base">
              <a:buFont typeface="Arial" panose="020B0604020202020204" pitchFamily="34" charset="0"/>
              <a:buChar char="•"/>
            </a:pPr>
            <a:r>
              <a:rPr lang="en-CA" dirty="0"/>
              <a:t>Dominant-Topic with Words</a:t>
            </a:r>
          </a:p>
          <a:p>
            <a:pPr lvl="1" fontAlgn="base">
              <a:buFont typeface="Arial" panose="020B0604020202020204" pitchFamily="34" charset="0"/>
              <a:buChar char="•"/>
            </a:pPr>
            <a:r>
              <a:rPr lang="en-CA" dirty="0"/>
              <a:t>Dominant Topic with Original sentences</a:t>
            </a:r>
          </a:p>
          <a:p>
            <a:pPr marL="0" indent="0">
              <a:buNone/>
            </a:pPr>
            <a:br>
              <a:rPr lang="en-CA" dirty="0"/>
            </a:br>
            <a:r>
              <a:rPr lang="en-CA" dirty="0"/>
              <a:t>From the above information we can easily make inference and detect citations context in scientific papers.</a:t>
            </a:r>
          </a:p>
          <a:p>
            <a:pPr marL="0" indent="0">
              <a:buNone/>
            </a:pPr>
            <a:br>
              <a:rPr lang="en-CA" dirty="0"/>
            </a:br>
            <a:endParaRPr lang="en-US" dirty="0"/>
          </a:p>
        </p:txBody>
      </p:sp>
    </p:spTree>
    <p:extLst>
      <p:ext uri="{BB962C8B-B14F-4D97-AF65-F5344CB8AC3E}">
        <p14:creationId xmlns:p14="http://schemas.microsoft.com/office/powerpoint/2010/main" val="20387689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82D36-B50A-134B-BF7E-A613E8735358}"/>
              </a:ext>
            </a:extLst>
          </p:cNvPr>
          <p:cNvSpPr>
            <a:spLocks noGrp="1"/>
          </p:cNvSpPr>
          <p:nvPr>
            <p:ph type="title"/>
          </p:nvPr>
        </p:nvSpPr>
        <p:spPr>
          <a:xfrm>
            <a:off x="417399" y="482600"/>
            <a:ext cx="8408193" cy="558627"/>
          </a:xfrm>
        </p:spPr>
        <p:txBody>
          <a:bodyPr vert="horz" lIns="91440" tIns="45720" rIns="91440" bIns="45720" rtlCol="0" anchor="ctr">
            <a:normAutofit/>
          </a:bodyPr>
          <a:lstStyle/>
          <a:p>
            <a:pPr algn="ctr">
              <a:lnSpc>
                <a:spcPct val="90000"/>
              </a:lnSpc>
            </a:pPr>
            <a:r>
              <a:rPr lang="en-US" sz="2400" kern="1200" dirty="0">
                <a:solidFill>
                  <a:schemeClr val="bg1"/>
                </a:solidFill>
                <a:latin typeface="+mj-lt"/>
                <a:ea typeface="+mj-ea"/>
                <a:cs typeface="+mj-cs"/>
              </a:rPr>
              <a:t>			</a:t>
            </a:r>
            <a:r>
              <a:rPr lang="en-US" sz="3200" dirty="0">
                <a:effectLst/>
              </a:rPr>
              <a:t>Future Work</a:t>
            </a:r>
          </a:p>
        </p:txBody>
      </p:sp>
      <p:sp>
        <p:nvSpPr>
          <p:cNvPr id="4" name="Content Placeholder 3">
            <a:extLst>
              <a:ext uri="{FF2B5EF4-FFF2-40B4-BE49-F238E27FC236}">
                <a16:creationId xmlns:a16="http://schemas.microsoft.com/office/drawing/2014/main" id="{F2B55503-B661-F849-9DD8-512BD908A57B}"/>
              </a:ext>
            </a:extLst>
          </p:cNvPr>
          <p:cNvSpPr>
            <a:spLocks noGrp="1"/>
          </p:cNvSpPr>
          <p:nvPr>
            <p:ph idx="1"/>
          </p:nvPr>
        </p:nvSpPr>
        <p:spPr/>
        <p:txBody>
          <a:bodyPr>
            <a:normAutofit fontScale="85000" lnSpcReduction="20000"/>
          </a:bodyPr>
          <a:lstStyle/>
          <a:p>
            <a:pPr marL="0" indent="0">
              <a:buNone/>
            </a:pPr>
            <a:endParaRPr lang="en-CA" dirty="0"/>
          </a:p>
          <a:p>
            <a:endParaRPr lang="en-CA" dirty="0"/>
          </a:p>
          <a:p>
            <a:r>
              <a:rPr lang="en-CA" dirty="0"/>
              <a:t>Build topic model on a large collection of scientific documents.</a:t>
            </a:r>
          </a:p>
          <a:p>
            <a:endParaRPr lang="en-CA" dirty="0"/>
          </a:p>
          <a:p>
            <a:r>
              <a:rPr lang="en-CA" dirty="0"/>
              <a:t>Glove embedding with </a:t>
            </a:r>
            <a:r>
              <a:rPr lang="en-CA" dirty="0" err="1"/>
              <a:t>tfidf</a:t>
            </a:r>
            <a:r>
              <a:rPr lang="en-CA" dirty="0"/>
              <a:t> matrix </a:t>
            </a:r>
          </a:p>
          <a:p>
            <a:pPr marL="0" indent="0">
              <a:buNone/>
            </a:pPr>
            <a:br>
              <a:rPr lang="en-CA" dirty="0"/>
            </a:br>
            <a:endParaRPr lang="en-CA" dirty="0"/>
          </a:p>
          <a:p>
            <a:pPr marL="0" indent="0">
              <a:buNone/>
            </a:pPr>
            <a:br>
              <a:rPr lang="en-CA" dirty="0"/>
            </a:br>
            <a:endParaRPr lang="en-US" dirty="0"/>
          </a:p>
        </p:txBody>
      </p:sp>
    </p:spTree>
    <p:extLst>
      <p:ext uri="{BB962C8B-B14F-4D97-AF65-F5344CB8AC3E}">
        <p14:creationId xmlns:p14="http://schemas.microsoft.com/office/powerpoint/2010/main" val="28585404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a:effectLst/>
              </a:rPr>
              <a:t>Why it is useful?</a:t>
            </a:r>
            <a:endParaRPr lang="en-US" dirty="0"/>
          </a:p>
        </p:txBody>
      </p:sp>
      <p:sp>
        <p:nvSpPr>
          <p:cNvPr id="3" name="Content Placeholder 2"/>
          <p:cNvSpPr>
            <a:spLocks noGrp="1"/>
          </p:cNvSpPr>
          <p:nvPr>
            <p:ph idx="1"/>
          </p:nvPr>
        </p:nvSpPr>
        <p:spPr/>
        <p:txBody>
          <a:bodyPr>
            <a:normAutofit fontScale="77500" lnSpcReduction="20000"/>
          </a:bodyPr>
          <a:lstStyle/>
          <a:p>
            <a:pPr fontAlgn="base"/>
            <a:endParaRPr lang="en-CA" dirty="0"/>
          </a:p>
          <a:p>
            <a:pPr fontAlgn="base"/>
            <a:endParaRPr lang="en-CA" dirty="0"/>
          </a:p>
          <a:p>
            <a:pPr fontAlgn="base"/>
            <a:r>
              <a:rPr lang="en-CA" dirty="0"/>
              <a:t>Automatic detection of citation context can be used for sentiment analysis of citation which can also be used as a ﬁrst step to scientiﬁc summarisation.</a:t>
            </a:r>
          </a:p>
          <a:p>
            <a:pPr fontAlgn="base"/>
            <a:r>
              <a:rPr lang="en-CA" dirty="0"/>
              <a:t>It can help researchers during search, </a:t>
            </a:r>
          </a:p>
          <a:p>
            <a:pPr lvl="1" fontAlgn="base"/>
            <a:r>
              <a:rPr lang="en-CA" dirty="0"/>
              <a:t>by identifying problems with a particular approach </a:t>
            </a:r>
          </a:p>
          <a:p>
            <a:pPr lvl="1" fontAlgn="base"/>
            <a:r>
              <a:rPr lang="en-CA" dirty="0"/>
              <a:t>by recognising unaddressed issues and possible gaps in the current research</a:t>
            </a:r>
          </a:p>
          <a:p>
            <a:pPr marL="0" indent="0">
              <a:buNone/>
            </a:pPr>
            <a:br>
              <a:rPr lang="en-CA" dirty="0"/>
            </a:br>
            <a:endParaRPr lang="en-US" dirty="0"/>
          </a:p>
          <a:p>
            <a:endParaRPr lang="en-US" dirty="0"/>
          </a:p>
        </p:txBody>
      </p:sp>
    </p:spTree>
    <p:extLst>
      <p:ext uri="{BB962C8B-B14F-4D97-AF65-F5344CB8AC3E}">
        <p14:creationId xmlns:p14="http://schemas.microsoft.com/office/powerpoint/2010/main" val="41033094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82D36-B50A-134B-BF7E-A613E8735358}"/>
              </a:ext>
            </a:extLst>
          </p:cNvPr>
          <p:cNvSpPr>
            <a:spLocks noGrp="1"/>
          </p:cNvSpPr>
          <p:nvPr>
            <p:ph type="title"/>
          </p:nvPr>
        </p:nvSpPr>
        <p:spPr>
          <a:xfrm>
            <a:off x="417399" y="482600"/>
            <a:ext cx="8408193" cy="558627"/>
          </a:xfrm>
        </p:spPr>
        <p:txBody>
          <a:bodyPr vert="horz" lIns="91440" tIns="45720" rIns="91440" bIns="45720" rtlCol="0" anchor="ctr">
            <a:normAutofit/>
          </a:bodyPr>
          <a:lstStyle/>
          <a:p>
            <a:pPr algn="ctr">
              <a:lnSpc>
                <a:spcPct val="90000"/>
              </a:lnSpc>
            </a:pPr>
            <a:r>
              <a:rPr lang="en-US" sz="2400" kern="1200" dirty="0">
                <a:solidFill>
                  <a:schemeClr val="bg1"/>
                </a:solidFill>
                <a:latin typeface="+mj-lt"/>
                <a:ea typeface="+mj-ea"/>
                <a:cs typeface="+mj-cs"/>
              </a:rPr>
              <a:t>			</a:t>
            </a:r>
            <a:endParaRPr lang="en-US" sz="3200" dirty="0">
              <a:effectLst/>
            </a:endParaRPr>
          </a:p>
        </p:txBody>
      </p:sp>
      <p:sp>
        <p:nvSpPr>
          <p:cNvPr id="4" name="Content Placeholder 3">
            <a:extLst>
              <a:ext uri="{FF2B5EF4-FFF2-40B4-BE49-F238E27FC236}">
                <a16:creationId xmlns:a16="http://schemas.microsoft.com/office/drawing/2014/main" id="{F2B55503-B661-F849-9DD8-512BD908A57B}"/>
              </a:ext>
            </a:extLst>
          </p:cNvPr>
          <p:cNvSpPr>
            <a:spLocks noGrp="1"/>
          </p:cNvSpPr>
          <p:nvPr>
            <p:ph idx="1"/>
          </p:nvPr>
        </p:nvSpPr>
        <p:spPr/>
        <p:txBody>
          <a:bodyPr>
            <a:normAutofit/>
          </a:bodyPr>
          <a:lstStyle/>
          <a:p>
            <a:pPr marL="0" indent="0">
              <a:buNone/>
            </a:pPr>
            <a:endParaRPr lang="en-CA" dirty="0"/>
          </a:p>
          <a:p>
            <a:pPr marL="0" indent="0">
              <a:buNone/>
            </a:pPr>
            <a:endParaRPr lang="en-CA" dirty="0"/>
          </a:p>
          <a:p>
            <a:pPr marL="0" indent="0">
              <a:buNone/>
            </a:pPr>
            <a:r>
              <a:rPr lang="en-CA" sz="4000" dirty="0"/>
              <a:t>    Thank You Xiang, Amir and Harish</a:t>
            </a:r>
            <a:br>
              <a:rPr lang="en-CA" dirty="0"/>
            </a:br>
            <a:endParaRPr lang="en-CA" dirty="0"/>
          </a:p>
          <a:p>
            <a:pPr marL="0" indent="0">
              <a:buNone/>
            </a:pPr>
            <a:br>
              <a:rPr lang="en-CA" dirty="0"/>
            </a:br>
            <a:endParaRPr lang="en-US" dirty="0"/>
          </a:p>
        </p:txBody>
      </p:sp>
    </p:spTree>
    <p:extLst>
      <p:ext uri="{BB962C8B-B14F-4D97-AF65-F5344CB8AC3E}">
        <p14:creationId xmlns:p14="http://schemas.microsoft.com/office/powerpoint/2010/main" val="38333947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5893855" y="480060"/>
            <a:ext cx="2770084" cy="2845116"/>
          </a:xfrm>
          <a:noFill/>
        </p:spPr>
        <p:txBody>
          <a:bodyPr vert="horz" lIns="91440" tIns="45720" rIns="91440" bIns="45720" rtlCol="0" anchor="b">
            <a:normAutofit/>
          </a:bodyPr>
          <a:lstStyle/>
          <a:p>
            <a:pPr>
              <a:lnSpc>
                <a:spcPct val="90000"/>
              </a:lnSpc>
            </a:pPr>
            <a:r>
              <a:rPr lang="en-US" dirty="0">
                <a:ln w="0"/>
                <a:solidFill>
                  <a:schemeClr val="accent1"/>
                </a:solidFill>
                <a:effectLst>
                  <a:outerShdw blurRad="38100" dist="25400" dir="5400000" algn="ctr" rotWithShape="0">
                    <a:srgbClr val="6E747A">
                      <a:alpha val="43000"/>
                    </a:srgbClr>
                  </a:outerShdw>
                </a:effectLst>
              </a:rPr>
              <a:t>Challenge</a:t>
            </a:r>
          </a:p>
        </p:txBody>
      </p:sp>
      <p:sp>
        <p:nvSpPr>
          <p:cNvPr id="5" name="Content Placeholder 4"/>
          <p:cNvSpPr>
            <a:spLocks noGrp="1"/>
          </p:cNvSpPr>
          <p:nvPr>
            <p:ph idx="1"/>
          </p:nvPr>
        </p:nvSpPr>
        <p:spPr>
          <a:xfrm>
            <a:off x="5893854" y="3428999"/>
            <a:ext cx="2770085" cy="1234441"/>
          </a:xfrm>
          <a:noFill/>
        </p:spPr>
        <p:txBody>
          <a:bodyPr vert="horz" lIns="91440" tIns="45720" rIns="91440" bIns="45720" rtlCol="0">
            <a:normAutofit/>
          </a:bodyPr>
          <a:lstStyle/>
          <a:p>
            <a:pPr marL="0" indent="0">
              <a:lnSpc>
                <a:spcPct val="90000"/>
              </a:lnSpc>
              <a:spcBef>
                <a:spcPts val="1000"/>
              </a:spcBef>
              <a:buNone/>
            </a:pPr>
            <a:r>
              <a:rPr lang="en-US" sz="2000" dirty="0">
                <a:solidFill>
                  <a:schemeClr val="tx1"/>
                </a:solidFill>
              </a:rPr>
              <a:t>Looking at the first citation sentence, we lose the hidden context in the text</a:t>
            </a:r>
          </a:p>
        </p:txBody>
      </p:sp>
      <p:sp>
        <p:nvSpPr>
          <p:cNvPr id="1028" name="Rectangle 134">
            <a:extLst>
              <a:ext uri="{FF2B5EF4-FFF2-40B4-BE49-F238E27FC236}">
                <a16:creationId xmlns:a16="http://schemas.microsoft.com/office/drawing/2014/main" id="{71FC7D98-7B8B-402A-90FC-F027482F21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674555" cy="51435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9" name="Rounded Rectangle 28">
            <a:extLst>
              <a:ext uri="{FF2B5EF4-FFF2-40B4-BE49-F238E27FC236}">
                <a16:creationId xmlns:a16="http://schemas.microsoft.com/office/drawing/2014/main" id="{AD7356EA-285B-4E5D-8FEC-104659A4FD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7481" y="480068"/>
            <a:ext cx="4699590" cy="4183363"/>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https://lh3.googleusercontent.com/k3Ngn_UGyaK6YK3zTB7hPt9d8Fz2L1kpfMogQD5psMKdoDoa-nVQM32WJWSb49BKWjhRUrGy41UOYj1QXt_COrakvKW7-6rsiKIvcFAZf8M9ujucUzufQ4pPTC_-kjHmDY5Tz2FGn90">
            <a:extLst>
              <a:ext uri="{FF2B5EF4-FFF2-40B4-BE49-F238E27FC236}">
                <a16:creationId xmlns:a16="http://schemas.microsoft.com/office/drawing/2014/main" id="{46BEC428-95B9-764A-A418-22D75275707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258" r="5182" b="2"/>
          <a:stretch/>
        </p:blipFill>
        <p:spPr bwMode="auto">
          <a:xfrm>
            <a:off x="611855" y="684425"/>
            <a:ext cx="4450842" cy="3936492"/>
          </a:xfrm>
          <a:prstGeom prst="rect">
            <a:avLst/>
          </a:prstGeom>
          <a:noFill/>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16338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76A60-0501-F947-BD1D-6EF310FED4A5}"/>
              </a:ext>
            </a:extLst>
          </p:cNvPr>
          <p:cNvSpPr>
            <a:spLocks noGrp="1"/>
          </p:cNvSpPr>
          <p:nvPr>
            <p:ph type="title"/>
          </p:nvPr>
        </p:nvSpPr>
        <p:spPr/>
        <p:txBody>
          <a:bodyPr/>
          <a:lstStyle/>
          <a:p>
            <a:r>
              <a:rPr lang="en-US" dirty="0"/>
              <a:t>Proposed Solution</a:t>
            </a:r>
          </a:p>
        </p:txBody>
      </p:sp>
      <p:sp>
        <p:nvSpPr>
          <p:cNvPr id="3" name="Content Placeholder 2">
            <a:extLst>
              <a:ext uri="{FF2B5EF4-FFF2-40B4-BE49-F238E27FC236}">
                <a16:creationId xmlns:a16="http://schemas.microsoft.com/office/drawing/2014/main" id="{290160B7-58A8-684A-A6A0-D7641665BDBD}"/>
              </a:ext>
            </a:extLst>
          </p:cNvPr>
          <p:cNvSpPr>
            <a:spLocks noGrp="1"/>
          </p:cNvSpPr>
          <p:nvPr>
            <p:ph idx="1"/>
          </p:nvPr>
        </p:nvSpPr>
        <p:spPr/>
        <p:style>
          <a:lnRef idx="2">
            <a:schemeClr val="accent1"/>
          </a:lnRef>
          <a:fillRef idx="1">
            <a:schemeClr val="lt1"/>
          </a:fillRef>
          <a:effectRef idx="0">
            <a:schemeClr val="accent1"/>
          </a:effectRef>
          <a:fontRef idx="minor">
            <a:schemeClr val="dk1"/>
          </a:fontRef>
        </p:style>
        <p:txBody>
          <a:bodyPr>
            <a:normAutofit/>
          </a:bodyPr>
          <a:lstStyle/>
          <a:p>
            <a:r>
              <a:rPr lang="en-CA" dirty="0"/>
              <a:t>Topic modelling with Latent Dirichlet Allocation(LDA)</a:t>
            </a:r>
            <a:endParaRPr lang="en-US" dirty="0"/>
          </a:p>
        </p:txBody>
      </p:sp>
    </p:spTree>
    <p:extLst>
      <p:ext uri="{BB962C8B-B14F-4D97-AF65-F5344CB8AC3E}">
        <p14:creationId xmlns:p14="http://schemas.microsoft.com/office/powerpoint/2010/main" val="259885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388AE8-8DFB-1842-90F8-C667F725E04B}"/>
              </a:ext>
            </a:extLst>
          </p:cNvPr>
          <p:cNvSpPr>
            <a:spLocks noGrp="1"/>
          </p:cNvSpPr>
          <p:nvPr>
            <p:ph type="title"/>
          </p:nvPr>
        </p:nvSpPr>
        <p:spPr/>
        <p:txBody>
          <a:bodyPr/>
          <a:lstStyle/>
          <a:p>
            <a:r>
              <a:rPr lang="en-US" dirty="0"/>
              <a:t>Project Pipeline</a:t>
            </a:r>
          </a:p>
        </p:txBody>
      </p:sp>
      <p:graphicFrame>
        <p:nvGraphicFramePr>
          <p:cNvPr id="4" name="Content Placeholder 3">
            <a:extLst>
              <a:ext uri="{FF2B5EF4-FFF2-40B4-BE49-F238E27FC236}">
                <a16:creationId xmlns:a16="http://schemas.microsoft.com/office/drawing/2014/main" id="{5F963EA0-DBC3-AE42-9D1D-4F1605EA6CB6}"/>
              </a:ext>
            </a:extLst>
          </p:cNvPr>
          <p:cNvGraphicFramePr>
            <a:graphicFrameLocks noGrp="1"/>
          </p:cNvGraphicFramePr>
          <p:nvPr>
            <p:ph idx="1"/>
            <p:extLst>
              <p:ext uri="{D42A27DB-BD31-4B8C-83A1-F6EECF244321}">
                <p14:modId xmlns:p14="http://schemas.microsoft.com/office/powerpoint/2010/main" val="3163178296"/>
              </p:ext>
            </p:extLst>
          </p:nvPr>
        </p:nvGraphicFramePr>
        <p:xfrm>
          <a:off x="2389188" y="1268415"/>
          <a:ext cx="3823721" cy="14622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Rounded Rectangle 8">
            <a:extLst>
              <a:ext uri="{FF2B5EF4-FFF2-40B4-BE49-F238E27FC236}">
                <a16:creationId xmlns:a16="http://schemas.microsoft.com/office/drawing/2014/main" id="{88C519EF-C38B-404A-B5D3-AF629F338A1D}"/>
              </a:ext>
            </a:extLst>
          </p:cNvPr>
          <p:cNvSpPr/>
          <p:nvPr/>
        </p:nvSpPr>
        <p:spPr>
          <a:xfrm>
            <a:off x="2457188" y="1925280"/>
            <a:ext cx="1653436" cy="4634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PDF contents of citing papers</a:t>
            </a:r>
          </a:p>
        </p:txBody>
      </p:sp>
      <p:sp>
        <p:nvSpPr>
          <p:cNvPr id="10" name="Rounded Rectangle 9">
            <a:extLst>
              <a:ext uri="{FF2B5EF4-FFF2-40B4-BE49-F238E27FC236}">
                <a16:creationId xmlns:a16="http://schemas.microsoft.com/office/drawing/2014/main" id="{2356047C-9F88-684F-9260-A2886AB31CB8}"/>
              </a:ext>
            </a:extLst>
          </p:cNvPr>
          <p:cNvSpPr/>
          <p:nvPr/>
        </p:nvSpPr>
        <p:spPr>
          <a:xfrm>
            <a:off x="2457188" y="1242086"/>
            <a:ext cx="1653436" cy="4634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List of citing papers</a:t>
            </a:r>
          </a:p>
        </p:txBody>
      </p:sp>
      <p:sp>
        <p:nvSpPr>
          <p:cNvPr id="11" name="Rounded Rectangle 10">
            <a:extLst>
              <a:ext uri="{FF2B5EF4-FFF2-40B4-BE49-F238E27FC236}">
                <a16:creationId xmlns:a16="http://schemas.microsoft.com/office/drawing/2014/main" id="{7D77DDC0-129F-EC43-AFAA-AB94F569B90A}"/>
              </a:ext>
            </a:extLst>
          </p:cNvPr>
          <p:cNvSpPr/>
          <p:nvPr/>
        </p:nvSpPr>
        <p:spPr>
          <a:xfrm>
            <a:off x="2457188" y="2650301"/>
            <a:ext cx="1653436" cy="4634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sentences that refer paper A</a:t>
            </a:r>
          </a:p>
        </p:txBody>
      </p:sp>
      <p:sp>
        <p:nvSpPr>
          <p:cNvPr id="12" name="Rounded Rectangle 11">
            <a:extLst>
              <a:ext uri="{FF2B5EF4-FFF2-40B4-BE49-F238E27FC236}">
                <a16:creationId xmlns:a16="http://schemas.microsoft.com/office/drawing/2014/main" id="{E978A010-7CFC-B94E-8073-E3A98BF71E20}"/>
              </a:ext>
            </a:extLst>
          </p:cNvPr>
          <p:cNvSpPr/>
          <p:nvPr/>
        </p:nvSpPr>
        <p:spPr>
          <a:xfrm>
            <a:off x="2457188" y="3379943"/>
            <a:ext cx="1653436" cy="4634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Collect and save all sentences</a:t>
            </a:r>
          </a:p>
        </p:txBody>
      </p:sp>
      <p:sp>
        <p:nvSpPr>
          <p:cNvPr id="13" name="Rounded Rectangle 12">
            <a:extLst>
              <a:ext uri="{FF2B5EF4-FFF2-40B4-BE49-F238E27FC236}">
                <a16:creationId xmlns:a16="http://schemas.microsoft.com/office/drawing/2014/main" id="{25A7DDA6-C7AD-4841-BA4D-3F5AD7F05791}"/>
              </a:ext>
            </a:extLst>
          </p:cNvPr>
          <p:cNvSpPr/>
          <p:nvPr/>
        </p:nvSpPr>
        <p:spPr>
          <a:xfrm>
            <a:off x="4783897" y="1974380"/>
            <a:ext cx="1653436" cy="4634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Tokenize data</a:t>
            </a:r>
          </a:p>
        </p:txBody>
      </p:sp>
      <p:sp>
        <p:nvSpPr>
          <p:cNvPr id="14" name="Rounded Rectangle 13">
            <a:extLst>
              <a:ext uri="{FF2B5EF4-FFF2-40B4-BE49-F238E27FC236}">
                <a16:creationId xmlns:a16="http://schemas.microsoft.com/office/drawing/2014/main" id="{94DF5B0A-79C3-1C45-A7B1-9A84D0B9F8D9}"/>
              </a:ext>
            </a:extLst>
          </p:cNvPr>
          <p:cNvSpPr/>
          <p:nvPr/>
        </p:nvSpPr>
        <p:spPr>
          <a:xfrm>
            <a:off x="4783897" y="1291186"/>
            <a:ext cx="1653436" cy="4634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Clean data</a:t>
            </a:r>
          </a:p>
        </p:txBody>
      </p:sp>
      <p:sp>
        <p:nvSpPr>
          <p:cNvPr id="15" name="Rounded Rectangle 14">
            <a:extLst>
              <a:ext uri="{FF2B5EF4-FFF2-40B4-BE49-F238E27FC236}">
                <a16:creationId xmlns:a16="http://schemas.microsoft.com/office/drawing/2014/main" id="{1E89A949-98EE-3744-9416-35102A968F4D}"/>
              </a:ext>
            </a:extLst>
          </p:cNvPr>
          <p:cNvSpPr/>
          <p:nvPr/>
        </p:nvSpPr>
        <p:spPr>
          <a:xfrm>
            <a:off x="4783897" y="2699401"/>
            <a:ext cx="1653436" cy="4634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Normalize data</a:t>
            </a:r>
          </a:p>
        </p:txBody>
      </p:sp>
      <p:sp>
        <p:nvSpPr>
          <p:cNvPr id="16" name="Rounded Rectangle 15">
            <a:extLst>
              <a:ext uri="{FF2B5EF4-FFF2-40B4-BE49-F238E27FC236}">
                <a16:creationId xmlns:a16="http://schemas.microsoft.com/office/drawing/2014/main" id="{38B71917-B4C5-2B4A-B987-8D30A699767C}"/>
              </a:ext>
            </a:extLst>
          </p:cNvPr>
          <p:cNvSpPr/>
          <p:nvPr/>
        </p:nvSpPr>
        <p:spPr>
          <a:xfrm>
            <a:off x="4783897" y="3429043"/>
            <a:ext cx="1653436" cy="4634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Bi-gram and Tri-gram</a:t>
            </a:r>
          </a:p>
        </p:txBody>
      </p:sp>
      <p:sp>
        <p:nvSpPr>
          <p:cNvPr id="17" name="Rounded Rectangle 16">
            <a:extLst>
              <a:ext uri="{FF2B5EF4-FFF2-40B4-BE49-F238E27FC236}">
                <a16:creationId xmlns:a16="http://schemas.microsoft.com/office/drawing/2014/main" id="{DEEE1A5D-7832-1844-8B67-329D1BAD0B9D}"/>
              </a:ext>
            </a:extLst>
          </p:cNvPr>
          <p:cNvSpPr/>
          <p:nvPr/>
        </p:nvSpPr>
        <p:spPr>
          <a:xfrm>
            <a:off x="7196202" y="1966144"/>
            <a:ext cx="1653436" cy="4634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LDA Model</a:t>
            </a:r>
          </a:p>
        </p:txBody>
      </p:sp>
      <p:sp>
        <p:nvSpPr>
          <p:cNvPr id="18" name="Rounded Rectangle 17">
            <a:extLst>
              <a:ext uri="{FF2B5EF4-FFF2-40B4-BE49-F238E27FC236}">
                <a16:creationId xmlns:a16="http://schemas.microsoft.com/office/drawing/2014/main" id="{1EAABEB8-3721-7E45-B927-12529616AAAB}"/>
              </a:ext>
            </a:extLst>
          </p:cNvPr>
          <p:cNvSpPr/>
          <p:nvPr/>
        </p:nvSpPr>
        <p:spPr>
          <a:xfrm>
            <a:off x="7196202" y="1282950"/>
            <a:ext cx="1653436" cy="4634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Input(Dictionary and corpus)</a:t>
            </a:r>
          </a:p>
        </p:txBody>
      </p:sp>
      <p:sp>
        <p:nvSpPr>
          <p:cNvPr id="19" name="Rounded Rectangle 18">
            <a:extLst>
              <a:ext uri="{FF2B5EF4-FFF2-40B4-BE49-F238E27FC236}">
                <a16:creationId xmlns:a16="http://schemas.microsoft.com/office/drawing/2014/main" id="{FA9616D3-36AA-BF46-9A17-45E309A4140F}"/>
              </a:ext>
            </a:extLst>
          </p:cNvPr>
          <p:cNvSpPr/>
          <p:nvPr/>
        </p:nvSpPr>
        <p:spPr>
          <a:xfrm>
            <a:off x="7196202" y="2691165"/>
            <a:ext cx="1653436" cy="4634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Model evaluation</a:t>
            </a:r>
          </a:p>
        </p:txBody>
      </p:sp>
      <p:sp>
        <p:nvSpPr>
          <p:cNvPr id="20" name="Rounded Rectangle 19">
            <a:extLst>
              <a:ext uri="{FF2B5EF4-FFF2-40B4-BE49-F238E27FC236}">
                <a16:creationId xmlns:a16="http://schemas.microsoft.com/office/drawing/2014/main" id="{D6CBF1C1-5F24-A74C-A525-6B05DF42D65D}"/>
              </a:ext>
            </a:extLst>
          </p:cNvPr>
          <p:cNvSpPr/>
          <p:nvPr/>
        </p:nvSpPr>
        <p:spPr>
          <a:xfrm>
            <a:off x="7196202" y="3420807"/>
            <a:ext cx="1653436" cy="4634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Hyperparameter tuning</a:t>
            </a:r>
          </a:p>
        </p:txBody>
      </p:sp>
      <p:cxnSp>
        <p:nvCxnSpPr>
          <p:cNvPr id="29" name="Elbow Connector 28">
            <a:extLst>
              <a:ext uri="{FF2B5EF4-FFF2-40B4-BE49-F238E27FC236}">
                <a16:creationId xmlns:a16="http://schemas.microsoft.com/office/drawing/2014/main" id="{CA32EA7B-946C-664E-9648-88E2C0BDA37F}"/>
              </a:ext>
            </a:extLst>
          </p:cNvPr>
          <p:cNvCxnSpPr>
            <a:stCxn id="12" idx="3"/>
            <a:endCxn id="14" idx="1"/>
          </p:cNvCxnSpPr>
          <p:nvPr/>
        </p:nvCxnSpPr>
        <p:spPr>
          <a:xfrm flipV="1">
            <a:off x="4110624" y="1522918"/>
            <a:ext cx="673273" cy="208875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Elbow Connector 30">
            <a:extLst>
              <a:ext uri="{FF2B5EF4-FFF2-40B4-BE49-F238E27FC236}">
                <a16:creationId xmlns:a16="http://schemas.microsoft.com/office/drawing/2014/main" id="{9C21C6FC-59D9-B44F-AFDD-D85489713D8F}"/>
              </a:ext>
            </a:extLst>
          </p:cNvPr>
          <p:cNvCxnSpPr>
            <a:stCxn id="16" idx="3"/>
            <a:endCxn id="18" idx="1"/>
          </p:cNvCxnSpPr>
          <p:nvPr/>
        </p:nvCxnSpPr>
        <p:spPr>
          <a:xfrm flipV="1">
            <a:off x="6437333" y="1514682"/>
            <a:ext cx="758869" cy="214609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0852CD3F-E0E8-3E4E-A26C-B205A16F3751}"/>
              </a:ext>
            </a:extLst>
          </p:cNvPr>
          <p:cNvCxnSpPr/>
          <p:nvPr/>
        </p:nvCxnSpPr>
        <p:spPr>
          <a:xfrm>
            <a:off x="3169085" y="1705549"/>
            <a:ext cx="0" cy="2197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0953FAC7-0E84-364C-A160-F68851577766}"/>
              </a:ext>
            </a:extLst>
          </p:cNvPr>
          <p:cNvCxnSpPr/>
          <p:nvPr/>
        </p:nvCxnSpPr>
        <p:spPr>
          <a:xfrm>
            <a:off x="3273468" y="2429607"/>
            <a:ext cx="0" cy="2197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DFFEE84A-5C21-0F48-9697-BE58CDF0A6E4}"/>
              </a:ext>
            </a:extLst>
          </p:cNvPr>
          <p:cNvCxnSpPr>
            <a:stCxn id="11" idx="2"/>
            <a:endCxn id="12" idx="0"/>
          </p:cNvCxnSpPr>
          <p:nvPr/>
        </p:nvCxnSpPr>
        <p:spPr>
          <a:xfrm>
            <a:off x="3283906" y="3113764"/>
            <a:ext cx="0" cy="2661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CD8094B4-9821-DD42-9632-60E955E0CD70}"/>
              </a:ext>
            </a:extLst>
          </p:cNvPr>
          <p:cNvCxnSpPr>
            <a:stCxn id="14" idx="2"/>
            <a:endCxn id="13" idx="0"/>
          </p:cNvCxnSpPr>
          <p:nvPr/>
        </p:nvCxnSpPr>
        <p:spPr>
          <a:xfrm>
            <a:off x="5610615" y="1754649"/>
            <a:ext cx="0" cy="2197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B364FC57-07CD-5644-9EB8-B01677E55E57}"/>
              </a:ext>
            </a:extLst>
          </p:cNvPr>
          <p:cNvCxnSpPr>
            <a:stCxn id="13" idx="2"/>
          </p:cNvCxnSpPr>
          <p:nvPr/>
        </p:nvCxnSpPr>
        <p:spPr>
          <a:xfrm>
            <a:off x="5610615" y="2437843"/>
            <a:ext cx="0" cy="2533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BEDEB26F-DF6F-A94A-BDD8-C599416C1874}"/>
              </a:ext>
            </a:extLst>
          </p:cNvPr>
          <p:cNvCxnSpPr>
            <a:stCxn id="15" idx="2"/>
            <a:endCxn id="16" idx="0"/>
          </p:cNvCxnSpPr>
          <p:nvPr/>
        </p:nvCxnSpPr>
        <p:spPr>
          <a:xfrm>
            <a:off x="5610615" y="3162864"/>
            <a:ext cx="0" cy="2661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BFFF6585-17EF-0D4B-9C1F-4EA33D76FB69}"/>
              </a:ext>
            </a:extLst>
          </p:cNvPr>
          <p:cNvCxnSpPr>
            <a:stCxn id="18" idx="2"/>
            <a:endCxn id="17" idx="0"/>
          </p:cNvCxnSpPr>
          <p:nvPr/>
        </p:nvCxnSpPr>
        <p:spPr>
          <a:xfrm>
            <a:off x="8022920" y="1746413"/>
            <a:ext cx="0" cy="2197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69783628-7BB1-ED46-B0AD-A7532DF57A66}"/>
              </a:ext>
            </a:extLst>
          </p:cNvPr>
          <p:cNvCxnSpPr>
            <a:stCxn id="17" idx="2"/>
            <a:endCxn id="19" idx="0"/>
          </p:cNvCxnSpPr>
          <p:nvPr/>
        </p:nvCxnSpPr>
        <p:spPr>
          <a:xfrm>
            <a:off x="8022920" y="2429607"/>
            <a:ext cx="0" cy="2615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4642D646-E79B-8C4B-8A97-549AC4F6C8B0}"/>
              </a:ext>
            </a:extLst>
          </p:cNvPr>
          <p:cNvCxnSpPr>
            <a:stCxn id="19" idx="2"/>
            <a:endCxn id="20" idx="0"/>
          </p:cNvCxnSpPr>
          <p:nvPr/>
        </p:nvCxnSpPr>
        <p:spPr>
          <a:xfrm>
            <a:off x="8022920" y="3154628"/>
            <a:ext cx="0" cy="2661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89300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8EC149-B709-994D-9A44-4270AF40173F}"/>
              </a:ext>
            </a:extLst>
          </p:cNvPr>
          <p:cNvSpPr>
            <a:spLocks noGrp="1"/>
          </p:cNvSpPr>
          <p:nvPr>
            <p:ph type="title"/>
          </p:nvPr>
        </p:nvSpPr>
        <p:spPr/>
        <p:txBody>
          <a:bodyPr/>
          <a:lstStyle/>
          <a:p>
            <a:endParaRPr lang="en-US" dirty="0">
              <a:solidFill>
                <a:schemeClr val="bg1"/>
              </a:solidFill>
            </a:endParaRPr>
          </a:p>
        </p:txBody>
      </p:sp>
      <p:sp>
        <p:nvSpPr>
          <p:cNvPr id="3" name="Content Placeholder 2">
            <a:extLst>
              <a:ext uri="{FF2B5EF4-FFF2-40B4-BE49-F238E27FC236}">
                <a16:creationId xmlns:a16="http://schemas.microsoft.com/office/drawing/2014/main" id="{6375BB7D-189C-3345-BDAB-E73090D62777}"/>
              </a:ext>
            </a:extLst>
          </p:cNvPr>
          <p:cNvSpPr>
            <a:spLocks noGrp="1"/>
          </p:cNvSpPr>
          <p:nvPr>
            <p:ph idx="1"/>
          </p:nvPr>
        </p:nvSpPr>
        <p:spPr/>
        <p:txBody>
          <a:bodyPr/>
          <a:lstStyle/>
          <a:p>
            <a:r>
              <a:rPr lang="en-US" dirty="0"/>
              <a:t>Data Gathering</a:t>
            </a:r>
          </a:p>
        </p:txBody>
      </p:sp>
      <p:sp>
        <p:nvSpPr>
          <p:cNvPr id="4" name="Text Placeholder 3">
            <a:extLst>
              <a:ext uri="{FF2B5EF4-FFF2-40B4-BE49-F238E27FC236}">
                <a16:creationId xmlns:a16="http://schemas.microsoft.com/office/drawing/2014/main" id="{A4972AAF-F51A-AD4C-B292-2E7DB58700CB}"/>
              </a:ext>
            </a:extLst>
          </p:cNvPr>
          <p:cNvSpPr>
            <a:spLocks noGrp="1"/>
          </p:cNvSpPr>
          <p:nvPr>
            <p:ph type="body" sz="half" idx="2"/>
          </p:nvPr>
        </p:nvSpPr>
        <p:spPr>
          <a:xfrm>
            <a:off x="1" y="1076326"/>
            <a:ext cx="3465514" cy="3518297"/>
          </a:xfrm>
        </p:spPr>
        <p:txBody>
          <a:bodyPr>
            <a:normAutofit/>
          </a:bodyPr>
          <a:lstStyle/>
          <a:p>
            <a:pPr marL="285750" indent="-285750" fontAlgn="base">
              <a:buFont typeface="Arial" panose="020B0604020202020204" pitchFamily="34" charset="0"/>
              <a:buChar char="•"/>
            </a:pPr>
            <a:endParaRPr lang="en-CA" dirty="0">
              <a:solidFill>
                <a:schemeClr val="bg1"/>
              </a:solidFill>
            </a:endParaRPr>
          </a:p>
          <a:p>
            <a:pPr marL="285750" indent="-285750" fontAlgn="base">
              <a:buFont typeface="Arial" panose="020B0604020202020204" pitchFamily="34" charset="0"/>
              <a:buChar char="•"/>
            </a:pPr>
            <a:r>
              <a:rPr lang="en-CA" dirty="0">
                <a:solidFill>
                  <a:schemeClr val="bg1"/>
                </a:solidFill>
              </a:rPr>
              <a:t>Download the pdf </a:t>
            </a:r>
          </a:p>
          <a:p>
            <a:pPr marL="285750" indent="-285750" fontAlgn="base">
              <a:buFont typeface="Arial" panose="020B0604020202020204" pitchFamily="34" charset="0"/>
              <a:buChar char="•"/>
            </a:pPr>
            <a:r>
              <a:rPr lang="en-CA" dirty="0">
                <a:solidFill>
                  <a:schemeClr val="bg1"/>
                </a:solidFill>
              </a:rPr>
              <a:t>Get xml file ( GROBID tool)</a:t>
            </a:r>
          </a:p>
          <a:p>
            <a:pPr marL="285750" indent="-285750">
              <a:buFont typeface="Arial" panose="020B0604020202020204" pitchFamily="34" charset="0"/>
              <a:buChar char="•"/>
            </a:pPr>
            <a:r>
              <a:rPr lang="en-CA" i="1" dirty="0">
                <a:solidFill>
                  <a:schemeClr val="bg1"/>
                </a:solidFill>
              </a:rPr>
              <a:t>!cd </a:t>
            </a:r>
            <a:r>
              <a:rPr lang="en-CA" i="1" dirty="0" err="1">
                <a:solidFill>
                  <a:schemeClr val="bg1"/>
                </a:solidFill>
              </a:rPr>
              <a:t>grobid</a:t>
            </a:r>
            <a:r>
              <a:rPr lang="en-CA" i="1" dirty="0">
                <a:solidFill>
                  <a:schemeClr val="bg1"/>
                </a:solidFill>
              </a:rPr>
              <a:t>-client-python &amp;&amp; python </a:t>
            </a:r>
            <a:r>
              <a:rPr lang="en-CA" i="1" dirty="0" err="1">
                <a:solidFill>
                  <a:schemeClr val="bg1"/>
                </a:solidFill>
              </a:rPr>
              <a:t>grobid-client.py</a:t>
            </a:r>
            <a:r>
              <a:rPr lang="en-CA" i="1" dirty="0">
                <a:solidFill>
                  <a:schemeClr val="bg1"/>
                </a:solidFill>
              </a:rPr>
              <a:t> --input ../input --output ../output </a:t>
            </a:r>
            <a:r>
              <a:rPr lang="en-CA" i="1" dirty="0" err="1">
                <a:solidFill>
                  <a:schemeClr val="bg1"/>
                </a:solidFill>
              </a:rPr>
              <a:t>processFulltextDocument</a:t>
            </a:r>
            <a:r>
              <a:rPr lang="en-CA" i="1" dirty="0">
                <a:solidFill>
                  <a:schemeClr val="bg1"/>
                </a:solidFill>
              </a:rPr>
              <a:t> --force</a:t>
            </a:r>
          </a:p>
          <a:p>
            <a:pPr marL="285750" indent="-285750" fontAlgn="base">
              <a:buFont typeface="Arial" panose="020B0604020202020204" pitchFamily="34" charset="0"/>
              <a:buChar char="•"/>
            </a:pPr>
            <a:r>
              <a:rPr lang="en-CA" dirty="0">
                <a:solidFill>
                  <a:schemeClr val="bg1"/>
                </a:solidFill>
              </a:rPr>
              <a:t>Get the reference nodes</a:t>
            </a:r>
          </a:p>
          <a:p>
            <a:pPr marL="285750" indent="-285750" fontAlgn="base">
              <a:buFont typeface="Arial" panose="020B0604020202020204" pitchFamily="34" charset="0"/>
              <a:buChar char="•"/>
            </a:pPr>
            <a:r>
              <a:rPr lang="en-CA" dirty="0">
                <a:solidFill>
                  <a:schemeClr val="bg1"/>
                </a:solidFill>
              </a:rPr>
              <a:t>Match the ref node with the target ref node xml file</a:t>
            </a:r>
          </a:p>
          <a:p>
            <a:pPr marL="285750" indent="-285750" fontAlgn="base">
              <a:buFont typeface="Arial" panose="020B0604020202020204" pitchFamily="34" charset="0"/>
              <a:buChar char="•"/>
            </a:pPr>
            <a:r>
              <a:rPr lang="en-CA" dirty="0">
                <a:solidFill>
                  <a:schemeClr val="bg1"/>
                </a:solidFill>
              </a:rPr>
              <a:t>Get the paragraph</a:t>
            </a:r>
          </a:p>
          <a:p>
            <a:pPr marL="285750" indent="-285750" fontAlgn="base">
              <a:buFont typeface="Arial" panose="020B0604020202020204" pitchFamily="34" charset="0"/>
              <a:buChar char="•"/>
            </a:pPr>
            <a:r>
              <a:rPr lang="en-CA" dirty="0">
                <a:solidFill>
                  <a:schemeClr val="bg1"/>
                </a:solidFill>
              </a:rPr>
              <a:t>Extract the reference sentences from paragraph</a:t>
            </a:r>
          </a:p>
          <a:p>
            <a:pPr marL="285750" indent="-285750" fontAlgn="base">
              <a:buFont typeface="Arial" panose="020B0604020202020204" pitchFamily="34" charset="0"/>
              <a:buChar char="•"/>
            </a:pPr>
            <a:r>
              <a:rPr lang="en-CA" dirty="0">
                <a:solidFill>
                  <a:schemeClr val="bg1"/>
                </a:solidFill>
              </a:rPr>
              <a:t>Save to csv using Pandas </a:t>
            </a:r>
            <a:r>
              <a:rPr lang="en-CA" dirty="0" err="1">
                <a:solidFill>
                  <a:schemeClr val="bg1"/>
                </a:solidFill>
              </a:rPr>
              <a:t>Dataframe</a:t>
            </a:r>
            <a:endParaRPr lang="en-CA" dirty="0">
              <a:solidFill>
                <a:schemeClr val="bg1"/>
              </a:solidFill>
            </a:endParaRPr>
          </a:p>
          <a:p>
            <a:endParaRPr lang="en-US" dirty="0">
              <a:solidFill>
                <a:schemeClr val="bg1"/>
              </a:solidFill>
            </a:endParaRPr>
          </a:p>
        </p:txBody>
      </p:sp>
      <p:sp>
        <p:nvSpPr>
          <p:cNvPr id="5" name="Title 1">
            <a:extLst>
              <a:ext uri="{FF2B5EF4-FFF2-40B4-BE49-F238E27FC236}">
                <a16:creationId xmlns:a16="http://schemas.microsoft.com/office/drawing/2014/main" id="{E3F59EAA-E1D8-9046-9AD5-ACEFEF54CCAC}"/>
              </a:ext>
            </a:extLst>
          </p:cNvPr>
          <p:cNvSpPr txBox="1">
            <a:spLocks/>
          </p:cNvSpPr>
          <p:nvPr/>
        </p:nvSpPr>
        <p:spPr>
          <a:xfrm>
            <a:off x="154936" y="548878"/>
            <a:ext cx="5269212" cy="527457"/>
          </a:xfrm>
          <a:prstGeom prst="rect">
            <a:avLst/>
          </a:prstGeom>
        </p:spPr>
        <p:txBody>
          <a:bodyPr vert="horz" lIns="91440" tIns="45720" rIns="91440" bIns="45720" rtlCol="0" anchor="b">
            <a:normAutofit/>
          </a:bodyPr>
          <a:lstStyle>
            <a:lvl1pPr algn="l" defTabSz="914400" rtl="0" eaLnBrk="1" latinLnBrk="0" hangingPunct="1">
              <a:spcBef>
                <a:spcPct val="0"/>
              </a:spcBef>
              <a:buNone/>
              <a:defRPr sz="2000" b="1" kern="1200">
                <a:solidFill>
                  <a:schemeClr val="tx1"/>
                </a:solidFill>
                <a:latin typeface="+mj-lt"/>
                <a:ea typeface="+mj-ea"/>
                <a:cs typeface="+mj-cs"/>
              </a:defRPr>
            </a:lvl1pPr>
          </a:lstStyle>
          <a:p>
            <a:endParaRPr lang="en-US" dirty="0"/>
          </a:p>
        </p:txBody>
      </p:sp>
      <p:sp>
        <p:nvSpPr>
          <p:cNvPr id="6" name="TextBox 5">
            <a:extLst>
              <a:ext uri="{FF2B5EF4-FFF2-40B4-BE49-F238E27FC236}">
                <a16:creationId xmlns:a16="http://schemas.microsoft.com/office/drawing/2014/main" id="{877E880D-EED9-EA48-B447-63557B5D020C}"/>
              </a:ext>
            </a:extLst>
          </p:cNvPr>
          <p:cNvSpPr txBox="1"/>
          <p:nvPr/>
        </p:nvSpPr>
        <p:spPr>
          <a:xfrm>
            <a:off x="1220733" y="1025209"/>
            <a:ext cx="154905" cy="361248"/>
          </a:xfrm>
          <a:prstGeom prst="rect">
            <a:avLst/>
          </a:prstGeom>
          <a:noFill/>
        </p:spPr>
        <p:txBody>
          <a:bodyPr wrap="square" rtlCol="0">
            <a:spAutoFit/>
          </a:bodyPr>
          <a:lstStyle/>
          <a:p>
            <a:endParaRPr lang="en-US" dirty="0"/>
          </a:p>
        </p:txBody>
      </p:sp>
      <p:sp>
        <p:nvSpPr>
          <p:cNvPr id="8" name="Title 1">
            <a:extLst>
              <a:ext uri="{FF2B5EF4-FFF2-40B4-BE49-F238E27FC236}">
                <a16:creationId xmlns:a16="http://schemas.microsoft.com/office/drawing/2014/main" id="{7B96AA85-16AE-4F42-AF55-8F4D0CEF0EC2}"/>
              </a:ext>
            </a:extLst>
          </p:cNvPr>
          <p:cNvSpPr txBox="1">
            <a:spLocks/>
          </p:cNvSpPr>
          <p:nvPr/>
        </p:nvSpPr>
        <p:spPr>
          <a:xfrm>
            <a:off x="2392106" y="406537"/>
            <a:ext cx="6283782" cy="725349"/>
          </a:xfrm>
          <a:prstGeom prst="rect">
            <a:avLst/>
          </a:prstGeom>
        </p:spPr>
        <p:txBody>
          <a:bodyPr vert="horz" lIns="91440" tIns="45720" rIns="91440" bIns="45720" rtlCol="0" anchor="b">
            <a:normAutofit/>
          </a:bodyPr>
          <a:lstStyle>
            <a:lvl1pPr algn="l" defTabSz="914400" rtl="0" eaLnBrk="1" latinLnBrk="0" hangingPunct="1">
              <a:spcBef>
                <a:spcPct val="0"/>
              </a:spcBef>
              <a:buNone/>
              <a:defRPr sz="2000" b="1" kern="1200">
                <a:solidFill>
                  <a:schemeClr val="tx1"/>
                </a:solidFill>
                <a:latin typeface="+mj-lt"/>
                <a:ea typeface="+mj-ea"/>
                <a:cs typeface="+mj-cs"/>
              </a:defRPr>
            </a:lvl1pPr>
          </a:lstStyle>
          <a:p>
            <a:endParaRPr lang="en-US" dirty="0"/>
          </a:p>
        </p:txBody>
      </p:sp>
      <p:sp>
        <p:nvSpPr>
          <p:cNvPr id="9" name="TextBox 8">
            <a:extLst>
              <a:ext uri="{FF2B5EF4-FFF2-40B4-BE49-F238E27FC236}">
                <a16:creationId xmlns:a16="http://schemas.microsoft.com/office/drawing/2014/main" id="{96A0A565-EE49-3B4C-B398-0B880A3CED1E}"/>
              </a:ext>
            </a:extLst>
          </p:cNvPr>
          <p:cNvSpPr txBox="1"/>
          <p:nvPr/>
        </p:nvSpPr>
        <p:spPr>
          <a:xfrm>
            <a:off x="3457903" y="882869"/>
            <a:ext cx="184731" cy="369332"/>
          </a:xfrm>
          <a:prstGeom prst="rect">
            <a:avLst/>
          </a:prstGeom>
          <a:noFill/>
        </p:spPr>
        <p:txBody>
          <a:bodyPr wrap="none" rtlCol="0">
            <a:spAutoFit/>
          </a:bodyPr>
          <a:lstStyle/>
          <a:p>
            <a:endParaRPr lang="en-US" dirty="0"/>
          </a:p>
        </p:txBody>
      </p:sp>
      <p:pic>
        <p:nvPicPr>
          <p:cNvPr id="12" name="Picture 11">
            <a:extLst>
              <a:ext uri="{FF2B5EF4-FFF2-40B4-BE49-F238E27FC236}">
                <a16:creationId xmlns:a16="http://schemas.microsoft.com/office/drawing/2014/main" id="{8672B9C1-076A-F547-BFD0-0421DA4AEB84}"/>
              </a:ext>
            </a:extLst>
          </p:cNvPr>
          <p:cNvPicPr>
            <a:picLocks noChangeAspect="1"/>
          </p:cNvPicPr>
          <p:nvPr/>
        </p:nvPicPr>
        <p:blipFill>
          <a:blip r:embed="rId3"/>
          <a:stretch>
            <a:fillRect/>
          </a:stretch>
        </p:blipFill>
        <p:spPr>
          <a:xfrm>
            <a:off x="3575050" y="1131887"/>
            <a:ext cx="5568949" cy="4011614"/>
          </a:xfrm>
          <a:prstGeom prst="rect">
            <a:avLst/>
          </a:prstGeom>
        </p:spPr>
      </p:pic>
    </p:spTree>
    <p:extLst>
      <p:ext uri="{BB962C8B-B14F-4D97-AF65-F5344CB8AC3E}">
        <p14:creationId xmlns:p14="http://schemas.microsoft.com/office/powerpoint/2010/main" val="27876036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76A60-0501-F947-BD1D-6EF310FED4A5}"/>
              </a:ext>
            </a:extLst>
          </p:cNvPr>
          <p:cNvSpPr>
            <a:spLocks noGrp="1"/>
          </p:cNvSpPr>
          <p:nvPr>
            <p:ph type="title"/>
          </p:nvPr>
        </p:nvSpPr>
        <p:spPr/>
        <p:txBody>
          <a:bodyPr/>
          <a:lstStyle/>
          <a:p>
            <a:r>
              <a:rPr lang="en-US" dirty="0"/>
              <a:t>Data Preprocessing</a:t>
            </a:r>
          </a:p>
        </p:txBody>
      </p:sp>
      <p:sp>
        <p:nvSpPr>
          <p:cNvPr id="3" name="Content Placeholder 2">
            <a:extLst>
              <a:ext uri="{FF2B5EF4-FFF2-40B4-BE49-F238E27FC236}">
                <a16:creationId xmlns:a16="http://schemas.microsoft.com/office/drawing/2014/main" id="{290160B7-58A8-684A-A6A0-D7641665BDBD}"/>
              </a:ext>
            </a:extLst>
          </p:cNvPr>
          <p:cNvSpPr>
            <a:spLocks noGrp="1"/>
          </p:cNvSpPr>
          <p:nvPr>
            <p:ph idx="1"/>
          </p:nvPr>
        </p:nvSpPr>
        <p:spPr/>
        <p:style>
          <a:lnRef idx="2">
            <a:schemeClr val="accent1"/>
          </a:lnRef>
          <a:fillRef idx="1">
            <a:schemeClr val="lt1"/>
          </a:fillRef>
          <a:effectRef idx="0">
            <a:schemeClr val="accent1"/>
          </a:effectRef>
          <a:fontRef idx="minor">
            <a:schemeClr val="dk1"/>
          </a:fontRef>
        </p:style>
        <p:txBody>
          <a:bodyPr>
            <a:normAutofit fontScale="47500" lnSpcReduction="20000"/>
          </a:bodyPr>
          <a:lstStyle/>
          <a:p>
            <a:pPr fontAlgn="base"/>
            <a:r>
              <a:rPr lang="en-CA" sz="4000" dirty="0"/>
              <a:t>Clean text  (punctuation removal, </a:t>
            </a:r>
            <a:r>
              <a:rPr lang="en-CA" sz="4000" dirty="0" err="1"/>
              <a:t>stopwords</a:t>
            </a:r>
            <a:r>
              <a:rPr lang="en-CA" sz="4000" dirty="0"/>
              <a:t> removal) </a:t>
            </a:r>
          </a:p>
          <a:p>
            <a:pPr fontAlgn="base"/>
            <a:r>
              <a:rPr lang="en-CA" sz="4000" dirty="0"/>
              <a:t>Tokenize and Vectorize the text (BOW, </a:t>
            </a:r>
            <a:r>
              <a:rPr lang="en-CA" sz="4000" dirty="0" err="1"/>
              <a:t>CountVectorizer</a:t>
            </a:r>
            <a:r>
              <a:rPr lang="en-CA" sz="4000" dirty="0"/>
              <a:t>)</a:t>
            </a:r>
          </a:p>
          <a:p>
            <a:pPr fontAlgn="base"/>
            <a:r>
              <a:rPr lang="en-CA" sz="4000" dirty="0"/>
              <a:t>Stemming   (Snowball Stemmer)(</a:t>
            </a:r>
            <a:r>
              <a:rPr lang="en-CA" sz="4000" dirty="0" err="1"/>
              <a:t>Doubtedly</a:t>
            </a:r>
            <a:r>
              <a:rPr lang="en-CA" sz="4000" dirty="0"/>
              <a:t>=Doubt)</a:t>
            </a:r>
          </a:p>
          <a:p>
            <a:pPr fontAlgn="base"/>
            <a:r>
              <a:rPr lang="en-CA" sz="4000" dirty="0"/>
              <a:t>Lemmatization (Ate=eat)</a:t>
            </a:r>
          </a:p>
          <a:p>
            <a:pPr fontAlgn="base"/>
            <a:r>
              <a:rPr lang="en-CA" sz="4000" dirty="0"/>
              <a:t>Bi-grams, Tri-grams  </a:t>
            </a:r>
          </a:p>
          <a:p>
            <a:pPr fontAlgn="base"/>
            <a:r>
              <a:rPr lang="en-CA" sz="4000" dirty="0"/>
              <a:t>Create Dictionary (corpus)</a:t>
            </a:r>
          </a:p>
          <a:p>
            <a:r>
              <a:rPr lang="en-CA" sz="4000" dirty="0"/>
              <a:t>token= word, document= sentence or paragraph, corpus = collection of documents</a:t>
            </a:r>
          </a:p>
          <a:p>
            <a:r>
              <a:rPr lang="en-CA" sz="4000" dirty="0"/>
              <a:t>For each document, a corpus contains each word’s id and its frequency count in that document</a:t>
            </a:r>
          </a:p>
          <a:p>
            <a:pPr marL="0" indent="0">
              <a:buNone/>
            </a:pPr>
            <a:br>
              <a:rPr lang="en-CA" dirty="0"/>
            </a:br>
            <a:endParaRPr lang="en-US" dirty="0"/>
          </a:p>
        </p:txBody>
      </p:sp>
    </p:spTree>
    <p:extLst>
      <p:ext uri="{BB962C8B-B14F-4D97-AF65-F5344CB8AC3E}">
        <p14:creationId xmlns:p14="http://schemas.microsoft.com/office/powerpoint/2010/main" val="40950457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76A60-0501-F947-BD1D-6EF310FED4A5}"/>
              </a:ext>
            </a:extLst>
          </p:cNvPr>
          <p:cNvSpPr>
            <a:spLocks noGrp="1"/>
          </p:cNvSpPr>
          <p:nvPr>
            <p:ph type="title"/>
          </p:nvPr>
        </p:nvSpPr>
        <p:spPr/>
        <p:txBody>
          <a:bodyPr/>
          <a:lstStyle/>
          <a:p>
            <a:r>
              <a:rPr lang="en-US" dirty="0"/>
              <a:t>What is Topic Modelling</a:t>
            </a:r>
          </a:p>
        </p:txBody>
      </p:sp>
      <p:sp>
        <p:nvSpPr>
          <p:cNvPr id="3" name="Content Placeholder 2">
            <a:extLst>
              <a:ext uri="{FF2B5EF4-FFF2-40B4-BE49-F238E27FC236}">
                <a16:creationId xmlns:a16="http://schemas.microsoft.com/office/drawing/2014/main" id="{290160B7-58A8-684A-A6A0-D7641665BDBD}"/>
              </a:ext>
            </a:extLst>
          </p:cNvPr>
          <p:cNvSpPr>
            <a:spLocks noGrp="1"/>
          </p:cNvSpPr>
          <p:nvPr>
            <p:ph idx="1"/>
          </p:nvPr>
        </p:nvSpPr>
        <p:spPr/>
        <p:style>
          <a:lnRef idx="2">
            <a:schemeClr val="accent1"/>
          </a:lnRef>
          <a:fillRef idx="1">
            <a:schemeClr val="lt1"/>
          </a:fillRef>
          <a:effectRef idx="0">
            <a:schemeClr val="accent1"/>
          </a:effectRef>
          <a:fontRef idx="minor">
            <a:schemeClr val="dk1"/>
          </a:fontRef>
        </p:style>
        <p:txBody>
          <a:bodyPr>
            <a:normAutofit fontScale="62500" lnSpcReduction="20000"/>
          </a:bodyPr>
          <a:lstStyle/>
          <a:p>
            <a:r>
              <a:rPr lang="en-CA" dirty="0"/>
              <a:t>Suppose that you want to study a large text corpus. </a:t>
            </a:r>
          </a:p>
          <a:p>
            <a:r>
              <a:rPr lang="en-CA" dirty="0"/>
              <a:t>You want to identify specific topics that are discussed in this dataset and then either study the topics that are interesting for you or just look at their general distribution, do topical information retrieval etc. </a:t>
            </a:r>
          </a:p>
          <a:p>
            <a:r>
              <a:rPr lang="en-CA" dirty="0"/>
              <a:t>However, you do not know the topics in advance. </a:t>
            </a:r>
          </a:p>
          <a:p>
            <a:r>
              <a:rPr lang="en-CA" dirty="0"/>
              <a:t>Thus, you need to somehow extract what topics are discussed and find which topics are relevant for a specific document, in a completely unsupervised way because you do not know anything except the text corpus itself. </a:t>
            </a:r>
          </a:p>
          <a:p>
            <a:r>
              <a:rPr lang="en-CA" dirty="0"/>
              <a:t>This is precisely the problem that topic modeling solves </a:t>
            </a:r>
          </a:p>
          <a:p>
            <a:pPr marL="0" indent="0">
              <a:buNone/>
            </a:pPr>
            <a:br>
              <a:rPr lang="en-CA" dirty="0"/>
            </a:br>
            <a:endParaRPr lang="en-US" dirty="0"/>
          </a:p>
        </p:txBody>
      </p:sp>
    </p:spTree>
    <p:extLst>
      <p:ext uri="{BB962C8B-B14F-4D97-AF65-F5344CB8AC3E}">
        <p14:creationId xmlns:p14="http://schemas.microsoft.com/office/powerpoint/2010/main" val="34073945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76A60-0501-F947-BD1D-6EF310FED4A5}"/>
              </a:ext>
            </a:extLst>
          </p:cNvPr>
          <p:cNvSpPr>
            <a:spLocks noGrp="1"/>
          </p:cNvSpPr>
          <p:nvPr>
            <p:ph type="title"/>
          </p:nvPr>
        </p:nvSpPr>
        <p:spPr/>
        <p:txBody>
          <a:bodyPr/>
          <a:lstStyle/>
          <a:p>
            <a:r>
              <a:rPr lang="en-CA" dirty="0"/>
              <a:t>Latent Dirichlet allocation</a:t>
            </a:r>
            <a:endParaRPr lang="en-US" dirty="0"/>
          </a:p>
        </p:txBody>
      </p:sp>
      <p:sp>
        <p:nvSpPr>
          <p:cNvPr id="3" name="Content Placeholder 2">
            <a:extLst>
              <a:ext uri="{FF2B5EF4-FFF2-40B4-BE49-F238E27FC236}">
                <a16:creationId xmlns:a16="http://schemas.microsoft.com/office/drawing/2014/main" id="{290160B7-58A8-684A-A6A0-D7641665BDBD}"/>
              </a:ext>
            </a:extLst>
          </p:cNvPr>
          <p:cNvSpPr>
            <a:spLocks noGrp="1"/>
          </p:cNvSpPr>
          <p:nvPr>
            <p:ph idx="1"/>
          </p:nvPr>
        </p:nvSpPr>
        <p:spPr/>
        <p:style>
          <a:lnRef idx="2">
            <a:schemeClr val="accent1"/>
          </a:lnRef>
          <a:fillRef idx="1">
            <a:schemeClr val="lt1"/>
          </a:fillRef>
          <a:effectRef idx="0">
            <a:schemeClr val="accent1"/>
          </a:effectRef>
          <a:fontRef idx="minor">
            <a:schemeClr val="dk1"/>
          </a:fontRef>
        </p:style>
        <p:txBody>
          <a:bodyPr>
            <a:normAutofit fontScale="92500" lnSpcReduction="20000"/>
          </a:bodyPr>
          <a:lstStyle/>
          <a:p>
            <a:r>
              <a:rPr lang="en-CA" dirty="0"/>
              <a:t>LDA is a probabilistic model that extracts topics from a corpus of documents. </a:t>
            </a:r>
          </a:p>
          <a:p>
            <a:r>
              <a:rPr lang="en-CA" dirty="0"/>
              <a:t>By training the model, we decompose the word-document matrix into word-topic and topic-document matrices. </a:t>
            </a:r>
          </a:p>
          <a:p>
            <a:r>
              <a:rPr lang="en-CA" dirty="0"/>
              <a:t>There are many topics, and it is desirable to distinguish interesting ones. </a:t>
            </a:r>
          </a:p>
          <a:p>
            <a:pPr marL="0" indent="0">
              <a:buNone/>
            </a:pPr>
            <a:br>
              <a:rPr lang="en-CA" dirty="0"/>
            </a:br>
            <a:endParaRPr lang="en-US" dirty="0"/>
          </a:p>
        </p:txBody>
      </p:sp>
    </p:spTree>
    <p:extLst>
      <p:ext uri="{BB962C8B-B14F-4D97-AF65-F5344CB8AC3E}">
        <p14:creationId xmlns:p14="http://schemas.microsoft.com/office/powerpoint/2010/main" val="30998288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475</Words>
  <Application>Microsoft Macintosh PowerPoint</Application>
  <PresentationFormat>On-screen Show (16:9)</PresentationFormat>
  <Paragraphs>156</Paragraphs>
  <Slides>20</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20</vt:i4>
      </vt:variant>
    </vt:vector>
  </HeadingPairs>
  <TitlesOfParts>
    <vt:vector size="23" baseType="lpstr">
      <vt:lpstr>Arial</vt:lpstr>
      <vt:lpstr>Calibri</vt:lpstr>
      <vt:lpstr>Office Theme</vt:lpstr>
      <vt:lpstr>Aggregate Intellect        Detecting citations context in scientiﬁc papers   </vt:lpstr>
      <vt:lpstr>Why it is useful?</vt:lpstr>
      <vt:lpstr>Challenge</vt:lpstr>
      <vt:lpstr>Proposed Solution</vt:lpstr>
      <vt:lpstr>Project Pipeline</vt:lpstr>
      <vt:lpstr>PowerPoint Presentation</vt:lpstr>
      <vt:lpstr>Data Preprocessing</vt:lpstr>
      <vt:lpstr>What is Topic Modelling</vt:lpstr>
      <vt:lpstr>Latent Dirichlet allocation</vt:lpstr>
      <vt:lpstr>PowerPoint Presentation</vt:lpstr>
      <vt:lpstr> Topic-Word Representation  </vt:lpstr>
      <vt:lpstr>Topic Distribution Across Documents</vt:lpstr>
      <vt:lpstr> Dominant Topic Representation  </vt:lpstr>
      <vt:lpstr>TOPIC-TERM Visualization</vt:lpstr>
      <vt:lpstr>  TOPIC-TERM WORD CLOUD Representation   </vt:lpstr>
      <vt:lpstr> Topic With Original Sentences  </vt:lpstr>
      <vt:lpstr>   Experiment</vt:lpstr>
      <vt:lpstr>   Conclusion</vt:lpstr>
      <vt:lpstr>   Future Work</vt:lpstr>
      <vt:lpst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Viraja Ketkar</dc:creator>
  <cp:lastModifiedBy/>
  <cp:revision>1</cp:revision>
  <dcterms:created xsi:type="dcterms:W3CDTF">2019-09-15T11:37:04Z</dcterms:created>
  <dcterms:modified xsi:type="dcterms:W3CDTF">2019-09-15T16:04:27Z</dcterms:modified>
</cp:coreProperties>
</file>