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109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49AEE-CD5B-48F6-82C8-4B85E1DE1C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6F51B13-891E-4FCA-9429-8125E2F0FAB6}">
      <dgm:prSet phldrT="[Text]" custT="1"/>
      <dgm:spPr>
        <a:xfrm>
          <a:off x="1812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Define Problem</a:t>
          </a:r>
        </a:p>
      </dgm:t>
    </dgm:pt>
    <dgm:pt modelId="{88AB4FBD-2C0A-4A10-84C8-8AECBEC2A18D}" type="parTrans" cxnId="{8BEB163F-8E9A-4810-9A41-BB97A9399EC0}">
      <dgm:prSet/>
      <dgm:spPr/>
      <dgm:t>
        <a:bodyPr/>
        <a:lstStyle/>
        <a:p>
          <a:endParaRPr lang="en-US" sz="1400"/>
        </a:p>
      </dgm:t>
    </dgm:pt>
    <dgm:pt modelId="{DFDB1EBC-AE63-4C4F-AAB6-C1D139324137}" type="sibTrans" cxnId="{8BEB163F-8E9A-4810-9A41-BB97A9399EC0}">
      <dgm:prSet/>
      <dgm:spPr/>
      <dgm:t>
        <a:bodyPr/>
        <a:lstStyle/>
        <a:p>
          <a:endParaRPr lang="en-US" sz="1400"/>
        </a:p>
      </dgm:t>
    </dgm:pt>
    <dgm:pt modelId="{ABD49597-67ED-4A6A-9F38-F4604449510C}">
      <dgm:prSet phldrT="[Text]" custT="1"/>
      <dgm:spPr>
        <a:xfrm>
          <a:off x="1453769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Gather Information</a:t>
          </a:r>
        </a:p>
      </dgm:t>
    </dgm:pt>
    <dgm:pt modelId="{7753B45F-BC70-41CA-BFC2-D8A559B3E212}" type="parTrans" cxnId="{2D24ACD7-ADBA-408D-9CCC-35E52C241C98}">
      <dgm:prSet/>
      <dgm:spPr/>
      <dgm:t>
        <a:bodyPr/>
        <a:lstStyle/>
        <a:p>
          <a:endParaRPr lang="en-US" sz="1400"/>
        </a:p>
      </dgm:t>
    </dgm:pt>
    <dgm:pt modelId="{B4110131-0071-4647-B7C6-36AAB37CF250}" type="sibTrans" cxnId="{2D24ACD7-ADBA-408D-9CCC-35E52C241C98}">
      <dgm:prSet/>
      <dgm:spPr/>
      <dgm:t>
        <a:bodyPr/>
        <a:lstStyle/>
        <a:p>
          <a:endParaRPr lang="en-US" sz="1400"/>
        </a:p>
      </dgm:t>
    </dgm:pt>
    <dgm:pt modelId="{102A5D0C-08E7-4EAC-B436-2A9FC523B245}">
      <dgm:prSet phldrT="[Text]" custT="1"/>
      <dgm:spPr>
        <a:xfrm>
          <a:off x="2905725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Exploratory Analysis</a:t>
          </a:r>
        </a:p>
      </dgm:t>
    </dgm:pt>
    <dgm:pt modelId="{4FC1A74A-4AE5-4D3A-B063-6B88614E86EC}" type="parTrans" cxnId="{07C6FC8F-D9D1-4D58-8E6F-568189CC6A44}">
      <dgm:prSet/>
      <dgm:spPr/>
      <dgm:t>
        <a:bodyPr/>
        <a:lstStyle/>
        <a:p>
          <a:endParaRPr lang="en-US" sz="1400"/>
        </a:p>
      </dgm:t>
    </dgm:pt>
    <dgm:pt modelId="{513BC1D4-2962-4714-A390-8B44C55F0D9C}" type="sibTrans" cxnId="{07C6FC8F-D9D1-4D58-8E6F-568189CC6A44}">
      <dgm:prSet/>
      <dgm:spPr/>
      <dgm:t>
        <a:bodyPr/>
        <a:lstStyle/>
        <a:p>
          <a:endParaRPr lang="en-US" sz="1400"/>
        </a:p>
      </dgm:t>
    </dgm:pt>
    <dgm:pt modelId="{B4FC6968-73B4-4F8D-B6E8-9DB436D9B03C}">
      <dgm:prSet phldrT="[Text]" custT="1"/>
      <dgm:spPr>
        <a:xfrm>
          <a:off x="4357682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Fit the Model</a:t>
          </a:r>
        </a:p>
      </dgm:t>
    </dgm:pt>
    <dgm:pt modelId="{7AB10C00-05DD-490D-B769-6717BA0F4FB4}" type="parTrans" cxnId="{6E248E33-F906-4487-A66A-D0A4DEECEBAA}">
      <dgm:prSet/>
      <dgm:spPr/>
      <dgm:t>
        <a:bodyPr/>
        <a:lstStyle/>
        <a:p>
          <a:endParaRPr lang="en-US" sz="1400"/>
        </a:p>
      </dgm:t>
    </dgm:pt>
    <dgm:pt modelId="{FA999621-4564-4A52-A77D-E436B0ACCCF1}" type="sibTrans" cxnId="{6E248E33-F906-4487-A66A-D0A4DEECEBAA}">
      <dgm:prSet/>
      <dgm:spPr/>
      <dgm:t>
        <a:bodyPr/>
        <a:lstStyle/>
        <a:p>
          <a:endParaRPr lang="en-US" sz="1400"/>
        </a:p>
      </dgm:t>
    </dgm:pt>
    <dgm:pt modelId="{A2D39460-8A7D-4EBF-841B-5924819E1303}">
      <dgm:prSet phldrT="[Text]" custT="1"/>
      <dgm:spPr>
        <a:xfrm>
          <a:off x="5809639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Evaluate</a:t>
          </a:r>
        </a:p>
      </dgm:t>
    </dgm:pt>
    <dgm:pt modelId="{01859DAE-ED90-4668-8252-51378AAD7DEA}" type="parTrans" cxnId="{9A3301C3-D522-46DC-83F6-81D678C4810E}">
      <dgm:prSet/>
      <dgm:spPr/>
      <dgm:t>
        <a:bodyPr/>
        <a:lstStyle/>
        <a:p>
          <a:endParaRPr lang="en-US" sz="1400"/>
        </a:p>
      </dgm:t>
    </dgm:pt>
    <dgm:pt modelId="{5C91D16F-536C-4D97-976E-936F042CD643}" type="sibTrans" cxnId="{9A3301C3-D522-46DC-83F6-81D678C4810E}">
      <dgm:prSet/>
      <dgm:spPr/>
      <dgm:t>
        <a:bodyPr/>
        <a:lstStyle/>
        <a:p>
          <a:endParaRPr lang="en-US" sz="1400"/>
        </a:p>
      </dgm:t>
    </dgm:pt>
    <dgm:pt modelId="{42B9466B-C196-4E35-9A7B-9EE7E789F306}" type="pres">
      <dgm:prSet presAssocID="{06C49AEE-CD5B-48F6-82C8-4B85E1DE1C26}" presName="Name0" presStyleCnt="0">
        <dgm:presLayoutVars>
          <dgm:dir/>
          <dgm:animLvl val="lvl"/>
          <dgm:resizeHandles val="exact"/>
        </dgm:presLayoutVars>
      </dgm:prSet>
      <dgm:spPr/>
    </dgm:pt>
    <dgm:pt modelId="{A73DF95D-3280-40DD-A73D-72268CAEC738}" type="pres">
      <dgm:prSet presAssocID="{B6F51B13-891E-4FCA-9429-8125E2F0FAB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67F12A9-DFEF-426A-A29E-2EB8E28285F2}" type="pres">
      <dgm:prSet presAssocID="{DFDB1EBC-AE63-4C4F-AAB6-C1D139324137}" presName="parTxOnlySpace" presStyleCnt="0"/>
      <dgm:spPr/>
    </dgm:pt>
    <dgm:pt modelId="{081F3A13-0BA6-4D74-A776-2FF3ADCF42F8}" type="pres">
      <dgm:prSet presAssocID="{ABD49597-67ED-4A6A-9F38-F4604449510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BDFEBB3-A3D4-44EB-AB84-2B804483074D}" type="pres">
      <dgm:prSet presAssocID="{B4110131-0071-4647-B7C6-36AAB37CF250}" presName="parTxOnlySpace" presStyleCnt="0"/>
      <dgm:spPr/>
    </dgm:pt>
    <dgm:pt modelId="{A9F86B48-F207-46ED-8744-4BE8BA664885}" type="pres">
      <dgm:prSet presAssocID="{102A5D0C-08E7-4EAC-B436-2A9FC523B24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22779A7-474D-4E75-85DC-F49C4036E69B}" type="pres">
      <dgm:prSet presAssocID="{513BC1D4-2962-4714-A390-8B44C55F0D9C}" presName="parTxOnlySpace" presStyleCnt="0"/>
      <dgm:spPr/>
    </dgm:pt>
    <dgm:pt modelId="{F7CDF86A-2C91-46DA-A413-E8678C9445D6}" type="pres">
      <dgm:prSet presAssocID="{B4FC6968-73B4-4F8D-B6E8-9DB436D9B03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822E18B-6CA2-4448-BD4C-BCDD301B3077}" type="pres">
      <dgm:prSet presAssocID="{FA999621-4564-4A52-A77D-E436B0ACCCF1}" presName="parTxOnlySpace" presStyleCnt="0"/>
      <dgm:spPr/>
    </dgm:pt>
    <dgm:pt modelId="{87FD7B19-F2A9-4E02-9FB3-770A11EB9625}" type="pres">
      <dgm:prSet presAssocID="{A2D39460-8A7D-4EBF-841B-5924819E13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475CF31-D787-4E7F-8D58-9969D26E02EC}" type="presOf" srcId="{102A5D0C-08E7-4EAC-B436-2A9FC523B245}" destId="{A9F86B48-F207-46ED-8744-4BE8BA664885}" srcOrd="0" destOrd="0" presId="urn:microsoft.com/office/officeart/2005/8/layout/chevron1"/>
    <dgm:cxn modelId="{6E248E33-F906-4487-A66A-D0A4DEECEBAA}" srcId="{06C49AEE-CD5B-48F6-82C8-4B85E1DE1C26}" destId="{B4FC6968-73B4-4F8D-B6E8-9DB436D9B03C}" srcOrd="3" destOrd="0" parTransId="{7AB10C00-05DD-490D-B769-6717BA0F4FB4}" sibTransId="{FA999621-4564-4A52-A77D-E436B0ACCCF1}"/>
    <dgm:cxn modelId="{8BEB163F-8E9A-4810-9A41-BB97A9399EC0}" srcId="{06C49AEE-CD5B-48F6-82C8-4B85E1DE1C26}" destId="{B6F51B13-891E-4FCA-9429-8125E2F0FAB6}" srcOrd="0" destOrd="0" parTransId="{88AB4FBD-2C0A-4A10-84C8-8AECBEC2A18D}" sibTransId="{DFDB1EBC-AE63-4C4F-AAB6-C1D139324137}"/>
    <dgm:cxn modelId="{A03B4A61-121A-48E6-9754-7470651F02DD}" type="presOf" srcId="{06C49AEE-CD5B-48F6-82C8-4B85E1DE1C26}" destId="{42B9466B-C196-4E35-9A7B-9EE7E789F306}" srcOrd="0" destOrd="0" presId="urn:microsoft.com/office/officeart/2005/8/layout/chevron1"/>
    <dgm:cxn modelId="{2BF2916C-FB17-4ACD-B2C2-FD16BDA675CE}" type="presOf" srcId="{A2D39460-8A7D-4EBF-841B-5924819E1303}" destId="{87FD7B19-F2A9-4E02-9FB3-770A11EB9625}" srcOrd="0" destOrd="0" presId="urn:microsoft.com/office/officeart/2005/8/layout/chevron1"/>
    <dgm:cxn modelId="{599B9F5A-19F7-4062-93E1-1571147DC5E2}" type="presOf" srcId="{B4FC6968-73B4-4F8D-B6E8-9DB436D9B03C}" destId="{F7CDF86A-2C91-46DA-A413-E8678C9445D6}" srcOrd="0" destOrd="0" presId="urn:microsoft.com/office/officeart/2005/8/layout/chevron1"/>
    <dgm:cxn modelId="{53002383-AF48-4A45-BEAF-185E66E833DF}" type="presOf" srcId="{ABD49597-67ED-4A6A-9F38-F4604449510C}" destId="{081F3A13-0BA6-4D74-A776-2FF3ADCF42F8}" srcOrd="0" destOrd="0" presId="urn:microsoft.com/office/officeart/2005/8/layout/chevron1"/>
    <dgm:cxn modelId="{07C6FC8F-D9D1-4D58-8E6F-568189CC6A44}" srcId="{06C49AEE-CD5B-48F6-82C8-4B85E1DE1C26}" destId="{102A5D0C-08E7-4EAC-B436-2A9FC523B245}" srcOrd="2" destOrd="0" parTransId="{4FC1A74A-4AE5-4D3A-B063-6B88614E86EC}" sibTransId="{513BC1D4-2962-4714-A390-8B44C55F0D9C}"/>
    <dgm:cxn modelId="{9A3301C3-D522-46DC-83F6-81D678C4810E}" srcId="{06C49AEE-CD5B-48F6-82C8-4B85E1DE1C26}" destId="{A2D39460-8A7D-4EBF-841B-5924819E1303}" srcOrd="4" destOrd="0" parTransId="{01859DAE-ED90-4668-8252-51378AAD7DEA}" sibTransId="{5C91D16F-536C-4D97-976E-936F042CD643}"/>
    <dgm:cxn modelId="{2D24ACD7-ADBA-408D-9CCC-35E52C241C98}" srcId="{06C49AEE-CD5B-48F6-82C8-4B85E1DE1C26}" destId="{ABD49597-67ED-4A6A-9F38-F4604449510C}" srcOrd="1" destOrd="0" parTransId="{7753B45F-BC70-41CA-BFC2-D8A559B3E212}" sibTransId="{B4110131-0071-4647-B7C6-36AAB37CF250}"/>
    <dgm:cxn modelId="{33BF94F2-7B43-4FC4-A9EC-C0469B8F5CD9}" type="presOf" srcId="{B6F51B13-891E-4FCA-9429-8125E2F0FAB6}" destId="{A73DF95D-3280-40DD-A73D-72268CAEC738}" srcOrd="0" destOrd="0" presId="urn:microsoft.com/office/officeart/2005/8/layout/chevron1"/>
    <dgm:cxn modelId="{9DC79CCB-634D-4773-8501-515840D9822B}" type="presParOf" srcId="{42B9466B-C196-4E35-9A7B-9EE7E789F306}" destId="{A73DF95D-3280-40DD-A73D-72268CAEC738}" srcOrd="0" destOrd="0" presId="urn:microsoft.com/office/officeart/2005/8/layout/chevron1"/>
    <dgm:cxn modelId="{1FF2B9FA-5709-483E-85B3-CD1D372676AE}" type="presParOf" srcId="{42B9466B-C196-4E35-9A7B-9EE7E789F306}" destId="{467F12A9-DFEF-426A-A29E-2EB8E28285F2}" srcOrd="1" destOrd="0" presId="urn:microsoft.com/office/officeart/2005/8/layout/chevron1"/>
    <dgm:cxn modelId="{9C2301BD-5EE5-4628-B949-B93726E788DA}" type="presParOf" srcId="{42B9466B-C196-4E35-9A7B-9EE7E789F306}" destId="{081F3A13-0BA6-4D74-A776-2FF3ADCF42F8}" srcOrd="2" destOrd="0" presId="urn:microsoft.com/office/officeart/2005/8/layout/chevron1"/>
    <dgm:cxn modelId="{3A4AAE6A-040B-495B-882D-659EAEBFE1CF}" type="presParOf" srcId="{42B9466B-C196-4E35-9A7B-9EE7E789F306}" destId="{EBDFEBB3-A3D4-44EB-AB84-2B804483074D}" srcOrd="3" destOrd="0" presId="urn:microsoft.com/office/officeart/2005/8/layout/chevron1"/>
    <dgm:cxn modelId="{CA6444D5-EAB9-45FB-A0E0-0455259F4C18}" type="presParOf" srcId="{42B9466B-C196-4E35-9A7B-9EE7E789F306}" destId="{A9F86B48-F207-46ED-8744-4BE8BA664885}" srcOrd="4" destOrd="0" presId="urn:microsoft.com/office/officeart/2005/8/layout/chevron1"/>
    <dgm:cxn modelId="{14422F2B-0AED-4CEE-9DC6-CB1C7953BB18}" type="presParOf" srcId="{42B9466B-C196-4E35-9A7B-9EE7E789F306}" destId="{622779A7-474D-4E75-85DC-F49C4036E69B}" srcOrd="5" destOrd="0" presId="urn:microsoft.com/office/officeart/2005/8/layout/chevron1"/>
    <dgm:cxn modelId="{6CDCB201-6B11-4009-80FA-509D52A2727D}" type="presParOf" srcId="{42B9466B-C196-4E35-9A7B-9EE7E789F306}" destId="{F7CDF86A-2C91-46DA-A413-E8678C9445D6}" srcOrd="6" destOrd="0" presId="urn:microsoft.com/office/officeart/2005/8/layout/chevron1"/>
    <dgm:cxn modelId="{E0FB1006-46A8-4712-8360-470986F2A6E6}" type="presParOf" srcId="{42B9466B-C196-4E35-9A7B-9EE7E789F306}" destId="{3822E18B-6CA2-4448-BD4C-BCDD301B3077}" srcOrd="7" destOrd="0" presId="urn:microsoft.com/office/officeart/2005/8/layout/chevron1"/>
    <dgm:cxn modelId="{A5801F3A-B4CB-400E-A10F-C587E0D4FE4E}" type="presParOf" srcId="{42B9466B-C196-4E35-9A7B-9EE7E789F306}" destId="{87FD7B19-F2A9-4E02-9FB3-770A11EB962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DF95D-3280-40DD-A73D-72268CAEC738}">
      <dsp:nvSpPr>
        <dsp:cNvPr id="0" name=""/>
        <dsp:cNvSpPr/>
      </dsp:nvSpPr>
      <dsp:spPr>
        <a:xfrm>
          <a:off x="1812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Define Problem</a:t>
          </a:r>
        </a:p>
      </dsp:txBody>
      <dsp:txXfrm>
        <a:off x="324469" y="308097"/>
        <a:ext cx="967971" cy="645314"/>
      </dsp:txXfrm>
    </dsp:sp>
    <dsp:sp modelId="{081F3A13-0BA6-4D74-A776-2FF3ADCF42F8}">
      <dsp:nvSpPr>
        <dsp:cNvPr id="0" name=""/>
        <dsp:cNvSpPr/>
      </dsp:nvSpPr>
      <dsp:spPr>
        <a:xfrm>
          <a:off x="1453769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Gather Information</a:t>
          </a:r>
        </a:p>
      </dsp:txBody>
      <dsp:txXfrm>
        <a:off x="1776426" y="308097"/>
        <a:ext cx="967971" cy="645314"/>
      </dsp:txXfrm>
    </dsp:sp>
    <dsp:sp modelId="{A9F86B48-F207-46ED-8744-4BE8BA664885}">
      <dsp:nvSpPr>
        <dsp:cNvPr id="0" name=""/>
        <dsp:cNvSpPr/>
      </dsp:nvSpPr>
      <dsp:spPr>
        <a:xfrm>
          <a:off x="2905725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Exploratory Analysis</a:t>
          </a:r>
        </a:p>
      </dsp:txBody>
      <dsp:txXfrm>
        <a:off x="3228382" y="308097"/>
        <a:ext cx="967971" cy="645314"/>
      </dsp:txXfrm>
    </dsp:sp>
    <dsp:sp modelId="{F7CDF86A-2C91-46DA-A413-E8678C9445D6}">
      <dsp:nvSpPr>
        <dsp:cNvPr id="0" name=""/>
        <dsp:cNvSpPr/>
      </dsp:nvSpPr>
      <dsp:spPr>
        <a:xfrm>
          <a:off x="4357682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Fit the Model</a:t>
          </a:r>
        </a:p>
      </dsp:txBody>
      <dsp:txXfrm>
        <a:off x="4680339" y="308097"/>
        <a:ext cx="967971" cy="645314"/>
      </dsp:txXfrm>
    </dsp:sp>
    <dsp:sp modelId="{87FD7B19-F2A9-4E02-9FB3-770A11EB9625}">
      <dsp:nvSpPr>
        <dsp:cNvPr id="0" name=""/>
        <dsp:cNvSpPr/>
      </dsp:nvSpPr>
      <dsp:spPr>
        <a:xfrm>
          <a:off x="5809639" y="308097"/>
          <a:ext cx="1613285" cy="645314"/>
        </a:xfrm>
        <a:prstGeom prst="chevron">
          <a:avLst/>
        </a:prstGeom>
        <a:solidFill>
          <a:srgbClr val="1957A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Evaluate</a:t>
          </a:r>
        </a:p>
      </dsp:txBody>
      <dsp:txXfrm>
        <a:off x="6132296" y="308097"/>
        <a:ext cx="967971" cy="64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0E5A-672B-4764-9332-C12CDC5E808E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9908D-5CC0-4037-882C-C392A69A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Backward shift or lag operator(B)</a:t>
            </a:r>
            <a:r>
              <a:rPr lang="en-US" sz="1200" dirty="0"/>
              <a:t>: It takes a time series element as an argument and returns the element one time unit previously. B </a:t>
            </a:r>
            <a:r>
              <a:rPr lang="en-US" sz="1200" dirty="0" err="1"/>
              <a:t>x</a:t>
            </a:r>
            <a:r>
              <a:rPr lang="en-US" sz="1200" baseline="-25000" dirty="0" err="1"/>
              <a:t>t</a:t>
            </a:r>
            <a:r>
              <a:rPr lang="en-US" sz="1200" dirty="0"/>
              <a:t>=x</a:t>
            </a:r>
            <a:r>
              <a:rPr lang="en-US" sz="1200" baseline="-25000" dirty="0"/>
              <a:t>t−1 </a:t>
            </a:r>
          </a:p>
          <a:p>
            <a:r>
              <a:rPr lang="en-US" sz="1200" i="1" dirty="0"/>
              <a:t>Difference operator(</a:t>
            </a:r>
            <a:r>
              <a:rPr lang="en-US" sz="1200" dirty="0"/>
              <a:t>∇</a:t>
            </a:r>
            <a:r>
              <a:rPr lang="en-US" sz="1200" i="1" dirty="0"/>
              <a:t>) : </a:t>
            </a:r>
            <a:r>
              <a:rPr lang="en-US" sz="1200" dirty="0"/>
              <a:t>It takes a time series element as an argument and returns the difference between the element and that of one time unit previously. ∇x </a:t>
            </a:r>
            <a:r>
              <a:rPr lang="en-US" sz="1200" baseline="-25000" dirty="0"/>
              <a:t>t</a:t>
            </a:r>
            <a:r>
              <a:rPr lang="en-US" sz="1200" dirty="0"/>
              <a:t> =x</a:t>
            </a:r>
            <a:r>
              <a:rPr lang="en-US" sz="1200" baseline="-25000" dirty="0"/>
              <a:t>t</a:t>
            </a:r>
            <a:r>
              <a:rPr lang="en-US" sz="1200" dirty="0"/>
              <a:t>−x</a:t>
            </a:r>
            <a:r>
              <a:rPr lang="en-US" sz="1200" baseline="-25000" dirty="0"/>
              <a:t>t−1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908D-5CC0-4037-882C-C392A69A73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Credit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908D-5CC0-4037-882C-C392A69A73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Credit: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908D-5CC0-4037-882C-C392A69A73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1BF51A0-F035-4BEC-89AA-B74074DA4363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08CAAA-AEC6-43B8-8ABD-130E7C6C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F05B-A858-4A29-A2F2-2DFA92FDF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  <a:br>
              <a:rPr lang="en-US" dirty="0"/>
            </a:br>
            <a:r>
              <a:rPr lang="en-US" sz="2400" dirty="0"/>
              <a:t>Beginner Training Session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220AF-A355-4B80-8C42-28E2B3FFD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Viraj Bhambri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Senior Analyst, LatentView Analytics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3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ACF and PACF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8F11D0-EB6E-478B-91E8-76B76E0C2741}"/>
              </a:ext>
            </a:extLst>
          </p:cNvPr>
          <p:cNvSpPr txBox="1">
            <a:spLocks/>
          </p:cNvSpPr>
          <p:nvPr/>
        </p:nvSpPr>
        <p:spPr>
          <a:xfrm>
            <a:off x="630556" y="1504951"/>
            <a:ext cx="4467224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determine the appropriate values for p and q ACF &amp; PACF plots are used.</a:t>
            </a:r>
          </a:p>
          <a:p>
            <a:pPr>
              <a:lnSpc>
                <a:spcPct val="150000"/>
              </a:lnSpc>
            </a:pPr>
            <a:r>
              <a:rPr lang="en-US" sz="1200" b="1" u="sng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ACF</a:t>
            </a:r>
            <a:r>
              <a:rPr lang="en-US"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The autocorrelation function (ACF) plot shows the correlation of the series with itself at different lags </a:t>
            </a:r>
          </a:p>
          <a:p>
            <a:pPr>
              <a:lnSpc>
                <a:spcPct val="150000"/>
              </a:lnSpc>
            </a:pPr>
            <a:r>
              <a:rPr lang="en-US" sz="1200" b="1" u="sng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PACF</a:t>
            </a:r>
            <a:r>
              <a:rPr lang="en-US"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: It is the amount of correlation between a variable and a lag of itself that is not explained by correlations at all </a:t>
            </a:r>
            <a:r>
              <a:rPr lang="en-US" sz="1200" i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lower-order</a:t>
            </a:r>
            <a:r>
              <a:rPr lang="en-US"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-lags.</a:t>
            </a:r>
          </a:p>
          <a:p>
            <a:pPr>
              <a:lnSpc>
                <a:spcPct val="150000"/>
              </a:lnSpc>
            </a:pPr>
            <a:endParaRPr lang="en-US" sz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Ex: The autocorrelations(ACF) are significant for a large number of lags-spike at Lag1.The same is confirmed from PACF, plot has a significant spike only at lag 1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2E76C-9700-49B6-834F-C4BB4550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67" y="1176612"/>
            <a:ext cx="5810672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F125D-3D18-4CBF-B515-29035829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768" y="3967164"/>
            <a:ext cx="5886871" cy="2667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2F932C-384E-43A1-9F1E-77AA3BF2B48F}"/>
              </a:ext>
            </a:extLst>
          </p:cNvPr>
          <p:cNvSpPr txBox="1">
            <a:spLocks/>
          </p:cNvSpPr>
          <p:nvPr/>
        </p:nvSpPr>
        <p:spPr>
          <a:xfrm>
            <a:off x="2840356" y="6294120"/>
            <a:ext cx="3042284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Credit: Rob J Hyndman – Forecasting Principles and Practice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6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Configuration &amp; Exploratory Analysis Flow</a:t>
            </a: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A06AF432-5525-4000-BC2A-AC530341C11B}"/>
              </a:ext>
            </a:extLst>
          </p:cNvPr>
          <p:cNvSpPr/>
          <p:nvPr/>
        </p:nvSpPr>
        <p:spPr>
          <a:xfrm>
            <a:off x="412006" y="1837906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Import &amp; </a:t>
            </a:r>
            <a:r>
              <a:rPr lang="en-US" sz="1400" b="1" dirty="0">
                <a:solidFill>
                  <a:schemeClr val="tx1"/>
                </a:solidFill>
              </a:rPr>
              <a:t>Sort</a:t>
            </a:r>
            <a:r>
              <a:rPr lang="en-US" sz="1400" dirty="0">
                <a:solidFill>
                  <a:schemeClr val="tx1"/>
                </a:solidFill>
              </a:rPr>
              <a:t> in ascending order of time 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FFD3A230-EE5B-461A-854F-A41FBDD69410}"/>
              </a:ext>
            </a:extLst>
          </p:cNvPr>
          <p:cNvSpPr/>
          <p:nvPr/>
        </p:nvSpPr>
        <p:spPr>
          <a:xfrm>
            <a:off x="2703887" y="1837906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for </a:t>
            </a:r>
            <a:r>
              <a:rPr lang="en-US" sz="1400" b="1" dirty="0">
                <a:solidFill>
                  <a:schemeClr val="tx1"/>
                </a:solidFill>
              </a:rPr>
              <a:t>missing values </a:t>
            </a:r>
            <a:r>
              <a:rPr lang="en-US" sz="1400" dirty="0">
                <a:solidFill>
                  <a:schemeClr val="tx1"/>
                </a:solidFill>
              </a:rPr>
              <a:t>for every series</a:t>
            </a:r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0185B06B-B71D-451C-9B32-8BCEBA8DB4A6}"/>
              </a:ext>
            </a:extLst>
          </p:cNvPr>
          <p:cNvSpPr/>
          <p:nvPr/>
        </p:nvSpPr>
        <p:spPr>
          <a:xfrm>
            <a:off x="5001662" y="1837906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Investigate</a:t>
            </a:r>
            <a:r>
              <a:rPr lang="en-US" sz="1400" dirty="0">
                <a:solidFill>
                  <a:schemeClr val="tx1"/>
                </a:solidFill>
              </a:rPr>
              <a:t> the Reasons</a:t>
            </a:r>
          </a:p>
        </p:txBody>
      </p: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71C97F30-EEBE-4667-BBB5-C90467F0CCAC}"/>
              </a:ext>
            </a:extLst>
          </p:cNvPr>
          <p:cNvSpPr/>
          <p:nvPr/>
        </p:nvSpPr>
        <p:spPr>
          <a:xfrm>
            <a:off x="7503304" y="1316285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Data Capture: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Imputation</a:t>
            </a:r>
            <a:r>
              <a:rPr lang="en-US" sz="1400" dirty="0">
                <a:solidFill>
                  <a:schemeClr val="tx1"/>
                </a:solidFill>
              </a:rPr>
              <a:t> using Suitable Technique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9A926408-E63C-473A-8DFB-CB8697F51465}"/>
              </a:ext>
            </a:extLst>
          </p:cNvPr>
          <p:cNvSpPr/>
          <p:nvPr/>
        </p:nvSpPr>
        <p:spPr>
          <a:xfrm>
            <a:off x="7503304" y="2337366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Add Blank Row and </a:t>
            </a:r>
            <a:r>
              <a:rPr lang="en-IN" sz="1400" b="1" dirty="0">
                <a:solidFill>
                  <a:schemeClr val="tx1"/>
                </a:solidFill>
              </a:rPr>
              <a:t>Impute Zero</a:t>
            </a:r>
          </a:p>
        </p:txBody>
      </p:sp>
      <p:sp>
        <p:nvSpPr>
          <p:cNvPr id="45" name="Rounded Rectangle 25">
            <a:extLst>
              <a:ext uri="{FF2B5EF4-FFF2-40B4-BE49-F238E27FC236}">
                <a16:creationId xmlns:a16="http://schemas.microsoft.com/office/drawing/2014/main" id="{DA83BA99-26F6-4818-AAB8-09AFF6C42B83}"/>
              </a:ext>
            </a:extLst>
          </p:cNvPr>
          <p:cNvSpPr/>
          <p:nvPr/>
        </p:nvSpPr>
        <p:spPr>
          <a:xfrm>
            <a:off x="9942904" y="1819206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Aggregate </a:t>
            </a:r>
            <a:r>
              <a:rPr lang="en-US" sz="1400" dirty="0">
                <a:solidFill>
                  <a:schemeClr val="tx1"/>
                </a:solidFill>
              </a:rPr>
              <a:t>the Data to Required Level of Analysis</a:t>
            </a:r>
          </a:p>
        </p:txBody>
      </p:sp>
      <p:sp>
        <p:nvSpPr>
          <p:cNvPr id="46" name="Rounded Rectangle 26">
            <a:extLst>
              <a:ext uri="{FF2B5EF4-FFF2-40B4-BE49-F238E27FC236}">
                <a16:creationId xmlns:a16="http://schemas.microsoft.com/office/drawing/2014/main" id="{752B1416-4D6E-4ABF-BBA1-E49D422B9DB3}"/>
              </a:ext>
            </a:extLst>
          </p:cNvPr>
          <p:cNvSpPr/>
          <p:nvPr/>
        </p:nvSpPr>
        <p:spPr>
          <a:xfrm>
            <a:off x="9942904" y="5556469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Configure Time series</a:t>
            </a: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191B2E90-BA9A-4874-9668-90CDAA6DFA74}"/>
              </a:ext>
            </a:extLst>
          </p:cNvPr>
          <p:cNvSpPr/>
          <p:nvPr/>
        </p:nvSpPr>
        <p:spPr>
          <a:xfrm>
            <a:off x="5001662" y="5010733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Identify type of TS:</a:t>
            </a:r>
            <a:r>
              <a:rPr lang="en-US" sz="1400" dirty="0">
                <a:solidFill>
                  <a:schemeClr val="tx1"/>
                </a:solidFill>
              </a:rPr>
              <a:t> Additive/Multiplicative</a:t>
            </a:r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1DC85C27-528F-47D4-8B57-258893750D89}"/>
              </a:ext>
            </a:extLst>
          </p:cNvPr>
          <p:cNvSpPr/>
          <p:nvPr/>
        </p:nvSpPr>
        <p:spPr>
          <a:xfrm>
            <a:off x="7503304" y="5556469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Plot </a:t>
            </a:r>
            <a:r>
              <a:rPr lang="en-US" sz="1400" b="1" dirty="0">
                <a:solidFill>
                  <a:schemeClr val="tx1"/>
                </a:solidFill>
              </a:rPr>
              <a:t>Seasonal &amp; Line charts </a:t>
            </a:r>
            <a:r>
              <a:rPr lang="en-US" sz="1400" dirty="0">
                <a:solidFill>
                  <a:schemeClr val="tx1"/>
                </a:solidFill>
              </a:rPr>
              <a:t>to Identify Outliers</a:t>
            </a:r>
          </a:p>
        </p:txBody>
      </p:sp>
      <p:sp>
        <p:nvSpPr>
          <p:cNvPr id="49" name="Rounded Rectangle 28">
            <a:extLst>
              <a:ext uri="{FF2B5EF4-FFF2-40B4-BE49-F238E27FC236}">
                <a16:creationId xmlns:a16="http://schemas.microsoft.com/office/drawing/2014/main" id="{B3750099-30F2-44D3-8D40-3C5528FF899F}"/>
              </a:ext>
            </a:extLst>
          </p:cNvPr>
          <p:cNvSpPr/>
          <p:nvPr/>
        </p:nvSpPr>
        <p:spPr>
          <a:xfrm>
            <a:off x="5001662" y="6057211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For </a:t>
            </a:r>
            <a:r>
              <a:rPr lang="en-US" sz="1400" b="1" dirty="0">
                <a:solidFill>
                  <a:schemeClr val="tx1"/>
                </a:solidFill>
              </a:rPr>
              <a:t>Stationarity </a:t>
            </a:r>
            <a:r>
              <a:rPr lang="en-US" sz="1400" dirty="0">
                <a:solidFill>
                  <a:schemeClr val="tx1"/>
                </a:solidFill>
              </a:rPr>
              <a:t>of Series</a:t>
            </a:r>
          </a:p>
        </p:txBody>
      </p:sp>
      <p:sp>
        <p:nvSpPr>
          <p:cNvPr id="50" name="Rounded Rectangle 29">
            <a:extLst>
              <a:ext uri="{FF2B5EF4-FFF2-40B4-BE49-F238E27FC236}">
                <a16:creationId xmlns:a16="http://schemas.microsoft.com/office/drawing/2014/main" id="{DDC46471-386E-4D61-8B63-C05EA2EF2813}"/>
              </a:ext>
            </a:extLst>
          </p:cNvPr>
          <p:cNvSpPr/>
          <p:nvPr/>
        </p:nvSpPr>
        <p:spPr>
          <a:xfrm>
            <a:off x="2684235" y="6057211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Identify Suitable Transformation </a:t>
            </a:r>
            <a:r>
              <a:rPr lang="en-US" sz="1400" dirty="0">
                <a:solidFill>
                  <a:schemeClr val="tx1"/>
                </a:solidFill>
              </a:rPr>
              <a:t>For Series</a:t>
            </a:r>
          </a:p>
        </p:txBody>
      </p:sp>
      <p:sp>
        <p:nvSpPr>
          <p:cNvPr id="51" name="Rounded Rectangle 30">
            <a:extLst>
              <a:ext uri="{FF2B5EF4-FFF2-40B4-BE49-F238E27FC236}">
                <a16:creationId xmlns:a16="http://schemas.microsoft.com/office/drawing/2014/main" id="{60B72D4D-F3A1-479D-BB8B-0BD8C6F67AFA}"/>
              </a:ext>
            </a:extLst>
          </p:cNvPr>
          <p:cNvSpPr/>
          <p:nvPr/>
        </p:nvSpPr>
        <p:spPr>
          <a:xfrm>
            <a:off x="328654" y="5556469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Split Series for Model Building</a:t>
            </a:r>
            <a:r>
              <a:rPr lang="en-US" sz="1400" dirty="0">
                <a:solidFill>
                  <a:schemeClr val="tx1"/>
                </a:solidFill>
              </a:rPr>
              <a:t>: In-time &amp; OOT</a:t>
            </a:r>
          </a:p>
        </p:txBody>
      </p:sp>
      <p:sp>
        <p:nvSpPr>
          <p:cNvPr id="52" name="Rounded Rectangle 27">
            <a:extLst>
              <a:ext uri="{FF2B5EF4-FFF2-40B4-BE49-F238E27FC236}">
                <a16:creationId xmlns:a16="http://schemas.microsoft.com/office/drawing/2014/main" id="{52886E83-9C72-4E3E-9D03-E541AA39099F}"/>
              </a:ext>
            </a:extLst>
          </p:cNvPr>
          <p:cNvSpPr/>
          <p:nvPr/>
        </p:nvSpPr>
        <p:spPr>
          <a:xfrm>
            <a:off x="2684235" y="5010733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Seasonal &amp;Trend </a:t>
            </a:r>
            <a:r>
              <a:rPr lang="en-US" sz="1400" b="1" dirty="0">
                <a:solidFill>
                  <a:schemeClr val="tx1"/>
                </a:solidFill>
              </a:rPr>
              <a:t>Decomposition </a:t>
            </a:r>
            <a:r>
              <a:rPr lang="en-US" sz="1400" dirty="0">
                <a:solidFill>
                  <a:schemeClr val="tx1"/>
                </a:solidFill>
              </a:rPr>
              <a:t>of Series</a:t>
            </a:r>
            <a:r>
              <a:rPr lang="en-US" sz="1400" b="1" dirty="0">
                <a:solidFill>
                  <a:schemeClr val="tx1"/>
                </a:solidFill>
              </a:rPr>
              <a:t>: Identify Outliers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D506BD-102D-47C9-B8B6-485F8ED06632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7013342" y="1682045"/>
            <a:ext cx="489962" cy="52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44719A8-F857-4222-A584-EC98BD33AF06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7013342" y="2203666"/>
            <a:ext cx="489962" cy="499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B9531BD-A112-4B65-B747-E11E6FC5B9C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7319885" y="-1790952"/>
            <a:ext cx="18700" cy="7239017"/>
          </a:xfrm>
          <a:prstGeom prst="bentConnector3">
            <a:avLst>
              <a:gd name="adj1" fmla="val 4194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CD6ED6-F8B1-4C07-8619-D4145808FD0B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10948744" y="2550726"/>
            <a:ext cx="0" cy="300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74E3DE0-AEC7-47A0-83E3-C692E81D24BF}"/>
              </a:ext>
            </a:extLst>
          </p:cNvPr>
          <p:cNvCxnSpPr>
            <a:stCxn id="46" idx="1"/>
            <a:endCxn id="48" idx="3"/>
          </p:cNvCxnSpPr>
          <p:nvPr/>
        </p:nvCxnSpPr>
        <p:spPr>
          <a:xfrm flipH="1">
            <a:off x="9514984" y="5922229"/>
            <a:ext cx="42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0A36E43-1195-419F-8333-214773501C72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rot="10800000">
            <a:off x="7013342" y="5376493"/>
            <a:ext cx="489962" cy="545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BB08CF7-FD54-4F6D-BDD6-6BA21CF862E0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7013342" y="5922229"/>
            <a:ext cx="489962" cy="500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FA31BD-3FD3-441B-9A34-40A108C15BA8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423686" y="2203666"/>
            <a:ext cx="28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38024D-C150-446E-A145-931D16E501FF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4715567" y="2203666"/>
            <a:ext cx="286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30AC63-8A25-4DD3-B7A6-BCAE609BB569}"/>
              </a:ext>
            </a:extLst>
          </p:cNvPr>
          <p:cNvCxnSpPr>
            <a:stCxn id="47" idx="1"/>
            <a:endCxn id="52" idx="3"/>
          </p:cNvCxnSpPr>
          <p:nvPr/>
        </p:nvCxnSpPr>
        <p:spPr>
          <a:xfrm flipH="1">
            <a:off x="4695915" y="5376493"/>
            <a:ext cx="305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8993B6-ABBC-4156-BC65-8EB3982A730D}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695915" y="6422971"/>
            <a:ext cx="305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2CB604A-E2A2-4BBE-9A8A-68F0752604B2}"/>
              </a:ext>
            </a:extLst>
          </p:cNvPr>
          <p:cNvCxnSpPr>
            <a:stCxn id="52" idx="1"/>
            <a:endCxn id="51" idx="3"/>
          </p:cNvCxnSpPr>
          <p:nvPr/>
        </p:nvCxnSpPr>
        <p:spPr>
          <a:xfrm rot="10800000" flipV="1">
            <a:off x="2340335" y="5376493"/>
            <a:ext cx="343901" cy="545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030C50-A256-4ADE-91E5-0C3EA424E4B3}"/>
              </a:ext>
            </a:extLst>
          </p:cNvPr>
          <p:cNvCxnSpPr>
            <a:stCxn id="50" idx="1"/>
            <a:endCxn id="51" idx="3"/>
          </p:cNvCxnSpPr>
          <p:nvPr/>
        </p:nvCxnSpPr>
        <p:spPr>
          <a:xfrm rot="10800000">
            <a:off x="2340335" y="5922229"/>
            <a:ext cx="343901" cy="500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90C90A2-F5A7-4E21-865D-11BDA0B6310F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9514984" y="1682045"/>
            <a:ext cx="427920" cy="502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FE77683-371C-4D7E-941E-1B8E76304314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9514984" y="2184966"/>
            <a:ext cx="427920" cy="518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174EDF4-846F-4CF7-BBD7-3BB9FF01E7DC}"/>
              </a:ext>
            </a:extLst>
          </p:cNvPr>
          <p:cNvCxnSpPr>
            <a:stCxn id="52" idx="0"/>
            <a:endCxn id="42" idx="2"/>
          </p:cNvCxnSpPr>
          <p:nvPr/>
        </p:nvCxnSpPr>
        <p:spPr>
          <a:xfrm rot="5400000" flipH="1" flipV="1">
            <a:off x="3628135" y="2631367"/>
            <a:ext cx="2441307" cy="2317427"/>
          </a:xfrm>
          <a:prstGeom prst="bentConnector3">
            <a:avLst>
              <a:gd name="adj1" fmla="val 15042"/>
            </a:avLst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0215DC2-1525-4C2C-83F2-2845B742E093}"/>
              </a:ext>
            </a:extLst>
          </p:cNvPr>
          <p:cNvSpPr txBox="1"/>
          <p:nvPr/>
        </p:nvSpPr>
        <p:spPr>
          <a:xfrm>
            <a:off x="6257676" y="1006535"/>
            <a:ext cx="214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 Missing Value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B9EB85-4FC6-4173-9F56-CECA2D34122E}"/>
              </a:ext>
            </a:extLst>
          </p:cNvPr>
          <p:cNvSpPr txBox="1"/>
          <p:nvPr/>
        </p:nvSpPr>
        <p:spPr>
          <a:xfrm>
            <a:off x="4544714" y="1415506"/>
            <a:ext cx="78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Missing Values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0EE4CE-2446-4910-AAA5-64DCE54B7EC0}"/>
              </a:ext>
            </a:extLst>
          </p:cNvPr>
          <p:cNvSpPr txBox="1"/>
          <p:nvPr/>
        </p:nvSpPr>
        <p:spPr>
          <a:xfrm>
            <a:off x="6013014" y="4245434"/>
            <a:ext cx="285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Treat Outlier after Investigation</a:t>
            </a:r>
          </a:p>
        </p:txBody>
      </p:sp>
      <p:sp>
        <p:nvSpPr>
          <p:cNvPr id="72" name="Rounded Rectangle 30">
            <a:extLst>
              <a:ext uri="{FF2B5EF4-FFF2-40B4-BE49-F238E27FC236}">
                <a16:creationId xmlns:a16="http://schemas.microsoft.com/office/drawing/2014/main" id="{6CC81982-4027-4058-9D2F-E2BD6035CF3E}"/>
              </a:ext>
            </a:extLst>
          </p:cNvPr>
          <p:cNvSpPr/>
          <p:nvPr/>
        </p:nvSpPr>
        <p:spPr>
          <a:xfrm>
            <a:off x="328654" y="4433065"/>
            <a:ext cx="201168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Train Model &amp; Check Accuracy </a:t>
            </a:r>
            <a:r>
              <a:rPr lang="en-US" sz="1400" dirty="0">
                <a:solidFill>
                  <a:schemeClr val="tx1"/>
                </a:solidFill>
              </a:rPr>
              <a:t>on OOT Window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C12FD4-6AAF-4B1D-90EA-8DE36DE4489D}"/>
              </a:ext>
            </a:extLst>
          </p:cNvPr>
          <p:cNvCxnSpPr>
            <a:stCxn id="51" idx="0"/>
            <a:endCxn id="72" idx="2"/>
          </p:cNvCxnSpPr>
          <p:nvPr/>
        </p:nvCxnSpPr>
        <p:spPr>
          <a:xfrm flipV="1">
            <a:off x="1334494" y="5164585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BBC958C-72DD-40C8-B9C1-2C0332215E0E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rot="16200000" flipV="1">
            <a:off x="5764802" y="2812127"/>
            <a:ext cx="2987043" cy="2501642"/>
          </a:xfrm>
          <a:prstGeom prst="bentConnector3">
            <a:avLst>
              <a:gd name="adj1" fmla="val 30102"/>
            </a:avLst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2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Forecasting Techniques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85E3D-96A3-4552-9A7A-CBD9C4481838}"/>
              </a:ext>
            </a:extLst>
          </p:cNvPr>
          <p:cNvSpPr/>
          <p:nvPr/>
        </p:nvSpPr>
        <p:spPr bwMode="auto">
          <a:xfrm>
            <a:off x="767378" y="882378"/>
            <a:ext cx="11013141" cy="2692947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numCol="1" spcCol="0" rtlCol="0" anchor="t"/>
          <a:lstStyle/>
          <a:p>
            <a:pPr algn="ctr">
              <a:defRPr/>
            </a:pPr>
            <a:r>
              <a:rPr lang="en-US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STLF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1400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E15DF-A696-4C5F-91BA-106942F12BE6}"/>
              </a:ext>
            </a:extLst>
          </p:cNvPr>
          <p:cNvSpPr/>
          <p:nvPr/>
        </p:nvSpPr>
        <p:spPr bwMode="auto">
          <a:xfrm>
            <a:off x="767378" y="3733997"/>
            <a:ext cx="11013141" cy="3055786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spcCol="0" rtlCol="0" anchor="t"/>
          <a:lstStyle/>
          <a:p>
            <a:pPr algn="ctr">
              <a:defRPr/>
            </a:pPr>
            <a:r>
              <a:rPr lang="en-US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Exponential Smoothening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C290-9D94-4C1F-A143-A6357CF71B3D}"/>
              </a:ext>
            </a:extLst>
          </p:cNvPr>
          <p:cNvSpPr/>
          <p:nvPr/>
        </p:nvSpPr>
        <p:spPr bwMode="auto">
          <a:xfrm>
            <a:off x="898198" y="4162389"/>
            <a:ext cx="3474720" cy="2468880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spcCol="0" rtlCol="0" anchor="t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</a:t>
            </a:r>
            <a:endParaRPr lang="en-US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</a:t>
            </a:r>
            <a:endParaRPr lang="en-US" sz="1400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Series should be 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Stationary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should be no Trend and Seasonality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imitation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Technique useful for imputation &amp; baseline forecast</a:t>
            </a:r>
            <a:endParaRPr lang="en-US" sz="1400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E8858-5A15-4095-A3B7-FE4A07990941}"/>
              </a:ext>
            </a:extLst>
          </p:cNvPr>
          <p:cNvSpPr/>
          <p:nvPr/>
        </p:nvSpPr>
        <p:spPr bwMode="auto">
          <a:xfrm>
            <a:off x="8089131" y="4162389"/>
            <a:ext cx="3474720" cy="2468880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spcCol="0" rtlCol="0" anchor="t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Triple or Holt Winter</a:t>
            </a:r>
            <a:endParaRPr lang="en-US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Series can have 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Trend &amp; Seasonality. </a:t>
            </a: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Stationary and Non-Stationary Series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400" b="1" kern="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eatures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Dampening can be provided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Both Additive &amp; Multiplicative can be handled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Limitations: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ETS requires less than 2 Periods of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B37D82-C49F-4424-BED3-EC2F4E6036DC}"/>
              </a:ext>
            </a:extLst>
          </p:cNvPr>
          <p:cNvSpPr/>
          <p:nvPr/>
        </p:nvSpPr>
        <p:spPr bwMode="auto">
          <a:xfrm>
            <a:off x="4495062" y="4162389"/>
            <a:ext cx="3474720" cy="2468880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spcCol="0" rtlCol="0" anchor="t"/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Double or Holt</a:t>
            </a:r>
            <a:endParaRPr lang="en-US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Requirements:</a:t>
            </a:r>
            <a:endParaRPr lang="en-US" sz="1400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Series could be </a:t>
            </a: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Stationary or non-Stationary</a:t>
            </a:r>
            <a:endParaRPr lang="en-US" sz="1400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Series should have 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linear/ exponential trend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Seasonality</a:t>
            </a: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400" b="1" kern="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eatures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Dampening Can be provided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CEAD6-EB3F-429F-BAB8-B8B294E73CC4}"/>
              </a:ext>
            </a:extLst>
          </p:cNvPr>
          <p:cNvSpPr/>
          <p:nvPr/>
        </p:nvSpPr>
        <p:spPr bwMode="auto">
          <a:xfrm>
            <a:off x="932006" y="1251791"/>
            <a:ext cx="4846320" cy="2121408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spcCol="0" rtlCol="0" anchor="t"/>
          <a:lstStyle/>
          <a:p>
            <a:pPr>
              <a:defRPr/>
            </a:pPr>
            <a:r>
              <a:rPr lang="en-US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lvl="1">
              <a:defRPr/>
            </a:pPr>
            <a:endParaRPr lang="en-US" sz="700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Forecast can be generated for: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Additive: No Data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Multiplicative: Log Transformation to transform additive to multiplicative series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Robust to outliers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Decomposed series can be </a:t>
            </a: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forecasted using EMA (default), ARIMA, Naïve, and Random Walk</a:t>
            </a:r>
            <a:endParaRPr lang="en-US" sz="1400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A4C5FD-379D-4C1D-BDCF-126142A8C1EA}"/>
              </a:ext>
            </a:extLst>
          </p:cNvPr>
          <p:cNvSpPr/>
          <p:nvPr/>
        </p:nvSpPr>
        <p:spPr>
          <a:xfrm>
            <a:off x="6794863" y="1244841"/>
            <a:ext cx="4843672" cy="2122267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spcCol="0" rtlCol="0" anchor="t"/>
          <a:lstStyle/>
          <a:p>
            <a:pPr>
              <a:defRPr/>
            </a:pPr>
            <a:r>
              <a:rPr lang="en-IN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Requirements:</a:t>
            </a:r>
          </a:p>
          <a:p>
            <a:pPr algn="ctr">
              <a:defRPr/>
            </a:pPr>
            <a:endParaRPr lang="en-US" sz="600" b="1" kern="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Needs more than 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Periods </a:t>
            </a: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Data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Suitable for </a:t>
            </a: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Non-Stationary</a:t>
            </a: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kern="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Limitations:</a:t>
            </a:r>
          </a:p>
          <a:p>
            <a:pPr algn="ctr"/>
            <a:endParaRPr lang="en-IN" sz="700" b="1" kern="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handle to </a:t>
            </a: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calendar variation 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due to reliance on seasonality periods.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handle </a:t>
            </a: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seasonality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400" kern="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b="1" kern="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2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Forecasting Techniques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650D8B-80DB-4D33-BCDE-89F548A0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0" y="976800"/>
            <a:ext cx="4435800" cy="58507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DAC674-6F58-42F2-A5A4-AC116BF3D936}"/>
              </a:ext>
            </a:extLst>
          </p:cNvPr>
          <p:cNvSpPr/>
          <p:nvPr/>
        </p:nvSpPr>
        <p:spPr bwMode="auto">
          <a:xfrm>
            <a:off x="1270298" y="989058"/>
            <a:ext cx="5301771" cy="5805805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numCol="1" spcCol="0" rtlCol="0" anchor="t"/>
          <a:lstStyle/>
          <a:p>
            <a:pPr algn="ctr" defTabSz="914400">
              <a:defRPr/>
            </a:pPr>
            <a:r>
              <a:rPr lang="en-US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ARIMA</a:t>
            </a:r>
            <a:endParaRPr lang="en-IN" sz="1400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6914CE-8019-4AF2-83EE-AC28BE6E88AC}"/>
              </a:ext>
            </a:extLst>
          </p:cNvPr>
          <p:cNvSpPr/>
          <p:nvPr/>
        </p:nvSpPr>
        <p:spPr>
          <a:xfrm>
            <a:off x="1452088" y="1445642"/>
            <a:ext cx="4843672" cy="5124339"/>
          </a:xfrm>
          <a:prstGeom prst="rect">
            <a:avLst/>
          </a:prstGeom>
          <a:noFill/>
          <a:ln w="12700" cap="flat" cmpd="sng" algn="ctr">
            <a:solidFill>
              <a:srgbClr val="B2B2B2"/>
            </a:solidFill>
            <a:prstDash val="sysDash"/>
            <a:headEnd/>
            <a:tailEnd/>
          </a:ln>
          <a:effectLst/>
        </p:spPr>
        <p:txBody>
          <a:bodyPr lIns="96835" tIns="48417" rIns="96835" bIns="48417" spcCol="0" rtlCol="0" anchor="t"/>
          <a:lstStyle/>
          <a:p>
            <a:pPr defTabSz="914400">
              <a:defRPr/>
            </a:pPr>
            <a:r>
              <a:rPr lang="en-IN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Requirements:</a:t>
            </a:r>
          </a:p>
          <a:p>
            <a:pPr algn="ctr" defTabSz="914400">
              <a:defRPr/>
            </a:pPr>
            <a:endParaRPr lang="en-US" sz="600" b="1" kern="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Requires Series to be </a:t>
            </a: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Stationary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Differencing 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performed to</a:t>
            </a: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remove trend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Seasonality to be removed by use of </a:t>
            </a: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 differencing/De-Seasonalizing</a:t>
            </a:r>
          </a:p>
          <a:p>
            <a:pPr defTabSz="914400">
              <a:defRPr/>
            </a:pPr>
            <a:endParaRPr lang="en-US" b="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defRPr/>
            </a:pPr>
            <a:r>
              <a:rPr lang="en-US" b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lvl="1" defTabSz="914400">
              <a:defRPr/>
            </a:pPr>
            <a:endParaRPr lang="en-US" sz="700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Describes the </a:t>
            </a: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autocorrelations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data</a:t>
            </a:r>
          </a:p>
          <a:p>
            <a:pPr marL="285750" indent="-285750" defTabSz="914400"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 two components: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Autoregressive: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forecasting a linear combination of past values of the variable. Indicates that it is a regression of the variable against itself to identify patterns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Moving Average: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Uses past forecast errors in a regression-like model.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Re-Integrates the data 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obtain forecasts on differenced values</a:t>
            </a:r>
            <a:endParaRPr lang="en-IN" sz="1400" b="1" kern="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Advanced: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 ARIMA 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also be performed 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IN" sz="1400" b="1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ARIMAX: </a:t>
            </a:r>
            <a:r>
              <a:rPr lang="en-IN" sz="14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Regressors can be provided for fitting the error term/Residuals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F2ADF34-9C96-4734-B834-AF06119B5B8F}"/>
              </a:ext>
            </a:extLst>
          </p:cNvPr>
          <p:cNvSpPr txBox="1">
            <a:spLocks/>
          </p:cNvSpPr>
          <p:nvPr/>
        </p:nvSpPr>
        <p:spPr>
          <a:xfrm>
            <a:off x="9774556" y="5606880"/>
            <a:ext cx="2417444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Credit: Rob J Hyndman – Forecasting Principles and Practice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0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Forecast Accuracy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43EC30-994B-419B-B1E0-4493D4BA7240}"/>
              </a:ext>
            </a:extLst>
          </p:cNvPr>
          <p:cNvSpPr txBox="1">
            <a:spLocks/>
          </p:cNvSpPr>
          <p:nvPr/>
        </p:nvSpPr>
        <p:spPr>
          <a:xfrm>
            <a:off x="1087756" y="1123950"/>
            <a:ext cx="4189151" cy="526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Generation of accurate Forecast is critical for Proper allocation of Supply chain Resources</a:t>
            </a:r>
          </a:p>
          <a:p>
            <a:pPr>
              <a:lnSpc>
                <a:spcPct val="200000"/>
              </a:lnSpc>
            </a:pPr>
            <a:r>
              <a:rPr lang="en-US"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Forecast error=abs(Actual-Forecast)</a:t>
            </a:r>
          </a:p>
          <a:p>
            <a:pPr>
              <a:lnSpc>
                <a:spcPct val="200000"/>
              </a:lnSpc>
            </a:pPr>
            <a:r>
              <a:rPr lang="en-US"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Error(%)=|A-F|/A</a:t>
            </a:r>
          </a:p>
          <a:p>
            <a:pPr>
              <a:lnSpc>
                <a:spcPct val="200000"/>
              </a:lnSpc>
            </a:pPr>
            <a:r>
              <a:rPr lang="en-US"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Accuracy(%)=1-Error(%)</a:t>
            </a:r>
          </a:p>
          <a:p>
            <a:pPr>
              <a:lnSpc>
                <a:spcPct val="200000"/>
              </a:lnSpc>
            </a:pPr>
            <a:r>
              <a:rPr lang="en-US"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Performance metric to measure forecast Accuracy is MAPE</a:t>
            </a:r>
          </a:p>
          <a:p>
            <a:pPr>
              <a:lnSpc>
                <a:spcPct val="200000"/>
              </a:lnSpc>
            </a:pPr>
            <a:r>
              <a:rPr lang="en-US"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MAPE=∑|A-F|/∑A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8E37-02A5-48F8-8771-4B996D17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10" y="946530"/>
            <a:ext cx="4953002" cy="2462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EF3A5-88AF-4394-8AE9-D34BEA73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77" y="3586163"/>
            <a:ext cx="6123869" cy="28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Course Repository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6863B5-1C26-44C9-9F78-FAF18E73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12842"/>
              </p:ext>
            </p:extLst>
          </p:nvPr>
        </p:nvGraphicFramePr>
        <p:xfrm>
          <a:off x="223404" y="1043353"/>
          <a:ext cx="11692805" cy="3753187"/>
        </p:xfrm>
        <a:graphic>
          <a:graphicData uri="http://schemas.openxmlformats.org/drawingml/2006/table">
            <a:tbl>
              <a:tblPr firstRow="1" bandCol="1"/>
              <a:tblGrid>
                <a:gridCol w="4859205">
                  <a:extLst>
                    <a:ext uri="{9D8B030D-6E8A-4147-A177-3AD203B41FA5}">
                      <a16:colId xmlns:a16="http://schemas.microsoft.com/office/drawing/2014/main" val="104372161"/>
                    </a:ext>
                  </a:extLst>
                </a:gridCol>
                <a:gridCol w="6833600">
                  <a:extLst>
                    <a:ext uri="{9D8B030D-6E8A-4147-A177-3AD203B41FA5}">
                      <a16:colId xmlns:a16="http://schemas.microsoft.com/office/drawing/2014/main" val="1546037350"/>
                    </a:ext>
                  </a:extLst>
                </a:gridCol>
              </a:tblGrid>
              <a:tr h="2304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Topics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Repository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53336"/>
                  </a:ext>
                </a:extLst>
              </a:tr>
              <a:tr h="2195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Series Objects-Characteristics/Frequency/Stationarity/Seasonality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http://r-statistics.co/Time-Series-Analysis-With-R.html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833011"/>
                  </a:ext>
                </a:extLst>
              </a:tr>
              <a:tr h="397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Simple Forecasting Techniques - Moving Averages- Simple,Weighted &amp; Exponential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81191"/>
                  </a:ext>
                </a:extLst>
              </a:tr>
              <a:tr h="4390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Regression Models - Simple &amp; Multiple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https://www.otexts.org/fpp/4/5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https://www.otexts.org/fpp/5/2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52378"/>
                  </a:ext>
                </a:extLst>
              </a:tr>
              <a:tr h="4390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Time Series Decomposition - Loess/Seasonal Factor Using Excel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https://www.r-bloggers.com/seasonal-trend-decomposition-in-r/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http://a-little-book-of-r-for-time-series.readthedocs.io/en/latest/src/timeseries.html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18071"/>
                  </a:ext>
                </a:extLst>
              </a:tr>
              <a:tr h="2195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Forecast Accuracy Methods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http://demandplanning.net/documents/dmdaccuracywebVersions.pdf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997559"/>
                  </a:ext>
                </a:extLst>
              </a:tr>
              <a:tr h="2195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Transformations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http://www.itl.nist.gov/div898/handbook/eda/section3/eda336.htm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38826"/>
                  </a:ext>
                </a:extLst>
              </a:tr>
              <a:tr h="4390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Simple Exponential Smoothing - Multiple Order Exponential Smoothing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http://www.itl.nist.gov/div898/handbook/pmc/section4/pmc43.htm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https://people.duke.edu/~rnau/Notes_on_forecasting_with_moving_averages--Robert_Nau.pdf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16512"/>
                  </a:ext>
                </a:extLst>
              </a:tr>
              <a:tr h="669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ARIMA - AR and MA Components - ACF &amp; PACF Plots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https://www.otexts.org/fpp/8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http://people.duke.edu/~rnau/411arim2.htm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https://stats.stackexchange.com/questions/129052/acf-and-pacf-formula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76" marR="10976" marT="10976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94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6E8EF2-CC32-4FDE-931D-A9F192D78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53036"/>
              </p:ext>
            </p:extLst>
          </p:nvPr>
        </p:nvGraphicFramePr>
        <p:xfrm>
          <a:off x="223404" y="5012482"/>
          <a:ext cx="4216400" cy="1362075"/>
        </p:xfrm>
        <a:graphic>
          <a:graphicData uri="http://schemas.openxmlformats.org/drawingml/2006/table">
            <a:tbl>
              <a:tblPr/>
              <a:tblGrid>
                <a:gridCol w="4216400">
                  <a:extLst>
                    <a:ext uri="{9D8B030D-6E8A-4147-A177-3AD203B41FA5}">
                      <a16:colId xmlns:a16="http://schemas.microsoft.com/office/drawing/2014/main" val="3474702784"/>
                    </a:ext>
                  </a:extLst>
                </a:gridCol>
              </a:tblGrid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Modules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7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27231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 Characteristics of Time Series Objects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7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4057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 Simple Forecasting Techniques - Moving Averages &amp; 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7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36853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 Seasonality &amp; Decomposition - STL/Seasonal Factors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7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8826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4. Transformations &amp; Forecast Accuracy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7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3335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5. Simple Exponential Smoothing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7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64277"/>
                  </a:ext>
                </a:extLst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6. ARIMA - ACF &amp; PACF Plots - Seasonal &amp; Non-Seasonal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7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4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Intro to Predictive Analytics -  Forecasting Focus</a:t>
            </a:r>
          </a:p>
        </p:txBody>
      </p:sp>
      <p:pic>
        <p:nvPicPr>
          <p:cNvPr id="7" name="Picture 2" descr="Image result for predictive analytics">
            <a:extLst>
              <a:ext uri="{FF2B5EF4-FFF2-40B4-BE49-F238E27FC236}">
                <a16:creationId xmlns:a16="http://schemas.microsoft.com/office/drawing/2014/main" id="{BE9EA325-6FC3-490D-A0E1-189A2A81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3" y="1183825"/>
            <a:ext cx="4918983" cy="482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C9A1A-8B0F-4865-BA56-150F8278AD68}"/>
              </a:ext>
            </a:extLst>
          </p:cNvPr>
          <p:cNvSpPr txBox="1"/>
          <p:nvPr/>
        </p:nvSpPr>
        <p:spPr>
          <a:xfrm>
            <a:off x="559559" y="1132765"/>
            <a:ext cx="4009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of Forecasting: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Manufacturing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Retail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Website Traffic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Weather Forecast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271E2-D13D-4717-BDA8-04E6AF51A477}"/>
              </a:ext>
            </a:extLst>
          </p:cNvPr>
          <p:cNvSpPr txBox="1"/>
          <p:nvPr/>
        </p:nvSpPr>
        <p:spPr>
          <a:xfrm>
            <a:off x="559559" y="3944190"/>
            <a:ext cx="4375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Period for which forecast is required: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2DA8EB-F39D-4872-8550-8F6241FE2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16451"/>
              </p:ext>
            </p:extLst>
          </p:nvPr>
        </p:nvGraphicFramePr>
        <p:xfrm>
          <a:off x="280929" y="4629612"/>
          <a:ext cx="6550925" cy="1803232"/>
        </p:xfrm>
        <a:graphic>
          <a:graphicData uri="http://schemas.openxmlformats.org/drawingml/2006/table">
            <a:tbl>
              <a:tblPr firstRow="1" bandRow="1"/>
              <a:tblGrid>
                <a:gridCol w="311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Short Term Forecast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Long Term Forecast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Daily/Weekly/Monthly Horizon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Single/Multi-Year Horizon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SKU/Product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Aggregated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Inexpensive and quick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Expensive and Time Consuming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 Short Term Planning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Deals with comprehensive Issues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Usually More Accurate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Less Accurate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2" marR="14902" marT="14902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8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Role of Forecasting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79009D-4F86-457D-8BB6-7127E2CF249C}"/>
              </a:ext>
            </a:extLst>
          </p:cNvPr>
          <p:cNvSpPr txBox="1">
            <a:spLocks noChangeArrowheads="1"/>
          </p:cNvSpPr>
          <p:nvPr/>
        </p:nvSpPr>
        <p:spPr>
          <a:xfrm>
            <a:off x="177421" y="1211482"/>
            <a:ext cx="11764370" cy="2090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Demand forecasts form the basis of all planning decisions in a supply chain</a:t>
            </a:r>
          </a:p>
          <a:p>
            <a:pPr lvl="1"/>
            <a:r>
              <a:rPr lang="en-US" altLang="en-US" sz="2000" dirty="0"/>
              <a:t>Push: produce to </a:t>
            </a:r>
            <a:r>
              <a:rPr lang="en-US" altLang="en-US" sz="2000" i="1" dirty="0"/>
              <a:t>anticipated </a:t>
            </a:r>
            <a:r>
              <a:rPr lang="en-US" altLang="en-US" sz="2000" dirty="0"/>
              <a:t>demand levels</a:t>
            </a:r>
          </a:p>
          <a:p>
            <a:pPr lvl="1"/>
            <a:r>
              <a:rPr lang="en-US" altLang="en-US" sz="2000" dirty="0"/>
              <a:t>Pull: set capacity and component </a:t>
            </a:r>
            <a:r>
              <a:rPr lang="en-US" altLang="en-US" sz="2000" i="1" dirty="0"/>
              <a:t>availability</a:t>
            </a:r>
            <a:r>
              <a:rPr lang="en-US" altLang="en-US" sz="2000" dirty="0"/>
              <a:t>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0910-B0BB-41CD-8027-7C759279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 t="34268" r="2012"/>
          <a:stretch/>
        </p:blipFill>
        <p:spPr>
          <a:xfrm>
            <a:off x="2127914" y="3182572"/>
            <a:ext cx="7936173" cy="29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5442C9-463E-4BE2-A191-08ECF8DACA93}"/>
              </a:ext>
            </a:extLst>
          </p:cNvPr>
          <p:cNvSpPr txBox="1">
            <a:spLocks/>
          </p:cNvSpPr>
          <p:nvPr/>
        </p:nvSpPr>
        <p:spPr>
          <a:xfrm>
            <a:off x="347663" y="1187862"/>
            <a:ext cx="4438649" cy="1876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Steps: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Gathering Information - What all can impact the forecast - Judgement Aspect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Preliminary Analysis - Lookout for consistent patterns - Trends &amp; Seasonality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Choosing and fitting the model - Regression, Smoothing, ARIMA, Hierarchical -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and evaluating a forecasting model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7F1180C-E678-4234-B0D5-96EA39150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440270"/>
              </p:ext>
            </p:extLst>
          </p:nvPr>
        </p:nvGraphicFramePr>
        <p:xfrm>
          <a:off x="4633912" y="1743866"/>
          <a:ext cx="7424737" cy="126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0DD4AD-1BB0-4E7D-9EE8-0C3288DCF985}"/>
              </a:ext>
            </a:extLst>
          </p:cNvPr>
          <p:cNvSpPr txBox="1">
            <a:spLocks/>
          </p:cNvSpPr>
          <p:nvPr/>
        </p:nvSpPr>
        <p:spPr>
          <a:xfrm>
            <a:off x="347664" y="4229093"/>
            <a:ext cx="5353050" cy="226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57A3"/>
              </a:buClr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Questions to be answered: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What level you need to forecast at? </a:t>
            </a:r>
          </a:p>
          <a:p>
            <a:pPr marL="571500" lvl="2" indent="-342900">
              <a:spcBef>
                <a:spcPts val="0"/>
              </a:spcBef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Depends on the goals &amp; plans set by the business </a:t>
            </a:r>
          </a:p>
          <a:p>
            <a:pPr marL="571500" lvl="2" indent="-342900">
              <a:spcBef>
                <a:spcPts val="0"/>
              </a:spcBef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How many warehouses are there</a:t>
            </a:r>
          </a:p>
          <a:p>
            <a:pPr marL="571500" lvl="2" indent="-342900">
              <a:spcBef>
                <a:spcPts val="0"/>
              </a:spcBef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a Top-Down or Bottom-Up approach the validate the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For what period in future do you need to forecast for?</a:t>
            </a:r>
          </a:p>
          <a:p>
            <a:pPr marL="571500" lvl="2" indent="-342900">
              <a:spcBef>
                <a:spcPts val="0"/>
              </a:spcBef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From where items are shipped from and how frequently?</a:t>
            </a:r>
          </a:p>
          <a:p>
            <a:pPr marL="571500" lvl="2" indent="-342900">
              <a:spcBef>
                <a:spcPts val="0"/>
              </a:spcBef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What other aspects goes into production planning.</a:t>
            </a:r>
          </a:p>
          <a:p>
            <a:pPr marL="571500" lvl="2" indent="-342900">
              <a:spcBef>
                <a:spcPts val="0"/>
              </a:spcBef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Sourcing of Raw Materials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B1EEC-0821-4C65-A64C-FFE3D7138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06" y="3902510"/>
            <a:ext cx="4688230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Basics of Time Series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DFB4A5-B987-4A04-89B1-6DE0C44E28D4}"/>
              </a:ext>
            </a:extLst>
          </p:cNvPr>
          <p:cNvSpPr txBox="1">
            <a:spLocks/>
          </p:cNvSpPr>
          <p:nvPr/>
        </p:nvSpPr>
        <p:spPr>
          <a:xfrm>
            <a:off x="219076" y="1123951"/>
            <a:ext cx="5867399" cy="549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series is a</a:t>
            </a:r>
            <a:r>
              <a:rPr lang="en-IN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series of data elements which is indexed and time-stamped 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sequence of elements is important and should be maintained for any analysis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measured at consistent time intervals and has no Missing Values. </a:t>
            </a:r>
          </a:p>
          <a:p>
            <a:pPr marL="457200" lvl="2" indent="0">
              <a:buFont typeface="Arial" panose="020B0604020202020204" pitchFamily="34" charset="0"/>
              <a:buNone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Weather data, Stock prices, Industry forecasts,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2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IN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2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IN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2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Frequency: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number of observations in a series if you consider the natural time interval of measurement </a:t>
            </a:r>
          </a:p>
          <a:p>
            <a:pPr marL="457200" lvl="2" indent="0">
              <a:buFont typeface="Arial" panose="020B0604020202020204" pitchFamily="34" charset="0"/>
              <a:buNone/>
            </a:pPr>
            <a:endParaRPr lang="en-IN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time series is said to be stationary if: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mean value of time-series is constant over time, which implies, the trend component is nullified.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variance does not increase over time.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Seasonality effect is minimal.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1541F-254D-42D8-A14E-A7D520197F97}"/>
              </a:ext>
            </a:extLst>
          </p:cNvPr>
          <p:cNvSpPr txBox="1"/>
          <p:nvPr/>
        </p:nvSpPr>
        <p:spPr>
          <a:xfrm>
            <a:off x="6229261" y="1123951"/>
            <a:ext cx="5514975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285750" defTabSz="9144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White Noise(</a:t>
            </a:r>
            <a:r>
              <a:rPr lang="el-GR" sz="1400" dirty="0">
                <a:latin typeface="Segoe UI" panose="020B0502040204020203" pitchFamily="34" charset="0"/>
                <a:cs typeface="Segoe UI" panose="020B0502040204020203" pitchFamily="34" charset="0"/>
              </a:rPr>
              <a:t>ϵ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t): A Time series, with no auto-correlation. Series is weakly stationary.</a:t>
            </a:r>
          </a:p>
          <a:p>
            <a:pPr marL="514350" lvl="1" indent="-285750" defTabSz="9144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Drift: the amount of change over time (called the drift) is set to be the average change seen in the historical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B4614-538E-4DED-90C3-E55B212D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98" y="4394474"/>
            <a:ext cx="6077699" cy="208251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3F4C24-9EC4-4F62-92C5-58FF122A6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7861"/>
              </p:ext>
            </p:extLst>
          </p:nvPr>
        </p:nvGraphicFramePr>
        <p:xfrm>
          <a:off x="7374857" y="2910714"/>
          <a:ext cx="2328688" cy="1463040"/>
        </p:xfrm>
        <a:graphic>
          <a:graphicData uri="http://schemas.openxmlformats.org/drawingml/2006/table">
            <a:tbl>
              <a:tblPr firstRow="1" bandRow="1"/>
              <a:tblGrid>
                <a:gridCol w="116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Frequency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Annual</a:t>
                      </a:r>
                    </a:p>
                  </a:txBody>
                  <a:tcPr>
                    <a:lnL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Quarterly</a:t>
                      </a:r>
                    </a:p>
                  </a:txBody>
                  <a:tcPr>
                    <a:lnL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Monthly</a:t>
                      </a:r>
                    </a:p>
                  </a:txBody>
                  <a:tcPr>
                    <a:lnL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Weekly</a:t>
                      </a:r>
                    </a:p>
                  </a:txBody>
                  <a:tcPr>
                    <a:lnL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4D84BC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D8638EC-95D5-4149-AEFB-76E757232710}"/>
              </a:ext>
            </a:extLst>
          </p:cNvPr>
          <p:cNvSpPr/>
          <p:nvPr/>
        </p:nvSpPr>
        <p:spPr>
          <a:xfrm>
            <a:off x="7506911" y="6497712"/>
            <a:ext cx="30564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Fig: Series with &amp; without Linear Trend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E899C0-D220-4D1F-BF9E-682868005BDF}"/>
              </a:ext>
            </a:extLst>
          </p:cNvPr>
          <p:cNvSpPr txBox="1">
            <a:spLocks/>
          </p:cNvSpPr>
          <p:nvPr/>
        </p:nvSpPr>
        <p:spPr>
          <a:xfrm>
            <a:off x="219076" y="6187440"/>
            <a:ext cx="3042284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Credit: Rob J Hyndman – Forecasting Principles and Practice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3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Types of Time Series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CD94B8-737A-4541-BFF8-118C36246227}"/>
              </a:ext>
            </a:extLst>
          </p:cNvPr>
          <p:cNvSpPr txBox="1">
            <a:spLocks/>
          </p:cNvSpPr>
          <p:nvPr/>
        </p:nvSpPr>
        <p:spPr>
          <a:xfrm>
            <a:off x="219076" y="1123951"/>
            <a:ext cx="5681662" cy="5305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are the types of time series based on their patterns.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Trend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:A trend exists when there is a long-term increase or decrease in the data. It does not have to be linear. Trend is “changing direction” when it might go from an increasing trend to a decreasing trend.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Ex: Mobile Phone Sales, Population growth, Electricity usage might follow Trend component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Seasonal 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seasonal pattern exists when a series is influenced by seasonal factors (e.g., the quarter of the year, the month, or day of the week). Seasonality is always of a fixed and known period also called as Periodic.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Ex: Retail Industry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Cyclic 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cyclic pattern exists when data exhibit rises and falls that are </a:t>
            </a:r>
            <a:r>
              <a:rPr lang="en-US" sz="1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 of fixed period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 duration of these fluctuations is usually of at least 2 years.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Ex: Airline Industry,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The random variation in the series.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8DEE9-2171-48E1-B16B-C730FE6C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807" y="1299211"/>
            <a:ext cx="5849313" cy="48958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D81DD8-90D8-42E8-A9AF-34A1CFD725C4}"/>
              </a:ext>
            </a:extLst>
          </p:cNvPr>
          <p:cNvSpPr txBox="1">
            <a:spLocks/>
          </p:cNvSpPr>
          <p:nvPr/>
        </p:nvSpPr>
        <p:spPr>
          <a:xfrm>
            <a:off x="7915276" y="6294120"/>
            <a:ext cx="3042284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Credit: Rob J Hyndman – Forecasting Principles and Practice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Time Series Decomposition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CC441B-4573-4230-B9E7-323654BAE676}"/>
              </a:ext>
            </a:extLst>
          </p:cNvPr>
          <p:cNvSpPr txBox="1">
            <a:spLocks/>
          </p:cNvSpPr>
          <p:nvPr/>
        </p:nvSpPr>
        <p:spPr>
          <a:xfrm>
            <a:off x="219076" y="1123950"/>
            <a:ext cx="5681662" cy="512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Based on the combination of the components, two models evolved. They are:</a:t>
            </a:r>
          </a:p>
          <a:p>
            <a:pPr marL="457200" lvl="2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Additive Model: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 additive model is linear where changes over time are consistently made by the same amount.</a:t>
            </a:r>
          </a:p>
          <a:p>
            <a:pPr marL="457200" lvl="2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y(t) = Level + Trend + Seasonality + Noise</a:t>
            </a:r>
          </a:p>
          <a:p>
            <a:pPr marL="457200" lvl="2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Multiplicative model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A multiplicative model is nonlinear, such as quadratic or exponential. Changes increase or decrease over time</a:t>
            </a:r>
          </a:p>
          <a:p>
            <a:pPr marL="457200" lvl="2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 y(t) = Level * Trend * Seasonality * Noise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process of extracting Trend, Seasonal &amp; Remainder components is referred to as </a:t>
            </a: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decomposition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In R (STL) is a function that help obtain the different time series components.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Decomposition(data)=Trend +Seasonal +Remainder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8F052-BA48-41AA-95E7-E299E3BC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607" y="1245870"/>
            <a:ext cx="5906476" cy="46100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4F7CA1-C305-46FD-B610-A992E81BC3DC}"/>
              </a:ext>
            </a:extLst>
          </p:cNvPr>
          <p:cNvSpPr txBox="1">
            <a:spLocks/>
          </p:cNvSpPr>
          <p:nvPr/>
        </p:nvSpPr>
        <p:spPr>
          <a:xfrm>
            <a:off x="8281036" y="6294120"/>
            <a:ext cx="3042284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Credit: Rob J Hyndman – Forecasting Principles and Practice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4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Additive &amp; Multiplicative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D03D6-95B1-4EF6-82F1-209EC357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027747"/>
            <a:ext cx="9886950" cy="53816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44A21-EDAF-4F28-8E2B-AF98B2E52FC4}"/>
              </a:ext>
            </a:extLst>
          </p:cNvPr>
          <p:cNvSpPr txBox="1">
            <a:spLocks/>
          </p:cNvSpPr>
          <p:nvPr/>
        </p:nvSpPr>
        <p:spPr>
          <a:xfrm>
            <a:off x="8646796" y="6248400"/>
            <a:ext cx="3042284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Credit: Rob J Hyndman – Forecasting Principles and Practice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0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F6A-1C3E-4BE5-98F3-E92E9F2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56309"/>
            <a:ext cx="11171582" cy="731587"/>
          </a:xfrm>
        </p:spPr>
        <p:txBody>
          <a:bodyPr>
            <a:normAutofit/>
          </a:bodyPr>
          <a:lstStyle/>
          <a:p>
            <a:r>
              <a:rPr lang="en-US" sz="2000" dirty="0"/>
              <a:t>ARIMA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FFA06-3C8F-4F24-BDBB-226C90CB65A3}"/>
              </a:ext>
            </a:extLst>
          </p:cNvPr>
          <p:cNvSpPr txBox="1">
            <a:spLocks/>
          </p:cNvSpPr>
          <p:nvPr/>
        </p:nvSpPr>
        <p:spPr>
          <a:xfrm>
            <a:off x="219076" y="1123951"/>
            <a:ext cx="6824662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ARIMA models aim to describe the autocorrelations in the data, has two components AR &amp; MA.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Autoregressive models(AR)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:In AR Model ,forecasting the variable of interest using a linear combination of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past values of the 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 term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 regression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indicates that it is a regression of the variable against itself.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=c+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ϕ</a:t>
            </a:r>
            <a:r>
              <a:rPr kumimoji="0" lang="el-GR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t−1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 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ϕ</a:t>
            </a:r>
            <a:r>
              <a:rPr kumimoji="0" lang="el-GR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t−2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+⋯+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ϕ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−p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US" sz="12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constant and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kumimoji="0" lang="en-US" sz="1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white noise. This is like a multiple regression but with lagged values of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kumimoji="0" lang="en-US" sz="12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predictors.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Moving average models(MA)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Moving average model uses past forecast errors in a regression-like model.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c+ 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l-GR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t−1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l-GR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t−2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+⋯+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t−q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moving average model is used for forecasting future values while moving average smoothing is used for estimating the trend-cycle of past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BC862-FE2E-47B4-B85B-178F9539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038" y="1123952"/>
            <a:ext cx="4629150" cy="2333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94F5D-D210-4043-B2A4-80CD2AAAB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37" y="3943350"/>
            <a:ext cx="4810125" cy="22431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B48B83-0A3C-4DC7-907A-A4EF72AB3813}"/>
              </a:ext>
            </a:extLst>
          </p:cNvPr>
          <p:cNvSpPr txBox="1">
            <a:spLocks/>
          </p:cNvSpPr>
          <p:nvPr/>
        </p:nvSpPr>
        <p:spPr>
          <a:xfrm>
            <a:off x="8281036" y="6294120"/>
            <a:ext cx="3042284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57A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Credit: Rob J Hyndman – Forecasting Principles and Practice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0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</TotalTime>
  <Words>1437</Words>
  <Application>Microsoft Office PowerPoint</Application>
  <PresentationFormat>Widescreen</PresentationFormat>
  <Paragraphs>230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Segoe UI</vt:lpstr>
      <vt:lpstr>Wingdings</vt:lpstr>
      <vt:lpstr>Parcel</vt:lpstr>
      <vt:lpstr>Time Series Forecasting Beginner Training Session</vt:lpstr>
      <vt:lpstr>Intro to Predictive Analytics -  Forecasting Focus</vt:lpstr>
      <vt:lpstr>Role of Forecasting</vt:lpstr>
      <vt:lpstr>Methodology</vt:lpstr>
      <vt:lpstr>Basics of Time Series</vt:lpstr>
      <vt:lpstr>Types of Time Series</vt:lpstr>
      <vt:lpstr>Time Series Decomposition</vt:lpstr>
      <vt:lpstr>Additive &amp; Multiplicative Series</vt:lpstr>
      <vt:lpstr>ARIMA Components</vt:lpstr>
      <vt:lpstr>ACF and PACF Plots</vt:lpstr>
      <vt:lpstr>Configuration &amp; Exploratory Analysis Flow</vt:lpstr>
      <vt:lpstr>Forecasting Techniques</vt:lpstr>
      <vt:lpstr>Forecasting Techniques</vt:lpstr>
      <vt:lpstr>Forecast Accuracy Methods</vt:lpstr>
      <vt:lpstr>Course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Beginner Training Session</dc:title>
  <dc:creator>Viraj Bhambri</dc:creator>
  <cp:lastModifiedBy>Viraj Bhambri</cp:lastModifiedBy>
  <cp:revision>3</cp:revision>
  <dcterms:created xsi:type="dcterms:W3CDTF">2019-01-09T20:13:18Z</dcterms:created>
  <dcterms:modified xsi:type="dcterms:W3CDTF">2019-01-09T20:32:45Z</dcterms:modified>
</cp:coreProperties>
</file>