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159C-0DC6-E9C6-C9AD-4DBB6F37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7E014-4B80-CB31-084E-9A658B11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978E-47B3-4921-BCD4-670BD609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6F46-8468-455E-79A9-F305D1D9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AA11-F7F3-2989-A489-4C8A434B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3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AA5B-67E3-4E85-6555-A2FF059F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D99EF-599E-4839-1F4F-1E21175FB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9C28-384D-949F-9AC7-9981C5A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6002-A3E2-F012-A232-DB647CB6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CEEE-C153-391E-54EA-67BEDF53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E8BAD-994F-2571-707B-69095427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52D73-61D2-B0F3-91A8-BC37056E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41EB-C795-86AD-BCA8-8BB04DAE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DCB1-505E-2E87-602D-31051B14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42DD-6C92-7DF1-0FC6-55A624CF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23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5AF3-15E0-C08E-01E9-2BBA0691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5B17-A7B6-2BF2-F282-25ACD9CF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D142-180F-3249-5810-B6A00C7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97C2-3153-822D-DB1E-064BC230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F6C1-F3EF-2DF2-AE5C-ACD49E94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40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15D0-2CB4-DB5F-35B5-F9D2D5C9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6E77-A190-F472-0F7E-1B595068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EFB9-CA5B-8393-1AA9-9D54536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4A97-2375-B1C2-C61B-09090A34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18B9-430B-6074-364A-7CBCDDE8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648F-5D2E-73E3-474F-7851CBE6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A8FD-7B71-ED2C-90AF-74472E49D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3541-24AB-240E-801A-4F3563D2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BE79-6038-0FDC-342F-68DED019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9A43-05FA-3A55-CD80-381C8C65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625D-0AC3-26F1-1CF3-E555C748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F83-3253-A70D-A651-B921117B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6D57-8A28-12B7-1190-2AA3F7422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55B1-BE95-0C75-D69E-A8FADCF48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8B7FF-8CCD-9362-49A3-44C02BFB3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5252B-C9CA-C67F-1B3E-3EBDC69B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982B6-463D-1FC3-83E8-806A7F8C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8586F-39A5-85A6-3820-C3DFE7D1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D5EAC-9213-5789-A2F7-28F8115C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9241-3A1E-7067-946A-A82B7C86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DA940-680C-52D0-30AB-7A606A3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45D2-2EBB-FA2D-67AF-F7D71326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57E2-CB17-9FDE-91EA-52A1ABA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04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E9EDC-C997-5004-E533-CC0F0D9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E10E9-9E8D-791A-9518-B8ED7D48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195A-B7D9-9379-D59E-69404DB9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8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8266-2013-7C3E-4EC8-F35254C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9D71-8128-C8EB-3605-BC2A8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C106-B33D-4806-747E-EF53F624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6BB6-7C83-C8CC-4DAE-E9F04A6E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4F9C7-E24D-7FA1-DF73-12DF7B53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7799-1361-1D46-D067-DD2FFAD8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7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E1B4-3C96-9F8D-AE4F-EF6C1F5D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2DFD8-DDDB-72A8-DE60-035F5769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435E9-FEAB-3899-F778-45746BD3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5F4CD-76F7-BD3E-BBFC-9F64EA5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CD48-C03D-308C-966E-E679E415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BC55-616D-D890-4F82-D785BBD4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2E2E2-01BD-8AE4-C0C4-405BF9FE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9D8A6-4E24-56C4-61F2-0C12A989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22DD-9E77-4618-FDBF-58DFC870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E06-1895-4FD4-9D27-D591D791FB56}" type="datetimeFigureOut">
              <a:rPr lang="en-IN" smtClean="0"/>
              <a:t>14-10-2022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FE85-5E3F-4362-8F1E-F2F0129F6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630A-2901-20F4-3EAB-93DE4468E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8008-45DF-41EB-BFCA-B57F12A565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8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AC8C08-9DE2-3074-B6D5-F778F5E3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84502"/>
              </p:ext>
            </p:extLst>
          </p:nvPr>
        </p:nvGraphicFramePr>
        <p:xfrm>
          <a:off x="4131733" y="3098800"/>
          <a:ext cx="720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95870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6909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39326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51806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9959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982835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712624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18125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0732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868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→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↓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931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→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4856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→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↑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1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033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↑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↑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↑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←</a:t>
                      </a:r>
                      <a:endParaRPr lang="en-IN" sz="3200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585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4D38A3-29F5-8C2C-AEC3-229110214F7B}"/>
              </a:ext>
            </a:extLst>
          </p:cNvPr>
          <p:cNvSpPr txBox="1"/>
          <p:nvPr/>
        </p:nvSpPr>
        <p:spPr>
          <a:xfrm>
            <a:off x="8923867" y="879200"/>
            <a:ext cx="240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Eklavya Project</a:t>
            </a:r>
          </a:p>
          <a:p>
            <a:pPr algn="r"/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By Viraj Shah</a:t>
            </a:r>
          </a:p>
        </p:txBody>
      </p:sp>
    </p:spTree>
    <p:extLst>
      <p:ext uri="{BB962C8B-B14F-4D97-AF65-F5344CB8AC3E}">
        <p14:creationId xmlns:p14="http://schemas.microsoft.com/office/powerpoint/2010/main" val="258850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ustom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Key + Chest Grid World</a:t>
            </a: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Pick and Place Manipulator</a:t>
            </a: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Classic Snake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32D10-2A9C-3A19-7D6E-68EFFA6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8326"/>
            <a:ext cx="2733574" cy="2733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BCCFE-2DBA-8034-41E7-B66CDEF1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42" y="3578326"/>
            <a:ext cx="2733574" cy="2733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F12C9-FEA2-A7C8-D5CE-98C5C74D5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284" y="3578326"/>
            <a:ext cx="3633516" cy="27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More Advanced RL Algorithms</a:t>
            </a: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Deep Deterministic Policy Gradient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Asynchronous Advantage Actor-Critic Algorithm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Trust Region Policy Optimization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Proximal Policy Optimization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 Actor-Critic</a:t>
            </a:r>
          </a:p>
          <a:p>
            <a:pPr lvl="1">
              <a:buFont typeface="Cascadia Code" panose="020B0609020000020004" pitchFamily="49" charset="0"/>
              <a:buChar char="*"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Complex / Specialized Applications </a:t>
            </a:r>
          </a:p>
          <a:p>
            <a:pPr>
              <a:buFont typeface="Cascadia Code" panose="020B0609020000020004" pitchFamily="49" charset="0"/>
              <a:buChar char="*"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Research (?)</a:t>
            </a:r>
          </a:p>
        </p:txBody>
      </p:sp>
    </p:spTree>
    <p:extLst>
      <p:ext uri="{BB962C8B-B14F-4D97-AF65-F5344CB8AC3E}">
        <p14:creationId xmlns:p14="http://schemas.microsoft.com/office/powerpoint/2010/main" val="96382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9FA6-76B7-82F2-137E-D84000AF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That’s Al</a:t>
            </a:r>
            <a:r>
              <a:rPr lang="en-IN" sz="6400" b="1" dirty="0">
                <a:highlight>
                  <a:srgbClr val="00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754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ackground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Mathematical Prerequisites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Linear Algebra</a:t>
            </a:r>
          </a:p>
          <a:p>
            <a:pPr lvl="1"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Probability Theory</a:t>
            </a:r>
          </a:p>
          <a:p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Familiarization with the more General Concepts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201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ntro to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Reinforcement Learning Terminologies</a:t>
            </a:r>
          </a:p>
          <a:p>
            <a:pPr>
              <a:buFont typeface="Cascadia Code" panose="020B0609020000020004" pitchFamily="49" charset="0"/>
              <a:buChar char="*"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Where it all ‘fits’ with respect to other branches of Machine Learning</a:t>
            </a:r>
          </a:p>
          <a:p>
            <a:pPr>
              <a:buFont typeface="Cascadia Code" panose="020B0609020000020004" pitchFamily="49" charset="0"/>
              <a:buChar char="*"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Contrasting Features</a:t>
            </a:r>
          </a:p>
        </p:txBody>
      </p:sp>
    </p:spTree>
    <p:extLst>
      <p:ext uri="{BB962C8B-B14F-4D97-AF65-F5344CB8AC3E}">
        <p14:creationId xmlns:p14="http://schemas.microsoft.com/office/powerpoint/2010/main" val="597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ulti-armed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Exploration vs.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59F6-8333-0D06-03C6-9D94DD28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7" y="2512092"/>
            <a:ext cx="5699712" cy="379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A2FF9-C4FF-213E-9197-B64B9ABA4763}"/>
              </a:ext>
            </a:extLst>
          </p:cNvPr>
          <p:cNvSpPr txBox="1"/>
          <p:nvPr/>
        </p:nvSpPr>
        <p:spPr>
          <a:xfrm rot="16200000">
            <a:off x="491071" y="3870868"/>
            <a:ext cx="1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 Rewards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0C9B232-7D1E-2428-1D17-056E08994F8C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 flipH="1" flipV="1">
            <a:off x="1498600" y="2768605"/>
            <a:ext cx="279400" cy="330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57CD97-C2E9-D5B4-78FF-E4463C13EB9F}"/>
              </a:ext>
            </a:extLst>
          </p:cNvPr>
          <p:cNvSpPr txBox="1"/>
          <p:nvPr/>
        </p:nvSpPr>
        <p:spPr>
          <a:xfrm>
            <a:off x="8441266" y="3244334"/>
            <a:ext cx="291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 Probabilities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E9FF9-07CC-EE00-9523-12626B02766A}"/>
              </a:ext>
            </a:extLst>
          </p:cNvPr>
          <p:cNvSpPr txBox="1"/>
          <p:nvPr/>
        </p:nvSpPr>
        <p:spPr>
          <a:xfrm>
            <a:off x="8441266" y="4708518"/>
            <a:ext cx="291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Learnt Probabilities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F5A9F-B18A-3E15-B19B-EDEBC0503351}"/>
              </a:ext>
            </a:extLst>
          </p:cNvPr>
          <p:cNvCxnSpPr>
            <a:stCxn id="12" idx="1"/>
          </p:cNvCxnSpPr>
          <p:nvPr/>
        </p:nvCxnSpPr>
        <p:spPr>
          <a:xfrm flipH="1">
            <a:off x="7332133" y="3429000"/>
            <a:ext cx="110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C1770E-7A53-F6A6-1A15-571AE832CBB6}"/>
              </a:ext>
            </a:extLst>
          </p:cNvPr>
          <p:cNvCxnSpPr>
            <a:stCxn id="13" idx="1"/>
          </p:cNvCxnSpPr>
          <p:nvPr/>
        </p:nvCxnSpPr>
        <p:spPr>
          <a:xfrm flipH="1">
            <a:off x="7332133" y="4893184"/>
            <a:ext cx="110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Markov Decision Processes</a:t>
            </a:r>
          </a:p>
          <a:p>
            <a:pPr marL="0" indent="0">
              <a:buNone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Policy Evaluation, Policy Iteration, and 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39478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50121-55EC-CD6D-B4BC-A141D699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462087"/>
            <a:ext cx="3886200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CF6FB-FC73-38FC-B69C-64AF331B954D}"/>
              </a:ext>
            </a:extLst>
          </p:cNvPr>
          <p:cNvSpPr txBox="1"/>
          <p:nvPr/>
        </p:nvSpPr>
        <p:spPr>
          <a:xfrm>
            <a:off x="321733" y="1612669"/>
            <a:ext cx="3716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[[ 0.  0.  0.  0.  0. ]</a:t>
            </a:r>
          </a:p>
          <a:p>
            <a:r>
              <a:rPr lang="en-IN" dirty="0">
                <a:latin typeface="Fira Code Retina" panose="020B0809050000020004" pitchFamily="49" charset="0"/>
              </a:rPr>
              <a:t> </a:t>
            </a:r>
            <a:r>
              <a:rPr lang="en-IN" b="0" i="0" dirty="0">
                <a:effectLst/>
                <a:latin typeface="Fira Code Retina" panose="020B0809050000020004" pitchFamily="49" charset="0"/>
              </a:rPr>
              <a:t>[ 0.  0.  0.  0.  0. 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[ 0.  0.  0.  1.  0. ] 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[ 0.  0.  0.  0.  0. 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[ 0.  0. -1.  0.  0. ]]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CF4F9-6723-42CC-CFB5-42DE48C88E00}"/>
              </a:ext>
            </a:extLst>
          </p:cNvPr>
          <p:cNvSpPr txBox="1"/>
          <p:nvPr/>
        </p:nvSpPr>
        <p:spPr>
          <a:xfrm>
            <a:off x="8339667" y="3695469"/>
            <a:ext cx="353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[['↘' '↘' '↘' '↓' '↙’]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['↘' '↘' '↘' '↓' '↙’]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['→' '→' '→' '✣' ‘←’]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['↗' '↗' '↗' '↑' '↖’]</a:t>
            </a:r>
          </a:p>
          <a:p>
            <a:r>
              <a:rPr lang="en-IN" b="0" i="0" dirty="0">
                <a:effectLst/>
                <a:latin typeface="Fira Code Retina" panose="020B0809050000020004" pitchFamily="49" charset="0"/>
              </a:rPr>
              <a:t> ['↗' '↑' '↗' '↑' '↖']]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F8BEB0D-4559-F162-E428-6049F58DAAC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47782" y="2622381"/>
            <a:ext cx="923203" cy="1858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F94F195-517F-4451-BB22-8BDBC620F91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153400" y="2607733"/>
            <a:ext cx="1951567" cy="108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4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Random Sampling to find state-action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3A99A-AD0A-DA4D-DE90-DE55E270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687"/>
            <a:ext cx="5324475" cy="3933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4B37A1-B739-5A44-C32E-7D63C32DF9CD}"/>
              </a:ext>
            </a:extLst>
          </p:cNvPr>
          <p:cNvSpPr txBox="1"/>
          <p:nvPr/>
        </p:nvSpPr>
        <p:spPr>
          <a:xfrm>
            <a:off x="7023847" y="2586306"/>
            <a:ext cx="2154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Wins:   27.93%                                                                                                                                 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Losses: 67.68%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Draws:  4.39%</a:t>
            </a: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0CC6F-A6E9-24AD-DD1E-089C79C91E19}"/>
              </a:ext>
            </a:extLst>
          </p:cNvPr>
          <p:cNvSpPr txBox="1"/>
          <p:nvPr/>
        </p:nvSpPr>
        <p:spPr>
          <a:xfrm>
            <a:off x="7023847" y="4270317"/>
            <a:ext cx="2258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Wins:   42.77%                                                                                                                                 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Losses: 49.71%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Draws:  7.52%</a:t>
            </a: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2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emporal Difference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Combine Dynamic Programming and Monte Carlo Methods</a:t>
            </a:r>
          </a:p>
          <a:p>
            <a:pPr>
              <a:buFont typeface="Cascadia Code" panose="020B0609020000020004" pitchFamily="49" charset="0"/>
              <a:buChar char="*"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 Learning</a:t>
            </a:r>
          </a:p>
        </p:txBody>
      </p:sp>
      <p:pic>
        <p:nvPicPr>
          <p:cNvPr id="1026" name="Picture 2" descr="Stonks | Surreal Memes Wiki | Fandom">
            <a:extLst>
              <a:ext uri="{FF2B5EF4-FFF2-40B4-BE49-F238E27FC236}">
                <a16:creationId xmlns:a16="http://schemas.microsoft.com/office/drawing/2014/main" id="{77665280-B5C3-1C17-FBCD-A010890D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46" y="44640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162720-F834-FAA2-FEF7-B489D05A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67" y="2330581"/>
            <a:ext cx="5376333" cy="27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9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349-6CC4-5815-65C9-F1DF276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3B2E-AD86-B658-1AC1-AD2DDED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scadia Code" panose="020B0609020000020004" pitchFamily="49" charset="0"/>
              <a:buChar char="*"/>
            </a:pP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Deep Q Learning</a:t>
            </a:r>
          </a:p>
        </p:txBody>
      </p:sp>
      <p:pic>
        <p:nvPicPr>
          <p:cNvPr id="2050" name="Picture 2" descr="Spinning Up a Pong AI With Deep Reinforcement Learning">
            <a:extLst>
              <a:ext uri="{FF2B5EF4-FFF2-40B4-BE49-F238E27FC236}">
                <a16:creationId xmlns:a16="http://schemas.microsoft.com/office/drawing/2014/main" id="{8CD90137-86B1-CBD5-2134-2C6BF4DD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29" y="2802804"/>
            <a:ext cx="6552141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374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Code</vt:lpstr>
      <vt:lpstr>Fira Code Retina</vt:lpstr>
      <vt:lpstr>Office Theme</vt:lpstr>
      <vt:lpstr>PowerPoint Presentation</vt:lpstr>
      <vt:lpstr>Background Work</vt:lpstr>
      <vt:lpstr>Intro to RL</vt:lpstr>
      <vt:lpstr>Multi-armed Bandits</vt:lpstr>
      <vt:lpstr>Dynamic Programming</vt:lpstr>
      <vt:lpstr>PowerPoint Presentation</vt:lpstr>
      <vt:lpstr>Monte Carlo Methods</vt:lpstr>
      <vt:lpstr>Temporal Difference Methods</vt:lpstr>
      <vt:lpstr>Deep Reinforcement Learning</vt:lpstr>
      <vt:lpstr>Custom Environments</vt:lpstr>
      <vt:lpstr>Future Work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Shah</dc:creator>
  <cp:lastModifiedBy>Viraj Shah</cp:lastModifiedBy>
  <cp:revision>2</cp:revision>
  <dcterms:created xsi:type="dcterms:W3CDTF">2022-10-14T16:46:32Z</dcterms:created>
  <dcterms:modified xsi:type="dcterms:W3CDTF">2022-10-14T18:23:06Z</dcterms:modified>
</cp:coreProperties>
</file>