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70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223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919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620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8020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666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918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929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74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79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96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78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11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29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38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7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639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739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rajjoshi91/CAPSTONE-PROJECT-APPLIED-DATA-SCIENCE/blob/main/CAPSTONE%20PROJECT%20APPLIED%20DATA%20SCIENCE%20WEEK%201%20%20DATA%20WRANGLING%20FOR%20SPACE%20Y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rajjoshi91/CAPSTONE-PROJECT-APPLIED-DATA-SCIENCE/blob/main/CAPSTONE%20PROJECT%20APPLIED%20DATA%20SCIENCE%20WEEK%202%20EDA%20WITH%20VISUALIZATION%20FOR%20SPACE%20Y.p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rajjoshi91/CAPSTONE-PROJECT-APPLIED-DATA-SCIENCE/blob/main/CAPSTONE%20PROJECT%20APPLIED%20DATA%20SCIENCE%20WEEK%202%20EDA%20WITH%20SQL%20FOR%20SPACE%20Y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rajjoshi91/CAPSTONE-PROJECT-APPLIED-DATA-SCIENCE/blob/main/CAPSTONE%20PROJECT%20APPLIED%20DATA%20SCIENCE%20WEEK%203%20DATA%20VISUALIZATION%20WITH%20FOLIUM%20FOR%20SPACE%20Y.p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rajjoshi91/CAPSTONE-PROJECT-APPLIED-DATA-SCIENCE/blob/main/CAPSTONE%20PROJECT%20APPLIED%20DATA%20SCIENCE%20WEEK%203%20Interactive%20dashboard%20with%20plotly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rajjoshi91/CAPSTONE-PROJECT-APPLIED-DATA-SCIENCE/blob/main/CAPSTONE%20PROJECT%20APPLIED%20DATA%20SCIENCE%20WEEK%204%20MACHINE%20LEARNING%20PREDICTION%20LAB%20FOR%20SPACE%20Y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hyperlink" Target="https://github.com/virajjoshi91/CAPSTONE-PROJECT-APPLIED-DATA-SCIENCE/blob/main/CAPSTONE%20PROJECT%20APPLIED%20DATA%20SCIENCE%20WEEK%201%20%20DATA%20COLLECTION%20API%20FOR%20SPACE%20Y.ipynb" TargetMode="External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jpg"/><Relationship Id="rId3" Type="http://schemas.openxmlformats.org/officeDocument/2006/relationships/image" Target="../media/image31.jp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48310" y="628205"/>
            <a:ext cx="9848849" cy="365042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0" marR="5080" indent="0" algn="ctr">
              <a:lnSpc>
                <a:spcPts val="8200"/>
              </a:lnSpc>
              <a:spcBef>
                <a:spcPts val="1540"/>
              </a:spcBef>
              <a:buNone/>
            </a:pPr>
            <a:r>
              <a:rPr lang="en-IN" sz="8800" spc="-565" dirty="0">
                <a:solidFill>
                  <a:srgbClr val="000000"/>
                </a:solidFill>
                <a:latin typeface="Algerian" panose="04020705040A02060702" pitchFamily="82" charset="0"/>
              </a:rPr>
              <a:t>Capstone  </a:t>
            </a:r>
            <a:r>
              <a:rPr lang="en-IN" sz="8800" spc="-360" dirty="0">
                <a:solidFill>
                  <a:srgbClr val="000000"/>
                </a:solidFill>
                <a:latin typeface="Algerian" panose="04020705040A02060702" pitchFamily="82" charset="0"/>
              </a:rPr>
              <a:t>Project </a:t>
            </a:r>
            <a:r>
              <a:rPr lang="en-IN" sz="8800" spc="-535" dirty="0" smtClean="0">
                <a:solidFill>
                  <a:srgbClr val="000000"/>
                </a:solidFill>
                <a:latin typeface="Algerian" panose="04020705040A02060702" pitchFamily="82" charset="0"/>
              </a:rPr>
              <a:t>Applied </a:t>
            </a:r>
            <a:r>
              <a:rPr sz="8800" spc="-535" dirty="0" smtClean="0">
                <a:solidFill>
                  <a:srgbClr val="000000"/>
                </a:solidFill>
                <a:latin typeface="Algerian" panose="04020705040A02060702" pitchFamily="82" charset="0"/>
              </a:rPr>
              <a:t>Data </a:t>
            </a:r>
            <a:r>
              <a:rPr sz="8800" spc="-630" dirty="0" smtClean="0">
                <a:solidFill>
                  <a:srgbClr val="000000"/>
                </a:solidFill>
                <a:latin typeface="Algerian" panose="04020705040A02060702" pitchFamily="82" charset="0"/>
              </a:rPr>
              <a:t>Science</a:t>
            </a:r>
            <a:r>
              <a:rPr lang="en-IN" sz="8800" spc="-630" smtClean="0">
                <a:solidFill>
                  <a:srgbClr val="000000"/>
                </a:solidFill>
                <a:latin typeface="Algerian" panose="04020705040A02060702" pitchFamily="82" charset="0"/>
              </a:rPr>
              <a:t>  SPACE  Y</a:t>
            </a:r>
            <a:endParaRPr sz="8800" spc="-360" dirty="0">
              <a:solidFill>
                <a:srgbClr val="000000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401" y="4300220"/>
            <a:ext cx="11963400" cy="1330492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200" b="1" spc="-175" dirty="0" smtClean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VIRAJ JOSHI</a:t>
            </a:r>
            <a:endParaRPr sz="2200" b="1" dirty="0">
              <a:latin typeface="Algerian" panose="04020705040A02060702" pitchFamily="82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200" b="1" spc="70" dirty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https://github.com/virajjoshi91/CAPSTONE-PROJECT-APPLIED-DATA-SCIENCE.git </a:t>
            </a:r>
            <a:endParaRPr lang="en-IN" sz="2200" b="1" spc="70" dirty="0" smtClean="0">
              <a:solidFill>
                <a:srgbClr val="616E52"/>
              </a:solidFill>
              <a:latin typeface="Algerian" panose="04020705040A02060702" pitchFamily="82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200" b="1" spc="130" dirty="0" smtClean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12</a:t>
            </a:r>
            <a:r>
              <a:rPr sz="2200" b="1" spc="130" dirty="0" smtClean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/</a:t>
            </a:r>
            <a:r>
              <a:rPr lang="en-IN" sz="2200" b="1" spc="130" dirty="0" smtClean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03</a:t>
            </a:r>
            <a:r>
              <a:rPr sz="2200" b="1" spc="130" dirty="0" smtClean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/202</a:t>
            </a:r>
            <a:r>
              <a:rPr lang="en-IN" sz="2200" b="1" spc="130" dirty="0" smtClean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2</a:t>
            </a:r>
            <a:endParaRPr sz="2200" b="1" dirty="0">
              <a:latin typeface="Algerian" panose="04020705040A02060702" pitchFamily="82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528" y="1771996"/>
            <a:ext cx="525556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>
                <a:latin typeface="Algerian" panose="04020705040A02060702" pitchFamily="82" charset="0"/>
              </a:rPr>
              <a:t>Data</a:t>
            </a:r>
            <a:r>
              <a:rPr spc="-530" dirty="0">
                <a:latin typeface="Algerian" panose="04020705040A02060702" pitchFamily="82" charset="0"/>
              </a:rPr>
              <a:t> </a:t>
            </a:r>
            <a:r>
              <a:rPr spc="-275" dirty="0">
                <a:latin typeface="Algerian" panose="04020705040A02060702" pitchFamily="82" charset="0"/>
              </a:rPr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762001" y="2427292"/>
            <a:ext cx="10591800" cy="3468642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14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Create </a:t>
            </a: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 </a:t>
            </a:r>
            <a:r>
              <a:rPr sz="14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training label </a:t>
            </a: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with </a:t>
            </a:r>
            <a:r>
              <a:rPr sz="14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landing </a:t>
            </a:r>
            <a:r>
              <a:rPr sz="14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outcomes </a:t>
            </a:r>
            <a:r>
              <a:rPr sz="14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where successful </a:t>
            </a: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= 1 &amp; </a:t>
            </a:r>
            <a:r>
              <a:rPr sz="14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failure </a:t>
            </a: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=</a:t>
            </a:r>
            <a:r>
              <a:rPr sz="1400" spc="-8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0.</a:t>
            </a:r>
            <a:endParaRPr sz="1400" dirty="0">
              <a:latin typeface="Algerian" panose="04020705040A02060702" pitchFamily="82" charset="0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Outcome</a:t>
            </a:r>
            <a:r>
              <a:rPr sz="1400" spc="-7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column</a:t>
            </a:r>
            <a:r>
              <a:rPr sz="1400" spc="-4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has</a:t>
            </a:r>
            <a:r>
              <a:rPr sz="1400" spc="-4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two</a:t>
            </a:r>
            <a:r>
              <a:rPr sz="14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components:</a:t>
            </a:r>
            <a:r>
              <a:rPr sz="1400" spc="-7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‘Mission</a:t>
            </a:r>
            <a:r>
              <a:rPr sz="1400" spc="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Outcome’</a:t>
            </a:r>
            <a:r>
              <a:rPr sz="1400" spc="-6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‘Landing</a:t>
            </a:r>
            <a:r>
              <a:rPr sz="1400" spc="-5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Location’</a:t>
            </a:r>
            <a:endParaRPr sz="1400" dirty="0">
              <a:latin typeface="Algerian" panose="04020705040A02060702" pitchFamily="82" charset="0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New </a:t>
            </a:r>
            <a:r>
              <a:rPr sz="14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training </a:t>
            </a: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label column </a:t>
            </a:r>
            <a:r>
              <a:rPr sz="14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‘class’ </a:t>
            </a:r>
            <a:r>
              <a:rPr sz="14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with </a:t>
            </a: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 </a:t>
            </a:r>
            <a:r>
              <a:rPr sz="14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value of </a:t>
            </a: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1 </a:t>
            </a:r>
            <a:r>
              <a:rPr sz="14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if </a:t>
            </a: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‘Mission </a:t>
            </a:r>
            <a:r>
              <a:rPr sz="14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Outcome’ is </a:t>
            </a:r>
            <a:r>
              <a:rPr sz="1400" spc="-3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True </a:t>
            </a: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and 0 </a:t>
            </a:r>
            <a:r>
              <a:rPr sz="14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otherwise.  </a:t>
            </a:r>
            <a:r>
              <a:rPr sz="14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lgerian" panose="04020705040A02060702" pitchFamily="82" charset="0"/>
                <a:cs typeface="Carlito"/>
              </a:rPr>
              <a:t>Value </a:t>
            </a:r>
            <a:r>
              <a:rPr sz="14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lgerian" panose="04020705040A02060702" pitchFamily="82" charset="0"/>
                <a:cs typeface="Carlito"/>
              </a:rPr>
              <a:t>Mapping:</a:t>
            </a:r>
            <a:endParaRPr sz="1400" dirty="0">
              <a:latin typeface="Algerian" panose="04020705040A02060702" pitchFamily="82" charset="0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1400" spc="-3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True </a:t>
            </a: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ASDS, </a:t>
            </a:r>
            <a:r>
              <a:rPr sz="1400" spc="-3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True </a:t>
            </a:r>
            <a:r>
              <a:rPr sz="1400" spc="-1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RTLS, </a:t>
            </a: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&amp; </a:t>
            </a:r>
            <a:r>
              <a:rPr sz="1400" spc="-3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True </a:t>
            </a: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Ocean – </a:t>
            </a:r>
            <a:r>
              <a:rPr sz="1400" spc="-1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set to </a:t>
            </a:r>
            <a:r>
              <a:rPr sz="14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-&gt;</a:t>
            </a:r>
            <a:r>
              <a:rPr sz="1400" spc="-8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1</a:t>
            </a:r>
            <a:endParaRPr sz="1400" dirty="0">
              <a:latin typeface="Algerian" panose="04020705040A02060702" pitchFamily="82" charset="0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None None, </a:t>
            </a:r>
            <a:r>
              <a:rPr sz="14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False </a:t>
            </a: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ASDS, None ASDS, </a:t>
            </a:r>
            <a:r>
              <a:rPr sz="14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False </a:t>
            </a: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Ocean, </a:t>
            </a:r>
            <a:r>
              <a:rPr sz="14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False </a:t>
            </a:r>
            <a:r>
              <a:rPr sz="1400" spc="-1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RTLS </a:t>
            </a: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– </a:t>
            </a:r>
            <a:r>
              <a:rPr sz="1400" spc="-1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set to </a:t>
            </a:r>
            <a:r>
              <a:rPr sz="14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-&gt;</a:t>
            </a:r>
            <a:r>
              <a:rPr sz="1400" spc="-10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0</a:t>
            </a:r>
            <a:endParaRPr sz="1400" dirty="0">
              <a:latin typeface="Algerian" panose="04020705040A02060702" pitchFamily="82" charset="0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Algerian" panose="04020705040A02060702" pitchFamily="82" charset="0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sz="14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lgerian" panose="04020705040A02060702" pitchFamily="82" charset="0"/>
                <a:cs typeface="Carlito"/>
              </a:rPr>
              <a:t>GitHub url: </a:t>
            </a:r>
            <a:r>
              <a:rPr sz="14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endParaRPr lang="en-IN" sz="1400" spc="-5" dirty="0" smtClean="0">
              <a:solidFill>
                <a:srgbClr val="404040"/>
              </a:solidFill>
              <a:latin typeface="Algerian" panose="04020705040A02060702" pitchFamily="82" charset="0"/>
              <a:cs typeface="Carlito"/>
            </a:endParaRPr>
          </a:p>
          <a:p>
            <a:pPr marL="0" marR="5080" indent="0">
              <a:lnSpc>
                <a:spcPct val="90000"/>
              </a:lnSpc>
              <a:spcBef>
                <a:spcPts val="280"/>
              </a:spcBef>
              <a:buNone/>
            </a:pPr>
            <a:r>
              <a:rPr lang="en-IN" sz="1400" u="sng" spc="-10" dirty="0" smtClean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</a:t>
            </a:r>
            <a:r>
              <a:rPr lang="en-IN" sz="14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://</a:t>
            </a:r>
            <a:r>
              <a:rPr lang="en-IN" sz="1400" u="sng" spc="-10" dirty="0" smtClean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github.com/virajjoshi91/CAPSTONE-PROJECT-APPLIED-DATA-SCIENCE/blob/main/CAPSTONE%20PROJECT%20APPLIED%20DATA%20SCIENCE%20WEEK%201%20%20DATA%20WRANGLING%20FOR%20SPACE%20Y.ipynb</a:t>
            </a:r>
            <a:r>
              <a:rPr lang="en-IN" sz="1400" u="sng" spc="-10" dirty="0" smtClean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 </a:t>
            </a:r>
            <a:endParaRPr lang="en-IN" sz="14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1813123"/>
            <a:ext cx="799876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>
                <a:latin typeface="Algerian" panose="04020705040A02060702" pitchFamily="82" charset="0"/>
              </a:rPr>
              <a:t>EDA </a:t>
            </a:r>
            <a:r>
              <a:rPr lang="en-IN" spc="-670" dirty="0" smtClean="0">
                <a:latin typeface="Algerian" panose="04020705040A02060702" pitchFamily="82" charset="0"/>
              </a:rPr>
              <a:t>   </a:t>
            </a:r>
            <a:r>
              <a:rPr spc="-45" dirty="0" smtClean="0">
                <a:latin typeface="Algerian" panose="04020705040A02060702" pitchFamily="82" charset="0"/>
              </a:rPr>
              <a:t>with </a:t>
            </a:r>
            <a:r>
              <a:rPr spc="-340" dirty="0">
                <a:latin typeface="Algerian" panose="04020705040A02060702" pitchFamily="82" charset="0"/>
              </a:rPr>
              <a:t>Data</a:t>
            </a:r>
            <a:r>
              <a:rPr spc="-650" dirty="0">
                <a:latin typeface="Algerian" panose="04020705040A02060702" pitchFamily="82" charset="0"/>
              </a:rPr>
              <a:t> </a:t>
            </a:r>
            <a:r>
              <a:rPr spc="-270" dirty="0">
                <a:latin typeface="Algerian" panose="04020705040A02060702" pitchFamily="82" charset="0"/>
              </a:rPr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43000" y="2514600"/>
            <a:ext cx="9963150" cy="359521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14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Exploratory </a:t>
            </a:r>
            <a:r>
              <a:rPr sz="14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Data </a:t>
            </a:r>
            <a:r>
              <a:rPr sz="14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Analysis </a:t>
            </a:r>
            <a:r>
              <a:rPr sz="14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performed </a:t>
            </a:r>
            <a:r>
              <a:rPr sz="14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on variables </a:t>
            </a:r>
            <a:r>
              <a:rPr sz="14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Flight </a:t>
            </a:r>
            <a:r>
              <a:rPr sz="1400" spc="-5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Number, </a:t>
            </a:r>
            <a:r>
              <a:rPr sz="14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Payload </a:t>
            </a: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Mass, </a:t>
            </a:r>
            <a:r>
              <a:rPr sz="14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Launch </a:t>
            </a:r>
            <a:r>
              <a:rPr sz="14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Site,  </a:t>
            </a:r>
            <a:r>
              <a:rPr sz="14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Orbit, Class </a:t>
            </a: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and</a:t>
            </a:r>
            <a:r>
              <a:rPr sz="1400" spc="-4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400" spc="-13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Year.</a:t>
            </a:r>
            <a:endParaRPr sz="1400" dirty="0">
              <a:latin typeface="Algerian" panose="04020705040A02060702" pitchFamily="82" charset="0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4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lgerian" panose="04020705040A02060702" pitchFamily="82" charset="0"/>
                <a:cs typeface="Carlito"/>
              </a:rPr>
              <a:t>Plots</a:t>
            </a:r>
            <a:r>
              <a:rPr sz="14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lgerian" panose="04020705040A02060702" pitchFamily="82" charset="0"/>
                <a:cs typeface="Carlito"/>
              </a:rPr>
              <a:t> </a:t>
            </a:r>
            <a:r>
              <a:rPr sz="14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lgerian" panose="04020705040A02060702" pitchFamily="82" charset="0"/>
                <a:cs typeface="Carlito"/>
              </a:rPr>
              <a:t>Used:</a:t>
            </a:r>
            <a:endParaRPr sz="1400" dirty="0">
              <a:latin typeface="Algerian" panose="04020705040A02060702" pitchFamily="82" charset="0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14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Flight </a:t>
            </a: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Number </a:t>
            </a:r>
            <a:r>
              <a:rPr sz="14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vs. </a:t>
            </a:r>
            <a:r>
              <a:rPr sz="14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Payload </a:t>
            </a: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Mass, </a:t>
            </a:r>
            <a:r>
              <a:rPr sz="1400" spc="-1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Flight </a:t>
            </a: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Number </a:t>
            </a:r>
            <a:r>
              <a:rPr sz="14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vs. </a:t>
            </a:r>
            <a:r>
              <a:rPr sz="14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Launch </a:t>
            </a:r>
            <a:r>
              <a:rPr sz="14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Site, </a:t>
            </a:r>
            <a:r>
              <a:rPr sz="14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Payload </a:t>
            </a: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Mass </a:t>
            </a:r>
            <a:r>
              <a:rPr sz="14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vs. </a:t>
            </a:r>
            <a:r>
              <a:rPr sz="14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Launch </a:t>
            </a:r>
            <a:r>
              <a:rPr sz="14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Site,  </a:t>
            </a:r>
            <a:r>
              <a:rPr sz="14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Orbit </a:t>
            </a:r>
            <a:r>
              <a:rPr sz="14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vs. </a:t>
            </a: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Success </a:t>
            </a:r>
            <a:r>
              <a:rPr sz="14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Rate, </a:t>
            </a:r>
            <a:r>
              <a:rPr sz="1400" spc="-1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Flight </a:t>
            </a: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Number </a:t>
            </a:r>
            <a:r>
              <a:rPr sz="14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vs. </a:t>
            </a:r>
            <a:r>
              <a:rPr sz="14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Orbit, </a:t>
            </a:r>
            <a:r>
              <a:rPr sz="14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Payload </a:t>
            </a:r>
            <a:r>
              <a:rPr sz="14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vs </a:t>
            </a:r>
            <a:r>
              <a:rPr sz="14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Orbit, </a:t>
            </a: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and Success </a:t>
            </a:r>
            <a:r>
              <a:rPr sz="1400" spc="-6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Yearly</a:t>
            </a:r>
            <a:r>
              <a:rPr sz="1400" spc="7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400" spc="-6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Trend</a:t>
            </a:r>
            <a:endParaRPr sz="1400" dirty="0">
              <a:latin typeface="Algerian" panose="04020705040A02060702" pitchFamily="82" charset="0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14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Scatter </a:t>
            </a:r>
            <a:r>
              <a:rPr sz="14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plots, line </a:t>
            </a: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charts, and </a:t>
            </a:r>
            <a:r>
              <a:rPr sz="14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bar plots </a:t>
            </a:r>
            <a:r>
              <a:rPr sz="14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were </a:t>
            </a:r>
            <a:r>
              <a:rPr sz="14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used </a:t>
            </a:r>
            <a:r>
              <a:rPr sz="14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to compare </a:t>
            </a:r>
            <a:r>
              <a:rPr sz="14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relationships between variables</a:t>
            </a:r>
            <a:r>
              <a:rPr sz="14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to</a:t>
            </a:r>
            <a:endParaRPr sz="1400" dirty="0">
              <a:latin typeface="Algerian" panose="04020705040A02060702" pitchFamily="82" charset="0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14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decide if </a:t>
            </a: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 </a:t>
            </a:r>
            <a:r>
              <a:rPr sz="1400" spc="-1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relationship </a:t>
            </a:r>
            <a:r>
              <a:rPr sz="14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exists </a:t>
            </a: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so </a:t>
            </a:r>
            <a:r>
              <a:rPr sz="14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that they could </a:t>
            </a: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be </a:t>
            </a:r>
            <a:r>
              <a:rPr sz="14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used in </a:t>
            </a:r>
            <a:r>
              <a:rPr sz="1400" spc="-1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training </a:t>
            </a: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the machine </a:t>
            </a:r>
            <a:r>
              <a:rPr sz="14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learning</a:t>
            </a:r>
            <a:r>
              <a:rPr sz="1400" spc="-4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model</a:t>
            </a:r>
            <a:endParaRPr sz="1400" dirty="0">
              <a:latin typeface="Algerian" panose="04020705040A02060702" pitchFamily="82" charset="0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14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lgerian" panose="04020705040A02060702" pitchFamily="82" charset="0"/>
                <a:cs typeface="Carlito"/>
              </a:rPr>
              <a:t>GitHub </a:t>
            </a:r>
            <a:r>
              <a:rPr sz="14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lgerian" panose="04020705040A02060702" pitchFamily="82" charset="0"/>
                <a:cs typeface="Carlito"/>
              </a:rPr>
              <a:t>url: </a:t>
            </a:r>
            <a:r>
              <a:rPr sz="14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endParaRPr lang="en-IN" sz="1400" spc="-5" dirty="0" smtClean="0">
              <a:solidFill>
                <a:srgbClr val="404040"/>
              </a:solidFill>
              <a:latin typeface="Algerian" panose="04020705040A02060702" pitchFamily="82" charset="0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IN" sz="1400" u="heavy" spc="-10" dirty="0" smtClean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Algerian" panose="04020705040A02060702" pitchFamily="82" charset="0"/>
                <a:cs typeface="Carlito"/>
                <a:hlinkClick r:id="rId2"/>
              </a:rPr>
              <a:t>https</a:t>
            </a:r>
            <a:r>
              <a:rPr lang="en-IN" sz="14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Algerian" panose="04020705040A02060702" pitchFamily="82" charset="0"/>
                <a:cs typeface="Carlito"/>
                <a:hlinkClick r:id="rId2"/>
              </a:rPr>
              <a:t>://</a:t>
            </a:r>
            <a:r>
              <a:rPr lang="en-IN" sz="1400" u="heavy" spc="-10" dirty="0" smtClean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Algerian" panose="04020705040A02060702" pitchFamily="82" charset="0"/>
                <a:cs typeface="Carlito"/>
                <a:hlinkClick r:id="rId2"/>
              </a:rPr>
              <a:t>github.com/virajjoshi91/CAPSTONE-PROJECT-APPLIED-DATA-SCIENCE/blob/main/CAPSTONE%20PROJECT%20APPLIED%20DATA%20SCIENCE%20WEEK%202%20EDA%20WITH%20VISUALIZATION%20FOR%20SPACE%20Y.py</a:t>
            </a:r>
            <a:r>
              <a:rPr lang="en-IN" sz="1400" u="heavy" spc="-10" dirty="0" smtClean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Algerian" panose="04020705040A02060702" pitchFamily="82" charset="0"/>
                <a:cs typeface="Carlito"/>
              </a:rPr>
              <a:t> </a:t>
            </a:r>
            <a:endParaRPr sz="1400" dirty="0">
              <a:latin typeface="Algerian" panose="04020705040A02060702" pitchFamily="82" charset="0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1748468"/>
            <a:ext cx="502696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>
                <a:latin typeface="Algerian" panose="04020705040A02060702" pitchFamily="82" charset="0"/>
              </a:rPr>
              <a:t>EDA </a:t>
            </a:r>
            <a:r>
              <a:rPr spc="-45" dirty="0">
                <a:latin typeface="Algerian" panose="04020705040A02060702" pitchFamily="82" charset="0"/>
              </a:rPr>
              <a:t>with</a:t>
            </a:r>
            <a:r>
              <a:rPr spc="-280" dirty="0">
                <a:latin typeface="Algerian" panose="04020705040A02060702" pitchFamily="82" charset="0"/>
              </a:rPr>
              <a:t> </a:t>
            </a:r>
            <a:r>
              <a:rPr spc="-770" dirty="0">
                <a:latin typeface="Algerian" panose="04020705040A02060702" pitchFamily="82" charset="0"/>
              </a:rPr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47800" y="2438400"/>
            <a:ext cx="9687560" cy="371948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Loaded </a:t>
            </a:r>
            <a:r>
              <a:rPr sz="16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data </a:t>
            </a:r>
            <a:r>
              <a:rPr sz="1600" spc="-1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set </a:t>
            </a:r>
            <a:r>
              <a:rPr sz="16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into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IBM DB2</a:t>
            </a:r>
            <a:r>
              <a:rPr sz="1600" spc="-1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Database.</a:t>
            </a:r>
            <a:endParaRPr sz="1600" dirty="0">
              <a:latin typeface="Algerian" panose="04020705040A02060702" pitchFamily="82" charset="0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Queried using SQL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Python</a:t>
            </a:r>
            <a:r>
              <a:rPr sz="1600" spc="-1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integration.</a:t>
            </a:r>
            <a:endParaRPr sz="1600" dirty="0">
              <a:latin typeface="Algerian" panose="04020705040A02060702" pitchFamily="82" charset="0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Queries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were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made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to </a:t>
            </a:r>
            <a:r>
              <a:rPr sz="1600" spc="-1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get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 </a:t>
            </a:r>
            <a:r>
              <a:rPr sz="16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better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understanding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of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the</a:t>
            </a:r>
            <a:r>
              <a:rPr sz="1600" spc="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dataset.</a:t>
            </a:r>
            <a:endParaRPr sz="1600" dirty="0">
              <a:latin typeface="Algerian" panose="04020705040A02060702" pitchFamily="82" charset="0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Queried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information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about launch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site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names, mission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outcomes, various pay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load </a:t>
            </a:r>
            <a:r>
              <a:rPr sz="16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sizes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of  </a:t>
            </a:r>
            <a:r>
              <a:rPr sz="16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customers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and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booster </a:t>
            </a:r>
            <a:r>
              <a:rPr sz="16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versions,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and landing</a:t>
            </a:r>
            <a:r>
              <a:rPr sz="1600" spc="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outcomes</a:t>
            </a:r>
            <a:endParaRPr sz="1600" dirty="0">
              <a:latin typeface="Algerian" panose="04020705040A02060702" pitchFamily="82" charset="0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Algerian" panose="04020705040A02060702" pitchFamily="82" charset="0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16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lgerian" panose="04020705040A02060702" pitchFamily="82" charset="0"/>
                <a:cs typeface="Carlito"/>
              </a:rPr>
              <a:t>GitHub </a:t>
            </a:r>
            <a:r>
              <a:rPr sz="16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lgerian" panose="04020705040A02060702" pitchFamily="82" charset="0"/>
                <a:cs typeface="Carlito"/>
              </a:rPr>
              <a:t>url: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endParaRPr lang="en-IN" sz="1600" spc="-5" dirty="0" smtClean="0">
              <a:solidFill>
                <a:srgbClr val="404040"/>
              </a:solidFill>
              <a:latin typeface="Algerian" panose="04020705040A02060702" pitchFamily="82" charset="0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en-IN" sz="1600" u="heavy" spc="-5" dirty="0" smtClean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Algerian" panose="04020705040A02060702" pitchFamily="82" charset="0"/>
                <a:cs typeface="Carlito"/>
                <a:hlinkClick r:id="rId2"/>
              </a:rPr>
              <a:t>https</a:t>
            </a:r>
            <a:r>
              <a:rPr lang="en-IN" sz="16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Algerian" panose="04020705040A02060702" pitchFamily="82" charset="0"/>
                <a:cs typeface="Carlito"/>
                <a:hlinkClick r:id="rId2"/>
              </a:rPr>
              <a:t>://</a:t>
            </a:r>
            <a:r>
              <a:rPr lang="en-IN" sz="1600" u="heavy" spc="-5" dirty="0" smtClean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Algerian" panose="04020705040A02060702" pitchFamily="82" charset="0"/>
                <a:cs typeface="Carlito"/>
                <a:hlinkClick r:id="rId2"/>
              </a:rPr>
              <a:t>github.com/virajjoshi91/CAPSTONE-PROJECT-APPLIED-DATA-SCIENCE/blob/main/CAPSTONE%20PROJECT%20APPLIED%20DATA%20SCIENCE%20WEEK%202%20EDA%20WITH%20SQL%20FOR%20SPACE%20Y.ipynb</a:t>
            </a:r>
            <a:r>
              <a:rPr lang="en-IN" sz="1600" u="heavy" spc="-5" dirty="0" smtClean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Algerian" panose="04020705040A02060702" pitchFamily="82" charset="0"/>
                <a:cs typeface="Carlito"/>
              </a:rPr>
              <a:t> </a:t>
            </a:r>
            <a:endParaRPr sz="1600" dirty="0">
              <a:latin typeface="Algerian" panose="04020705040A02060702" pitchFamily="82" charset="0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6300" y="1824668"/>
            <a:ext cx="1036096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>
                <a:latin typeface="Algerian" panose="04020705040A02060702" pitchFamily="82" charset="0"/>
              </a:rPr>
              <a:t>Build </a:t>
            </a:r>
            <a:r>
              <a:rPr spc="-315" dirty="0">
                <a:latin typeface="Algerian" panose="04020705040A02060702" pitchFamily="82" charset="0"/>
              </a:rPr>
              <a:t>an </a:t>
            </a:r>
            <a:r>
              <a:rPr spc="-190" dirty="0">
                <a:latin typeface="Algerian" panose="04020705040A02060702" pitchFamily="82" charset="0"/>
              </a:rPr>
              <a:t>interactive </a:t>
            </a:r>
            <a:r>
              <a:rPr spc="-295" dirty="0">
                <a:latin typeface="Algerian" panose="04020705040A02060702" pitchFamily="82" charset="0"/>
              </a:rPr>
              <a:t>map </a:t>
            </a:r>
            <a:r>
              <a:rPr spc="-45" dirty="0">
                <a:latin typeface="Algerian" panose="04020705040A02060702" pitchFamily="82" charset="0"/>
              </a:rPr>
              <a:t>with</a:t>
            </a:r>
            <a:r>
              <a:rPr spc="-780" dirty="0">
                <a:latin typeface="Algerian" panose="04020705040A02060702" pitchFamily="82" charset="0"/>
              </a:rPr>
              <a:t> </a:t>
            </a:r>
            <a:r>
              <a:rPr spc="-270" dirty="0">
                <a:latin typeface="Algerian" panose="04020705040A02060702" pitchFamily="82" charset="0"/>
              </a:rPr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71600" y="2514600"/>
            <a:ext cx="9765665" cy="270266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14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Folium </a:t>
            </a:r>
            <a:r>
              <a:rPr sz="14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maps mark Launch Sites, successful </a:t>
            </a: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and </a:t>
            </a:r>
            <a:r>
              <a:rPr sz="14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unsuccessful </a:t>
            </a: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landings, and a </a:t>
            </a:r>
            <a:r>
              <a:rPr sz="14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proximity example  </a:t>
            </a:r>
            <a:r>
              <a:rPr sz="14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to </a:t>
            </a:r>
            <a:r>
              <a:rPr sz="1400" spc="-4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key </a:t>
            </a:r>
            <a:r>
              <a:rPr sz="14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locations: </a:t>
            </a:r>
            <a:r>
              <a:rPr sz="1400" spc="-6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Railway, Highway, </a:t>
            </a:r>
            <a:r>
              <a:rPr sz="14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Coast, </a:t>
            </a: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and</a:t>
            </a:r>
            <a:r>
              <a:rPr sz="1400" spc="3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400" spc="-6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City.</a:t>
            </a:r>
            <a:endParaRPr sz="1400" dirty="0">
              <a:latin typeface="Algerian" panose="04020705040A02060702" pitchFamily="82" charset="0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14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This </a:t>
            </a:r>
            <a:r>
              <a:rPr sz="14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allows </a:t>
            </a:r>
            <a:r>
              <a:rPr sz="14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us </a:t>
            </a:r>
            <a:r>
              <a:rPr sz="14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to understand why </a:t>
            </a: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launch </a:t>
            </a:r>
            <a:r>
              <a:rPr sz="14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sites </a:t>
            </a:r>
            <a:r>
              <a:rPr sz="14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may </a:t>
            </a: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be </a:t>
            </a:r>
            <a:r>
              <a:rPr sz="14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located </a:t>
            </a:r>
            <a:r>
              <a:rPr sz="14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where they </a:t>
            </a:r>
            <a:r>
              <a:rPr sz="14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are. </a:t>
            </a: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Also </a:t>
            </a:r>
            <a:r>
              <a:rPr sz="14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visualizes  </a:t>
            </a:r>
            <a:r>
              <a:rPr sz="14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successful </a:t>
            </a:r>
            <a:r>
              <a:rPr sz="14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landings </a:t>
            </a:r>
            <a:r>
              <a:rPr sz="14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relative </a:t>
            </a:r>
            <a:r>
              <a:rPr sz="14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to</a:t>
            </a:r>
            <a:r>
              <a:rPr sz="14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location.</a:t>
            </a:r>
            <a:endParaRPr sz="1400" dirty="0">
              <a:latin typeface="Algerian" panose="04020705040A02060702" pitchFamily="82" charset="0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4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lgerian" panose="04020705040A02060702" pitchFamily="82" charset="0"/>
                <a:cs typeface="Carlito"/>
              </a:rPr>
              <a:t>GitHub</a:t>
            </a:r>
            <a:r>
              <a:rPr sz="14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lgerian" panose="04020705040A02060702" pitchFamily="82" charset="0"/>
                <a:cs typeface="Carlito"/>
              </a:rPr>
              <a:t> </a:t>
            </a:r>
            <a:r>
              <a:rPr sz="14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lgerian" panose="04020705040A02060702" pitchFamily="82" charset="0"/>
                <a:cs typeface="Carlito"/>
              </a:rPr>
              <a:t>url:</a:t>
            </a:r>
            <a:endParaRPr sz="1400" dirty="0">
              <a:latin typeface="Algerian" panose="04020705040A02060702" pitchFamily="82" charset="0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14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Algerian" panose="04020705040A02060702" pitchFamily="82" charset="0"/>
                <a:cs typeface="Carlito"/>
                <a:hlinkClick r:id="rId2"/>
              </a:rPr>
              <a:t>https://</a:t>
            </a:r>
            <a:r>
              <a:rPr lang="en-IN" sz="1400" u="heavy" spc="-10" dirty="0" smtClean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Algerian" panose="04020705040A02060702" pitchFamily="82" charset="0"/>
                <a:cs typeface="Carlito"/>
                <a:hlinkClick r:id="rId2"/>
              </a:rPr>
              <a:t>github.com/virajjoshi91/CAPSTONE-PROJECT-APPLIED-DATA-SCIENCE/blob/main/CAPSTONE%20PROJECT%20APPLIED%20DATA%20SCIENCE%20WEEK%203%20DATA%20VISUALIZATION%20WITH%20FOLIUM%20FOR%20SPACE%20Y.py</a:t>
            </a:r>
            <a:r>
              <a:rPr lang="en-IN" sz="1400" u="heavy" spc="-10" dirty="0" smtClean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Algerian" panose="04020705040A02060702" pitchFamily="82" charset="0"/>
                <a:cs typeface="Carlito"/>
              </a:rPr>
              <a:t> </a:t>
            </a:r>
            <a:endParaRPr sz="1400" dirty="0">
              <a:latin typeface="Algerian" panose="04020705040A02060702" pitchFamily="82" charset="0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4382" y="1781030"/>
            <a:ext cx="1024361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>
                <a:latin typeface="Algerian" panose="04020705040A02060702" pitchFamily="82" charset="0"/>
              </a:rPr>
              <a:t>Build </a:t>
            </a:r>
            <a:r>
              <a:rPr spc="-415" dirty="0">
                <a:latin typeface="Algerian" panose="04020705040A02060702" pitchFamily="82" charset="0"/>
              </a:rPr>
              <a:t>a </a:t>
            </a:r>
            <a:r>
              <a:rPr spc="-340" dirty="0">
                <a:latin typeface="Algerian" panose="04020705040A02060702" pitchFamily="82" charset="0"/>
              </a:rPr>
              <a:t>Dashboard </a:t>
            </a:r>
            <a:r>
              <a:rPr spc="-45" dirty="0">
                <a:latin typeface="Algerian" panose="04020705040A02060702" pitchFamily="82" charset="0"/>
              </a:rPr>
              <a:t>with </a:t>
            </a:r>
            <a:r>
              <a:rPr spc="-210" dirty="0">
                <a:latin typeface="Algerian" panose="04020705040A02060702" pitchFamily="82" charset="0"/>
              </a:rPr>
              <a:t>Plotly</a:t>
            </a:r>
            <a:r>
              <a:rPr spc="-800" dirty="0">
                <a:latin typeface="Algerian" panose="04020705040A02060702" pitchFamily="82" charset="0"/>
              </a:rPr>
              <a:t> </a:t>
            </a:r>
            <a:r>
              <a:rPr spc="-450" dirty="0">
                <a:latin typeface="Algerian" panose="04020705040A02060702" pitchFamily="82" charset="0"/>
              </a:rPr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84382" y="2405396"/>
            <a:ext cx="11430000" cy="3898503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300" spc="-1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Dashboard </a:t>
            </a:r>
            <a:r>
              <a:rPr sz="13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includes a </a:t>
            </a:r>
            <a:r>
              <a:rPr sz="13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pie </a:t>
            </a:r>
            <a:r>
              <a:rPr sz="13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chart and a </a:t>
            </a:r>
            <a:r>
              <a:rPr sz="13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scatter</a:t>
            </a:r>
            <a:r>
              <a:rPr sz="1300" spc="-13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3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plot.</a:t>
            </a:r>
            <a:endParaRPr sz="1300" dirty="0">
              <a:latin typeface="Algerian" panose="04020705040A02060702" pitchFamily="82" charset="0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13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Pie </a:t>
            </a:r>
            <a:r>
              <a:rPr sz="13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chart </a:t>
            </a:r>
            <a:r>
              <a:rPr sz="13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can be selected </a:t>
            </a:r>
            <a:r>
              <a:rPr sz="13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to </a:t>
            </a:r>
            <a:r>
              <a:rPr sz="13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show distribution of successful </a:t>
            </a:r>
            <a:r>
              <a:rPr sz="13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landings </a:t>
            </a:r>
            <a:r>
              <a:rPr sz="13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across </a:t>
            </a:r>
            <a:r>
              <a:rPr sz="13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all launch </a:t>
            </a:r>
            <a:r>
              <a:rPr sz="13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sites </a:t>
            </a:r>
            <a:r>
              <a:rPr sz="13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and  </a:t>
            </a:r>
            <a:r>
              <a:rPr sz="13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can </a:t>
            </a:r>
            <a:r>
              <a:rPr sz="13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be </a:t>
            </a:r>
            <a:r>
              <a:rPr sz="13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selected </a:t>
            </a:r>
            <a:r>
              <a:rPr sz="13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to </a:t>
            </a:r>
            <a:r>
              <a:rPr sz="13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show </a:t>
            </a:r>
            <a:r>
              <a:rPr sz="13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individual launch </a:t>
            </a:r>
            <a:r>
              <a:rPr sz="13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site </a:t>
            </a:r>
            <a:r>
              <a:rPr sz="13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success</a:t>
            </a:r>
            <a:r>
              <a:rPr sz="1300" spc="-11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300" spc="-3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rates.</a:t>
            </a:r>
            <a:endParaRPr sz="1300" dirty="0">
              <a:latin typeface="Algerian" panose="04020705040A02060702" pitchFamily="82" charset="0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13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Scatter </a:t>
            </a:r>
            <a:r>
              <a:rPr sz="13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plot </a:t>
            </a:r>
            <a:r>
              <a:rPr sz="1300" spc="-4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takes </a:t>
            </a:r>
            <a:r>
              <a:rPr sz="13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two </a:t>
            </a:r>
            <a:r>
              <a:rPr sz="13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inputs: All </a:t>
            </a:r>
            <a:r>
              <a:rPr sz="13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sites </a:t>
            </a:r>
            <a:r>
              <a:rPr sz="13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or </a:t>
            </a:r>
            <a:r>
              <a:rPr sz="13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individual </a:t>
            </a:r>
            <a:r>
              <a:rPr sz="13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site </a:t>
            </a:r>
            <a:r>
              <a:rPr sz="13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and </a:t>
            </a:r>
            <a:r>
              <a:rPr sz="13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payload mass on </a:t>
            </a:r>
            <a:r>
              <a:rPr sz="13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 </a:t>
            </a:r>
            <a:r>
              <a:rPr sz="13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slider between </a:t>
            </a:r>
            <a:r>
              <a:rPr sz="13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0  and 10000</a:t>
            </a:r>
            <a:r>
              <a:rPr sz="1300" spc="-1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3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kg.</a:t>
            </a:r>
            <a:endParaRPr sz="1300" dirty="0">
              <a:latin typeface="Algerian" panose="04020705040A02060702" pitchFamily="82" charset="0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3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The pie </a:t>
            </a:r>
            <a:r>
              <a:rPr sz="13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chart is </a:t>
            </a:r>
            <a:r>
              <a:rPr sz="13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used </a:t>
            </a:r>
            <a:r>
              <a:rPr sz="13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to visualize </a:t>
            </a:r>
            <a:r>
              <a:rPr sz="13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launch </a:t>
            </a:r>
            <a:r>
              <a:rPr sz="13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site </a:t>
            </a:r>
            <a:r>
              <a:rPr sz="13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success</a:t>
            </a:r>
            <a:r>
              <a:rPr sz="1300" spc="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300" spc="-4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rate.</a:t>
            </a:r>
            <a:endParaRPr sz="1300" dirty="0">
              <a:latin typeface="Algerian" panose="04020705040A02060702" pitchFamily="82" charset="0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13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The </a:t>
            </a:r>
            <a:r>
              <a:rPr sz="13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scatter </a:t>
            </a:r>
            <a:r>
              <a:rPr sz="13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plot can help </a:t>
            </a:r>
            <a:r>
              <a:rPr sz="13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us </a:t>
            </a:r>
            <a:r>
              <a:rPr sz="13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see how </a:t>
            </a:r>
            <a:r>
              <a:rPr sz="13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success </a:t>
            </a:r>
            <a:r>
              <a:rPr sz="1300" spc="-1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varies </a:t>
            </a:r>
            <a:r>
              <a:rPr sz="13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across </a:t>
            </a:r>
            <a:r>
              <a:rPr sz="13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launch </a:t>
            </a:r>
            <a:r>
              <a:rPr sz="13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sites, </a:t>
            </a:r>
            <a:r>
              <a:rPr sz="1300" spc="-1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payload </a:t>
            </a:r>
            <a:r>
              <a:rPr sz="13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mass,</a:t>
            </a:r>
            <a:r>
              <a:rPr sz="1300" spc="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3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and</a:t>
            </a:r>
            <a:endParaRPr sz="1300" dirty="0">
              <a:latin typeface="Algerian" panose="04020705040A02060702" pitchFamily="82" charset="0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13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booster </a:t>
            </a:r>
            <a:r>
              <a:rPr sz="13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version</a:t>
            </a:r>
            <a:r>
              <a:rPr sz="13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300" spc="-4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category.</a:t>
            </a:r>
            <a:endParaRPr sz="1300" dirty="0">
              <a:latin typeface="Algerian" panose="04020705040A02060702" pitchFamily="82" charset="0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3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lgerian" panose="04020705040A02060702" pitchFamily="82" charset="0"/>
                <a:cs typeface="Carlito"/>
              </a:rPr>
              <a:t>GitHub</a:t>
            </a:r>
            <a:r>
              <a:rPr sz="13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lgerian" panose="04020705040A02060702" pitchFamily="82" charset="0"/>
                <a:cs typeface="Carlito"/>
              </a:rPr>
              <a:t> </a:t>
            </a:r>
            <a:r>
              <a:rPr sz="13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lgerian" panose="04020705040A02060702" pitchFamily="82" charset="0"/>
                <a:cs typeface="Carlito"/>
              </a:rPr>
              <a:t>url:</a:t>
            </a:r>
            <a:endParaRPr sz="1300" dirty="0">
              <a:latin typeface="Algerian" panose="04020705040A02060702" pitchFamily="82" charset="0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13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Algerian" panose="04020705040A02060702" pitchFamily="82" charset="0"/>
                <a:cs typeface="Carlito"/>
                <a:hlinkClick r:id="rId2"/>
              </a:rPr>
              <a:t>https://</a:t>
            </a:r>
            <a:r>
              <a:rPr lang="en-IN" sz="1300" u="heavy" spc="-10" dirty="0" smtClean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Algerian" panose="04020705040A02060702" pitchFamily="82" charset="0"/>
                <a:cs typeface="Carlito"/>
                <a:hlinkClick r:id="rId2"/>
              </a:rPr>
              <a:t>github.com/virajjoshi91/CAPSTONE-PROJECT-APPLIED-DATA-SCIENCE/blob/main/CAPSTONE%20PROJECT%20APPLIED%20DATA%20SCIENCE%20WEEK%203%20Interactive%20dashboard%20with%20plotly.py</a:t>
            </a:r>
            <a:r>
              <a:rPr lang="en-IN" sz="1300" u="heavy" spc="-10" dirty="0" smtClean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Algerian" panose="04020705040A02060702" pitchFamily="82" charset="0"/>
                <a:cs typeface="Carlito"/>
              </a:rPr>
              <a:t> </a:t>
            </a:r>
            <a:endParaRPr sz="1300" dirty="0">
              <a:latin typeface="Algerian" panose="04020705040A02060702" pitchFamily="82" charset="0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4" y="577053"/>
            <a:ext cx="984813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>
                <a:latin typeface="Algerian" panose="04020705040A02060702" pitchFamily="82" charset="0"/>
              </a:rPr>
              <a:t>Predictive </a:t>
            </a:r>
            <a:r>
              <a:rPr spc="-355" dirty="0">
                <a:latin typeface="Algerian" panose="04020705040A02060702" pitchFamily="82" charset="0"/>
              </a:rPr>
              <a:t>analysis</a:t>
            </a:r>
            <a:r>
              <a:rPr spc="-555" dirty="0">
                <a:latin typeface="Algerian" panose="04020705040A02060702" pitchFamily="82" charset="0"/>
              </a:rPr>
              <a:t> </a:t>
            </a:r>
            <a:r>
              <a:rPr spc="-280" dirty="0">
                <a:latin typeface="Algerian" panose="04020705040A02060702" pitchFamily="82" charset="0"/>
              </a:rPr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80269" y="4109762"/>
            <a:ext cx="3061208" cy="19652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lgerian" panose="04020705040A02060702" pitchFamily="82" charset="0"/>
                <a:cs typeface="Carlito"/>
              </a:rPr>
              <a:t>GitHub</a:t>
            </a:r>
            <a:r>
              <a:rPr sz="14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lgerian" panose="04020705040A02060702" pitchFamily="82" charset="0"/>
                <a:cs typeface="Carlito"/>
              </a:rPr>
              <a:t> </a:t>
            </a:r>
            <a:r>
              <a:rPr sz="14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lgerian" panose="04020705040A02060702" pitchFamily="82" charset="0"/>
                <a:cs typeface="Carlito"/>
              </a:rPr>
              <a:t>url:</a:t>
            </a:r>
            <a:endParaRPr lang="en-IN" sz="14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Algerian" panose="04020705040A02060702" pitchFamily="82" charset="0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400" dirty="0">
                <a:latin typeface="Algerian" panose="04020705040A02060702" pitchFamily="82" charset="0"/>
                <a:cs typeface="Carlito"/>
                <a:hlinkClick r:id="rId2"/>
              </a:rPr>
              <a:t>https://</a:t>
            </a:r>
            <a:r>
              <a:rPr lang="en-IN" sz="1400" dirty="0" smtClean="0">
                <a:latin typeface="Algerian" panose="04020705040A02060702" pitchFamily="82" charset="0"/>
                <a:cs typeface="Carlito"/>
                <a:hlinkClick r:id="rId2"/>
              </a:rPr>
              <a:t>github.com/virajjoshi91/CAPSTONE-PROJECT-APPLIED-DATA-SCIENCE/blob/main/CAPSTONE%20PROJECT%20APPLIED%20DATA%20SCIENCE%20WEEK%204%20MACHINE%20LEARNING%20PREDICTION%20LAB%20FOR%20SPACE%20Y.ipynb</a:t>
            </a:r>
            <a:r>
              <a:rPr lang="en-IN" sz="1400" dirty="0" smtClean="0">
                <a:latin typeface="Algerian" panose="04020705040A02060702" pitchFamily="82" charset="0"/>
                <a:cs typeface="Carlito"/>
              </a:rPr>
              <a:t> </a:t>
            </a:r>
            <a:endParaRPr sz="1400" dirty="0">
              <a:latin typeface="Algerian" panose="04020705040A02060702" pitchFamily="82" charset="0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024931" y="1986653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1961" y="2493153"/>
            <a:ext cx="1809242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03422" y="3433400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70833" y="398206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54500" y="3980538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033105" y="5007946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46729" y="5256473"/>
            <a:ext cx="794097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71486" y="3736562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8607" y="2229611"/>
            <a:ext cx="2190749" cy="2308733"/>
            <a:chOff x="6388607" y="2229611"/>
            <a:chExt cx="2190749" cy="2308733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131565"/>
              <a:ext cx="2118868" cy="1406779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7" y="3115309"/>
              <a:ext cx="2190749" cy="142303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81295" y="3101086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29982" y="3541584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29323" y="4016437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85245" y="3818253"/>
            <a:ext cx="110045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 err="1" smtClean="0">
                <a:solidFill>
                  <a:srgbClr val="FFFFFF"/>
                </a:solidFill>
                <a:latin typeface="Carlito"/>
                <a:cs typeface="Carlito"/>
              </a:rPr>
              <a:t>KNNmodels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02983" y="2065083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43546" y="2336418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77274" y="200679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61220" y="3496180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2" y="640589"/>
            <a:ext cx="9601196" cy="1986954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  <a:latin typeface="Algerian" panose="04020705040A02060702" pitchFamily="82" charset="0"/>
              </a:rPr>
              <a:t>Results</a:t>
            </a: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accuracy.</a:t>
            </a:r>
            <a:endParaRPr sz="1800" dirty="0">
              <a:latin typeface="Algerian" panose="04020705040A02060702" pitchFamily="82" charset="0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762000"/>
            <a:ext cx="7315200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990600"/>
            <a:ext cx="8888095" cy="22294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Algerian" panose="04020705040A02060702" pitchFamily="82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Algerian" panose="04020705040A02060702" pitchFamily="82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Algerian" panose="04020705040A02060702" pitchFamily="82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Algerian" panose="04020705040A02060702" pitchFamily="82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Algerian" panose="04020705040A02060702" pitchFamily="82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Algerian" panose="04020705040A02060702" pitchFamily="82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Algerian" panose="04020705040A02060702" pitchFamily="82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Algerian" panose="04020705040A02060702" pitchFamily="82" charset="0"/>
                <a:cs typeface="Arial"/>
              </a:rPr>
              <a:t>Visualization</a:t>
            </a:r>
            <a:endParaRPr sz="7200" dirty="0">
              <a:latin typeface="Algerian" panose="04020705040A02060702" pitchFamily="82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447800" y="3352800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PLOTS</a:t>
            </a:r>
            <a:endParaRPr sz="2400" dirty="0">
              <a:latin typeface="Algerian" panose="04020705040A02060702" pitchFamily="82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6" y="460047"/>
            <a:ext cx="848949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  <a:latin typeface="Algerian" panose="04020705040A02060702" pitchFamily="82" charset="0"/>
              </a:rPr>
              <a:t>Flight </a:t>
            </a:r>
            <a:r>
              <a:rPr sz="3600" spc="-229" dirty="0">
                <a:solidFill>
                  <a:srgbClr val="BB562C"/>
                </a:solidFill>
                <a:latin typeface="Algerian" panose="04020705040A02060702" pitchFamily="82" charset="0"/>
              </a:rPr>
              <a:t>Number </a:t>
            </a:r>
            <a:r>
              <a:rPr sz="3600" spc="-300" dirty="0">
                <a:solidFill>
                  <a:srgbClr val="BB562C"/>
                </a:solidFill>
                <a:latin typeface="Algerian" panose="04020705040A02060702" pitchFamily="82" charset="0"/>
              </a:rPr>
              <a:t>vs. </a:t>
            </a:r>
            <a:r>
              <a:rPr sz="3600" spc="-310" dirty="0">
                <a:solidFill>
                  <a:srgbClr val="BB562C"/>
                </a:solidFill>
                <a:latin typeface="Algerian" panose="04020705040A02060702" pitchFamily="82" charset="0"/>
              </a:rPr>
              <a:t>Launch</a:t>
            </a:r>
            <a:r>
              <a:rPr sz="3600" spc="-765" dirty="0">
                <a:solidFill>
                  <a:srgbClr val="BB562C"/>
                </a:solidFill>
                <a:latin typeface="Algerian" panose="04020705040A02060702" pitchFamily="82" charset="0"/>
              </a:rPr>
              <a:t> </a:t>
            </a:r>
            <a:r>
              <a:rPr sz="3600" spc="-265" dirty="0">
                <a:solidFill>
                  <a:srgbClr val="BB562C"/>
                </a:solidFill>
                <a:latin typeface="Algerian" panose="04020705040A02060702" pitchFamily="82" charset="0"/>
              </a:rPr>
              <a:t>Site</a:t>
            </a:r>
            <a:endParaRPr sz="3600" dirty="0">
              <a:latin typeface="Algerian" panose="04020705040A02060702" pitchFamily="82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6" y="5146750"/>
            <a:ext cx="11232693" cy="9071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volume.</a:t>
            </a:r>
            <a:endParaRPr sz="1600" dirty="0">
              <a:latin typeface="Algerian" panose="04020705040A02060702" pitchFamily="82" charset="0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026869"/>
            <a:ext cx="12100560" cy="3342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Algerian" panose="04020705040A02060702" pitchFamily="82" charset="0"/>
                <a:cs typeface="Carlito"/>
              </a:rPr>
              <a:t>Green indicates successful </a:t>
            </a:r>
            <a:r>
              <a:rPr sz="1600" spc="-10" dirty="0">
                <a:latin typeface="Algerian" panose="04020705040A02060702" pitchFamily="82" charset="0"/>
                <a:cs typeface="Carlito"/>
              </a:rPr>
              <a:t>launch; </a:t>
            </a:r>
            <a:r>
              <a:rPr sz="1600" spc="-15" dirty="0">
                <a:latin typeface="Algerian" panose="04020705040A02060702" pitchFamily="82" charset="0"/>
                <a:cs typeface="Carlito"/>
              </a:rPr>
              <a:t>Purple </a:t>
            </a:r>
            <a:r>
              <a:rPr sz="1600" spc="-20" dirty="0">
                <a:latin typeface="Algerian" panose="04020705040A02060702" pitchFamily="82" charset="0"/>
                <a:cs typeface="Carlito"/>
              </a:rPr>
              <a:t>indicates unsuccessful</a:t>
            </a:r>
            <a:r>
              <a:rPr sz="1600" spc="180" dirty="0">
                <a:latin typeface="Algerian" panose="04020705040A02060702" pitchFamily="82" charset="0"/>
                <a:cs typeface="Carlito"/>
              </a:rPr>
              <a:t> </a:t>
            </a:r>
            <a:r>
              <a:rPr sz="1600" spc="-10" dirty="0">
                <a:latin typeface="Algerian" panose="04020705040A02060702" pitchFamily="82" charset="0"/>
                <a:cs typeface="Carlito"/>
              </a:rPr>
              <a:t>launch.</a:t>
            </a:r>
            <a:endParaRPr sz="1600" dirty="0">
              <a:latin typeface="Algerian" panose="04020705040A02060702" pitchFamily="82" charset="0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9704"/>
            <a:ext cx="900338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  <a:latin typeface="Algerian" panose="04020705040A02060702" pitchFamily="82" charset="0"/>
              </a:rPr>
              <a:t>Payload </a:t>
            </a:r>
            <a:r>
              <a:rPr sz="3600" spc="-300" dirty="0">
                <a:solidFill>
                  <a:srgbClr val="BB562C"/>
                </a:solidFill>
                <a:latin typeface="Algerian" panose="04020705040A02060702" pitchFamily="82" charset="0"/>
              </a:rPr>
              <a:t>vs. </a:t>
            </a:r>
            <a:r>
              <a:rPr sz="3600" spc="-310" dirty="0">
                <a:solidFill>
                  <a:srgbClr val="BB562C"/>
                </a:solidFill>
                <a:latin typeface="Algerian" panose="04020705040A02060702" pitchFamily="82" charset="0"/>
              </a:rPr>
              <a:t>Launch</a:t>
            </a:r>
            <a:r>
              <a:rPr sz="3600" spc="-495" dirty="0">
                <a:solidFill>
                  <a:srgbClr val="BB562C"/>
                </a:solidFill>
                <a:latin typeface="Algerian" panose="04020705040A02060702" pitchFamily="82" charset="0"/>
              </a:rPr>
              <a:t> </a:t>
            </a:r>
            <a:r>
              <a:rPr sz="3600" spc="-260" dirty="0">
                <a:solidFill>
                  <a:srgbClr val="BB562C"/>
                </a:solidFill>
                <a:latin typeface="Algerian" panose="04020705040A02060702" pitchFamily="82" charset="0"/>
              </a:rPr>
              <a:t>Site</a:t>
            </a:r>
            <a:endParaRPr sz="3600" dirty="0">
              <a:latin typeface="Algerian" panose="04020705040A02060702" pitchFamily="82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9993984" cy="6086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mass.</a:t>
            </a:r>
            <a:endParaRPr sz="1600" dirty="0">
              <a:latin typeface="Algerian" panose="04020705040A02060702" pitchFamily="82" charset="0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076527"/>
            <a:ext cx="12100560" cy="2954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Algerian" panose="04020705040A02060702" pitchFamily="82" charset="0"/>
                <a:cs typeface="Carlito"/>
              </a:rPr>
              <a:t>Green indicates successful </a:t>
            </a:r>
            <a:r>
              <a:rPr sz="1600" spc="-10" dirty="0">
                <a:latin typeface="Algerian" panose="04020705040A02060702" pitchFamily="82" charset="0"/>
                <a:cs typeface="Carlito"/>
              </a:rPr>
              <a:t>launch; </a:t>
            </a:r>
            <a:r>
              <a:rPr sz="1600" spc="-15" dirty="0">
                <a:latin typeface="Algerian" panose="04020705040A02060702" pitchFamily="82" charset="0"/>
                <a:cs typeface="Carlito"/>
              </a:rPr>
              <a:t>Purple </a:t>
            </a:r>
            <a:r>
              <a:rPr sz="1600" spc="-20" dirty="0">
                <a:latin typeface="Algerian" panose="04020705040A02060702" pitchFamily="82" charset="0"/>
                <a:cs typeface="Carlito"/>
              </a:rPr>
              <a:t>indicates unsuccessful</a:t>
            </a:r>
            <a:r>
              <a:rPr sz="1600" spc="185" dirty="0">
                <a:latin typeface="Algerian" panose="04020705040A02060702" pitchFamily="82" charset="0"/>
                <a:cs typeface="Carlito"/>
              </a:rPr>
              <a:t> </a:t>
            </a:r>
            <a:r>
              <a:rPr sz="1600" spc="-10" dirty="0">
                <a:latin typeface="Algerian" panose="04020705040A02060702" pitchFamily="82" charset="0"/>
                <a:cs typeface="Carlito"/>
              </a:rPr>
              <a:t>launch.</a:t>
            </a:r>
            <a:endParaRPr sz="1600" dirty="0">
              <a:latin typeface="Algerian" panose="04020705040A02060702" pitchFamily="82" charset="0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533400"/>
            <a:ext cx="9601196" cy="1986954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190" dirty="0">
                <a:uFill>
                  <a:solidFill>
                    <a:srgbClr val="7D7D7D"/>
                  </a:solidFill>
                </a:uFill>
                <a:latin typeface="Algerian" panose="04020705040A02060702" pitchFamily="82" charset="0"/>
              </a:rPr>
              <a:t>Outline</a:t>
            </a: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3" name="object 3"/>
          <p:cNvSpPr/>
          <p:nvPr/>
        </p:nvSpPr>
        <p:spPr>
          <a:xfrm>
            <a:off x="1563625" y="2723578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42871" y="2438400"/>
            <a:ext cx="6095998" cy="3538918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5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(3)</a:t>
            </a:r>
            <a:endParaRPr sz="2200" dirty="0">
              <a:latin typeface="Algerian" panose="04020705040A02060702" pitchFamily="82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5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(4)</a:t>
            </a:r>
            <a:endParaRPr sz="2200" dirty="0">
              <a:latin typeface="Algerian" panose="04020705040A02060702" pitchFamily="82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5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(6)</a:t>
            </a:r>
            <a:endParaRPr sz="2200" dirty="0">
              <a:latin typeface="Algerian" panose="04020705040A02060702" pitchFamily="82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5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Results</a:t>
            </a:r>
            <a:r>
              <a:rPr sz="2200" dirty="0">
                <a:solidFill>
                  <a:srgbClr val="BB562C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(16)</a:t>
            </a:r>
            <a:endParaRPr sz="2200" dirty="0">
              <a:latin typeface="Algerian" panose="04020705040A02060702" pitchFamily="82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5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(46)</a:t>
            </a:r>
            <a:endParaRPr sz="2200" dirty="0">
              <a:latin typeface="Algerian" panose="04020705040A02060702" pitchFamily="82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5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(47)</a:t>
            </a:r>
            <a:endParaRPr sz="2200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92305"/>
            <a:ext cx="702767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  <a:latin typeface="Algerian" panose="04020705040A02060702" pitchFamily="82" charset="0"/>
              </a:rPr>
              <a:t>Success </a:t>
            </a:r>
            <a:r>
              <a:rPr sz="3600" spc="-165" dirty="0">
                <a:solidFill>
                  <a:srgbClr val="BB562C"/>
                </a:solidFill>
                <a:latin typeface="Algerian" panose="04020705040A02060702" pitchFamily="82" charset="0"/>
              </a:rPr>
              <a:t>rate </a:t>
            </a:r>
            <a:r>
              <a:rPr sz="3600" spc="-300" dirty="0">
                <a:solidFill>
                  <a:srgbClr val="BB562C"/>
                </a:solidFill>
                <a:latin typeface="Algerian" panose="04020705040A02060702" pitchFamily="82" charset="0"/>
              </a:rPr>
              <a:t>vs. </a:t>
            </a:r>
            <a:r>
              <a:rPr sz="3600" spc="-135" dirty="0">
                <a:solidFill>
                  <a:srgbClr val="BB562C"/>
                </a:solidFill>
                <a:latin typeface="Algerian" panose="04020705040A02060702" pitchFamily="82" charset="0"/>
              </a:rPr>
              <a:t>Orbit</a:t>
            </a:r>
            <a:r>
              <a:rPr sz="3600" spc="-670" dirty="0">
                <a:solidFill>
                  <a:srgbClr val="BB562C"/>
                </a:solidFill>
                <a:latin typeface="Algerian" panose="04020705040A02060702" pitchFamily="82" charset="0"/>
              </a:rPr>
              <a:t> </a:t>
            </a:r>
            <a:r>
              <a:rPr sz="3600" spc="-145" dirty="0">
                <a:solidFill>
                  <a:srgbClr val="BB562C"/>
                </a:solidFill>
                <a:latin typeface="Algerian" panose="04020705040A02060702" pitchFamily="82" charset="0"/>
              </a:rPr>
              <a:t>type</a:t>
            </a:r>
            <a:endParaRPr sz="3600" dirty="0">
              <a:latin typeface="Algerian" panose="04020705040A02060702" pitchFamily="82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7966152" cy="1514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rate</a:t>
            </a:r>
            <a:endParaRPr sz="1600" dirty="0">
              <a:latin typeface="Algerian" panose="04020705040A02060702" pitchFamily="82" charset="0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attempts</a:t>
            </a:r>
            <a:endParaRPr sz="1600" dirty="0">
              <a:latin typeface="Algerian" panose="04020705040A02060702" pitchFamily="82" charset="0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rate</a:t>
            </a:r>
            <a:endParaRPr sz="1600" dirty="0">
              <a:latin typeface="Algerian" panose="04020705040A02060702" pitchFamily="82" charset="0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sample</a:t>
            </a:r>
            <a:endParaRPr sz="1600" dirty="0">
              <a:latin typeface="Algerian" panose="04020705040A02060702" pitchFamily="82" charset="0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600" y="1185672"/>
            <a:ext cx="9143999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11929" y="3485536"/>
            <a:ext cx="2569337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lgerian" panose="04020705040A02060702" pitchFamily="82" charset="0"/>
                <a:cs typeface="Carlito"/>
              </a:rPr>
              <a:t>Success </a:t>
            </a:r>
            <a:r>
              <a:rPr sz="1800" spc="-25" dirty="0">
                <a:latin typeface="Algerian" panose="04020705040A02060702" pitchFamily="82" charset="0"/>
                <a:cs typeface="Carlito"/>
              </a:rPr>
              <a:t>Rate </a:t>
            </a:r>
            <a:r>
              <a:rPr sz="1800" spc="-20" dirty="0">
                <a:latin typeface="Algerian" panose="04020705040A02060702" pitchFamily="82" charset="0"/>
                <a:cs typeface="Carlito"/>
              </a:rPr>
              <a:t>Scale</a:t>
            </a:r>
            <a:r>
              <a:rPr sz="1800" spc="-65" dirty="0">
                <a:latin typeface="Algerian" panose="04020705040A02060702" pitchFamily="82" charset="0"/>
                <a:cs typeface="Carlito"/>
              </a:rPr>
              <a:t> </a:t>
            </a:r>
            <a:r>
              <a:rPr sz="1800" spc="-5" dirty="0">
                <a:latin typeface="Algerian" panose="04020705040A02060702" pitchFamily="82" charset="0"/>
                <a:cs typeface="Carlito"/>
              </a:rPr>
              <a:t>with  </a:t>
            </a:r>
            <a:r>
              <a:rPr sz="1800" dirty="0">
                <a:latin typeface="Algerian" panose="04020705040A02060702" pitchFamily="82" charset="0"/>
                <a:cs typeface="Carlito"/>
              </a:rPr>
              <a:t>0 as</a:t>
            </a:r>
            <a:r>
              <a:rPr sz="1800" spc="-70" dirty="0">
                <a:latin typeface="Algerian" panose="04020705040A02060702" pitchFamily="82" charset="0"/>
                <a:cs typeface="Carlito"/>
              </a:rPr>
              <a:t> </a:t>
            </a:r>
            <a:r>
              <a:rPr sz="1800" spc="-5" dirty="0">
                <a:latin typeface="Algerian" panose="04020705040A02060702" pitchFamily="82" charset="0"/>
                <a:cs typeface="Carlito"/>
              </a:rPr>
              <a:t>0%</a:t>
            </a:r>
            <a:endParaRPr sz="1800" dirty="0">
              <a:latin typeface="Algerian" panose="04020705040A02060702" pitchFamily="82" charset="0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Algerian" panose="04020705040A02060702" pitchFamily="82" charset="0"/>
                <a:cs typeface="Carlito"/>
              </a:rPr>
              <a:t>0.6 as</a:t>
            </a:r>
            <a:r>
              <a:rPr sz="1800" spc="-195" dirty="0">
                <a:latin typeface="Algerian" panose="04020705040A02060702" pitchFamily="82" charset="0"/>
                <a:cs typeface="Carlito"/>
              </a:rPr>
              <a:t> </a:t>
            </a:r>
            <a:r>
              <a:rPr sz="1800" dirty="0">
                <a:latin typeface="Algerian" panose="04020705040A02060702" pitchFamily="82" charset="0"/>
                <a:cs typeface="Carlito"/>
              </a:rPr>
              <a:t>60%  1 as</a:t>
            </a:r>
            <a:r>
              <a:rPr sz="1800" spc="-125" dirty="0">
                <a:latin typeface="Algerian" panose="04020705040A02060702" pitchFamily="82" charset="0"/>
                <a:cs typeface="Carlito"/>
              </a:rPr>
              <a:t> </a:t>
            </a:r>
            <a:r>
              <a:rPr sz="1800" spc="-5" dirty="0">
                <a:latin typeface="Algerian" panose="04020705040A02060702" pitchFamily="82" charset="0"/>
                <a:cs typeface="Carlito"/>
              </a:rPr>
              <a:t>100%</a:t>
            </a:r>
            <a:endParaRPr sz="1800" dirty="0">
              <a:latin typeface="Algerian" panose="04020705040A02060702" pitchFamily="82" charset="0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6229"/>
            <a:ext cx="999398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  <a:latin typeface="Algerian" panose="04020705040A02060702" pitchFamily="82" charset="0"/>
              </a:rPr>
              <a:t>Flight </a:t>
            </a:r>
            <a:r>
              <a:rPr sz="3600" spc="-229" dirty="0">
                <a:solidFill>
                  <a:srgbClr val="BB562C"/>
                </a:solidFill>
                <a:latin typeface="Algerian" panose="04020705040A02060702" pitchFamily="82" charset="0"/>
              </a:rPr>
              <a:t>Number </a:t>
            </a:r>
            <a:r>
              <a:rPr sz="3600" spc="-300" dirty="0">
                <a:solidFill>
                  <a:srgbClr val="BB562C"/>
                </a:solidFill>
                <a:latin typeface="Algerian" panose="04020705040A02060702" pitchFamily="82" charset="0"/>
              </a:rPr>
              <a:t>vs. </a:t>
            </a:r>
            <a:r>
              <a:rPr sz="3600" spc="-135" dirty="0">
                <a:solidFill>
                  <a:srgbClr val="BB562C"/>
                </a:solidFill>
                <a:latin typeface="Algerian" panose="04020705040A02060702" pitchFamily="82" charset="0"/>
              </a:rPr>
              <a:t>Orbit</a:t>
            </a:r>
            <a:r>
              <a:rPr sz="3600" spc="-760" dirty="0">
                <a:solidFill>
                  <a:srgbClr val="BB562C"/>
                </a:solidFill>
                <a:latin typeface="Algerian" panose="04020705040A02060702" pitchFamily="82" charset="0"/>
              </a:rPr>
              <a:t> </a:t>
            </a:r>
            <a:r>
              <a:rPr sz="3600" spc="-145" dirty="0">
                <a:solidFill>
                  <a:srgbClr val="BB562C"/>
                </a:solidFill>
                <a:latin typeface="Algerian" panose="04020705040A02060702" pitchFamily="82" charset="0"/>
              </a:rPr>
              <a:t>type</a:t>
            </a:r>
            <a:endParaRPr sz="3600" dirty="0">
              <a:latin typeface="Algerian" panose="04020705040A02060702" pitchFamily="82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780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preference.</a:t>
            </a:r>
            <a:endParaRPr sz="1600" dirty="0">
              <a:latin typeface="Algerian" panose="04020705040A02060702" pitchFamily="82" charset="0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orbits</a:t>
            </a:r>
            <a:endParaRPr sz="1600" dirty="0">
              <a:latin typeface="Algerian" panose="04020705040A02060702" pitchFamily="82" charset="0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213051"/>
            <a:ext cx="12094464" cy="2807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Algerian" panose="04020705040A02060702" pitchFamily="82" charset="0"/>
                <a:cs typeface="Carlito"/>
              </a:rPr>
              <a:t>Green indicates successful </a:t>
            </a:r>
            <a:r>
              <a:rPr sz="1600" spc="-10" dirty="0">
                <a:latin typeface="Algerian" panose="04020705040A02060702" pitchFamily="82" charset="0"/>
                <a:cs typeface="Carlito"/>
              </a:rPr>
              <a:t>launch; </a:t>
            </a:r>
            <a:r>
              <a:rPr sz="1600" spc="-15" dirty="0">
                <a:latin typeface="Algerian" panose="04020705040A02060702" pitchFamily="82" charset="0"/>
                <a:cs typeface="Carlito"/>
              </a:rPr>
              <a:t>Purple </a:t>
            </a:r>
            <a:r>
              <a:rPr sz="1600" spc="-20" dirty="0">
                <a:latin typeface="Algerian" panose="04020705040A02060702" pitchFamily="82" charset="0"/>
                <a:cs typeface="Carlito"/>
              </a:rPr>
              <a:t>indicates unsuccessful</a:t>
            </a:r>
            <a:r>
              <a:rPr sz="1600" spc="185" dirty="0">
                <a:latin typeface="Algerian" panose="04020705040A02060702" pitchFamily="82" charset="0"/>
                <a:cs typeface="Carlito"/>
              </a:rPr>
              <a:t> </a:t>
            </a:r>
            <a:r>
              <a:rPr sz="1600" spc="-10" dirty="0">
                <a:latin typeface="Algerian" panose="04020705040A02060702" pitchFamily="82" charset="0"/>
                <a:cs typeface="Carlito"/>
              </a:rPr>
              <a:t>launch.</a:t>
            </a:r>
            <a:endParaRPr sz="1600" dirty="0">
              <a:latin typeface="Algerian" panose="04020705040A02060702" pitchFamily="82" charset="0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12599"/>
            <a:ext cx="1015949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  <a:latin typeface="Algerian" panose="04020705040A02060702" pitchFamily="82" charset="0"/>
              </a:rPr>
              <a:t>Payload </a:t>
            </a:r>
            <a:r>
              <a:rPr sz="3600" spc="-300" dirty="0">
                <a:solidFill>
                  <a:srgbClr val="BB562C"/>
                </a:solidFill>
                <a:latin typeface="Algerian" panose="04020705040A02060702" pitchFamily="82" charset="0"/>
              </a:rPr>
              <a:t>vs. </a:t>
            </a:r>
            <a:r>
              <a:rPr sz="3600" spc="-135" dirty="0">
                <a:solidFill>
                  <a:srgbClr val="BB562C"/>
                </a:solidFill>
                <a:latin typeface="Algerian" panose="04020705040A02060702" pitchFamily="82" charset="0"/>
              </a:rPr>
              <a:t>Orbit</a:t>
            </a:r>
            <a:r>
              <a:rPr sz="3600" spc="-465" dirty="0">
                <a:solidFill>
                  <a:srgbClr val="BB562C"/>
                </a:solidFill>
                <a:latin typeface="Algerian" panose="04020705040A02060702" pitchFamily="82" charset="0"/>
              </a:rPr>
              <a:t> </a:t>
            </a:r>
            <a:r>
              <a:rPr sz="3600" spc="-145" dirty="0">
                <a:solidFill>
                  <a:srgbClr val="BB562C"/>
                </a:solidFill>
                <a:latin typeface="Algerian" panose="04020705040A02060702" pitchFamily="82" charset="0"/>
              </a:rPr>
              <a:t>type</a:t>
            </a:r>
            <a:endParaRPr sz="3600" dirty="0">
              <a:latin typeface="Algerian" panose="04020705040A02060702" pitchFamily="82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1150956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orbit</a:t>
            </a:r>
            <a:endParaRPr sz="1600" dirty="0">
              <a:latin typeface="Algerian" panose="04020705040A02060702" pitchFamily="82" charset="0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mass</a:t>
            </a:r>
            <a:endParaRPr sz="1600" dirty="0">
              <a:latin typeface="Algerian" panose="04020705040A02060702" pitchFamily="82" charset="0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range</a:t>
            </a:r>
            <a:endParaRPr sz="1600" dirty="0">
              <a:latin typeface="Algerian" panose="04020705040A02060702" pitchFamily="82" charset="0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379420"/>
            <a:ext cx="12094464" cy="29667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Algerian" panose="04020705040A02060702" pitchFamily="82" charset="0"/>
                <a:cs typeface="Carlito"/>
              </a:rPr>
              <a:t>Green indicates successful </a:t>
            </a:r>
            <a:r>
              <a:rPr sz="1600" spc="-10" dirty="0">
                <a:latin typeface="Algerian" panose="04020705040A02060702" pitchFamily="82" charset="0"/>
                <a:cs typeface="Carlito"/>
              </a:rPr>
              <a:t>launch; </a:t>
            </a:r>
            <a:r>
              <a:rPr sz="1600" spc="-15" dirty="0">
                <a:latin typeface="Algerian" panose="04020705040A02060702" pitchFamily="82" charset="0"/>
                <a:cs typeface="Carlito"/>
              </a:rPr>
              <a:t>Purple </a:t>
            </a:r>
            <a:r>
              <a:rPr sz="1600" spc="-20" dirty="0">
                <a:latin typeface="Algerian" panose="04020705040A02060702" pitchFamily="82" charset="0"/>
                <a:cs typeface="Carlito"/>
              </a:rPr>
              <a:t>indicates unsuccessful</a:t>
            </a:r>
            <a:r>
              <a:rPr sz="1600" spc="185" dirty="0">
                <a:latin typeface="Algerian" panose="04020705040A02060702" pitchFamily="82" charset="0"/>
                <a:cs typeface="Carlito"/>
              </a:rPr>
              <a:t> </a:t>
            </a:r>
            <a:r>
              <a:rPr sz="1600" spc="-10" dirty="0">
                <a:latin typeface="Algerian" panose="04020705040A02060702" pitchFamily="82" charset="0"/>
                <a:cs typeface="Carlito"/>
              </a:rPr>
              <a:t>launch.</a:t>
            </a:r>
            <a:endParaRPr sz="1600" dirty="0">
              <a:latin typeface="Algerian" panose="04020705040A02060702" pitchFamily="82" charset="0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8" y="507291"/>
            <a:ext cx="72059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  <a:latin typeface="Algerian" panose="04020705040A02060702" pitchFamily="82" charset="0"/>
              </a:rPr>
              <a:t>Launch </a:t>
            </a:r>
            <a:r>
              <a:rPr sz="3600" spc="-425" dirty="0">
                <a:solidFill>
                  <a:srgbClr val="BB562C"/>
                </a:solidFill>
                <a:latin typeface="Algerian" panose="04020705040A02060702" pitchFamily="82" charset="0"/>
              </a:rPr>
              <a:t>Success </a:t>
            </a:r>
            <a:r>
              <a:rPr sz="3600" spc="-335" dirty="0">
                <a:solidFill>
                  <a:srgbClr val="BB562C"/>
                </a:solidFill>
                <a:latin typeface="Algerian" panose="04020705040A02060702" pitchFamily="82" charset="0"/>
              </a:rPr>
              <a:t>Yearly</a:t>
            </a:r>
            <a:r>
              <a:rPr sz="3600" spc="-470" dirty="0">
                <a:solidFill>
                  <a:srgbClr val="BB562C"/>
                </a:solidFill>
                <a:latin typeface="Algerian" panose="04020705040A02060702" pitchFamily="82" charset="0"/>
              </a:rPr>
              <a:t> </a:t>
            </a:r>
            <a:r>
              <a:rPr sz="3600" spc="-305" dirty="0">
                <a:solidFill>
                  <a:srgbClr val="BB562C"/>
                </a:solidFill>
                <a:latin typeface="Algerian" panose="04020705040A02060702" pitchFamily="82" charset="0"/>
              </a:rPr>
              <a:t>Trend</a:t>
            </a:r>
            <a:endParaRPr sz="3600" dirty="0">
              <a:latin typeface="Algerian" panose="04020705040A02060702" pitchFamily="82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854721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2018</a:t>
            </a:r>
            <a:endParaRPr sz="1600" dirty="0">
              <a:latin typeface="Algerian" panose="04020705040A02060702" pitchFamily="82" charset="0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80%</a:t>
            </a:r>
            <a:endParaRPr sz="1600" dirty="0">
              <a:latin typeface="Algerian" panose="04020705040A02060702" pitchFamily="82" charset="0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600" y="1484374"/>
            <a:ext cx="8839200" cy="3316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366794" y="1905000"/>
            <a:ext cx="1974214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Algerian" panose="04020705040A02060702" pitchFamily="82" charset="0"/>
                <a:cs typeface="Carlito"/>
              </a:rPr>
              <a:t>95% confidence interval  </a:t>
            </a:r>
            <a:r>
              <a:rPr sz="1600" spc="-10" dirty="0">
                <a:latin typeface="Algerian" panose="04020705040A02060702" pitchFamily="82" charset="0"/>
                <a:cs typeface="Carlito"/>
              </a:rPr>
              <a:t>(light blue</a:t>
            </a:r>
            <a:r>
              <a:rPr sz="1600" spc="-100" dirty="0">
                <a:latin typeface="Algerian" panose="04020705040A02060702" pitchFamily="82" charset="0"/>
                <a:cs typeface="Carlito"/>
              </a:rPr>
              <a:t> </a:t>
            </a:r>
            <a:r>
              <a:rPr sz="1600" spc="-10" dirty="0">
                <a:latin typeface="Algerian" panose="04020705040A02060702" pitchFamily="82" charset="0"/>
                <a:cs typeface="Carlito"/>
              </a:rPr>
              <a:t>shading)</a:t>
            </a:r>
            <a:endParaRPr sz="1600" dirty="0">
              <a:latin typeface="Algerian" panose="04020705040A02060702" pitchFamily="82" charset="0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1066800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lgerian" panose="04020705040A02060702" pitchFamily="82" charset="0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lgerian" panose="04020705040A02060702" pitchFamily="82" charset="0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lgerian" panose="04020705040A02060702" pitchFamily="82" charset="0"/>
                <a:cs typeface="Arial"/>
              </a:rPr>
              <a:t>SQL</a:t>
            </a:r>
            <a:endParaRPr sz="8000" dirty="0">
              <a:latin typeface="Algerian" panose="04020705040A02060702" pitchFamily="82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95400" y="2743200"/>
            <a:ext cx="7467600" cy="1037463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DB2</a:t>
            </a:r>
            <a:endParaRPr sz="2400" dirty="0">
              <a:latin typeface="Algerian" panose="04020705040A02060702" pitchFamily="82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SQLALCHEMY</a:t>
            </a:r>
            <a:endParaRPr sz="2400" dirty="0">
              <a:latin typeface="Algerian" panose="04020705040A02060702" pitchFamily="82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4" y="577053"/>
            <a:ext cx="716056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>
                <a:latin typeface="Algerian" panose="04020705040A02060702" pitchFamily="82" charset="0"/>
              </a:rPr>
              <a:t>All </a:t>
            </a:r>
            <a:r>
              <a:rPr spc="-400" dirty="0">
                <a:latin typeface="Algerian" panose="04020705040A02060702" pitchFamily="82" charset="0"/>
              </a:rPr>
              <a:t>Launch </a:t>
            </a:r>
            <a:r>
              <a:rPr lang="en-IN" spc="-400" dirty="0" smtClean="0">
                <a:latin typeface="Algerian" panose="04020705040A02060702" pitchFamily="82" charset="0"/>
              </a:rPr>
              <a:t> </a:t>
            </a:r>
            <a:r>
              <a:rPr spc="-340" dirty="0" smtClean="0">
                <a:latin typeface="Algerian" panose="04020705040A02060702" pitchFamily="82" charset="0"/>
              </a:rPr>
              <a:t>Site</a:t>
            </a:r>
            <a:r>
              <a:rPr spc="-700" dirty="0" smtClean="0">
                <a:latin typeface="Algerian" panose="04020705040A02060702" pitchFamily="82" charset="0"/>
              </a:rPr>
              <a:t> </a:t>
            </a:r>
            <a:r>
              <a:rPr lang="en-IN" spc="-700" dirty="0" smtClean="0">
                <a:latin typeface="Algerian" panose="04020705040A02060702" pitchFamily="82" charset="0"/>
              </a:rPr>
              <a:t>  </a:t>
            </a:r>
            <a:r>
              <a:rPr spc="-459" dirty="0" smtClean="0">
                <a:latin typeface="Algerian" panose="04020705040A02060702" pitchFamily="82" charset="0"/>
              </a:rPr>
              <a:t>Names</a:t>
            </a:r>
            <a:endParaRPr spc="-459" dirty="0">
              <a:latin typeface="Algerian" panose="04020705040A02060702" pitchFamily="82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1858" y="2362200"/>
            <a:ext cx="6174740" cy="3582006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Query </a:t>
            </a:r>
            <a:r>
              <a:rPr lang="en-IN" sz="2000" dirty="0" smtClean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== </a:t>
            </a:r>
            <a:r>
              <a:rPr sz="2000" dirty="0" smtClean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unique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database.</a:t>
            </a:r>
            <a:endParaRPr sz="2000" dirty="0">
              <a:latin typeface="Algerian" panose="04020705040A02060702" pitchFamily="82" charset="0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same</a:t>
            </a:r>
            <a:endParaRPr sz="2000" dirty="0">
              <a:latin typeface="Algerian" panose="04020705040A02060702" pitchFamily="82" charset="0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errors.</a:t>
            </a:r>
            <a:endParaRPr sz="2000" dirty="0">
              <a:latin typeface="Algerian" panose="04020705040A02060702" pitchFamily="82" charset="0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SLC-4E</a:t>
            </a:r>
            <a:endParaRPr sz="2000" dirty="0">
              <a:latin typeface="Algerian" panose="04020705040A02060702" pitchFamily="82" charset="0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010154"/>
            <a:ext cx="3564636" cy="34762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72722"/>
            <a:ext cx="1049416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>
                <a:latin typeface="Algerian" panose="04020705040A02060702" pitchFamily="82" charset="0"/>
              </a:rPr>
              <a:t>Launch </a:t>
            </a:r>
            <a:r>
              <a:rPr spc="-345" dirty="0">
                <a:latin typeface="Algerian" panose="04020705040A02060702" pitchFamily="82" charset="0"/>
              </a:rPr>
              <a:t>Site </a:t>
            </a:r>
            <a:r>
              <a:rPr spc="-455" dirty="0">
                <a:latin typeface="Algerian" panose="04020705040A02060702" pitchFamily="82" charset="0"/>
              </a:rPr>
              <a:t>Names </a:t>
            </a:r>
            <a:r>
              <a:rPr spc="-340" dirty="0">
                <a:latin typeface="Algerian" panose="04020705040A02060702" pitchFamily="82" charset="0"/>
              </a:rPr>
              <a:t>Beginning </a:t>
            </a:r>
            <a:r>
              <a:rPr spc="-80" dirty="0">
                <a:latin typeface="Algerian" panose="04020705040A02060702" pitchFamily="82" charset="0"/>
              </a:rPr>
              <a:t>with</a:t>
            </a:r>
            <a:r>
              <a:rPr spc="-590" dirty="0">
                <a:latin typeface="Algerian" panose="04020705040A02060702" pitchFamily="82" charset="0"/>
              </a:rPr>
              <a:t> </a:t>
            </a:r>
            <a:r>
              <a:rPr spc="-630" dirty="0">
                <a:latin typeface="Algerian" panose="04020705040A02060702" pitchFamily="82" charset="0"/>
              </a:rPr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20229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CCA.</a:t>
            </a:r>
            <a:endParaRPr sz="2000" dirty="0">
              <a:latin typeface="Algerian" panose="04020705040A02060702" pitchFamily="82" charset="0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2"/>
            <a:ext cx="8272272" cy="41666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3884" y="866616"/>
            <a:ext cx="975136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>
                <a:latin typeface="Algerian" panose="04020705040A02060702" pitchFamily="82" charset="0"/>
              </a:rPr>
              <a:t>Total </a:t>
            </a:r>
            <a:r>
              <a:rPr spc="-425" dirty="0">
                <a:latin typeface="Algerian" panose="04020705040A02060702" pitchFamily="82" charset="0"/>
              </a:rPr>
              <a:t>Payload </a:t>
            </a:r>
            <a:r>
              <a:rPr spc="-434" dirty="0">
                <a:latin typeface="Algerian" panose="04020705040A02060702" pitchFamily="82" charset="0"/>
              </a:rPr>
              <a:t>Mass </a:t>
            </a:r>
            <a:r>
              <a:rPr spc="-135" dirty="0">
                <a:latin typeface="Algerian" panose="04020705040A02060702" pitchFamily="82" charset="0"/>
              </a:rPr>
              <a:t>from</a:t>
            </a:r>
            <a:r>
              <a:rPr spc="-580" dirty="0">
                <a:latin typeface="Algerian" panose="04020705040A02060702" pitchFamily="82" charset="0"/>
              </a:rPr>
              <a:t> </a:t>
            </a:r>
            <a:r>
              <a:rPr spc="-690" dirty="0">
                <a:latin typeface="Algerian" panose="04020705040A02060702" pitchFamily="82" charset="0"/>
              </a:rPr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315200" y="2638108"/>
            <a:ext cx="3489325" cy="329513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customer.</a:t>
            </a:r>
            <a:endParaRPr sz="2000" dirty="0">
              <a:latin typeface="Algerian" panose="04020705040A02060702" pitchFamily="82" charset="0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(ISS).</a:t>
            </a:r>
            <a:endParaRPr sz="2000" dirty="0">
              <a:latin typeface="Algerian" panose="04020705040A02060702" pitchFamily="82" charset="0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0600" y="1918172"/>
            <a:ext cx="5971031" cy="4050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885821"/>
            <a:ext cx="1009871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>
                <a:latin typeface="Algerian" panose="04020705040A02060702" pitchFamily="82" charset="0"/>
              </a:rPr>
              <a:t>Average Payload </a:t>
            </a:r>
            <a:r>
              <a:rPr spc="-434" dirty="0">
                <a:latin typeface="Algerian" panose="04020705040A02060702" pitchFamily="82" charset="0"/>
              </a:rPr>
              <a:t>Mass </a:t>
            </a:r>
            <a:r>
              <a:rPr spc="-285" dirty="0">
                <a:latin typeface="Algerian" panose="04020705040A02060702" pitchFamily="82" charset="0"/>
              </a:rPr>
              <a:t>by </a:t>
            </a:r>
            <a:r>
              <a:rPr spc="-520" dirty="0">
                <a:latin typeface="Algerian" panose="04020705040A02060702" pitchFamily="82" charset="0"/>
              </a:rPr>
              <a:t>F9</a:t>
            </a:r>
            <a:r>
              <a:rPr spc="-645" dirty="0">
                <a:latin typeface="Algerian" panose="04020705040A02060702" pitchFamily="82" charset="0"/>
              </a:rPr>
              <a:t> </a:t>
            </a:r>
            <a:r>
              <a:rPr spc="-290" dirty="0">
                <a:latin typeface="Algerian" panose="04020705040A02060702" pitchFamily="82" charset="0"/>
              </a:rPr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84795" y="2514600"/>
            <a:ext cx="2723515" cy="3615862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v1.1</a:t>
            </a:r>
            <a:endParaRPr sz="2000" dirty="0">
              <a:latin typeface="Algerian" panose="04020705040A02060702" pitchFamily="82" charset="0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range</a:t>
            </a:r>
            <a:endParaRPr sz="2000" dirty="0">
              <a:latin typeface="Algerian" panose="04020705040A02060702" pitchFamily="82" charset="0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1898968"/>
            <a:ext cx="6364224" cy="3816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857542"/>
            <a:ext cx="1104676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>
                <a:latin typeface="Algerian" panose="04020705040A02060702" pitchFamily="82" charset="0"/>
              </a:rPr>
              <a:t>First </a:t>
            </a:r>
            <a:r>
              <a:rPr spc="-425" dirty="0">
                <a:latin typeface="Algerian" panose="04020705040A02060702" pitchFamily="82" charset="0"/>
              </a:rPr>
              <a:t>Successful </a:t>
            </a:r>
            <a:r>
              <a:rPr spc="-320" dirty="0">
                <a:latin typeface="Algerian" panose="04020705040A02060702" pitchFamily="82" charset="0"/>
              </a:rPr>
              <a:t>Ground </a:t>
            </a:r>
            <a:r>
              <a:rPr spc="-545" dirty="0">
                <a:latin typeface="Algerian" panose="04020705040A02060702" pitchFamily="82" charset="0"/>
              </a:rPr>
              <a:t>Pad </a:t>
            </a:r>
            <a:r>
              <a:rPr spc="-370" dirty="0">
                <a:latin typeface="Algerian" panose="04020705040A02060702" pitchFamily="82" charset="0"/>
              </a:rPr>
              <a:t>Landing</a:t>
            </a:r>
            <a:r>
              <a:rPr spc="-570" dirty="0">
                <a:latin typeface="Algerian" panose="04020705040A02060702" pitchFamily="82" charset="0"/>
              </a:rPr>
              <a:t> </a:t>
            </a:r>
            <a:r>
              <a:rPr lang="en-IN" spc="-570" dirty="0" smtClean="0">
                <a:latin typeface="Algerian" panose="04020705040A02060702" pitchFamily="82" charset="0"/>
              </a:rPr>
              <a:t> </a:t>
            </a:r>
            <a:r>
              <a:rPr spc="-340" dirty="0" smtClean="0">
                <a:latin typeface="Algerian" panose="04020705040A02060702" pitchFamily="82" charset="0"/>
              </a:rPr>
              <a:t>Date</a:t>
            </a:r>
            <a:endParaRPr spc="-340" dirty="0">
              <a:latin typeface="Algerian" panose="04020705040A02060702" pitchFamily="82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39000" y="2480923"/>
            <a:ext cx="3239770" cy="3248582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date.</a:t>
            </a:r>
            <a:endParaRPr sz="2000" dirty="0">
              <a:latin typeface="Algerian" panose="04020705040A02060702" pitchFamily="82" charset="0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wasn’t</a:t>
            </a:r>
            <a:endParaRPr sz="2000" dirty="0">
              <a:latin typeface="Algerian" panose="04020705040A02060702" pitchFamily="82" charset="0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2015.</a:t>
            </a:r>
            <a:endParaRPr sz="2000" dirty="0">
              <a:latin typeface="Algerian" panose="04020705040A02060702" pitchFamily="82" charset="0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general</a:t>
            </a:r>
            <a:endParaRPr sz="2000" dirty="0">
              <a:latin typeface="Algerian" panose="04020705040A02060702" pitchFamily="82" charset="0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2014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1927247"/>
            <a:ext cx="6095999" cy="37115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8457" y="594204"/>
            <a:ext cx="10134598" cy="1986954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330" dirty="0" err="1" smtClean="0">
                <a:uFill>
                  <a:solidFill>
                    <a:srgbClr val="7D7D7D"/>
                  </a:solidFill>
                </a:uFill>
                <a:latin typeface="Algerian" panose="04020705040A02060702" pitchFamily="82" charset="0"/>
              </a:rPr>
              <a:t>Executive</a:t>
            </a:r>
            <a:r>
              <a:rPr spc="-370" dirty="0" err="1" smtClean="0">
                <a:uFill>
                  <a:solidFill>
                    <a:srgbClr val="7D7D7D"/>
                  </a:solidFill>
                </a:uFill>
                <a:latin typeface="Algerian" panose="04020705040A02060702" pitchFamily="82" charset="0"/>
              </a:rPr>
              <a:t>Summary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8610" y="2611379"/>
            <a:ext cx="10164445" cy="3209852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2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Collected </a:t>
            </a:r>
            <a:r>
              <a:rPr spc="-3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data </a:t>
            </a:r>
            <a:r>
              <a:rPr spc="-2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from </a:t>
            </a:r>
            <a:r>
              <a:rPr spc="-1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public SpaceX </a:t>
            </a:r>
            <a:r>
              <a:rPr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API and </a:t>
            </a:r>
            <a:r>
              <a:rPr spc="-1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SpaceX </a:t>
            </a:r>
            <a:r>
              <a:rPr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Wikipedia </a:t>
            </a:r>
            <a:r>
              <a:rPr spc="-2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page. </a:t>
            </a:r>
            <a:endParaRPr lang="en-IN" spc="-20" dirty="0" smtClean="0">
              <a:solidFill>
                <a:srgbClr val="BB562C"/>
              </a:solidFill>
              <a:latin typeface="Algerian" panose="04020705040A02060702" pitchFamily="82" charset="0"/>
              <a:cs typeface="Carlito"/>
            </a:endParaRPr>
          </a:p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25" dirty="0" smtClean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Created </a:t>
            </a:r>
            <a:r>
              <a:rPr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labels  </a:t>
            </a:r>
            <a:r>
              <a:rPr spc="-2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column </a:t>
            </a:r>
            <a:r>
              <a:rPr spc="-3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‘class’ </a:t>
            </a:r>
            <a:r>
              <a:rPr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which classifies </a:t>
            </a:r>
            <a:r>
              <a:rPr spc="-2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successful </a:t>
            </a:r>
            <a:r>
              <a:rPr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landings. </a:t>
            </a:r>
            <a:endParaRPr lang="en-IN" spc="-5" dirty="0" smtClean="0">
              <a:solidFill>
                <a:srgbClr val="BB562C"/>
              </a:solidFill>
              <a:latin typeface="Algerian" panose="04020705040A02060702" pitchFamily="82" charset="0"/>
              <a:cs typeface="Carlito"/>
            </a:endParaRPr>
          </a:p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20" dirty="0" smtClean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Explored </a:t>
            </a:r>
            <a:r>
              <a:rPr spc="-3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data </a:t>
            </a:r>
            <a:r>
              <a:rPr spc="-1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using </a:t>
            </a:r>
            <a:r>
              <a:rPr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SQL,  </a:t>
            </a:r>
            <a:r>
              <a:rPr spc="-2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visualization, </a:t>
            </a:r>
            <a:r>
              <a:rPr spc="-2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folium </a:t>
            </a:r>
            <a:r>
              <a:rPr spc="-1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maps, </a:t>
            </a:r>
            <a:r>
              <a:rPr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and </a:t>
            </a:r>
            <a:r>
              <a:rPr spc="-1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dashboards. </a:t>
            </a:r>
            <a:endParaRPr lang="en-IN" spc="-15" dirty="0" smtClean="0">
              <a:solidFill>
                <a:srgbClr val="BB562C"/>
              </a:solidFill>
              <a:latin typeface="Algerian" panose="04020705040A02060702" pitchFamily="82" charset="0"/>
              <a:cs typeface="Carlito"/>
            </a:endParaRPr>
          </a:p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25" dirty="0" smtClean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Gathered </a:t>
            </a:r>
            <a:r>
              <a:rPr spc="-3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relevant </a:t>
            </a:r>
            <a:r>
              <a:rPr spc="-2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columns </a:t>
            </a:r>
            <a:r>
              <a:rPr spc="-3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to </a:t>
            </a:r>
            <a:r>
              <a:rPr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be </a:t>
            </a:r>
            <a:r>
              <a:rPr spc="-1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used </a:t>
            </a:r>
            <a:r>
              <a:rPr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as  </a:t>
            </a:r>
            <a:r>
              <a:rPr spc="-3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features. </a:t>
            </a:r>
            <a:endParaRPr lang="en-IN" spc="-30" dirty="0" smtClean="0">
              <a:solidFill>
                <a:srgbClr val="BB562C"/>
              </a:solidFill>
              <a:latin typeface="Algerian" panose="04020705040A02060702" pitchFamily="82" charset="0"/>
              <a:cs typeface="Carlito"/>
            </a:endParaRPr>
          </a:p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20" dirty="0" smtClean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Changed </a:t>
            </a:r>
            <a:r>
              <a:rPr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all </a:t>
            </a:r>
            <a:r>
              <a:rPr spc="-2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categorical </a:t>
            </a:r>
            <a:r>
              <a:rPr spc="-2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variables </a:t>
            </a:r>
            <a:r>
              <a:rPr spc="-3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to </a:t>
            </a:r>
            <a:r>
              <a:rPr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binary </a:t>
            </a:r>
            <a:r>
              <a:rPr spc="-1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using </a:t>
            </a:r>
            <a:r>
              <a:rPr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one hot </a:t>
            </a:r>
            <a:r>
              <a:rPr spc="-2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encoding.  </a:t>
            </a:r>
            <a:r>
              <a:rPr spc="-2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Standardized </a:t>
            </a:r>
            <a:r>
              <a:rPr spc="-3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data </a:t>
            </a:r>
            <a:r>
              <a:rPr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and </a:t>
            </a:r>
            <a:r>
              <a:rPr spc="-1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used </a:t>
            </a:r>
            <a:r>
              <a:rPr spc="-2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GridSearchCV </a:t>
            </a:r>
            <a:r>
              <a:rPr spc="-3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to </a:t>
            </a:r>
            <a:r>
              <a:rPr spc="-1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find </a:t>
            </a:r>
            <a:r>
              <a:rPr spc="-2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best </a:t>
            </a:r>
            <a:r>
              <a:rPr spc="-4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parameters </a:t>
            </a:r>
            <a:r>
              <a:rPr spc="-3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for </a:t>
            </a:r>
            <a:r>
              <a:rPr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machine learning  models. </a:t>
            </a:r>
            <a:r>
              <a:rPr spc="-2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Visualize </a:t>
            </a:r>
            <a:r>
              <a:rPr spc="-2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accuracy score </a:t>
            </a:r>
            <a:r>
              <a:rPr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of </a:t>
            </a:r>
            <a:r>
              <a:rPr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all</a:t>
            </a:r>
            <a:r>
              <a:rPr spc="-4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models</a:t>
            </a:r>
            <a:r>
              <a:rPr spc="-5" dirty="0" smtClean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.</a:t>
            </a:r>
            <a:endParaRPr dirty="0">
              <a:latin typeface="Algerian" panose="04020705040A02060702" pitchFamily="82" charset="0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2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Four </a:t>
            </a:r>
            <a:r>
              <a:rPr spc="-1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machine </a:t>
            </a:r>
            <a:r>
              <a:rPr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learning models </a:t>
            </a:r>
            <a:r>
              <a:rPr spc="-2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were </a:t>
            </a:r>
            <a:r>
              <a:rPr spc="-2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produced: </a:t>
            </a:r>
            <a:r>
              <a:rPr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Logistic </a:t>
            </a:r>
            <a:r>
              <a:rPr spc="-2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Regression, </a:t>
            </a:r>
            <a:r>
              <a:rPr spc="-1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Support </a:t>
            </a:r>
            <a:r>
              <a:rPr spc="-5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Vector  </a:t>
            </a:r>
            <a:r>
              <a:rPr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Machine, </a:t>
            </a:r>
            <a:r>
              <a:rPr spc="-1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Decision </a:t>
            </a:r>
            <a:r>
              <a:rPr spc="-8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Tree </a:t>
            </a:r>
            <a:r>
              <a:rPr spc="-4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Classifier, </a:t>
            </a:r>
            <a:r>
              <a:rPr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and K </a:t>
            </a:r>
            <a:r>
              <a:rPr spc="-2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Nearest Neighbors. </a:t>
            </a:r>
            <a:r>
              <a:rPr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All </a:t>
            </a:r>
            <a:r>
              <a:rPr spc="-2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produced </a:t>
            </a:r>
            <a:r>
              <a:rPr spc="-1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similar </a:t>
            </a:r>
            <a:r>
              <a:rPr spc="-2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results  </a:t>
            </a:r>
            <a:r>
              <a:rPr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with </a:t>
            </a:r>
            <a:r>
              <a:rPr spc="-2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accuracy </a:t>
            </a:r>
            <a:r>
              <a:rPr spc="-4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rate </a:t>
            </a:r>
            <a:r>
              <a:rPr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of </a:t>
            </a:r>
            <a:r>
              <a:rPr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about 83.33%. All models </a:t>
            </a:r>
            <a:r>
              <a:rPr spc="-2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over </a:t>
            </a:r>
            <a:r>
              <a:rPr spc="-2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predicted </a:t>
            </a:r>
            <a:r>
              <a:rPr spc="-2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successful </a:t>
            </a:r>
            <a:r>
              <a:rPr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landings. </a:t>
            </a:r>
            <a:r>
              <a:rPr spc="-2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More  </a:t>
            </a:r>
            <a:r>
              <a:rPr spc="-3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data </a:t>
            </a:r>
            <a:r>
              <a:rPr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is </a:t>
            </a:r>
            <a:r>
              <a:rPr spc="-1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needed </a:t>
            </a:r>
            <a:r>
              <a:rPr spc="-3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for </a:t>
            </a:r>
            <a:r>
              <a:rPr spc="-4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better </a:t>
            </a:r>
            <a:r>
              <a:rPr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model </a:t>
            </a:r>
            <a:r>
              <a:rPr spc="-2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determination </a:t>
            </a:r>
            <a:r>
              <a:rPr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and</a:t>
            </a:r>
            <a:r>
              <a:rPr spc="204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pc="-5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accuracy.</a:t>
            </a:r>
            <a:endParaRPr dirty="0">
              <a:latin typeface="Algerian" panose="04020705040A02060702" pitchFamily="82" charset="0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0491" y="497968"/>
            <a:ext cx="106657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>
                <a:latin typeface="Algerian" panose="04020705040A02060702" pitchFamily="82" charset="0"/>
              </a:rPr>
              <a:t>Successful </a:t>
            </a:r>
            <a:r>
              <a:rPr sz="4300" spc="-300" dirty="0">
                <a:latin typeface="Algerian" panose="04020705040A02060702" pitchFamily="82" charset="0"/>
              </a:rPr>
              <a:t>Drone </a:t>
            </a:r>
            <a:r>
              <a:rPr sz="4300" spc="-375" dirty="0">
                <a:latin typeface="Algerian" panose="04020705040A02060702" pitchFamily="82" charset="0"/>
              </a:rPr>
              <a:t>Ship </a:t>
            </a:r>
            <a:r>
              <a:rPr sz="4300" spc="-340" dirty="0">
                <a:latin typeface="Algerian" panose="04020705040A02060702" pitchFamily="82" charset="0"/>
              </a:rPr>
              <a:t>Landing </a:t>
            </a:r>
            <a:r>
              <a:rPr sz="4300" spc="-75" dirty="0">
                <a:latin typeface="Algerian" panose="04020705040A02060702" pitchFamily="82" charset="0"/>
              </a:rPr>
              <a:t>with</a:t>
            </a:r>
            <a:r>
              <a:rPr sz="4300" spc="-600" dirty="0">
                <a:latin typeface="Algerian" panose="04020705040A02060702" pitchFamily="82" charset="0"/>
              </a:rPr>
              <a:t> </a:t>
            </a:r>
            <a:r>
              <a:rPr sz="4300" spc="-385" dirty="0">
                <a:latin typeface="Algerian" panose="04020705040A02060702" pitchFamily="82" charset="0"/>
              </a:rPr>
              <a:t>Payload  </a:t>
            </a:r>
            <a:r>
              <a:rPr sz="4300" spc="-290" dirty="0">
                <a:latin typeface="Algerian" panose="04020705040A02060702" pitchFamily="82" charset="0"/>
              </a:rPr>
              <a:t>Between </a:t>
            </a:r>
            <a:r>
              <a:rPr sz="4300" spc="-285" dirty="0">
                <a:latin typeface="Algerian" panose="04020705040A02060702" pitchFamily="82" charset="0"/>
              </a:rPr>
              <a:t>4000 and</a:t>
            </a:r>
            <a:r>
              <a:rPr sz="4300" spc="-705" dirty="0">
                <a:latin typeface="Algerian" panose="04020705040A02060702" pitchFamily="82" charset="0"/>
              </a:rPr>
              <a:t> </a:t>
            </a:r>
            <a:r>
              <a:rPr sz="4300" spc="-285" dirty="0">
                <a:latin typeface="Algerian" panose="04020705040A02060702" pitchFamily="82" charset="0"/>
              </a:rPr>
              <a:t>6000</a:t>
            </a:r>
            <a:endParaRPr sz="4300" dirty="0">
              <a:latin typeface="Algerian" panose="04020705040A02060702" pitchFamily="82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2020553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noninclusively.</a:t>
            </a:r>
            <a:endParaRPr sz="2000" dirty="0">
              <a:latin typeface="Algerian" panose="04020705040A02060702" pitchFamily="82" charset="0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3683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84953"/>
            <a:ext cx="997480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>
                <a:latin typeface="Algerian" panose="04020705040A02060702" pitchFamily="82" charset="0"/>
              </a:rPr>
              <a:t>Total </a:t>
            </a:r>
            <a:r>
              <a:rPr spc="-285" dirty="0">
                <a:latin typeface="Algerian" panose="04020705040A02060702" pitchFamily="82" charset="0"/>
              </a:rPr>
              <a:t>Number </a:t>
            </a:r>
            <a:r>
              <a:rPr spc="-75" dirty="0">
                <a:latin typeface="Algerian" panose="04020705040A02060702" pitchFamily="82" charset="0"/>
              </a:rPr>
              <a:t>of </a:t>
            </a:r>
            <a:r>
              <a:rPr spc="-540" dirty="0">
                <a:latin typeface="Algerian" panose="04020705040A02060702" pitchFamily="82" charset="0"/>
              </a:rPr>
              <a:t>Each </a:t>
            </a:r>
            <a:r>
              <a:rPr spc="-275" dirty="0">
                <a:latin typeface="Algerian" panose="04020705040A02060702" pitchFamily="82" charset="0"/>
              </a:rPr>
              <a:t>Mission</a:t>
            </a:r>
            <a:r>
              <a:rPr spc="-894" dirty="0">
                <a:latin typeface="Algerian" panose="04020705040A02060702" pitchFamily="82" charset="0"/>
              </a:rPr>
              <a:t> </a:t>
            </a:r>
            <a:r>
              <a:rPr spc="-320" dirty="0">
                <a:latin typeface="Algerian" panose="04020705040A02060702" pitchFamily="82" charset="0"/>
              </a:rPr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29400" y="2514600"/>
            <a:ext cx="5105400" cy="33990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each</a:t>
            </a:r>
            <a:endParaRPr sz="2000" dirty="0">
              <a:latin typeface="Algerian" panose="04020705040A02060702" pitchFamily="82" charset="0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outcome.</a:t>
            </a:r>
            <a:endParaRPr sz="2000" dirty="0">
              <a:latin typeface="Algerian" panose="04020705040A02060702" pitchFamily="82" charset="0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time.</a:t>
            </a:r>
            <a:endParaRPr sz="2000" dirty="0">
              <a:latin typeface="Algerian" panose="04020705040A02060702" pitchFamily="82" charset="0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landing</a:t>
            </a:r>
            <a:endParaRPr sz="2000" dirty="0">
              <a:latin typeface="Algerian" panose="04020705040A02060702" pitchFamily="82" charset="0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intended.</a:t>
            </a:r>
            <a:endParaRPr sz="2000" dirty="0">
              <a:latin typeface="Algerian" panose="04020705040A02060702" pitchFamily="82" charset="0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flight.</a:t>
            </a:r>
            <a:endParaRPr sz="2000" dirty="0">
              <a:latin typeface="Algerian" panose="04020705040A02060702" pitchFamily="82" charset="0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2906" y="2026920"/>
            <a:ext cx="5475325" cy="3942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416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518661"/>
            <a:ext cx="943864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>
                <a:latin typeface="Algerian" panose="04020705040A02060702" pitchFamily="82" charset="0"/>
              </a:rPr>
              <a:t>Boosters </a:t>
            </a:r>
            <a:r>
              <a:rPr spc="-105" dirty="0">
                <a:latin typeface="Algerian" panose="04020705040A02060702" pitchFamily="82" charset="0"/>
              </a:rPr>
              <a:t>that </a:t>
            </a:r>
            <a:r>
              <a:rPr spc="-315" dirty="0">
                <a:latin typeface="Algerian" panose="04020705040A02060702" pitchFamily="82" charset="0"/>
              </a:rPr>
              <a:t>Carried </a:t>
            </a:r>
            <a:r>
              <a:rPr spc="-285" dirty="0">
                <a:latin typeface="Algerian" panose="04020705040A02060702" pitchFamily="82" charset="0"/>
              </a:rPr>
              <a:t>Maximum</a:t>
            </a:r>
            <a:r>
              <a:rPr spc="-919" dirty="0">
                <a:latin typeface="Algerian" panose="04020705040A02060702" pitchFamily="82" charset="0"/>
              </a:rPr>
              <a:t> </a:t>
            </a:r>
            <a:r>
              <a:rPr spc="-434" dirty="0">
                <a:latin typeface="Algerian" panose="04020705040A02060702" pitchFamily="82" charset="0"/>
              </a:rPr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34200" y="2514600"/>
            <a:ext cx="4516120" cy="3203441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15600  kg.</a:t>
            </a:r>
            <a:endParaRPr sz="2000" dirty="0">
              <a:latin typeface="Algerian" panose="04020705040A02060702" pitchFamily="82" charset="0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variety.</a:t>
            </a:r>
            <a:endParaRPr sz="2000" dirty="0">
              <a:latin typeface="Algerian" panose="04020705040A02060702" pitchFamily="82" charset="0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used.</a:t>
            </a:r>
            <a:endParaRPr sz="2000" dirty="0">
              <a:latin typeface="Algerian" panose="04020705040A02060702" pitchFamily="82" charset="0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2" y="785207"/>
            <a:ext cx="1041887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>
                <a:latin typeface="Algerian" panose="04020705040A02060702" pitchFamily="82" charset="0"/>
              </a:rPr>
              <a:t>2015 </a:t>
            </a:r>
            <a:r>
              <a:rPr spc="-370" dirty="0">
                <a:latin typeface="Algerian" panose="04020705040A02060702" pitchFamily="82" charset="0"/>
              </a:rPr>
              <a:t>Failed </a:t>
            </a:r>
            <a:r>
              <a:rPr spc="-320" dirty="0">
                <a:latin typeface="Algerian" panose="04020705040A02060702" pitchFamily="82" charset="0"/>
              </a:rPr>
              <a:t>Drone </a:t>
            </a:r>
            <a:r>
              <a:rPr spc="-409" dirty="0">
                <a:latin typeface="Algerian" panose="04020705040A02060702" pitchFamily="82" charset="0"/>
              </a:rPr>
              <a:t>Ship </a:t>
            </a:r>
            <a:r>
              <a:rPr spc="-370" dirty="0">
                <a:latin typeface="Algerian" panose="04020705040A02060702" pitchFamily="82" charset="0"/>
              </a:rPr>
              <a:t>Landing</a:t>
            </a:r>
            <a:r>
              <a:rPr spc="-695" dirty="0">
                <a:latin typeface="Algerian" panose="04020705040A02060702" pitchFamily="82" charset="0"/>
              </a:rPr>
              <a:t> </a:t>
            </a:r>
            <a:r>
              <a:rPr spc="-455" dirty="0">
                <a:latin typeface="Algerian" panose="04020705040A02060702" pitchFamily="82" charset="0"/>
              </a:rPr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27520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ship.</a:t>
            </a:r>
            <a:endParaRPr sz="2000" dirty="0">
              <a:latin typeface="Algerian" panose="04020705040A02060702" pitchFamily="82" charset="0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occurrences.</a:t>
            </a:r>
            <a:endParaRPr sz="2000" dirty="0">
              <a:latin typeface="Algerian" panose="04020705040A02060702" pitchFamily="82" charset="0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0" y="2630422"/>
            <a:ext cx="6679692" cy="3338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5260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926" y="555656"/>
            <a:ext cx="10243616" cy="1240724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>
                <a:latin typeface="Algerian" panose="04020705040A02060702" pitchFamily="82" charset="0"/>
              </a:rPr>
              <a:t>Ranking </a:t>
            </a:r>
            <a:r>
              <a:rPr sz="4300" spc="-335" dirty="0">
                <a:latin typeface="Algerian" panose="04020705040A02060702" pitchFamily="82" charset="0"/>
              </a:rPr>
              <a:t>Counts </a:t>
            </a:r>
            <a:r>
              <a:rPr sz="4300" spc="-75" dirty="0">
                <a:latin typeface="Algerian" panose="04020705040A02060702" pitchFamily="82" charset="0"/>
              </a:rPr>
              <a:t>of </a:t>
            </a:r>
            <a:r>
              <a:rPr sz="4300" spc="-390" dirty="0">
                <a:latin typeface="Algerian" panose="04020705040A02060702" pitchFamily="82" charset="0"/>
              </a:rPr>
              <a:t>Successful</a:t>
            </a:r>
            <a:r>
              <a:rPr sz="4300" spc="-844" dirty="0">
                <a:latin typeface="Algerian" panose="04020705040A02060702" pitchFamily="82" charset="0"/>
              </a:rPr>
              <a:t> </a:t>
            </a:r>
            <a:r>
              <a:rPr sz="4300" spc="-370" dirty="0">
                <a:latin typeface="Algerian" panose="04020705040A02060702" pitchFamily="82" charset="0"/>
              </a:rPr>
              <a:t>Landings  </a:t>
            </a:r>
            <a:r>
              <a:rPr sz="4300" spc="-290" dirty="0">
                <a:latin typeface="Algerian" panose="04020705040A02060702" pitchFamily="82" charset="0"/>
              </a:rPr>
              <a:t>Between </a:t>
            </a:r>
            <a:r>
              <a:rPr sz="4300" spc="-280" dirty="0">
                <a:latin typeface="Algerian" panose="04020705040A02060702" pitchFamily="82" charset="0"/>
              </a:rPr>
              <a:t>2010-06-04 </a:t>
            </a:r>
            <a:r>
              <a:rPr sz="4300" spc="-285" dirty="0">
                <a:latin typeface="Algerian" panose="04020705040A02060702" pitchFamily="82" charset="0"/>
              </a:rPr>
              <a:t>and</a:t>
            </a:r>
            <a:r>
              <a:rPr sz="4300" spc="-745" dirty="0">
                <a:latin typeface="Algerian" panose="04020705040A02060702" pitchFamily="82" charset="0"/>
              </a:rPr>
              <a:t> </a:t>
            </a:r>
            <a:r>
              <a:rPr sz="4300" spc="-295" dirty="0">
                <a:latin typeface="Algerian" panose="04020705040A02060702" pitchFamily="82" charset="0"/>
              </a:rPr>
              <a:t>2017-03-20</a:t>
            </a:r>
            <a:endParaRPr sz="4300" dirty="0">
              <a:latin typeface="Algerian" panose="04020705040A02060702" pitchFamily="82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34200" y="2586710"/>
            <a:ext cx="4707890" cy="352199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inclusively.</a:t>
            </a:r>
            <a:endParaRPr sz="2000" dirty="0">
              <a:latin typeface="Algerian" panose="04020705040A02060702" pitchFamily="82" charset="0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landings.</a:t>
            </a:r>
            <a:endParaRPr sz="2000" dirty="0">
              <a:latin typeface="Algerian" panose="04020705040A02060702" pitchFamily="82" charset="0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period</a:t>
            </a:r>
            <a:endParaRPr sz="2000" dirty="0">
              <a:latin typeface="Algerian" panose="04020705040A02060702" pitchFamily="82" charset="0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0" y="1981200"/>
            <a:ext cx="5974080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2438400"/>
            <a:ext cx="9949181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  <a:latin typeface="Algerian" panose="04020705040A02060702" pitchFamily="82" charset="0"/>
              </a:rPr>
              <a:t>Interactive </a:t>
            </a:r>
            <a:r>
              <a:rPr sz="8000" spc="-320" dirty="0">
                <a:solidFill>
                  <a:srgbClr val="242424"/>
                </a:solidFill>
                <a:latin typeface="Algerian" panose="04020705040A02060702" pitchFamily="82" charset="0"/>
              </a:rPr>
              <a:t>Map</a:t>
            </a:r>
            <a:r>
              <a:rPr sz="8000" spc="-1010" dirty="0">
                <a:solidFill>
                  <a:srgbClr val="242424"/>
                </a:solidFill>
                <a:latin typeface="Algerian" panose="04020705040A02060702" pitchFamily="82" charset="0"/>
              </a:rPr>
              <a:t> </a:t>
            </a:r>
            <a:r>
              <a:rPr sz="8000" spc="-50" dirty="0">
                <a:solidFill>
                  <a:srgbClr val="242424"/>
                </a:solidFill>
                <a:latin typeface="Algerian" panose="04020705040A02060702" pitchFamily="82" charset="0"/>
              </a:rPr>
              <a:t>with  </a:t>
            </a:r>
            <a:r>
              <a:rPr sz="8000" spc="-405" dirty="0">
                <a:solidFill>
                  <a:srgbClr val="242424"/>
                </a:solidFill>
                <a:latin typeface="Algerian" panose="04020705040A02060702" pitchFamily="82" charset="0"/>
              </a:rPr>
              <a:t>Folium</a:t>
            </a:r>
            <a:endParaRPr sz="8000" dirty="0">
              <a:latin typeface="Algerian" panose="04020705040A02060702" pitchFamily="82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96728"/>
            <a:ext cx="10803637" cy="1309846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  <a:latin typeface="Algerian" panose="04020705040A02060702" pitchFamily="82" charset="0"/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  <a:latin typeface="Algerian" panose="04020705040A02060702" pitchFamily="82" charset="0"/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  <a:latin typeface="Algerian" panose="04020705040A02060702" pitchFamily="82" charset="0"/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  <a:latin typeface="Algerian" panose="04020705040A02060702" pitchFamily="82" charset="0"/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36" y="5323032"/>
            <a:ext cx="9882505" cy="919482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ocean.</a:t>
            </a:r>
            <a:endParaRPr sz="2000" dirty="0">
              <a:latin typeface="Algerian" panose="04020705040A02060702" pitchFamily="82" charset="0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461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9203" y="469525"/>
            <a:ext cx="10363198" cy="1309846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  <a:latin typeface="Algerian" panose="04020705040A02060702" pitchFamily="82" charset="0"/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  <a:latin typeface="Algerian" panose="04020705040A02060702" pitchFamily="82" charset="0"/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  <a:latin typeface="Algerian" panose="04020705040A02060702" pitchFamily="82" charset="0"/>
              </a:rPr>
              <a:t> </a:t>
            </a:r>
            <a:r>
              <a:rPr lang="en-IN" u="heavy" spc="-530" dirty="0" smtClean="0">
                <a:uFill>
                  <a:solidFill>
                    <a:srgbClr val="7D7D7D"/>
                  </a:solidFill>
                </a:uFill>
                <a:latin typeface="Algerian" panose="04020705040A02060702" pitchFamily="82" charset="0"/>
              </a:rPr>
              <a:t> </a:t>
            </a:r>
            <a:r>
              <a:rPr u="heavy" spc="-270" dirty="0" smtClean="0">
                <a:uFill>
                  <a:solidFill>
                    <a:srgbClr val="7D7D7D"/>
                  </a:solidFill>
                </a:uFill>
                <a:latin typeface="Algerian" panose="04020705040A02060702" pitchFamily="82" charset="0"/>
              </a:rPr>
              <a:t>Markers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5356656"/>
            <a:ext cx="10546892" cy="8976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16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Clusters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on </a:t>
            </a:r>
            <a:r>
              <a:rPr sz="16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Folium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map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can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be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clicked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on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to display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each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successful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landing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(green icon)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and</a:t>
            </a:r>
            <a:r>
              <a:rPr sz="1600" spc="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failed</a:t>
            </a:r>
            <a:endParaRPr sz="1600" dirty="0">
              <a:latin typeface="Algerian" panose="04020705040A02060702" pitchFamily="82" charset="0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landing </a:t>
            </a:r>
            <a:r>
              <a:rPr sz="16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(red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icon).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In this </a:t>
            </a:r>
            <a:r>
              <a:rPr sz="16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example </a:t>
            </a:r>
            <a:r>
              <a:rPr sz="1600" spc="-4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VAFB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SLC-4E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shows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4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successful landings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and 6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failed</a:t>
            </a:r>
            <a:r>
              <a:rPr sz="1600" spc="-6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landings.</a:t>
            </a:r>
            <a:endParaRPr sz="1600" dirty="0">
              <a:latin typeface="Algerian" panose="04020705040A02060702" pitchFamily="82" charset="0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1801367"/>
            <a:ext cx="10470691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258317"/>
            <a:ext cx="10722292" cy="1309846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  <a:latin typeface="Algerian" panose="04020705040A02060702" pitchFamily="82" charset="0"/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  <a:latin typeface="Algerian" panose="04020705040A02060702" pitchFamily="82" charset="0"/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  <a:latin typeface="Algerian" panose="04020705040A02060702" pitchFamily="82" charset="0"/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  <a:latin typeface="Algerian" panose="04020705040A02060702" pitchFamily="82" charset="0"/>
              </a:rPr>
              <a:t>Proximities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86325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Using </a:t>
            </a:r>
            <a:r>
              <a:rPr sz="1600" spc="-1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KSC </a:t>
            </a:r>
            <a:r>
              <a:rPr sz="16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LC-39A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as an </a:t>
            </a:r>
            <a:r>
              <a:rPr sz="16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example,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launch </a:t>
            </a:r>
            <a:r>
              <a:rPr sz="16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sites are </a:t>
            </a:r>
            <a:r>
              <a:rPr sz="1600" spc="-1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very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close </a:t>
            </a:r>
            <a:r>
              <a:rPr sz="16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to </a:t>
            </a:r>
            <a:r>
              <a:rPr sz="1600" spc="-3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railways </a:t>
            </a:r>
            <a:r>
              <a:rPr sz="16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for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large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part and supply  </a:t>
            </a:r>
            <a:r>
              <a:rPr sz="1600" spc="-1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transportation.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Launch </a:t>
            </a:r>
            <a:r>
              <a:rPr sz="16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sites are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close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to </a:t>
            </a:r>
            <a:r>
              <a:rPr sz="16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highways </a:t>
            </a:r>
            <a:r>
              <a:rPr sz="1600" spc="-3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for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human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and </a:t>
            </a:r>
            <a:r>
              <a:rPr sz="1600" spc="-1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supply transport. Launch </a:t>
            </a:r>
            <a:r>
              <a:rPr sz="16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sites 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are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also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close </a:t>
            </a:r>
            <a:r>
              <a:rPr sz="16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to </a:t>
            </a:r>
            <a:r>
              <a:rPr sz="1600" spc="-1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coasts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and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relatively </a:t>
            </a:r>
            <a:r>
              <a:rPr sz="16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far from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cities so </a:t>
            </a:r>
            <a:r>
              <a:rPr sz="1600" spc="-1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that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launch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failures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can land in the sea </a:t>
            </a:r>
            <a:r>
              <a:rPr sz="1600" spc="-4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to  </a:t>
            </a:r>
            <a:r>
              <a:rPr sz="16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avoid </a:t>
            </a:r>
            <a:r>
              <a:rPr sz="1600" spc="-4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rockets </a:t>
            </a:r>
            <a:r>
              <a:rPr sz="1600" spc="-1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falling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on densely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populated</a:t>
            </a:r>
            <a:r>
              <a:rPr sz="1600" spc="-3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areas.</a:t>
            </a:r>
            <a:endParaRPr sz="1600" dirty="0">
              <a:latin typeface="Algerian" panose="04020705040A02060702" pitchFamily="82" charset="0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568163"/>
            <a:ext cx="1021080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914400" y="3417571"/>
            <a:ext cx="10210800" cy="1696973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4066" y="2362200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  <a:latin typeface="Algerian" panose="04020705040A02060702" pitchFamily="82" charset="0"/>
              </a:rPr>
              <a:t>Build </a:t>
            </a:r>
            <a:r>
              <a:rPr sz="8000" spc="-685" dirty="0">
                <a:solidFill>
                  <a:srgbClr val="242424"/>
                </a:solidFill>
                <a:latin typeface="Algerian" panose="04020705040A02060702" pitchFamily="82" charset="0"/>
              </a:rPr>
              <a:t>a </a:t>
            </a:r>
            <a:r>
              <a:rPr sz="8000" spc="-530" dirty="0">
                <a:solidFill>
                  <a:srgbClr val="242424"/>
                </a:solidFill>
                <a:latin typeface="Algerian" panose="04020705040A02060702" pitchFamily="82" charset="0"/>
              </a:rPr>
              <a:t>Dashboard</a:t>
            </a:r>
            <a:r>
              <a:rPr sz="8000" spc="-700" dirty="0">
                <a:solidFill>
                  <a:srgbClr val="242424"/>
                </a:solidFill>
                <a:latin typeface="Algerian" panose="04020705040A02060702" pitchFamily="82" charset="0"/>
              </a:rPr>
              <a:t> </a:t>
            </a:r>
            <a:r>
              <a:rPr sz="8000" spc="-50" dirty="0">
                <a:solidFill>
                  <a:srgbClr val="242424"/>
                </a:solidFill>
                <a:latin typeface="Algerian" panose="04020705040A02060702" pitchFamily="82" charset="0"/>
              </a:rPr>
              <a:t>with  </a:t>
            </a:r>
            <a:r>
              <a:rPr sz="8000" spc="-315" dirty="0">
                <a:solidFill>
                  <a:srgbClr val="242424"/>
                </a:solidFill>
                <a:latin typeface="Algerian" panose="04020705040A02060702" pitchFamily="82" charset="0"/>
              </a:rPr>
              <a:t>Plotly</a:t>
            </a:r>
            <a:r>
              <a:rPr sz="8000" spc="-580" dirty="0">
                <a:solidFill>
                  <a:srgbClr val="242424"/>
                </a:solidFill>
                <a:latin typeface="Algerian" panose="04020705040A02060702" pitchFamily="82" charset="0"/>
              </a:rPr>
              <a:t> </a:t>
            </a:r>
            <a:r>
              <a:rPr sz="8000" spc="-730" dirty="0">
                <a:solidFill>
                  <a:srgbClr val="242424"/>
                </a:solidFill>
                <a:latin typeface="Algerian" panose="04020705040A02060702" pitchFamily="82" charset="0"/>
              </a:rPr>
              <a:t>Dash</a:t>
            </a:r>
            <a:endParaRPr sz="8000" dirty="0">
              <a:latin typeface="Algerian" panose="04020705040A02060702" pitchFamily="82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313" y="141695"/>
            <a:ext cx="41275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45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8" y="456013"/>
            <a:ext cx="8021321" cy="5754139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 smtClean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Algerian" panose="04020705040A02060702" pitchFamily="82" charset="0"/>
                <a:cs typeface="Carlito"/>
              </a:rPr>
              <a:t>Background:</a:t>
            </a:r>
            <a:endParaRPr sz="3000" dirty="0">
              <a:latin typeface="Algerian" panose="04020705040A02060702" pitchFamily="82" charset="0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lang="en-IN" sz="2200" spc="-20" dirty="0" smtClean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The time for tapping potential space market has arrived. And the one with </a:t>
            </a:r>
            <a:endParaRPr sz="2200" dirty="0">
              <a:latin typeface="Algerian" panose="04020705040A02060702" pitchFamily="82" charset="0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USD)</a:t>
            </a:r>
            <a:endParaRPr sz="2200" dirty="0">
              <a:latin typeface="Algerian" panose="04020705040A02060702" pitchFamily="82" charset="0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1)</a:t>
            </a:r>
            <a:endParaRPr sz="2200" dirty="0">
              <a:latin typeface="Algerian" panose="04020705040A02060702" pitchFamily="82" charset="0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X</a:t>
            </a:r>
            <a:endParaRPr sz="2200" dirty="0">
              <a:latin typeface="Algerian" panose="04020705040A02060702" pitchFamily="82" charset="0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</a:pPr>
            <a:endParaRPr sz="3350" dirty="0">
              <a:latin typeface="Algerian" panose="04020705040A02060702" pitchFamily="82" charset="0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Algerian" panose="04020705040A02060702" pitchFamily="82" charset="0"/>
                <a:cs typeface="Carlito"/>
              </a:rPr>
              <a:t>Problem:</a:t>
            </a:r>
            <a:endParaRPr sz="3000" dirty="0">
              <a:latin typeface="Algerian" panose="04020705040A02060702" pitchFamily="82" charset="0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Y </a:t>
            </a:r>
            <a:r>
              <a:rPr lang="en-IN" sz="2200" spc="-5" dirty="0" smtClean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has delivered responsibility to</a:t>
            </a:r>
            <a:r>
              <a:rPr sz="2200" spc="-25" dirty="0" smtClean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us </a:t>
            </a:r>
            <a:r>
              <a:rPr lang="en-IN" sz="2200" spc="-30" dirty="0" smtClean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for </a:t>
            </a:r>
            <a:r>
              <a:rPr sz="2200" spc="-25" dirty="0" smtClean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train</a:t>
            </a:r>
            <a:r>
              <a:rPr lang="en-IN" sz="2200" spc="-25" dirty="0" err="1" smtClean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ing</a:t>
            </a:r>
            <a:r>
              <a:rPr sz="2200" spc="-25" dirty="0" smtClean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2200" spc="-25" dirty="0" smtClean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recovery</a:t>
            </a:r>
            <a:r>
              <a:rPr lang="en-IN" sz="2200" spc="-2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lang="en-IN" sz="2200" spc="-25" dirty="0" smtClean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with highest possible accuracy.</a:t>
            </a:r>
            <a:endParaRPr sz="2200" dirty="0">
              <a:latin typeface="Algerian" panose="04020705040A02060702" pitchFamily="82" charset="0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313" y="1178052"/>
            <a:ext cx="4190169" cy="4613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4928" y="5858549"/>
            <a:ext cx="344267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lgerian" panose="04020705040A02060702" pitchFamily="82" charset="0"/>
                <a:cs typeface="Carlito"/>
              </a:rPr>
              <a:t>SpaceX </a:t>
            </a:r>
            <a:r>
              <a:rPr sz="1400" b="1" spc="-20" dirty="0">
                <a:latin typeface="Algerian" panose="04020705040A02060702" pitchFamily="82" charset="0"/>
                <a:cs typeface="Carlito"/>
              </a:rPr>
              <a:t>Falcon </a:t>
            </a:r>
            <a:r>
              <a:rPr sz="1400" b="1" dirty="0">
                <a:latin typeface="Algerian" panose="04020705040A02060702" pitchFamily="82" charset="0"/>
                <a:cs typeface="Carlito"/>
              </a:rPr>
              <a:t>9 </a:t>
            </a:r>
            <a:r>
              <a:rPr sz="1400" b="1" spc="-25" dirty="0">
                <a:latin typeface="Algerian" panose="04020705040A02060702" pitchFamily="82" charset="0"/>
                <a:cs typeface="Carlito"/>
              </a:rPr>
              <a:t>Rocket </a:t>
            </a:r>
            <a:r>
              <a:rPr sz="1400" b="1" dirty="0">
                <a:latin typeface="Algerian" panose="04020705040A02060702" pitchFamily="82" charset="0"/>
                <a:cs typeface="Carlito"/>
              </a:rPr>
              <a:t>– </a:t>
            </a:r>
            <a:r>
              <a:rPr sz="1400" b="1" spc="-5" dirty="0">
                <a:latin typeface="Algerian" panose="04020705040A02060702" pitchFamily="82" charset="0"/>
                <a:cs typeface="Carlito"/>
              </a:rPr>
              <a:t>The</a:t>
            </a:r>
            <a:r>
              <a:rPr sz="1400" b="1" spc="-185" dirty="0">
                <a:latin typeface="Algerian" panose="04020705040A02060702" pitchFamily="82" charset="0"/>
                <a:cs typeface="Carlito"/>
              </a:rPr>
              <a:t> </a:t>
            </a:r>
            <a:r>
              <a:rPr sz="1400" b="1" spc="-45" dirty="0">
                <a:latin typeface="Algerian" panose="04020705040A02060702" pitchFamily="82" charset="0"/>
                <a:cs typeface="Carlito"/>
              </a:rPr>
              <a:t>Verge</a:t>
            </a:r>
            <a:endParaRPr sz="1400" b="1" dirty="0">
              <a:latin typeface="Algerian" panose="04020705040A02060702" pitchFamily="82" charset="0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2" y="302034"/>
            <a:ext cx="9601196" cy="2664063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  <a:latin typeface="Algerian" panose="04020705040A02060702" pitchFamily="82" charset="0"/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  <a:latin typeface="Algerian" panose="04020705040A02060702" pitchFamily="82" charset="0"/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  <a:latin typeface="Algerian" panose="04020705040A02060702" pitchFamily="82" charset="0"/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  <a:latin typeface="Algerian" panose="04020705040A02060702" pitchFamily="82" charset="0"/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  <a:latin typeface="Algerian" panose="04020705040A02060702" pitchFamily="82" charset="0"/>
              </a:rPr>
              <a:t>Sites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1597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This is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the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distribution of successful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landings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across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all launch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sites.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CCAFS </a:t>
            </a:r>
            <a:r>
              <a:rPr sz="1600" spc="-1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LC-40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is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the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old name of  CCAFS SLC-40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so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CCAFS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and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KSC </a:t>
            </a:r>
            <a:r>
              <a:rPr sz="1600" spc="-3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have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the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same amount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of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successful landings, but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 majority of the 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successful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landings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where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performed </a:t>
            </a:r>
            <a:r>
              <a:rPr sz="16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before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the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name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change. </a:t>
            </a:r>
            <a:r>
              <a:rPr sz="1600" spc="-4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VAFB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has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the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smallest share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of successful 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landings.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This </a:t>
            </a:r>
            <a:r>
              <a:rPr sz="16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may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be due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to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smaller sample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and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increase in </a:t>
            </a:r>
            <a:r>
              <a:rPr sz="16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difficulty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of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launching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in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the </a:t>
            </a:r>
            <a:r>
              <a:rPr sz="16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west</a:t>
            </a:r>
            <a:r>
              <a:rPr sz="1600" spc="-6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coast.</a:t>
            </a:r>
            <a:endParaRPr sz="1600" dirty="0">
              <a:latin typeface="Algerian" panose="04020705040A02060702" pitchFamily="82" charset="0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24200" y="2173824"/>
            <a:ext cx="3878579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85891" y="2092626"/>
            <a:ext cx="1668777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867" y="533711"/>
            <a:ext cx="10972800" cy="1381146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>
                <a:latin typeface="Algerian" panose="04020705040A02060702" pitchFamily="82" charset="0"/>
              </a:rPr>
              <a:t>Payload </a:t>
            </a:r>
            <a:r>
              <a:rPr spc="-390" dirty="0">
                <a:latin typeface="Algerian" panose="04020705040A02060702" pitchFamily="82" charset="0"/>
              </a:rPr>
              <a:t>Mass </a:t>
            </a:r>
            <a:r>
              <a:rPr spc="-365" dirty="0">
                <a:latin typeface="Algerian" panose="04020705040A02060702" pitchFamily="82" charset="0"/>
              </a:rPr>
              <a:t>vs. </a:t>
            </a:r>
            <a:r>
              <a:rPr spc="-520" dirty="0">
                <a:latin typeface="Algerian" panose="04020705040A02060702" pitchFamily="82" charset="0"/>
              </a:rPr>
              <a:t>Success </a:t>
            </a:r>
            <a:r>
              <a:rPr spc="-365" dirty="0">
                <a:latin typeface="Algerian" panose="04020705040A02060702" pitchFamily="82" charset="0"/>
              </a:rPr>
              <a:t>vs. </a:t>
            </a:r>
            <a:r>
              <a:rPr spc="-270" dirty="0">
                <a:latin typeface="Algerian" panose="04020705040A02060702" pitchFamily="82" charset="0"/>
              </a:rPr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  <a:latin typeface="Algerian" panose="04020705040A02060702" pitchFamily="82" charset="0"/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  <a:latin typeface="Algerian" panose="04020705040A02060702" pitchFamily="82" charset="0"/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  <a:latin typeface="Algerian" panose="04020705040A02060702" pitchFamily="82" charset="0"/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7115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Plotly dashboard has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 </a:t>
            </a:r>
            <a:r>
              <a:rPr sz="16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Payload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range </a:t>
            </a:r>
            <a:r>
              <a:rPr sz="1600" spc="-6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selector. </a:t>
            </a:r>
            <a:r>
              <a:rPr sz="1600" spc="-6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However,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this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is </a:t>
            </a:r>
            <a:r>
              <a:rPr sz="1600" spc="-1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set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from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0-10000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instead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of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the 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max </a:t>
            </a:r>
            <a:r>
              <a:rPr sz="16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Payload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of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15600.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Class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indicates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1 </a:t>
            </a:r>
            <a:r>
              <a:rPr sz="1600" spc="-3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for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successful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landing and 0 </a:t>
            </a:r>
            <a:r>
              <a:rPr sz="1600" spc="-3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for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failure. </a:t>
            </a:r>
            <a:r>
              <a:rPr sz="16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Scatter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plot also  accounts </a:t>
            </a:r>
            <a:r>
              <a:rPr sz="16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for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booster </a:t>
            </a:r>
            <a:r>
              <a:rPr sz="16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version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category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in color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and number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of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launches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in </a:t>
            </a:r>
            <a:r>
              <a:rPr sz="16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point </a:t>
            </a:r>
            <a:r>
              <a:rPr sz="16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size.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In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this 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particular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range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of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0-6000,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interestingly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there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are two failed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landings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with payloads of </a:t>
            </a:r>
            <a:r>
              <a:rPr sz="1600" spc="-4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zero</a:t>
            </a:r>
            <a:r>
              <a:rPr sz="1600" spc="-3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kg.</a:t>
            </a:r>
            <a:endParaRPr sz="1600" dirty="0">
              <a:latin typeface="Algerian" panose="04020705040A02060702" pitchFamily="82" charset="0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981199"/>
            <a:ext cx="10453267" cy="2774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609600" y="427665"/>
            <a:ext cx="9601196" cy="1361273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0" marR="5080" indent="0">
              <a:lnSpc>
                <a:spcPts val="8200"/>
              </a:lnSpc>
              <a:spcBef>
                <a:spcPts val="1540"/>
              </a:spcBef>
              <a:buNone/>
            </a:pPr>
            <a:r>
              <a:rPr lang="en-IN" b="1" spc="-385" dirty="0" smtClean="0">
                <a:latin typeface="Algerian" panose="04020705040A02060702" pitchFamily="82" charset="0"/>
              </a:rPr>
              <a:t>PREDICTIVE       ANALYSIS     (CLASSIFICATION)</a:t>
            </a:r>
            <a:endParaRPr b="1" spc="-425" dirty="0"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631188" y="2403713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DECISION</a:t>
            </a:r>
            <a:endParaRPr sz="2400" dirty="0">
              <a:latin typeface="Algerian" panose="04020705040A02060702" pitchFamily="82" charset="0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KNN</a:t>
            </a:r>
            <a:endParaRPr sz="2400" dirty="0">
              <a:latin typeface="Algerian" panose="04020705040A02060702" pitchFamily="82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8" y="325313"/>
            <a:ext cx="85775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  <a:latin typeface="Algerian" panose="04020705040A02060702" pitchFamily="82" charset="0"/>
              </a:rPr>
              <a:t>Classification</a:t>
            </a:r>
            <a:r>
              <a:rPr sz="3600" spc="-340" dirty="0">
                <a:solidFill>
                  <a:srgbClr val="BB562C"/>
                </a:solidFill>
                <a:latin typeface="Algerian" panose="04020705040A02060702" pitchFamily="82" charset="0"/>
              </a:rPr>
              <a:t> </a:t>
            </a:r>
            <a:r>
              <a:rPr sz="3600" spc="-280" dirty="0">
                <a:solidFill>
                  <a:srgbClr val="BB562C"/>
                </a:solidFill>
                <a:latin typeface="Algerian" panose="04020705040A02060702" pitchFamily="82" charset="0"/>
              </a:rPr>
              <a:t>Accuracy</a:t>
            </a:r>
            <a:endParaRPr sz="3600" dirty="0"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81001" y="5000396"/>
            <a:ext cx="10515598" cy="1734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18.</a:t>
            </a:r>
            <a:endParaRPr sz="1600" dirty="0">
              <a:latin typeface="Algerian" panose="04020705040A02060702" pitchFamily="82" charset="0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runs.</a:t>
            </a:r>
            <a:endParaRPr sz="1600" dirty="0">
              <a:latin typeface="Algerian" panose="04020705040A02060702" pitchFamily="82" charset="0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model.</a:t>
            </a:r>
            <a:endParaRPr sz="1600" dirty="0">
              <a:latin typeface="Algerian" panose="04020705040A02060702" pitchFamily="82" charset="0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00" y="1207008"/>
            <a:ext cx="11582400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98299"/>
            <a:ext cx="69773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  <a:latin typeface="Algerian" panose="04020705040A02060702" pitchFamily="82" charset="0"/>
              </a:rPr>
              <a:t>Confusion</a:t>
            </a:r>
            <a:r>
              <a:rPr sz="3600" spc="-330" dirty="0">
                <a:solidFill>
                  <a:srgbClr val="BB562C"/>
                </a:solidFill>
                <a:latin typeface="Algerian" panose="04020705040A02060702" pitchFamily="82" charset="0"/>
              </a:rPr>
              <a:t> </a:t>
            </a:r>
            <a:r>
              <a:rPr sz="3600" spc="-114" dirty="0">
                <a:solidFill>
                  <a:srgbClr val="BB562C"/>
                </a:solidFill>
                <a:latin typeface="Algerian" panose="04020705040A02060702" pitchFamily="82" charset="0"/>
              </a:rPr>
              <a:t>Matrix</a:t>
            </a:r>
            <a:endParaRPr sz="3600" dirty="0">
              <a:latin typeface="Algerian" panose="04020705040A02060702" pitchFamily="82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6200" y="5054879"/>
            <a:ext cx="11658599" cy="1469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landing.</a:t>
            </a:r>
            <a:endParaRPr sz="1600" dirty="0">
              <a:latin typeface="Algerian" panose="04020705040A02060702" pitchFamily="82" charset="0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landing.</a:t>
            </a:r>
            <a:endParaRPr sz="1600" dirty="0">
              <a:latin typeface="Algerian" panose="04020705040A02060702" pitchFamily="82" charset="0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lgerian" panose="04020705040A02060702" pitchFamily="82" charset="0"/>
                <a:cs typeface="Carlito"/>
              </a:rPr>
              <a:t>landings.</a:t>
            </a:r>
            <a:endParaRPr sz="1600" dirty="0">
              <a:latin typeface="Algerian" panose="04020705040A02060702" pitchFamily="82" charset="0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" y="838200"/>
            <a:ext cx="7312152" cy="3834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365721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lgerian" panose="04020705040A02060702" pitchFamily="82" charset="0"/>
                <a:cs typeface="Carlito"/>
              </a:rPr>
              <a:t>Correct predictions are  </a:t>
            </a:r>
            <a:r>
              <a:rPr sz="1800" spc="-5" dirty="0">
                <a:latin typeface="Algerian" panose="04020705040A02060702" pitchFamily="82" charset="0"/>
                <a:cs typeface="Carlito"/>
              </a:rPr>
              <a:t>on </a:t>
            </a:r>
            <a:r>
              <a:rPr sz="1800" dirty="0">
                <a:latin typeface="Algerian" panose="04020705040A02060702" pitchFamily="82" charset="0"/>
                <a:cs typeface="Carlito"/>
              </a:rPr>
              <a:t>a </a:t>
            </a:r>
            <a:r>
              <a:rPr sz="1800" spc="-10" dirty="0">
                <a:latin typeface="Algerian" panose="04020705040A02060702" pitchFamily="82" charset="0"/>
                <a:cs typeface="Carlito"/>
              </a:rPr>
              <a:t>diagonal </a:t>
            </a:r>
            <a:r>
              <a:rPr sz="1800" spc="-20" dirty="0">
                <a:latin typeface="Algerian" panose="04020705040A02060702" pitchFamily="82" charset="0"/>
                <a:cs typeface="Carlito"/>
              </a:rPr>
              <a:t>from </a:t>
            </a:r>
            <a:r>
              <a:rPr sz="1800" spc="-15" dirty="0">
                <a:latin typeface="Algerian" panose="04020705040A02060702" pitchFamily="82" charset="0"/>
                <a:cs typeface="Carlito"/>
              </a:rPr>
              <a:t>top  </a:t>
            </a:r>
            <a:r>
              <a:rPr sz="1800" spc="-5" dirty="0">
                <a:latin typeface="Algerian" panose="04020705040A02060702" pitchFamily="82" charset="0"/>
                <a:cs typeface="Carlito"/>
              </a:rPr>
              <a:t>left </a:t>
            </a:r>
            <a:r>
              <a:rPr sz="1800" spc="-15" dirty="0">
                <a:latin typeface="Algerian" panose="04020705040A02060702" pitchFamily="82" charset="0"/>
                <a:cs typeface="Carlito"/>
              </a:rPr>
              <a:t>to </a:t>
            </a:r>
            <a:r>
              <a:rPr sz="1800" spc="-20" dirty="0">
                <a:latin typeface="Algerian" panose="04020705040A02060702" pitchFamily="82" charset="0"/>
                <a:cs typeface="Carlito"/>
              </a:rPr>
              <a:t>bottom</a:t>
            </a:r>
            <a:r>
              <a:rPr sz="1800" spc="-80" dirty="0">
                <a:latin typeface="Algerian" panose="04020705040A02060702" pitchFamily="82" charset="0"/>
                <a:cs typeface="Carlito"/>
              </a:rPr>
              <a:t> </a:t>
            </a:r>
            <a:r>
              <a:rPr sz="1800" spc="-5" dirty="0">
                <a:latin typeface="Algerian" panose="04020705040A02060702" pitchFamily="82" charset="0"/>
                <a:cs typeface="Carlito"/>
              </a:rPr>
              <a:t>right.</a:t>
            </a:r>
            <a:endParaRPr sz="1800" dirty="0">
              <a:latin typeface="Algerian" panose="04020705040A02060702" pitchFamily="82" charset="0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800" y="1828800"/>
            <a:ext cx="431038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38200" y="2415748"/>
            <a:ext cx="9956800" cy="3832652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Our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task: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to develop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 machine learning model </a:t>
            </a:r>
            <a:r>
              <a:rPr sz="16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for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Space Y who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wants to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bid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against</a:t>
            </a:r>
            <a:r>
              <a:rPr sz="1600" spc="-7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SpaceX</a:t>
            </a:r>
            <a:endParaRPr sz="1600" dirty="0">
              <a:latin typeface="Algerian" panose="04020705040A02060702" pitchFamily="82" charset="0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The goal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of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model is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to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predict when </a:t>
            </a:r>
            <a:r>
              <a:rPr sz="16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Stage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1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will successfully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land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to </a:t>
            </a:r>
            <a:r>
              <a:rPr sz="1600" spc="-3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save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~$100 million</a:t>
            </a:r>
            <a:r>
              <a:rPr sz="1600" spc="-11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USD</a:t>
            </a:r>
            <a:endParaRPr sz="1600" dirty="0">
              <a:latin typeface="Algerian" panose="04020705040A02060702" pitchFamily="82" charset="0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Used </a:t>
            </a:r>
            <a:r>
              <a:rPr sz="16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data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from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public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SpaceX API and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web scraping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SpaceX Wikipedia</a:t>
            </a:r>
            <a:r>
              <a:rPr sz="1600" spc="-19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page</a:t>
            </a:r>
            <a:endParaRPr sz="1600" dirty="0">
              <a:latin typeface="Algerian" panose="04020705040A02060702" pitchFamily="82" charset="0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16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Created data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labels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and </a:t>
            </a:r>
            <a:r>
              <a:rPr sz="16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stored data into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DB2 SQL</a:t>
            </a:r>
            <a:r>
              <a:rPr sz="1600" spc="-1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database</a:t>
            </a:r>
            <a:endParaRPr sz="1600" dirty="0">
              <a:latin typeface="Algerian" panose="04020705040A02060702" pitchFamily="82" charset="0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16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Created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dashboard </a:t>
            </a:r>
            <a:r>
              <a:rPr sz="16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for</a:t>
            </a:r>
            <a:r>
              <a:rPr sz="1600" spc="-1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visualization</a:t>
            </a:r>
            <a:endParaRPr sz="1600" dirty="0">
              <a:latin typeface="Algerian" panose="04020705040A02060702" pitchFamily="82" charset="0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1600" spc="-5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We </a:t>
            </a:r>
            <a:r>
              <a:rPr sz="16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created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 machine learning model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with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an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accuracy of</a:t>
            </a:r>
            <a:r>
              <a:rPr sz="1600" spc="-10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83%</a:t>
            </a:r>
            <a:endParaRPr sz="1600" dirty="0">
              <a:latin typeface="Algerian" panose="04020705040A02060702" pitchFamily="82" charset="0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Allon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Mask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of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SpaceY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can use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this model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to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predict with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relatively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high accuracy whether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  launch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will </a:t>
            </a:r>
            <a:r>
              <a:rPr sz="1600" spc="-3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have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successful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Stage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1 landing </a:t>
            </a:r>
            <a:r>
              <a:rPr sz="16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before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launch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to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determine whether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the launch 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should be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made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or</a:t>
            </a:r>
            <a:r>
              <a:rPr sz="1600" spc="-10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not</a:t>
            </a:r>
            <a:endParaRPr sz="1600" dirty="0">
              <a:latin typeface="Algerian" panose="04020705040A02060702" pitchFamily="82" charset="0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If possible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more </a:t>
            </a:r>
            <a:r>
              <a:rPr sz="16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data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should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be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collected </a:t>
            </a:r>
            <a:r>
              <a:rPr sz="1600" spc="-2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to </a:t>
            </a:r>
            <a:r>
              <a:rPr sz="16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better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determine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the </a:t>
            </a:r>
            <a:r>
              <a:rPr sz="1600" spc="-1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best </a:t>
            </a:r>
            <a:r>
              <a:rPr sz="160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machine learning model  and </a:t>
            </a:r>
            <a:r>
              <a:rPr sz="1600" spc="-2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improve</a:t>
            </a:r>
            <a:r>
              <a:rPr sz="1600" spc="-30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lgerian" panose="04020705040A02060702" pitchFamily="82" charset="0"/>
                <a:cs typeface="Carlito"/>
              </a:rPr>
              <a:t>accuracy</a:t>
            </a:r>
            <a:endParaRPr sz="1600" dirty="0">
              <a:latin typeface="Algerian" panose="04020705040A02060702" pitchFamily="82" charset="0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7200" y="1676400"/>
            <a:ext cx="278638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>
                <a:latin typeface="Algerian" panose="04020705040A02060702" pitchFamily="82" charset="0"/>
              </a:rPr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43000" y="2286000"/>
            <a:ext cx="10177781" cy="3577261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000" b="1" spc="70" dirty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https://github.com/virajjoshi91/CAPSTONE-PROJECT-APPLIED-DATA-SCIENCE.git 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algn="l"/>
            <a:r>
              <a:rPr lang="en-IN" sz="2000" b="1" i="0" dirty="0" smtClean="0">
                <a:solidFill>
                  <a:srgbClr val="24292F"/>
                </a:solidFill>
                <a:effectLst/>
                <a:latin typeface="-apple-system"/>
              </a:rPr>
              <a:t>Instructors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: </a:t>
            </a:r>
            <a:endParaRPr lang="en-IN" sz="2000" b="1" i="0" dirty="0" smtClean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IN" sz="2000" b="1" i="0" dirty="0" err="1" smtClean="0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 smtClean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z="2000" u="heavy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A LOT TO ALL THE 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532264"/>
            <a:ext cx="9601196" cy="1986954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190" dirty="0" smtClean="0">
                <a:uFill>
                  <a:solidFill>
                    <a:srgbClr val="7D7D7D"/>
                  </a:solidFill>
                </a:uFill>
                <a:latin typeface="Algerian" panose="04020705040A02060702" pitchFamily="82" charset="0"/>
              </a:rPr>
              <a:t>Methodology</a:t>
            </a: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2514600"/>
            <a:ext cx="9645396" cy="2855268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pc="-3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Data </a:t>
            </a:r>
            <a:r>
              <a:rPr spc="-2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collection</a:t>
            </a:r>
            <a:r>
              <a:rPr spc="1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methodology:</a:t>
            </a:r>
            <a:endParaRPr dirty="0">
              <a:latin typeface="Algerian" panose="04020705040A02060702" pitchFamily="82" charset="0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Combined </a:t>
            </a:r>
            <a:r>
              <a:rPr spc="-2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data from </a:t>
            </a:r>
            <a:r>
              <a:rPr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SpaceX public </a:t>
            </a:r>
            <a:r>
              <a:rPr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API and </a:t>
            </a:r>
            <a:r>
              <a:rPr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SpaceX Wikipedia</a:t>
            </a:r>
            <a:r>
              <a:rPr spc="1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page</a:t>
            </a:r>
            <a:endParaRPr dirty="0">
              <a:latin typeface="Algerian" panose="04020705040A02060702" pitchFamily="82" charset="0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pc="-40" dirty="0" smtClean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Perform</a:t>
            </a:r>
            <a:r>
              <a:rPr lang="en-IN" spc="-40" dirty="0" err="1" smtClean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ed</a:t>
            </a:r>
            <a:r>
              <a:rPr spc="-40" dirty="0" smtClean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pc="-3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data</a:t>
            </a:r>
            <a:r>
              <a:rPr spc="3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pc="-2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wrangling</a:t>
            </a:r>
            <a:endParaRPr dirty="0">
              <a:latin typeface="Algerian" panose="04020705040A02060702" pitchFamily="82" charset="0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Classifying true landings </a:t>
            </a:r>
            <a:r>
              <a:rPr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as </a:t>
            </a:r>
            <a:r>
              <a:rPr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successful </a:t>
            </a:r>
            <a:r>
              <a:rPr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and </a:t>
            </a:r>
            <a:r>
              <a:rPr spc="-1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unsuccessful</a:t>
            </a:r>
            <a:r>
              <a:rPr spc="-5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otherwise</a:t>
            </a:r>
            <a:endParaRPr dirty="0">
              <a:latin typeface="Algerian" panose="04020705040A02060702" pitchFamily="82" charset="0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pc="-4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Perform </a:t>
            </a:r>
            <a:r>
              <a:rPr spc="-2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exploratory </a:t>
            </a:r>
            <a:r>
              <a:rPr spc="-3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data </a:t>
            </a:r>
            <a:r>
              <a:rPr spc="-2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analysis </a:t>
            </a:r>
            <a:r>
              <a:rPr spc="-2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(EDA) </a:t>
            </a:r>
            <a:r>
              <a:rPr spc="-1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using </a:t>
            </a:r>
            <a:r>
              <a:rPr spc="-2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visualization </a:t>
            </a:r>
            <a:r>
              <a:rPr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and</a:t>
            </a:r>
            <a:r>
              <a:rPr spc="15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pc="-1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SQL</a:t>
            </a:r>
            <a:endParaRPr dirty="0">
              <a:latin typeface="Algerian" panose="04020705040A02060702" pitchFamily="82" charset="0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pc="-4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Perform </a:t>
            </a:r>
            <a:r>
              <a:rPr spc="-3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interactive </a:t>
            </a:r>
            <a:r>
              <a:rPr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visual analytics </a:t>
            </a:r>
            <a:r>
              <a:rPr spc="-1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using </a:t>
            </a:r>
            <a:r>
              <a:rPr spc="-2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Folium </a:t>
            </a:r>
            <a:r>
              <a:rPr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and Plotly</a:t>
            </a:r>
            <a:r>
              <a:rPr spc="1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Dash</a:t>
            </a:r>
            <a:endParaRPr dirty="0">
              <a:latin typeface="Algerian" panose="04020705040A02060702" pitchFamily="82" charset="0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pc="-4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Perform </a:t>
            </a:r>
            <a:r>
              <a:rPr spc="-2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predictive </a:t>
            </a:r>
            <a:r>
              <a:rPr spc="-2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analysis </a:t>
            </a:r>
            <a:r>
              <a:rPr spc="-1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using </a:t>
            </a:r>
            <a:r>
              <a:rPr spc="-2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classification</a:t>
            </a:r>
            <a:r>
              <a:rPr spc="17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models</a:t>
            </a:r>
            <a:endParaRPr dirty="0">
              <a:latin typeface="Algerian" panose="04020705040A02060702" pitchFamily="82" charset="0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pc="-4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Tuned </a:t>
            </a:r>
            <a:r>
              <a:rPr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models </a:t>
            </a:r>
            <a:r>
              <a:rPr spc="-5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using</a:t>
            </a:r>
            <a:r>
              <a:rPr spc="1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pc="-20" dirty="0">
                <a:solidFill>
                  <a:srgbClr val="BB562C"/>
                </a:solidFill>
                <a:latin typeface="Algerian" panose="04020705040A02060702" pitchFamily="82" charset="0"/>
                <a:cs typeface="Carlito"/>
              </a:rPr>
              <a:t>GridSearchCV</a:t>
            </a:r>
            <a:endParaRPr dirty="0">
              <a:latin typeface="Algerian" panose="04020705040A02060702" pitchFamily="82" charset="0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685800"/>
            <a:ext cx="8001000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lgerian" panose="04020705040A02060702" pitchFamily="82" charset="0"/>
                <a:cs typeface="Arial"/>
              </a:rPr>
              <a:t>Methodology</a:t>
            </a:r>
            <a:endParaRPr sz="8000" dirty="0">
              <a:latin typeface="Algerian" panose="04020705040A02060702" pitchFamily="82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3673" y="2209800"/>
            <a:ext cx="8895080" cy="33366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sz="2400" b="1" spc="-165" dirty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OVERVIEW </a:t>
            </a:r>
            <a:r>
              <a:rPr sz="2400" b="1" spc="-285" dirty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OF </a:t>
            </a:r>
            <a:r>
              <a:rPr lang="en-IN" sz="2400" b="1" spc="-285" dirty="0" smtClean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 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b="1" spc="-340" dirty="0" smtClean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DATA </a:t>
            </a:r>
            <a:r>
              <a:rPr lang="en-IN" sz="2400" b="1" spc="-340" dirty="0" smtClean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2400" b="1" spc="-140" dirty="0" smtClean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COLLECTION,</a:t>
            </a:r>
            <a:endParaRPr lang="en-IN" sz="2400" b="1" spc="-140" dirty="0" smtClean="0">
              <a:solidFill>
                <a:srgbClr val="616E52"/>
              </a:solidFill>
              <a:latin typeface="Algerian" panose="04020705040A02060702" pitchFamily="82" charset="0"/>
              <a:cs typeface="Arial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b="1" spc="-140" dirty="0" smtClean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2400" b="1" spc="-95" dirty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WRANGLING,</a:t>
            </a:r>
            <a:r>
              <a:rPr sz="2400" b="1" spc="-120" dirty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 </a:t>
            </a:r>
            <a:endParaRPr lang="en-IN" sz="2400" b="1" spc="-120" dirty="0" smtClean="0">
              <a:solidFill>
                <a:srgbClr val="616E52"/>
              </a:solidFill>
              <a:latin typeface="Algerian" panose="04020705040A02060702" pitchFamily="82" charset="0"/>
              <a:cs typeface="Arial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b="1" spc="-105" dirty="0" smtClean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VISUALIZATION,</a:t>
            </a:r>
            <a:endParaRPr lang="en-IN" sz="2400" b="1" dirty="0">
              <a:latin typeface="Algerian" panose="04020705040A02060702" pitchFamily="82" charset="0"/>
              <a:cs typeface="Arial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b="1" spc="-165" dirty="0" smtClean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DASHBOARD</a:t>
            </a:r>
            <a:r>
              <a:rPr sz="2400" b="1" spc="-165" dirty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,	</a:t>
            </a:r>
            <a:r>
              <a:rPr sz="2400" b="1" spc="-155" dirty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	</a:t>
            </a:r>
            <a:endParaRPr lang="en-IN" sz="2400" b="1" spc="-155" dirty="0" smtClean="0">
              <a:solidFill>
                <a:srgbClr val="616E52"/>
              </a:solidFill>
              <a:latin typeface="Algerian" panose="04020705040A02060702" pitchFamily="82" charset="0"/>
              <a:cs typeface="Arial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b="1" spc="-140" dirty="0" smtClean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MODEL</a:t>
            </a:r>
            <a:r>
              <a:rPr lang="en-IN" sz="2400" b="1" spc="-140" dirty="0" smtClean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  </a:t>
            </a:r>
            <a:r>
              <a:rPr sz="2400" b="1" spc="-150" dirty="0" smtClean="0">
                <a:solidFill>
                  <a:srgbClr val="616E52"/>
                </a:solidFill>
                <a:latin typeface="Algerian" panose="04020705040A02060702" pitchFamily="82" charset="0"/>
                <a:cs typeface="Arial"/>
              </a:rPr>
              <a:t>METHODS</a:t>
            </a:r>
            <a:endParaRPr sz="2400" b="1" dirty="0">
              <a:latin typeface="Algerian" panose="04020705040A02060702" pitchFamily="82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58559" y="1527175"/>
            <a:ext cx="3395915" cy="15721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ct val="150000"/>
              </a:lnSpc>
            </a:pPr>
            <a:r>
              <a:rPr sz="3600" spc="-425" dirty="0" err="1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3600" spc="-38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85" dirty="0" smtClean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699271" y="682561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943236" y="923906"/>
            <a:ext cx="1438513" cy="446917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290381"/>
            <a:ext cx="1851660" cy="2183065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959351" y="2479488"/>
            <a:ext cx="1524523" cy="881523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690878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7167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04800" y="3941398"/>
            <a:ext cx="8655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92798" y="4500370"/>
            <a:ext cx="2988945" cy="1887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</a:t>
            </a:r>
            <a:r>
              <a:rPr lang="en-IN" sz="1500" u="sng" spc="-10" dirty="0" smtClean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github.com/virajjoshi91/CAPSTONE-PROJECT-APPLIED-DATA-SCIENCE/blob/main/CAPSTONE%20PROJECT%20APPLIED%20DATA%20SCIENCE%20WEEK%201%20%20DATA%20COLLECTION%20API%20FOR%20SPACE%20Y.ipynb</a:t>
            </a:r>
            <a:r>
              <a:rPr lang="en-IN" sz="1500" u="sng" spc="-10" dirty="0" smtClean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 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" y="1760982"/>
            <a:ext cx="4040122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8"/>
            <a:ext cx="2081530" cy="653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 dirty="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999108" cy="660437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 dirty="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08987" y="3018305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690495" y="4815333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 dirty="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686812" cy="3143086"/>
            <a:chOff x="8438388" y="1089660"/>
            <a:chExt cx="2686812" cy="3143086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43422" y="2582417"/>
              <a:ext cx="2681778" cy="16503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5" y="2670810"/>
            <a:ext cx="2120391" cy="132724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 dirty="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2204212" cy="661719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2882" y="3968075"/>
            <a:ext cx="86550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20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8676" y="4615201"/>
            <a:ext cx="2988945" cy="1697901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https://github.com/virajjoshi91/CAPSTONE-PROJECT-APPLIED-DATA-SCIENCE/blob/main/CAPSTONE%20PROJECT%20APPLIED%20DATA%20SCIENCE%20WEEK%201%20%20DATA%20WRANGLING%20FOR%20SPACE%20Y.ipynb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237</TotalTime>
  <Words>2581</Words>
  <Application>Microsoft Office PowerPoint</Application>
  <PresentationFormat>Widescreen</PresentationFormat>
  <Paragraphs>296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Algerian</vt:lpstr>
      <vt:lpstr>-apple-system</vt:lpstr>
      <vt:lpstr>Arial</vt:lpstr>
      <vt:lpstr>Carlito</vt:lpstr>
      <vt:lpstr>Garamond</vt:lpstr>
      <vt:lpstr>Organic</vt:lpstr>
      <vt:lpstr>PowerPoint Presentation</vt:lpstr>
      <vt:lpstr>Outline </vt:lpstr>
      <vt:lpstr>ExecutiveSummary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  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 Site   Names</vt:lpstr>
      <vt:lpstr>Launch Site Names Beginning with `CCA`</vt:lpstr>
      <vt:lpstr>Total Payload Mass from NASA</vt:lpstr>
      <vt:lpstr>Average Payload Mass by F9 v1.1</vt:lpstr>
      <vt:lpstr>First Successful Ground Pad Landing 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Windows User</cp:lastModifiedBy>
  <cp:revision>12</cp:revision>
  <dcterms:created xsi:type="dcterms:W3CDTF">2021-08-26T16:53:12Z</dcterms:created>
  <dcterms:modified xsi:type="dcterms:W3CDTF">2022-03-12T09:33:10Z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