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3" r:id="rId11"/>
    <p:sldId id="274" r:id="rId12"/>
    <p:sldId id="264" r:id="rId13"/>
    <p:sldId id="275" r:id="rId14"/>
    <p:sldId id="265" r:id="rId15"/>
    <p:sldId id="27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4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3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94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9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07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73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24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7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8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5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31C376-771E-42AA-894D-D4860BF97D0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5097-0A5C-464D-BB5E-2707E666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51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1D83EA-F0D6-1A3E-9136-7EE28C809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3" y="501445"/>
            <a:ext cx="10854812" cy="5594555"/>
          </a:xfrm>
        </p:spPr>
        <p:txBody>
          <a:bodyPr>
            <a:normAutofit/>
          </a:bodyPr>
          <a:lstStyle/>
          <a:p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HOSPITALITY ANALYSIS</a:t>
            </a:r>
          </a:p>
          <a:p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A8FC2-B331-095E-59BF-53579886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50"/>
            <a:ext cx="1380818" cy="1269299"/>
          </a:xfrm>
          <a:prstGeom prst="rect">
            <a:avLst/>
          </a:prstGeom>
          <a:effectLst>
            <a:innerShdw blurRad="76200" dist="50800" dir="16200000">
              <a:schemeClr val="tx2">
                <a:lumMod val="50000"/>
                <a:alpha val="50000"/>
              </a:schemeClr>
            </a:innerShdw>
          </a:effectLst>
          <a:scene3d>
            <a:camera prst="perspectiveContrastingRightFacing"/>
            <a:lightRig rig="threePt" dir="t"/>
          </a:scene3d>
          <a:sp3d extrusionH="76200" contourW="12700">
            <a:extrusionClr>
              <a:schemeClr val="bg2">
                <a:lumMod val="75000"/>
              </a:schemeClr>
            </a:extrusionClr>
            <a:contourClr>
              <a:schemeClr val="bg2">
                <a:lumMod val="75000"/>
              </a:schemeClr>
            </a:contourClr>
          </a:sp3d>
        </p:spPr>
      </p:pic>
      <p:pic>
        <p:nvPicPr>
          <p:cNvPr id="1028" name="Picture 4" descr="ExcelR Launches its New Branch at Viman Nagar in Pune">
            <a:extLst>
              <a:ext uri="{FF2B5EF4-FFF2-40B4-BE49-F238E27FC236}">
                <a16:creationId xmlns:a16="http://schemas.microsoft.com/office/drawing/2014/main" id="{B111A3DC-BE9C-965B-88F7-99B622AD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966" y="9077"/>
            <a:ext cx="1056182" cy="11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6B9A-89E6-3C59-D069-9F1C4AA5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237"/>
            <a:ext cx="10515600" cy="6384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BY STATE &amp; HOTEL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149E7-3064-CA92-A32D-B6F07C9CCBF5}"/>
              </a:ext>
            </a:extLst>
          </p:cNvPr>
          <p:cNvSpPr txBox="1"/>
          <p:nvPr/>
        </p:nvSpPr>
        <p:spPr>
          <a:xfrm>
            <a:off x="1588369" y="1056991"/>
            <a:ext cx="64180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By Revenue Overview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city with total revenue of ₹669M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Second-highest revenue at ₹420M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Hyderabad: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 ₹325M in revenue.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among the listed cities with ₹295M.</a:t>
            </a:r>
          </a:p>
          <a:p>
            <a:pPr algn="just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Points-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dominates the revenue landscape.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Bangalore, Hyderabad, and Delhi follow, but with significant gaps in revenue compared to Mumbai. </a:t>
            </a:r>
          </a:p>
          <a:p>
            <a:pPr algn="just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is a clear leader in revenue generation, indicating its strong economic position. Other cities show potential but need strategies to enhance their revenues.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6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D80E-9807-008D-B02A-8E60EF7D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7402"/>
            <a:ext cx="8946541" cy="745153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16FEE-2CD4-ECBD-85EE-EAE2494A6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4988" y="1139618"/>
            <a:ext cx="942066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Strengthen Mumbai's Position: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premium offerings and maintain competitive pricing to sustain leadership in revenue generation.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Boost Bangalore Revenue: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Capitalize on its growing corporate sector by introducing exclusive packages for business travelers.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Leverage Hyderabad's Potential: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Hyderabad as a leisure destination with curated cultural and historical experiences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 Delhi's Gap: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partnerships and marketing campaigns to attract more visitors, focusing on underperforming segments.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Analyze Local Trends: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city-specific preferences and demands to customize services and optimize pricing.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Reallocate Resources: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more in marketing and infrastructure in Bangalore, Hyderabad, and Delhi to close the revenue gap with Mumbai.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5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B7B-F2C2-0FCC-2EBA-0740C1B6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70" y="182561"/>
            <a:ext cx="10515600" cy="7164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WISE REVENUE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F5CE2-1478-0204-7991-82E17A93F321}"/>
              </a:ext>
            </a:extLst>
          </p:cNvPr>
          <p:cNvSpPr txBox="1"/>
          <p:nvPr/>
        </p:nvSpPr>
        <p:spPr>
          <a:xfrm>
            <a:off x="1579460" y="1036635"/>
            <a:ext cx="77478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by Property and Room Class</a:t>
            </a:r>
          </a:p>
          <a:p>
            <a:pPr algn="just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Revenue Generation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with a total revenue of ₹104M, driven by strong performance in all room classes, especially Elite.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Palace: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second with ₹99M, significant contributions from both Premium and Elite categories.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City: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stands at ₹94M, with solid performance across all room classes.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Blu: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₹91M in revenue, notably strong in the Premium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Bay: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₹80M, with a steady demand for Standard and Premium rooms.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Grands: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of ₹38M, struggling in Standard categories.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Seasons: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at ₹22M, indicating a need for strategic improvement.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Elite Room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strongest revenue driver across the properties.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Palace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out as top performers.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Seasons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potential for growth, requiring targeted strategies for improvement in revenue generation.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3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815B-604D-2DF3-B53A-96885F0C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907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SUGGETSTIONS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E9219B-0E78-03F2-026D-22E734785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300" y="1289100"/>
            <a:ext cx="930153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Maximize Elite-Class Potential: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premium services and marketing for Elite rooms at all properties, particularly top performers.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Boost Standard Room Demand: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competitive pricing or value-added packages to attract customers to underperforming categories like Standard rooms.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Invest in Atliq Seasons: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Revamp offerings or reposition Atliq Seasons to target niche markets (e.g., budget travelers or extended stays).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Enhance Atliq Grands Performance: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partnerships, local promotions, or bundled deals to improve occupancy and revenue for Standard rooms.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Capitalize on Exotica &amp; Palace: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their leadership by upselling luxury experiences and solidifying their brand reputation.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Class-Based Strategies: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data-driven insights to refine pricing and promotions tailored to each room class across properties.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6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0E2F-6700-E720-CB5D-B48003A3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6361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OUT, CANCEL &amp; NO SHOW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BA410-9742-059C-14EA-21FC98473F34}"/>
              </a:ext>
            </a:extLst>
          </p:cNvPr>
          <p:cNvSpPr txBox="1"/>
          <p:nvPr/>
        </p:nvSpPr>
        <p:spPr>
          <a:xfrm>
            <a:off x="1238866" y="728870"/>
            <a:ext cx="87113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Revenue Based on Guest Status</a:t>
            </a:r>
          </a:p>
          <a:p>
            <a:pPr algn="just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Cancelled Reservations: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cancellation rate at 12.30%.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Palace: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behind at 12.28%.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properties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lower cancellation rates, with Atliq Seasons at 0.73% being the lowest.</a:t>
            </a:r>
          </a:p>
          <a:p>
            <a:pPr algn="just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Out: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with 12.30% of revenue from checkouts.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Palace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Atliq City follow closely, showcasing a strong overall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Seasons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lags at 2.09%, indicating lower revenue generation from checked-out guests.</a:t>
            </a:r>
          </a:p>
          <a:p>
            <a:pPr algn="just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Shows: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better performance at 0.87%.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properties have low no-show rates,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Seasons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0.14%, reflecting minimal impact from guests not arriving.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Palace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high revenue from cancelled and checked-out reservations, indicating strong demand.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Seasons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challenges, particularly in cancellation and checked-out revenues, warranting strategic attention to enhance guest arrivals and bookings.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7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C43-A436-DA1C-D544-1FA96BB4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1003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FDA9B9-81FA-A561-360D-ABBB5DB28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688" y="1304182"/>
            <a:ext cx="990484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 Cancellations: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stricter cancellation policies or incentives for confirmed bookings at Exotica and Palace.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Enhance Guest Experience at Seasons: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amenities, promotions, and local partnerships to attract more guests and boost checkouts.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Monitor Demand Trends: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why cancellations are high at Exotica and Palace despite strong demand; adjust pricing or booking terms.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Promote Flexible Policies: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flexible rescheduling options to mitigate cancellations while retaining revenue potential.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Capitalize on Low No-Shows: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low no-show reliability in marketing to attract group or corporate bookings.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Target Underperforming Properties: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Allocate marketing and operational efforts to improve Atliq Seasons’ overall performance.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3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028D-AD8C-58BE-2BB5-ABFC3A34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119319"/>
            <a:ext cx="10515600" cy="63776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CREATIONS</a:t>
            </a:r>
            <a:endParaRPr 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A9DA-3BC1-5468-B708-BCA5C7AE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1839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– 1709M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Occupancy – 58%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Cancellation rate – 25%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booking – 134.59k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capacity  -- 70%</a:t>
            </a:r>
          </a:p>
        </p:txBody>
      </p:sp>
    </p:spTree>
    <p:extLst>
      <p:ext uri="{BB962C8B-B14F-4D97-AF65-F5344CB8AC3E}">
        <p14:creationId xmlns:p14="http://schemas.microsoft.com/office/powerpoint/2010/main" val="326077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CF00-6119-93C3-6FFF-C9025DF3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99655"/>
            <a:ext cx="10515600" cy="83441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4851C-690E-CE4C-7328-5D6FF9BB5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396808"/>
            <a:ext cx="11415251" cy="5112147"/>
          </a:xfrm>
        </p:spPr>
      </p:pic>
    </p:spTree>
    <p:extLst>
      <p:ext uri="{BB962C8B-B14F-4D97-AF65-F5344CB8AC3E}">
        <p14:creationId xmlns:p14="http://schemas.microsoft.com/office/powerpoint/2010/main" val="45841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5B7B-DB2F-0612-1899-6ED0F714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287676"/>
            <a:ext cx="10515600" cy="73974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AC43A-DFF4-91FD-7DAB-C64FA3AF6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1170782"/>
            <a:ext cx="11680723" cy="5322486"/>
          </a:xfrm>
        </p:spPr>
      </p:pic>
    </p:spTree>
    <p:extLst>
      <p:ext uri="{BB962C8B-B14F-4D97-AF65-F5344CB8AC3E}">
        <p14:creationId xmlns:p14="http://schemas.microsoft.com/office/powerpoint/2010/main" val="103162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4B9C-E645-AC69-536F-93F180AE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655"/>
            <a:ext cx="10515600" cy="65743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DF45C-896F-504D-43A4-B9FC7976B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1" y="1181527"/>
            <a:ext cx="11474244" cy="5445415"/>
          </a:xfrm>
        </p:spPr>
      </p:pic>
    </p:spTree>
    <p:extLst>
      <p:ext uri="{BB962C8B-B14F-4D97-AF65-F5344CB8AC3E}">
        <p14:creationId xmlns:p14="http://schemas.microsoft.com/office/powerpoint/2010/main" val="233552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5494-F129-A8AF-98D9-9E9EA3D8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562"/>
            <a:ext cx="10515600" cy="816078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DBDF-4FFC-75C8-EAD8-CF0B258A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61" y="1413821"/>
            <a:ext cx="8946541" cy="419548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0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364A-5CFB-E794-F45F-8EEAE2D4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14861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4E06-95CD-91A0-5C8F-94A78B70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4" y="200588"/>
            <a:ext cx="10515600" cy="598436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63BD-C30A-ADE8-84D4-6F1CAC60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71"/>
            <a:ext cx="4589206" cy="4692292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Hospitality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data to improve customer experience, optimize operations, and boost revenue in sectors like hotels and travel. Key metrics include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 (average daily rate)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RevPAR (revenue per available room)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customer satisfaction scores. Techniques like trend analysis, customer segmentation, and predictive analytics help track performance, forecast demand, and personalize services for better decision-making.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95A01-A0DD-6720-7420-CA943335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28" y="1268362"/>
            <a:ext cx="6046839" cy="4607116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545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C5F0-3A18-587B-96F9-4E720CC8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8"/>
            <a:ext cx="10515600" cy="75575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WORKFLOW/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BADD-592B-4AD2-F42E-88B47DC5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Data/Import Files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Data (Remove Blank And Duplicates)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Relationships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KPI And Visualization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651D-25D4-6B5B-B994-7A9E1922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64759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0CAF-83F7-C7A3-B9DC-544EC2F6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743"/>
            <a:ext cx="10515600" cy="53412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Revenue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Occupancy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Cancellation Rate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Booking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Capacity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 Analysis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Weekday  &amp; Weekend  Revenue And Booking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By State &amp; Hotel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Wise Revenue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Checked Out Cancel No Show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Weekly Trend Key Trend (Revenue, Total Booking, Occupancy) </a:t>
            </a:r>
          </a:p>
        </p:txBody>
      </p:sp>
    </p:spTree>
    <p:extLst>
      <p:ext uri="{BB962C8B-B14F-4D97-AF65-F5344CB8AC3E}">
        <p14:creationId xmlns:p14="http://schemas.microsoft.com/office/powerpoint/2010/main" val="289330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E68B-1496-C36E-C517-589EFFEB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5" y="0"/>
            <a:ext cx="10515600" cy="7221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KPI’s 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6783-E74A-3199-4B88-313734F271DB}"/>
              </a:ext>
            </a:extLst>
          </p:cNvPr>
          <p:cNvSpPr txBox="1"/>
          <p:nvPr/>
        </p:nvSpPr>
        <p:spPr>
          <a:xfrm>
            <a:off x="403123" y="963661"/>
            <a:ext cx="7563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the relationship between the count of total bookings and the average occupancy rate over several weeks.</a:t>
            </a: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Bookings (Blue Line):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Peaks around weeks 19 and 22 with over 10,000 bookings.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noticeable decline starting from week 30, dropping to around 1,651 bookings by week 32.</a:t>
            </a: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Occupancy Rate (Orange Line):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occupancy rate fluctuates but shows a declining trend from approximately 65% to about 51% towards the end of the period.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drops in occupancy correspond to the decrease in total bookings, particularly noticeable in weeks 30 and 31.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suggests a direct correlation between the number of bookings and occupancy rates. As bookings decline, a corresponding drop in occupancy also occurs, indicating potential challenges in maintaining occupancy levels in the face of fluctuating demand.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5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70B8-9AC3-3ED5-721E-F25C4A25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4014"/>
            <a:ext cx="8946541" cy="708262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7047E-0417-FA79-C44D-2A028651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14" y="1198431"/>
            <a:ext cx="3267769" cy="53014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6D3E-D669-30D2-CCB7-887D4004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73996"/>
            <a:ext cx="9403742" cy="4974403"/>
          </a:xfrm>
        </p:spPr>
        <p:txBody>
          <a:bodyPr>
            <a:normAutofit/>
          </a:bodyPr>
          <a:lstStyle/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885E2F4-183B-5A90-453C-499501DD8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5" y="1070635"/>
            <a:ext cx="8757631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Promotional Campaigns: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targeted discounts or packages during low-demand weeks to boost bookings.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 room rates in real-time based on demand and competitor activity.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retention with rewards for repeat bookings and exclusive offers.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&amp; Visibility: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Strengthen online advertising, social media presence, and travel platform listings.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 Analysis: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competitors' strategies to stay competitive and adapt to market changes.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Monitoring: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for fluctuations by analyzing external factors like seasonality and events. </a:t>
            </a:r>
          </a:p>
        </p:txBody>
      </p:sp>
    </p:spTree>
    <p:extLst>
      <p:ext uri="{BB962C8B-B14F-4D97-AF65-F5344CB8AC3E}">
        <p14:creationId xmlns:p14="http://schemas.microsoft.com/office/powerpoint/2010/main" val="34366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0D25-1152-5631-78B7-9F97A1AE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803"/>
            <a:ext cx="10550771" cy="670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 &amp; WEEKEND  REVENUE AND BOOKING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34631-8D41-2659-78D5-0809AB62F4EE}"/>
              </a:ext>
            </a:extLst>
          </p:cNvPr>
          <p:cNvSpPr txBox="1"/>
          <p:nvPr/>
        </p:nvSpPr>
        <p:spPr>
          <a:xfrm>
            <a:off x="838200" y="2104840"/>
            <a:ext cx="49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45387-5B3E-B7E8-D3D0-1F806DC6D9BE}"/>
              </a:ext>
            </a:extLst>
          </p:cNvPr>
          <p:cNvSpPr txBox="1"/>
          <p:nvPr/>
        </p:nvSpPr>
        <p:spPr>
          <a:xfrm>
            <a:off x="1276314" y="1071172"/>
            <a:ext cx="70878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chart compares revenue and booking statistics for weekdays and weekends, providing insights into overall performance.</a:t>
            </a: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Bookings: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Weekday Bookings: 84,000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Weekend Bookings: 50,000</a:t>
            </a: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Weekend Revenue: 1,070 million (M)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Weekday Revenue: 639 million (M)</a:t>
            </a: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Bookings: Weekdays outperform weekends in total bookings by 34,000.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Revenue: Despite lower bookings on weekends, weekend revenue is significantly higher.</a:t>
            </a:r>
          </a:p>
          <a:p>
            <a:pPr algn="just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Weekdays drive more bookings, while weekends generate greater revenue per booking, indicating potential pricing strategies or customer preferences during those times.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0942-D1C2-4D8C-9517-7D1FD32C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8225"/>
            <a:ext cx="8946541" cy="719191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EBCD42-8FBC-9593-278B-9DA513C18A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2" y="1391363"/>
            <a:ext cx="937119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Leverage Weekend Demand: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premium pricing for weekends, emphasizing value-added services like dining, spa, or event packages.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Boost Weekday Revenue: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midweek promotions or corporate discounts to increase average spend per booking.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Customize Marketing: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business travelers during weekdays and leisure travelers for weekends with tailored offers.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Upsell Opportunities: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additional services to weekday guests to close the revenue gap.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Monitor Customer Preferences: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why weekend stays yield higher revenue (e.g., room type, services) and replicate successful elements during weekdays.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Balance Operations: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staffing and inventory to align with weekday and weekend demand patterns.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84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401</TotalTime>
  <Words>1507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Ion</vt:lpstr>
      <vt:lpstr>PowerPoint Presentation</vt:lpstr>
      <vt:lpstr>TOOLS USED</vt:lpstr>
      <vt:lpstr>OVERVIEW</vt:lpstr>
      <vt:lpstr>PROJECT WORKFLOW/ STEPS</vt:lpstr>
      <vt:lpstr>KPI’s</vt:lpstr>
      <vt:lpstr>KPI’s  TREND ANALYSIS</vt:lpstr>
      <vt:lpstr>SUGGESTIONS</vt:lpstr>
      <vt:lpstr>WEEKDAY  &amp; WEEKEND  REVENUE AND BOOKING</vt:lpstr>
      <vt:lpstr>SUGGESTIONS</vt:lpstr>
      <vt:lpstr> REVENUE BY STATE &amp; HOTEL</vt:lpstr>
      <vt:lpstr>SUGGESTIONS</vt:lpstr>
      <vt:lpstr>CLASS WISE REVENUE</vt:lpstr>
      <vt:lpstr>SUGGETSTIONS</vt:lpstr>
      <vt:lpstr>CHECKED OUT, CANCEL &amp; NO SHOW</vt:lpstr>
      <vt:lpstr>SUGGESTIONS</vt:lpstr>
      <vt:lpstr>CREATIONS</vt:lpstr>
      <vt:lpstr>EXCEL DASHBOARD </vt:lpstr>
      <vt:lpstr>POWER BI DASHBOARD </vt:lpstr>
      <vt:lpstr>TABLEAU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Chauhan Jaypalji</dc:creator>
  <cp:lastModifiedBy>sachin karagir</cp:lastModifiedBy>
  <cp:revision>28</cp:revision>
  <dcterms:created xsi:type="dcterms:W3CDTF">2024-11-18T08:28:47Z</dcterms:created>
  <dcterms:modified xsi:type="dcterms:W3CDTF">2024-11-19T09:46:14Z</dcterms:modified>
</cp:coreProperties>
</file>