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08CE-3144-489C-B8D3-4926BD0C08E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E029C-94DB-4A8A-A5D2-AD9395A5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029C-94DB-4A8A-A5D2-AD9395A579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8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87D83-0763-4496-ACBD-EA970F8C009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323" y="1964267"/>
            <a:ext cx="9776802" cy="2421464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– the NFL play predictor</a:t>
            </a:r>
            <a:endParaRPr lang="en-US" sz="4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Milestone Report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Viraj P Modak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December 08 2019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8732" y="556844"/>
            <a:ext cx="67345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to the numbers mean?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193" y="2256799"/>
            <a:ext cx="9985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Predicting plays randomly: Accuracy of ~50%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Predicting all passes: Accuracy of 58% - based on baseline pass/run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achieves better accuracy than both</a:t>
            </a:r>
          </a:p>
        </p:txBody>
      </p:sp>
    </p:spTree>
    <p:extLst>
      <p:ext uri="{BB962C8B-B14F-4D97-AF65-F5344CB8AC3E}">
        <p14:creationId xmlns:p14="http://schemas.microsoft.com/office/powerpoint/2010/main" val="216417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19929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about special Situations?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99538" y="1770186"/>
            <a:ext cx="6793524" cy="379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748" y="1770186"/>
            <a:ext cx="43412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performs best in “tight” situations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Quarter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28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1752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0287" y="19929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teams more “predictable” than others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160" y="1655559"/>
            <a:ext cx="8282354" cy="43694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19046" y="1969477"/>
            <a:ext cx="5814646" cy="22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866" y="1655559"/>
            <a:ext cx="28852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New England</a:t>
            </a:r>
          </a:p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Highly predictable, but won the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Superbowl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866" y="4404488"/>
            <a:ext cx="28852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Tennessee</a:t>
            </a:r>
          </a:p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Unpredictable, but did not qualify for playoffs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96308" y="4700954"/>
            <a:ext cx="8217877" cy="349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7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46" y="214378"/>
            <a:ext cx="10432083" cy="1456267"/>
          </a:xfrm>
        </p:spPr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SIGNIFICANCE?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46" y="1670645"/>
            <a:ext cx="102065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Predicting sporting outcomes is incredibly hard: Laws of statistics good for post-game analysis, but insignificant during the game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SYBIL has an accuracy of 76% - compared to a random predictor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which is a coin-flip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has room for improvement...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is one piece of the puzzle – execution equally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55385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Backup  /  Appendix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5" y="1532719"/>
            <a:ext cx="6512169" cy="433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98" y="1532719"/>
            <a:ext cx="4345863" cy="4335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90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52442"/>
              </p:ext>
            </p:extLst>
          </p:nvPr>
        </p:nvGraphicFramePr>
        <p:xfrm>
          <a:off x="321041" y="491246"/>
          <a:ext cx="7134836" cy="34946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14605"/>
                <a:gridCol w="1337034"/>
                <a:gridCol w="985183"/>
                <a:gridCol w="1287152"/>
                <a:gridCol w="1910862"/>
              </a:tblGrid>
              <a:tr h="416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LogReg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5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 hyperparameter grid/value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n_neighbors</a:t>
                      </a:r>
                      <a:r>
                        <a:rPr lang="en-US" sz="1400" dirty="0">
                          <a:effectLst/>
                        </a:rPr>
                        <a:t> = 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 = 100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max_depth = 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max_depth = 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min_samples_leaf =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min_samples_split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Training set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67%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set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6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Run: 0.61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Pass: 0.66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Run: 0.66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Pass: 0.76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Run: 0.68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Pass: 0.77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0.71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Run: 0.44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Pass: 0.80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Run: 0.67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Pass: 0.76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Run: 0.68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Pass: 0.77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0.70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1041" y="221941"/>
            <a:ext cx="711138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parameters of preliminary model training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20077"/>
              </p:ext>
            </p:extLst>
          </p:nvPr>
        </p:nvGraphicFramePr>
        <p:xfrm>
          <a:off x="7795847" y="491246"/>
          <a:ext cx="4177688" cy="349460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41937"/>
                <a:gridCol w="1735751"/>
              </a:tblGrid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Coefficient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qtr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-0.123501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down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0.554158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ydstogo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0.089554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shotgun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1.468002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no_huddle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-0.009586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posteam_timeouts_remaining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-0.152588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score_differential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-0.024096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play_clock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-0.009307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yards_to_goal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0.001771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cum_pass_comp%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0.551482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cum_pass_yards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0.002881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cum_run_yards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-0.007682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3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teamQB_dual_threat_rating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-0.45137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081474" y="221941"/>
            <a:ext cx="344231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LogReg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coefficient by training feature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8802"/>
              </p:ext>
            </p:extLst>
          </p:nvPr>
        </p:nvGraphicFramePr>
        <p:xfrm>
          <a:off x="321041" y="4735817"/>
          <a:ext cx="5517051" cy="189944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84392"/>
                <a:gridCol w="970426"/>
                <a:gridCol w="1293901"/>
                <a:gridCol w="1768332"/>
              </a:tblGrid>
              <a:tr h="31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LogReg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1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 hyperparameter grid/value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 =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max_depth =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max_depth = 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min_samples_leaf =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min_samples_split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Training set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set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1041" y="4466513"/>
            <a:ext cx="518880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metrics for model training post Feature Engineering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8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97" y="1731962"/>
            <a:ext cx="5018405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4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9120" y="685800"/>
            <a:ext cx="975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– WHAT PROBLEM DOES IT SOLVE?</a:t>
            </a:r>
            <a:endParaRPr lang="en-US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9985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Anticipating offensive play-calls – a key aspect of NFL defensive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obvious situations an experienced coach or an observer of the game can easily predict the play-type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about ambiguous situations?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“Data driven decision making” is the answer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9120" y="685800"/>
            <a:ext cx="702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– HOW DOES IT WORK?</a:t>
            </a:r>
            <a:endParaRPr lang="en-US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99852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 years’ worth of NFL play-by-play data is available freely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data will be cleaned up and represented in the form of: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Independent variables: Quarter, down, yards to go, score diff...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Response variable: Pass play or Run play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will be trained using this data and then used to predict pass/run play call given a new game situation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34930" y="457200"/>
            <a:ext cx="101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EDA suggests correlation b/w features and response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28800"/>
            <a:ext cx="99852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Strong correlations noted b/w play choice and the following variables: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Quarter/down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Yards to go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Score differential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Timeouts of team in possession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Weaker correlations noted with respect to following engineered features: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Dual threat of the team’s Quarterback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Hitherto pass/run performance of the team in the game</a:t>
            </a:r>
          </a:p>
        </p:txBody>
      </p:sp>
    </p:spTree>
    <p:extLst>
      <p:ext uri="{BB962C8B-B14F-4D97-AF65-F5344CB8AC3E}">
        <p14:creationId xmlns:p14="http://schemas.microsoft.com/office/powerpoint/2010/main" val="393400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135367" y="228600"/>
            <a:ext cx="39212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Examples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" y="1702447"/>
            <a:ext cx="3529310" cy="352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1702447"/>
            <a:ext cx="3819334" cy="3529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41" y="1702447"/>
            <a:ext cx="3529310" cy="35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3" y="2227309"/>
            <a:ext cx="4379127" cy="3295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06" y="2227309"/>
            <a:ext cx="6555170" cy="1514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06" y="4008749"/>
            <a:ext cx="6555170" cy="15143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35367" y="228600"/>
            <a:ext cx="39212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Examples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637204" y="97180"/>
            <a:ext cx="69236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Pass/Run differentiation by </a:t>
            </a:r>
          </a:p>
          <a:p>
            <a:pPr algn="ctr"/>
            <a:r>
              <a:rPr lang="en-US" sz="3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(1) play clock and (2) score delta</a:t>
            </a:r>
            <a:endParaRPr lang="en-US" sz="3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rojec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5373" y="1403999"/>
            <a:ext cx="5467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416169"/>
            <a:ext cx="40547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Training SYBIL...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254370"/>
            <a:ext cx="99852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Following ML techniques tried: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K-Nearest Neighbors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Logistic Regression (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LogReg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Decision Trees (DT)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Hyperparameter tuning in Each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 Engineering to enhance performance: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Previous play, previous pass/run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QB dual threat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One-hot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34769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4252" y="556844"/>
            <a:ext cx="3403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Meet SYBIL....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8993" y="1483076"/>
            <a:ext cx="998524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Best performing RF based model with Engineered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Precision: Pass – 79%,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Run – 71%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Recall: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Pass –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79%, Run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– 71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Average Accuracy for both Run/Pass – 76%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Accuracy for other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KNN – 65%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LogReg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72%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DT – 74%</a:t>
            </a: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3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141</TotalTime>
  <Words>650</Words>
  <Application>Microsoft Office PowerPoint</Application>
  <PresentationFormat>Widescreen</PresentationFormat>
  <Paragraphs>183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Times New Roman</vt:lpstr>
      <vt:lpstr>Wingdings</vt:lpstr>
      <vt:lpstr>Celestial</vt:lpstr>
      <vt:lpstr>SYBIL – the NFL play predictor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What about special Situations?</vt:lpstr>
      <vt:lpstr>Some teams more “predictable” than others</vt:lpstr>
      <vt:lpstr>SIGNIFICANCE?</vt:lpstr>
      <vt:lpstr>Backup  /  Appendix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SYBIL – the NFL play predictor</dc:title>
  <dc:creator>Modak, Viraj P</dc:creator>
  <cp:keywords>CTPClassification=CTP_NT</cp:keywords>
  <cp:lastModifiedBy>Modak, Viraj P</cp:lastModifiedBy>
  <cp:revision>33</cp:revision>
  <dcterms:created xsi:type="dcterms:W3CDTF">2019-12-09T01:38:24Z</dcterms:created>
  <dcterms:modified xsi:type="dcterms:W3CDTF">2019-12-29T06:29:37Z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285d3483-52c1-4c5f-aa51-290d3a1e0b2f</vt:lpwstr>
  </property>
  <property fmtid="{D5CDD505-2E9C-101B-9397-08002B2CF9AE}" pid="3" name="CTP_TimeStamp">
    <vt:lpwstr>2019-12-29 06:29:37Z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