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0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6779E-A666-483F-A085-EBF3DE47ABB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2F15F-A955-419C-9F74-95BD9985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2F15F-A955-419C-9F74-95BD998514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9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Restaurant Recommender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Milestone Report</a:t>
            </a:r>
          </a:p>
          <a:p>
            <a:r>
              <a:rPr lang="en-US" dirty="0"/>
              <a:t>Viraj P Modak</a:t>
            </a:r>
          </a:p>
          <a:p>
            <a:r>
              <a:rPr lang="en-US" dirty="0" smtClean="0"/>
              <a:t>February 04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6" y="2052918"/>
            <a:ext cx="5848865" cy="4195481"/>
          </a:xfrm>
        </p:spPr>
        <p:txBody>
          <a:bodyPr/>
          <a:lstStyle/>
          <a:p>
            <a:r>
              <a:rPr lang="en-US" dirty="0" smtClean="0"/>
              <a:t>Review Text vectorized using TFIDF vectorizer, which was then used to: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Calculate 20 centroid Clusters</a:t>
            </a:r>
          </a:p>
          <a:p>
            <a:pPr marL="1200150" lvl="2" indent="-342900"/>
            <a:r>
              <a:rPr lang="en-US" sz="1400" dirty="0" smtClean="0"/>
              <a:t>PCA and Centroid inertia were explored</a:t>
            </a:r>
          </a:p>
          <a:p>
            <a:pPr marL="1200150" lvl="2" indent="-342900"/>
            <a:r>
              <a:rPr lang="en-US" sz="1400" dirty="0" err="1" smtClean="0"/>
              <a:t>n_components</a:t>
            </a:r>
            <a:r>
              <a:rPr lang="en-US" sz="1400" dirty="0" smtClean="0"/>
              <a:t> and </a:t>
            </a:r>
            <a:r>
              <a:rPr lang="en-US" sz="1400" dirty="0" err="1" smtClean="0"/>
              <a:t>n_clusters</a:t>
            </a:r>
            <a:r>
              <a:rPr lang="en-US" sz="1400" dirty="0" smtClean="0"/>
              <a:t> were arbitrarily chosen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Content-based cosine similarities between reviews</a:t>
            </a:r>
          </a:p>
          <a:p>
            <a:pPr marL="400050"/>
            <a:r>
              <a:rPr lang="en-US" dirty="0" smtClean="0"/>
              <a:t>Recommendations were obtained as an intersection of the recommendations from the two approaches</a:t>
            </a:r>
            <a:endParaRPr lang="en-US" dirty="0"/>
          </a:p>
          <a:p>
            <a:pPr marL="400050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Building The Model</a:t>
            </a:r>
          </a:p>
          <a:p>
            <a:pPr algn="ctr"/>
            <a:r>
              <a:rPr lang="en-US" sz="2400" dirty="0" smtClean="0"/>
              <a:t>Hybrid (K-Means + Content Based Filtering)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39891" y="2005648"/>
            <a:ext cx="4532168" cy="221983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39890" y="4394820"/>
            <a:ext cx="4532168" cy="22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2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6" y="2052918"/>
            <a:ext cx="11108724" cy="4195481"/>
          </a:xfrm>
        </p:spPr>
        <p:txBody>
          <a:bodyPr/>
          <a:lstStyle/>
          <a:p>
            <a:r>
              <a:rPr lang="en-US" dirty="0" smtClean="0"/>
              <a:t>User-User and User-Item collaborative filtering is used:</a:t>
            </a:r>
          </a:p>
          <a:p>
            <a:r>
              <a:rPr lang="en-US" dirty="0" smtClean="0"/>
              <a:t>Rating matrix calculated: rows are </a:t>
            </a:r>
            <a:r>
              <a:rPr lang="en-US" dirty="0" err="1" smtClean="0"/>
              <a:t>user_ids</a:t>
            </a:r>
            <a:r>
              <a:rPr lang="en-US" dirty="0" smtClean="0"/>
              <a:t> and columns are </a:t>
            </a:r>
            <a:r>
              <a:rPr lang="en-US" dirty="0" err="1" smtClean="0"/>
              <a:t>business_ids</a:t>
            </a:r>
            <a:endParaRPr lang="en-US" dirty="0" smtClean="0"/>
          </a:p>
          <a:p>
            <a:pPr lvl="1"/>
            <a:r>
              <a:rPr lang="en-US" sz="1600" b="1" dirty="0" smtClean="0"/>
              <a:t>Item-based </a:t>
            </a:r>
            <a:r>
              <a:rPr lang="en-US" sz="1600" b="1" dirty="0"/>
              <a:t>Collaborative Filtering:</a:t>
            </a:r>
            <a:r>
              <a:rPr lang="en-US" sz="1600" dirty="0"/>
              <a:t> “Users who liked this item also </a:t>
            </a:r>
            <a:r>
              <a:rPr lang="en-US" sz="1600" dirty="0" smtClean="0"/>
              <a:t>liked…”</a:t>
            </a:r>
            <a:endParaRPr lang="en-US" sz="1600" dirty="0"/>
          </a:p>
          <a:p>
            <a:pPr lvl="1"/>
            <a:r>
              <a:rPr lang="en-US" sz="1600" b="1" dirty="0" smtClean="0"/>
              <a:t>User-based Collaborative </a:t>
            </a:r>
            <a:r>
              <a:rPr lang="en-US" sz="1600" b="1" dirty="0"/>
              <a:t>Filtering:</a:t>
            </a:r>
            <a:r>
              <a:rPr lang="en-US" sz="1600" dirty="0"/>
              <a:t> “Users who are similar to you also </a:t>
            </a:r>
            <a:r>
              <a:rPr lang="en-US" sz="1600" dirty="0" smtClean="0"/>
              <a:t>liked…”</a:t>
            </a:r>
            <a:endParaRPr lang="en-US" sz="1600" dirty="0"/>
          </a:p>
          <a:p>
            <a:pPr lvl="1"/>
            <a:endParaRPr lang="en-US" dirty="0"/>
          </a:p>
          <a:p>
            <a:r>
              <a:rPr lang="en-US" dirty="0" smtClean="0"/>
              <a:t>User-based similarities: </a:t>
            </a:r>
          </a:p>
          <a:p>
            <a:pPr marL="400050"/>
            <a:endParaRPr lang="en-US" dirty="0" smtClean="0"/>
          </a:p>
          <a:p>
            <a:pPr marL="400050"/>
            <a:r>
              <a:rPr lang="en-US" dirty="0" smtClean="0"/>
              <a:t>Prediction: </a:t>
            </a:r>
          </a:p>
          <a:p>
            <a:pPr marL="400050"/>
            <a:endParaRPr lang="en-US" dirty="0"/>
          </a:p>
          <a:p>
            <a:pPr marL="400050"/>
            <a:r>
              <a:rPr lang="en-US" dirty="0" smtClean="0"/>
              <a:t>Final prediction included an intersection of the two recommendation sets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Building The Model</a:t>
            </a:r>
          </a:p>
          <a:p>
            <a:pPr algn="ctr"/>
            <a:r>
              <a:rPr lang="en-US" sz="2400" dirty="0" smtClean="0"/>
              <a:t>Hybrid (Collaborative Filtering)</a:t>
            </a:r>
            <a:endParaRPr 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59620"/>
              </p:ext>
            </p:extLst>
          </p:nvPr>
        </p:nvGraphicFramePr>
        <p:xfrm>
          <a:off x="3520061" y="3898574"/>
          <a:ext cx="2800382" cy="71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2031840" imgH="520560" progId="Equation.3">
                  <p:embed/>
                </p:oleObj>
              </mc:Choice>
              <mc:Fallback>
                <p:oleObj name="Equation" r:id="rId3" imgW="203184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0061" y="3898574"/>
                        <a:ext cx="2800382" cy="7175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277760"/>
              </p:ext>
            </p:extLst>
          </p:nvPr>
        </p:nvGraphicFramePr>
        <p:xfrm>
          <a:off x="2209363" y="4835382"/>
          <a:ext cx="2106007" cy="55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1307880" imgH="342720" progId="Equation.3">
                  <p:embed/>
                </p:oleObj>
              </mc:Choice>
              <mc:Fallback>
                <p:oleObj name="Equation" r:id="rId5" imgW="130788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363" y="4835382"/>
                        <a:ext cx="2106007" cy="55206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72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8473"/>
            <a:ext cx="8946541" cy="5095701"/>
          </a:xfrm>
        </p:spPr>
        <p:txBody>
          <a:bodyPr>
            <a:normAutofit/>
          </a:bodyPr>
          <a:lstStyle/>
          <a:p>
            <a:r>
              <a:rPr lang="en-US" dirty="0" smtClean="0"/>
              <a:t>Because there is no right answer, a repetition feature was added to both models, where recommendations are pulled from a pool until the user is satisfied</a:t>
            </a:r>
          </a:p>
          <a:p>
            <a:r>
              <a:rPr lang="en-US" dirty="0" smtClean="0"/>
              <a:t>Certain key parameters can impact performance:</a:t>
            </a:r>
          </a:p>
          <a:p>
            <a:pPr lvl="1"/>
            <a:r>
              <a:rPr lang="en-US" dirty="0" smtClean="0"/>
              <a:t>For the hybrid model:</a:t>
            </a:r>
          </a:p>
          <a:p>
            <a:pPr lvl="2"/>
            <a:r>
              <a:rPr lang="en-US" sz="1400" dirty="0" smtClean="0"/>
              <a:t>PCA features and </a:t>
            </a:r>
            <a:r>
              <a:rPr lang="en-US" sz="1400" dirty="0" err="1" smtClean="0"/>
              <a:t>n_clusters</a:t>
            </a:r>
            <a:endParaRPr lang="en-US" sz="1400" dirty="0" smtClean="0"/>
          </a:p>
          <a:p>
            <a:pPr lvl="2"/>
            <a:r>
              <a:rPr lang="en-US" sz="1400" dirty="0" smtClean="0"/>
              <a:t>Vectorizer</a:t>
            </a:r>
          </a:p>
          <a:p>
            <a:pPr lvl="2"/>
            <a:r>
              <a:rPr lang="en-US" sz="1400" dirty="0" smtClean="0"/>
              <a:t>Type of similarity</a:t>
            </a:r>
          </a:p>
          <a:p>
            <a:pPr lvl="1"/>
            <a:r>
              <a:rPr lang="en-US" dirty="0" smtClean="0"/>
              <a:t>For collaborative filtering:</a:t>
            </a:r>
          </a:p>
          <a:p>
            <a:pPr lvl="2"/>
            <a:r>
              <a:rPr lang="en-US" sz="1400" dirty="0" smtClean="0"/>
              <a:t>Type of similarity</a:t>
            </a:r>
          </a:p>
          <a:p>
            <a:pPr lvl="2"/>
            <a:r>
              <a:rPr lang="en-US" sz="1400" dirty="0" smtClean="0"/>
              <a:t>Using more than just “star rating” to calculate similarities</a:t>
            </a:r>
          </a:p>
          <a:p>
            <a:r>
              <a:rPr lang="en-US" dirty="0" smtClean="0"/>
              <a:t>Building a recommender system is challenging – because there is no right answer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More Insight...</a:t>
            </a:r>
          </a:p>
        </p:txBody>
      </p:sp>
    </p:spTree>
    <p:extLst>
      <p:ext uri="{BB962C8B-B14F-4D97-AF65-F5344CB8AC3E}">
        <p14:creationId xmlns:p14="http://schemas.microsoft.com/office/powerpoint/2010/main" val="140168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30" y="1331260"/>
            <a:ext cx="8946541" cy="419548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Enjoy your meal!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5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PROBLEM DOES IT SOLVE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44910"/>
            <a:ext cx="8946541" cy="4503489"/>
          </a:xfrm>
        </p:spPr>
        <p:txBody>
          <a:bodyPr/>
          <a:lstStyle/>
          <a:p>
            <a:r>
              <a:rPr lang="en-US" dirty="0" smtClean="0"/>
              <a:t>Recommender systems have become extremely popular (Amazon, Netflix, Facebook all use them)</a:t>
            </a:r>
          </a:p>
          <a:p>
            <a:endParaRPr lang="en-US" dirty="0"/>
          </a:p>
          <a:p>
            <a:r>
              <a:rPr lang="en-US" dirty="0" smtClean="0"/>
              <a:t>This approach can be extended to recommending restaurants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Most decisions on identifying restaurants based on star rating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may be skewed by users with different preferences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Number of restaurants may be so high that some good restaurants never receive any attention</a:t>
            </a:r>
          </a:p>
          <a:p>
            <a:endParaRPr lang="en-US" dirty="0" smtClean="0"/>
          </a:p>
          <a:p>
            <a:r>
              <a:rPr lang="en-US" dirty="0" smtClean="0"/>
              <a:t>An ML based recommender system can use both user/restaurant characteristics to solve this problem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7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will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1942"/>
            <a:ext cx="10017406" cy="524435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800" dirty="0" smtClean="0"/>
              <a:t>Restaurant review data freely available on </a:t>
            </a:r>
            <a:r>
              <a:rPr lang="en-US" sz="1800" dirty="0" err="1" smtClean="0"/>
              <a:t>Kaggle</a:t>
            </a:r>
            <a:r>
              <a:rPr lang="en-US" sz="1800" dirty="0" smtClean="0"/>
              <a:t> from Yelp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Data was cleaned up from raw JSON format to csv consisting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User info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Restaurant info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/>
              <a:t>Review info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An ML model will make recommendations based on user preferences. Training approach can be of following types:</a:t>
            </a:r>
          </a:p>
          <a:p>
            <a:pPr lvl="1"/>
            <a:r>
              <a:rPr lang="en-US" sz="1600" dirty="0" smtClean="0"/>
              <a:t>Collaborative (similarity calculated using user preferences)</a:t>
            </a:r>
          </a:p>
          <a:p>
            <a:pPr lvl="1"/>
            <a:r>
              <a:rPr lang="en-US" sz="1600" dirty="0" smtClean="0"/>
              <a:t>Hybrid (K-Means Clustering + Content-based) </a:t>
            </a:r>
          </a:p>
          <a:p>
            <a:pPr lvl="2"/>
            <a:r>
              <a:rPr lang="en-US" sz="1400" dirty="0" smtClean="0"/>
              <a:t>Vectorized review text used for identifying K-Means centroids and the content similarity</a:t>
            </a:r>
          </a:p>
        </p:txBody>
      </p:sp>
    </p:spTree>
    <p:extLst>
      <p:ext uri="{BB962C8B-B14F-4D97-AF65-F5344CB8AC3E}">
        <p14:creationId xmlns:p14="http://schemas.microsoft.com/office/powerpoint/2010/main" val="187507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&amp; 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6072"/>
            <a:ext cx="8946541" cy="4742328"/>
          </a:xfrm>
        </p:spPr>
        <p:txBody>
          <a:bodyPr/>
          <a:lstStyle/>
          <a:p>
            <a:r>
              <a:rPr lang="en-US" dirty="0" smtClean="0"/>
              <a:t>Not a standard ML problem with independent and response variables</a:t>
            </a:r>
          </a:p>
          <a:p>
            <a:endParaRPr lang="en-US" dirty="0" smtClean="0"/>
          </a:p>
          <a:p>
            <a:r>
              <a:rPr lang="en-US" dirty="0" smtClean="0"/>
              <a:t>EDA/Statistical analysis may seem forced or inapplicable to the larger problem statement</a:t>
            </a:r>
          </a:p>
          <a:p>
            <a:endParaRPr lang="en-US" dirty="0"/>
          </a:p>
          <a:p>
            <a:r>
              <a:rPr lang="en-US" dirty="0" smtClean="0"/>
              <a:t>It does serve an informational purpose of “visualizing the data”</a:t>
            </a:r>
          </a:p>
          <a:p>
            <a:endParaRPr lang="en-US" dirty="0" smtClean="0"/>
          </a:p>
          <a:p>
            <a:r>
              <a:rPr lang="en-US" dirty="0" smtClean="0"/>
              <a:t>Analysis restricted to single city (Phoenix) which can then be replicated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2377"/>
            <a:ext cx="9404723" cy="865094"/>
          </a:xfrm>
        </p:spPr>
        <p:txBody>
          <a:bodyPr/>
          <a:lstStyle/>
          <a:p>
            <a:pPr algn="ctr"/>
            <a:r>
              <a:rPr lang="en-US" dirty="0" smtClean="0"/>
              <a:t>Trends in Restaurant Ratings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33074" y="1842247"/>
            <a:ext cx="8125853" cy="3657600"/>
            <a:chOff x="2205969" y="1842247"/>
            <a:chExt cx="8125853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969" y="1842247"/>
              <a:ext cx="3657600" cy="3657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4222" y="1842247"/>
              <a:ext cx="36576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49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Trends in user characteristics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23662" y="1853248"/>
            <a:ext cx="7944676" cy="3657600"/>
            <a:chOff x="1994646" y="1853248"/>
            <a:chExt cx="7944676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722" y="1853248"/>
              <a:ext cx="3657600" cy="3657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646" y="1853248"/>
              <a:ext cx="36576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77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Ratings resolved </a:t>
            </a:r>
            <a:r>
              <a:rPr lang="en-US" dirty="0" smtClean="0"/>
              <a:t>by cuisine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32830" y="1853248"/>
            <a:ext cx="7926341" cy="3657600"/>
            <a:chOff x="2028965" y="1853248"/>
            <a:chExt cx="7926341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7706" y="1853248"/>
              <a:ext cx="3657600" cy="3657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8965" y="1853248"/>
              <a:ext cx="36576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13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Trends in Review Characteristics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265" y="2111189"/>
            <a:ext cx="8135471" cy="3657600"/>
            <a:chOff x="2398058" y="2111189"/>
            <a:chExt cx="8135471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929" y="2111189"/>
              <a:ext cx="3657600" cy="3657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8058" y="2111189"/>
              <a:ext cx="36576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68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Statistical Analysis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56354"/>
              </p:ext>
            </p:extLst>
          </p:nvPr>
        </p:nvGraphicFramePr>
        <p:xfrm>
          <a:off x="359676" y="2679851"/>
          <a:ext cx="3662054" cy="2477037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673860"/>
                <a:gridCol w="1022985"/>
                <a:gridCol w="965209"/>
              </a:tblGrid>
              <a:tr h="19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Cuisine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 Rating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Stdev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American (New)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3.656479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0.68597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456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American (Traditional)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3.343454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3.691904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0.63072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Breakfast &amp; Brunch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3.684783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0.74579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Chinese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3.25641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0.72985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Indian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3.478723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0.74424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Italian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3.568027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0.80557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Japanese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3.551402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0.67619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Mediterranean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3.927481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0.54815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Mexican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3.570955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0.78113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37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3.890909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0.50636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823" y="2300910"/>
            <a:ext cx="42677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400" b="1" i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</a:t>
            </a:r>
            <a:r>
              <a:rPr lang="en-US" sz="14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stdev of restaurant ratings by cuisine</a:t>
            </a:r>
            <a:endParaRPr lang="en-US" sz="1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:\Users\vpmodak\Desktop\Personal\Springboard\Restaurant Recommender\Figures_EDA\Figure1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82" y="2137453"/>
            <a:ext cx="3845008" cy="3561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vpmodak\Desktop\Personal\Springboard\Restaurant Recommender\Figures_EDA\Figure1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45" y="2137453"/>
            <a:ext cx="3561832" cy="35618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10272586" y="2300910"/>
            <a:ext cx="1515762" cy="82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2404 days</a:t>
            </a:r>
            <a:endParaRPr 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Stdev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945 days</a:t>
            </a:r>
            <a:endParaRPr lang="en-US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2372 days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493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440</TotalTime>
  <Words>514</Words>
  <Application>Microsoft Office PowerPoint</Application>
  <PresentationFormat>Widescreen</PresentationFormat>
  <Paragraphs>113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Equation</vt:lpstr>
      <vt:lpstr>Restaurant Recommender</vt:lpstr>
      <vt:lpstr>WHAT PROBLEM DOES IT SOLVE?</vt:lpstr>
      <vt:lpstr>How will it work?</vt:lpstr>
      <vt:lpstr>EDA &amp; Statistical Analysis</vt:lpstr>
      <vt:lpstr>Trends in Restaurant Ratings</vt:lpstr>
      <vt:lpstr>Trends in user characteristics</vt:lpstr>
      <vt:lpstr>Ratings resolved by cuisine</vt:lpstr>
      <vt:lpstr>Trends in Review Characteristics</vt:lpstr>
      <vt:lpstr>PowerPoint Presentation</vt:lpstr>
      <vt:lpstr>PowerPoint Presentation</vt:lpstr>
      <vt:lpstr>PowerPoint Presentation</vt:lpstr>
      <vt:lpstr>More Insight...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Recommender</dc:title>
  <dc:creator>Modak, Viraj P</dc:creator>
  <cp:keywords>CTPClassification=CTP_NT</cp:keywords>
  <cp:lastModifiedBy>Modak, Viraj P</cp:lastModifiedBy>
  <cp:revision>33</cp:revision>
  <dcterms:created xsi:type="dcterms:W3CDTF">2020-02-04T23:38:42Z</dcterms:created>
  <dcterms:modified xsi:type="dcterms:W3CDTF">2020-03-25T21:33:57Z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902bd807-532b-4015-90b3-5ea3e6fee108</vt:lpwstr>
  </property>
  <property fmtid="{D5CDD505-2E9C-101B-9397-08002B2CF9AE}" pid="3" name="CTP_TimeStamp">
    <vt:lpwstr>2020-03-25 21:33:56Z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