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F04224-2C1D-421F-9520-989AE6098727}"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C4C48-8862-4B99-841C-A0F442500DA0}" type="slidenum">
              <a:rPr lang="en-US" smtClean="0"/>
              <a:t>‹#›</a:t>
            </a:fld>
            <a:endParaRPr lang="en-US"/>
          </a:p>
        </p:txBody>
      </p:sp>
    </p:spTree>
    <p:extLst>
      <p:ext uri="{BB962C8B-B14F-4D97-AF65-F5344CB8AC3E}">
        <p14:creationId xmlns:p14="http://schemas.microsoft.com/office/powerpoint/2010/main" val="126852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04224-2C1D-421F-9520-989AE6098727}"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C4C48-8862-4B99-841C-A0F442500DA0}" type="slidenum">
              <a:rPr lang="en-US" smtClean="0"/>
              <a:t>‹#›</a:t>
            </a:fld>
            <a:endParaRPr lang="en-US"/>
          </a:p>
        </p:txBody>
      </p:sp>
    </p:spTree>
    <p:extLst>
      <p:ext uri="{BB962C8B-B14F-4D97-AF65-F5344CB8AC3E}">
        <p14:creationId xmlns:p14="http://schemas.microsoft.com/office/powerpoint/2010/main" val="48882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04224-2C1D-421F-9520-989AE6098727}"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C4C48-8862-4B99-841C-A0F442500DA0}" type="slidenum">
              <a:rPr lang="en-US" smtClean="0"/>
              <a:t>‹#›</a:t>
            </a:fld>
            <a:endParaRPr lang="en-US"/>
          </a:p>
        </p:txBody>
      </p:sp>
    </p:spTree>
    <p:extLst>
      <p:ext uri="{BB962C8B-B14F-4D97-AF65-F5344CB8AC3E}">
        <p14:creationId xmlns:p14="http://schemas.microsoft.com/office/powerpoint/2010/main" val="251943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04224-2C1D-421F-9520-989AE6098727}"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C4C48-8862-4B99-841C-A0F442500DA0}" type="slidenum">
              <a:rPr lang="en-US" smtClean="0"/>
              <a:t>‹#›</a:t>
            </a:fld>
            <a:endParaRPr lang="en-US"/>
          </a:p>
        </p:txBody>
      </p:sp>
    </p:spTree>
    <p:extLst>
      <p:ext uri="{BB962C8B-B14F-4D97-AF65-F5344CB8AC3E}">
        <p14:creationId xmlns:p14="http://schemas.microsoft.com/office/powerpoint/2010/main" val="300161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F04224-2C1D-421F-9520-989AE6098727}"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C4C48-8862-4B99-841C-A0F442500DA0}" type="slidenum">
              <a:rPr lang="en-US" smtClean="0"/>
              <a:t>‹#›</a:t>
            </a:fld>
            <a:endParaRPr lang="en-US"/>
          </a:p>
        </p:txBody>
      </p:sp>
    </p:spTree>
    <p:extLst>
      <p:ext uri="{BB962C8B-B14F-4D97-AF65-F5344CB8AC3E}">
        <p14:creationId xmlns:p14="http://schemas.microsoft.com/office/powerpoint/2010/main" val="125747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F04224-2C1D-421F-9520-989AE6098727}"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C4C48-8862-4B99-841C-A0F442500DA0}" type="slidenum">
              <a:rPr lang="en-US" smtClean="0"/>
              <a:t>‹#›</a:t>
            </a:fld>
            <a:endParaRPr lang="en-US"/>
          </a:p>
        </p:txBody>
      </p:sp>
    </p:spTree>
    <p:extLst>
      <p:ext uri="{BB962C8B-B14F-4D97-AF65-F5344CB8AC3E}">
        <p14:creationId xmlns:p14="http://schemas.microsoft.com/office/powerpoint/2010/main" val="27701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F04224-2C1D-421F-9520-989AE6098727}" type="datetimeFigureOut">
              <a:rPr lang="en-US" smtClean="0"/>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8C4C48-8862-4B99-841C-A0F442500DA0}" type="slidenum">
              <a:rPr lang="en-US" smtClean="0"/>
              <a:t>‹#›</a:t>
            </a:fld>
            <a:endParaRPr lang="en-US"/>
          </a:p>
        </p:txBody>
      </p:sp>
    </p:spTree>
    <p:extLst>
      <p:ext uri="{BB962C8B-B14F-4D97-AF65-F5344CB8AC3E}">
        <p14:creationId xmlns:p14="http://schemas.microsoft.com/office/powerpoint/2010/main" val="319050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F04224-2C1D-421F-9520-989AE6098727}" type="datetimeFigureOut">
              <a:rPr lang="en-US" smtClean="0"/>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8C4C48-8862-4B99-841C-A0F442500DA0}" type="slidenum">
              <a:rPr lang="en-US" smtClean="0"/>
              <a:t>‹#›</a:t>
            </a:fld>
            <a:endParaRPr lang="en-US"/>
          </a:p>
        </p:txBody>
      </p:sp>
    </p:spTree>
    <p:extLst>
      <p:ext uri="{BB962C8B-B14F-4D97-AF65-F5344CB8AC3E}">
        <p14:creationId xmlns:p14="http://schemas.microsoft.com/office/powerpoint/2010/main" val="226726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04224-2C1D-421F-9520-989AE6098727}" type="datetimeFigureOut">
              <a:rPr lang="en-US" smtClean="0"/>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8C4C48-8862-4B99-841C-A0F442500DA0}" type="slidenum">
              <a:rPr lang="en-US" smtClean="0"/>
              <a:t>‹#›</a:t>
            </a:fld>
            <a:endParaRPr lang="en-US"/>
          </a:p>
        </p:txBody>
      </p:sp>
    </p:spTree>
    <p:extLst>
      <p:ext uri="{BB962C8B-B14F-4D97-AF65-F5344CB8AC3E}">
        <p14:creationId xmlns:p14="http://schemas.microsoft.com/office/powerpoint/2010/main" val="303982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F04224-2C1D-421F-9520-989AE6098727}"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C4C48-8862-4B99-841C-A0F442500DA0}" type="slidenum">
              <a:rPr lang="en-US" smtClean="0"/>
              <a:t>‹#›</a:t>
            </a:fld>
            <a:endParaRPr lang="en-US"/>
          </a:p>
        </p:txBody>
      </p:sp>
    </p:spTree>
    <p:extLst>
      <p:ext uri="{BB962C8B-B14F-4D97-AF65-F5344CB8AC3E}">
        <p14:creationId xmlns:p14="http://schemas.microsoft.com/office/powerpoint/2010/main" val="218464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F04224-2C1D-421F-9520-989AE6098727}"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C4C48-8862-4B99-841C-A0F442500DA0}" type="slidenum">
              <a:rPr lang="en-US" smtClean="0"/>
              <a:t>‹#›</a:t>
            </a:fld>
            <a:endParaRPr lang="en-US"/>
          </a:p>
        </p:txBody>
      </p:sp>
    </p:spTree>
    <p:extLst>
      <p:ext uri="{BB962C8B-B14F-4D97-AF65-F5344CB8AC3E}">
        <p14:creationId xmlns:p14="http://schemas.microsoft.com/office/powerpoint/2010/main" val="125630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04224-2C1D-421F-9520-989AE6098727}" type="datetimeFigureOut">
              <a:rPr lang="en-US" smtClean="0"/>
              <a:t>10/4/2020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C4C48-8862-4B99-841C-A0F442500DA0}" type="slidenum">
              <a:rPr lang="en-US" smtClean="0"/>
              <a:t>‹#›</a:t>
            </a:fld>
            <a:endParaRPr lang="en-US"/>
          </a:p>
        </p:txBody>
      </p:sp>
    </p:spTree>
    <p:extLst>
      <p:ext uri="{BB962C8B-B14F-4D97-AF65-F5344CB8AC3E}">
        <p14:creationId xmlns:p14="http://schemas.microsoft.com/office/powerpoint/2010/main" val="4262635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9184"/>
            <a:ext cx="9144000" cy="1783080"/>
          </a:xfrm>
        </p:spPr>
        <p:txBody>
          <a:bodyPr>
            <a:noAutofit/>
          </a:bodyPr>
          <a:lstStyle/>
          <a:p>
            <a:pPr fontAlgn="base"/>
            <a:r>
              <a:rPr lang="en-US" b="1" dirty="0">
                <a:solidFill>
                  <a:srgbClr val="0070C0"/>
                </a:solidFill>
                <a:latin typeface="Arial Rounded MT Bold" panose="020F0704030504030204" pitchFamily="34" charset="0"/>
              </a:rPr>
              <a:t>Continuous Delivery </a:t>
            </a:r>
            <a:r>
              <a:rPr lang="en-US" b="1" dirty="0" smtClean="0">
                <a:solidFill>
                  <a:srgbClr val="0070C0"/>
                </a:solidFill>
                <a:latin typeface="Arial Rounded MT Bold" panose="020F0704030504030204" pitchFamily="34" charset="0"/>
              </a:rPr>
              <a:t/>
            </a:r>
            <a:br>
              <a:rPr lang="en-US" b="1" dirty="0" smtClean="0">
                <a:solidFill>
                  <a:srgbClr val="0070C0"/>
                </a:solidFill>
                <a:latin typeface="Arial Rounded MT Bold" panose="020F0704030504030204" pitchFamily="34" charset="0"/>
              </a:rPr>
            </a:br>
            <a:r>
              <a:rPr lang="en-US" b="1" dirty="0" smtClean="0">
                <a:solidFill>
                  <a:srgbClr val="0070C0"/>
                </a:solidFill>
                <a:latin typeface="Arial Rounded MT Bold" panose="020F0704030504030204" pitchFamily="34" charset="0"/>
              </a:rPr>
              <a:t>Deployment </a:t>
            </a:r>
            <a:r>
              <a:rPr lang="en-US" b="1" dirty="0">
                <a:solidFill>
                  <a:srgbClr val="0070C0"/>
                </a:solidFill>
                <a:latin typeface="Arial Rounded MT Bold" panose="020F0704030504030204" pitchFamily="34" charset="0"/>
              </a:rPr>
              <a:t>Types</a:t>
            </a:r>
          </a:p>
        </p:txBody>
      </p:sp>
      <p:sp>
        <p:nvSpPr>
          <p:cNvPr id="3" name="Subtitle 2"/>
          <p:cNvSpPr>
            <a:spLocks noGrp="1"/>
          </p:cNvSpPr>
          <p:nvPr>
            <p:ph type="subTitle" idx="1"/>
          </p:nvPr>
        </p:nvSpPr>
        <p:spPr>
          <a:xfrm>
            <a:off x="1524000" y="2359152"/>
            <a:ext cx="9144000" cy="4242816"/>
          </a:xfrm>
        </p:spPr>
        <p:txBody>
          <a:bodyPr>
            <a:normAutofit/>
          </a:bodyPr>
          <a:lstStyle/>
          <a:p>
            <a:pPr marL="342900" indent="-342900" algn="l" fontAlgn="base">
              <a:buFont typeface="Arial" panose="020B0604020202020204" pitchFamily="34" charset="0"/>
              <a:buChar char="•"/>
            </a:pPr>
            <a:r>
              <a:rPr lang="en-US" sz="4000" dirty="0">
                <a:solidFill>
                  <a:srgbClr val="00B0F0"/>
                </a:solidFill>
              </a:rPr>
              <a:t>Minimum In-Service deployment</a:t>
            </a:r>
          </a:p>
          <a:p>
            <a:pPr marL="342900" indent="-342900" algn="l" fontAlgn="base">
              <a:buFont typeface="Arial" panose="020B0604020202020204" pitchFamily="34" charset="0"/>
              <a:buChar char="•"/>
            </a:pPr>
            <a:r>
              <a:rPr lang="en-US" sz="4000" dirty="0">
                <a:solidFill>
                  <a:srgbClr val="00B0F0"/>
                </a:solidFill>
              </a:rPr>
              <a:t>Rolling application updates</a:t>
            </a:r>
          </a:p>
          <a:p>
            <a:pPr marL="342900" indent="-342900" algn="l" fontAlgn="base">
              <a:buFont typeface="Arial" panose="020B0604020202020204" pitchFamily="34" charset="0"/>
              <a:buChar char="•"/>
            </a:pPr>
            <a:r>
              <a:rPr lang="en-US" sz="4000" dirty="0">
                <a:solidFill>
                  <a:srgbClr val="00B0F0"/>
                </a:solidFill>
              </a:rPr>
              <a:t>Blue/Green deployment</a:t>
            </a:r>
          </a:p>
          <a:p>
            <a:pPr marL="342900" indent="-342900" algn="l" fontAlgn="base">
              <a:buFont typeface="Arial" panose="020B0604020202020204" pitchFamily="34" charset="0"/>
              <a:buChar char="•"/>
            </a:pPr>
            <a:r>
              <a:rPr lang="en-US" sz="4000" dirty="0">
                <a:solidFill>
                  <a:srgbClr val="00B0F0"/>
                </a:solidFill>
              </a:rPr>
              <a:t>A/B </a:t>
            </a:r>
            <a:r>
              <a:rPr lang="en-US" sz="4000" dirty="0" smtClean="0">
                <a:solidFill>
                  <a:srgbClr val="00B0F0"/>
                </a:solidFill>
              </a:rPr>
              <a:t>testing</a:t>
            </a:r>
          </a:p>
          <a:p>
            <a:pPr algn="l" fontAlgn="base"/>
            <a:endParaRPr lang="en-US" dirty="0" smtClean="0"/>
          </a:p>
          <a:p>
            <a:pPr algn="l" fontAlgn="base"/>
            <a:r>
              <a:rPr lang="en-US" dirty="0" smtClean="0"/>
              <a:t>These </a:t>
            </a:r>
            <a:r>
              <a:rPr lang="en-US" dirty="0"/>
              <a:t>four deployment types fall into two sub-categories: </a:t>
            </a:r>
            <a:r>
              <a:rPr lang="en-US" b="1" dirty="0"/>
              <a:t>application</a:t>
            </a:r>
            <a:r>
              <a:rPr lang="en-US" dirty="0"/>
              <a:t> and </a:t>
            </a:r>
            <a:r>
              <a:rPr lang="en-US" b="1" dirty="0"/>
              <a:t>infrastructure</a:t>
            </a:r>
            <a:r>
              <a:rPr lang="en-US" dirty="0"/>
              <a:t> deployment.</a:t>
            </a:r>
            <a:endParaRPr lang="en-US" sz="4000" dirty="0">
              <a:solidFill>
                <a:srgbClr val="00B0F0"/>
              </a:solidFill>
            </a:endParaRPr>
          </a:p>
          <a:p>
            <a:pPr algn="l"/>
            <a:endParaRPr lang="en-US" dirty="0"/>
          </a:p>
        </p:txBody>
      </p:sp>
    </p:spTree>
    <p:extLst>
      <p:ext uri="{BB962C8B-B14F-4D97-AF65-F5344CB8AC3E}">
        <p14:creationId xmlns:p14="http://schemas.microsoft.com/office/powerpoint/2010/main" val="91542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9536" y="237744"/>
            <a:ext cx="9808464" cy="6364224"/>
          </a:xfrm>
        </p:spPr>
        <p:txBody>
          <a:bodyPr>
            <a:normAutofit fontScale="70000" lnSpcReduction="20000"/>
          </a:bodyPr>
          <a:lstStyle/>
          <a:p>
            <a:pPr algn="l" fontAlgn="base"/>
            <a:r>
              <a:rPr lang="en-US" sz="4000" b="1" dirty="0" smtClean="0">
                <a:solidFill>
                  <a:srgbClr val="0070C0"/>
                </a:solidFill>
              </a:rPr>
              <a:t>Disadvantages</a:t>
            </a:r>
          </a:p>
          <a:p>
            <a:pPr marL="571500" indent="-571500" algn="l" fontAlgn="base">
              <a:buFont typeface="Arial" panose="020B0604020202020204" pitchFamily="34" charset="0"/>
              <a:buChar char="•"/>
            </a:pPr>
            <a:r>
              <a:rPr lang="en-US" sz="4000" dirty="0" smtClean="0">
                <a:solidFill>
                  <a:srgbClr val="00B0F0"/>
                </a:solidFill>
              </a:rPr>
              <a:t>Requires advanced orchestration tooling</a:t>
            </a:r>
          </a:p>
          <a:p>
            <a:pPr marL="571500" indent="-571500" algn="l" fontAlgn="base">
              <a:buFont typeface="Arial" panose="020B0604020202020204" pitchFamily="34" charset="0"/>
              <a:buChar char="•"/>
            </a:pPr>
            <a:r>
              <a:rPr lang="en-US" sz="4000" dirty="0" smtClean="0">
                <a:solidFill>
                  <a:srgbClr val="00B0F0"/>
                </a:solidFill>
              </a:rPr>
              <a:t>Some risk as the same database is necessary</a:t>
            </a:r>
          </a:p>
          <a:p>
            <a:pPr marL="571500" indent="-571500" algn="l" fontAlgn="base">
              <a:buFont typeface="Arial" panose="020B0604020202020204" pitchFamily="34" charset="0"/>
              <a:buChar char="•"/>
            </a:pPr>
            <a:r>
              <a:rPr lang="en-US" sz="4000" dirty="0" smtClean="0">
                <a:solidFill>
                  <a:srgbClr val="00B0F0"/>
                </a:solidFill>
              </a:rPr>
              <a:t>Incurs some additional cost, though for a short time only</a:t>
            </a:r>
          </a:p>
          <a:p>
            <a:pPr marL="571500" indent="-571500" algn="l" fontAlgn="base">
              <a:buFont typeface="Arial" panose="020B0604020202020204" pitchFamily="34" charset="0"/>
              <a:buChar char="•"/>
            </a:pPr>
            <a:r>
              <a:rPr lang="en-US" sz="4000" dirty="0" smtClean="0">
                <a:solidFill>
                  <a:srgbClr val="00B0F0"/>
                </a:solidFill>
              </a:rPr>
              <a:t>Unnatural user traffic will flood your servers—which is not the point for everything to break</a:t>
            </a:r>
          </a:p>
          <a:p>
            <a:pPr algn="l" fontAlgn="base"/>
            <a:endParaRPr lang="en-US" sz="4000" dirty="0" smtClean="0">
              <a:solidFill>
                <a:srgbClr val="00B0F0"/>
              </a:solidFill>
            </a:endParaRPr>
          </a:p>
          <a:p>
            <a:pPr algn="l" fontAlgn="base"/>
            <a:r>
              <a:rPr lang="en-US" sz="4000" b="1" dirty="0" smtClean="0">
                <a:solidFill>
                  <a:srgbClr val="0070C0"/>
                </a:solidFill>
              </a:rPr>
              <a:t>Advantages</a:t>
            </a:r>
          </a:p>
          <a:p>
            <a:pPr marL="571500" indent="-571500" algn="l" fontAlgn="base">
              <a:buFont typeface="Arial" panose="020B0604020202020204" pitchFamily="34" charset="0"/>
              <a:buChar char="•"/>
            </a:pPr>
            <a:r>
              <a:rPr lang="en-US" sz="4000" dirty="0" smtClean="0">
                <a:solidFill>
                  <a:srgbClr val="00B0F0"/>
                </a:solidFill>
              </a:rPr>
              <a:t>Reduced risk profile since infrastructure becomes immutable</a:t>
            </a:r>
          </a:p>
          <a:p>
            <a:pPr marL="571500" indent="-571500" algn="l" fontAlgn="base">
              <a:buFont typeface="Arial" panose="020B0604020202020204" pitchFamily="34" charset="0"/>
              <a:buChar char="•"/>
            </a:pPr>
            <a:r>
              <a:rPr lang="en-US" sz="4000" dirty="0" smtClean="0">
                <a:solidFill>
                  <a:srgbClr val="00B0F0"/>
                </a:solidFill>
              </a:rPr>
              <a:t>Offers near zero-downtime</a:t>
            </a:r>
          </a:p>
          <a:p>
            <a:pPr marL="571500" indent="-571500" algn="l" fontAlgn="base">
              <a:buFont typeface="Arial" panose="020B0604020202020204" pitchFamily="34" charset="0"/>
              <a:buChar char="•"/>
            </a:pPr>
            <a:r>
              <a:rPr lang="en-US" sz="4000" dirty="0" smtClean="0">
                <a:solidFill>
                  <a:srgbClr val="00B0F0"/>
                </a:solidFill>
              </a:rPr>
              <a:t>The switch is clean and controlled when using a DNS change</a:t>
            </a:r>
          </a:p>
          <a:p>
            <a:pPr marL="571500" indent="-571500" algn="l" fontAlgn="base">
              <a:buFont typeface="Arial" panose="020B0604020202020204" pitchFamily="34" charset="0"/>
              <a:buChar char="•"/>
            </a:pPr>
            <a:r>
              <a:rPr lang="en-US" sz="4000" dirty="0" smtClean="0">
                <a:solidFill>
                  <a:srgbClr val="00B0F0"/>
                </a:solidFill>
              </a:rPr>
              <a:t>Process is fully automated and provides a larger validation window</a:t>
            </a:r>
          </a:p>
          <a:p>
            <a:pPr marL="571500" indent="-571500" algn="l" fontAlgn="base">
              <a:buFont typeface="Arial" panose="020B0604020202020204" pitchFamily="34" charset="0"/>
              <a:buChar char="•"/>
            </a:pPr>
            <a:r>
              <a:rPr lang="en-US" sz="4000" dirty="0" smtClean="0">
                <a:solidFill>
                  <a:srgbClr val="00B0F0"/>
                </a:solidFill>
              </a:rPr>
              <a:t>It’s possible to test the entire environment’s health and performance before the switch</a:t>
            </a:r>
            <a:endParaRPr lang="en-US" dirty="0"/>
          </a:p>
        </p:txBody>
      </p:sp>
    </p:spTree>
    <p:extLst>
      <p:ext uri="{BB962C8B-B14F-4D97-AF65-F5344CB8AC3E}">
        <p14:creationId xmlns:p14="http://schemas.microsoft.com/office/powerpoint/2010/main" val="438989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13232"/>
            <a:ext cx="9144000" cy="1005840"/>
          </a:xfrm>
        </p:spPr>
        <p:txBody>
          <a:bodyPr>
            <a:noAutofit/>
          </a:bodyPr>
          <a:lstStyle/>
          <a:p>
            <a:pPr fontAlgn="base"/>
            <a:r>
              <a:rPr lang="en-US" b="1" dirty="0">
                <a:solidFill>
                  <a:srgbClr val="0070C0"/>
                </a:solidFill>
                <a:latin typeface="Arial Rounded MT Bold" panose="020F0704030504030204" pitchFamily="34" charset="0"/>
              </a:rPr>
              <a:t>A/B Testing</a:t>
            </a:r>
          </a:p>
        </p:txBody>
      </p:sp>
      <p:sp>
        <p:nvSpPr>
          <p:cNvPr id="3" name="Subtitle 2"/>
          <p:cNvSpPr>
            <a:spLocks noGrp="1"/>
          </p:cNvSpPr>
          <p:nvPr>
            <p:ph type="subTitle" idx="1"/>
          </p:nvPr>
        </p:nvSpPr>
        <p:spPr>
          <a:xfrm>
            <a:off x="1524000" y="2340864"/>
            <a:ext cx="9144000" cy="4261104"/>
          </a:xfrm>
        </p:spPr>
        <p:txBody>
          <a:bodyPr>
            <a:normAutofit/>
          </a:bodyPr>
          <a:lstStyle/>
          <a:p>
            <a:pPr algn="l" fontAlgn="base"/>
            <a:r>
              <a:rPr lang="en-US" sz="3600" dirty="0">
                <a:solidFill>
                  <a:srgbClr val="00B0F0"/>
                </a:solidFill>
              </a:rPr>
              <a:t>A/B deployments are virtually identical to Blue/Green, but in this method, we send a small percentage of traffic to our new green environment. This method is capable of switching environments and changing infrastructure, but in a far more precise way than with Blue/Green deployment.</a:t>
            </a:r>
          </a:p>
        </p:txBody>
      </p:sp>
    </p:spTree>
    <p:extLst>
      <p:ext uri="{BB962C8B-B14F-4D97-AF65-F5344CB8AC3E}">
        <p14:creationId xmlns:p14="http://schemas.microsoft.com/office/powerpoint/2010/main" val="1922604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74904"/>
            <a:ext cx="9144000" cy="6227064"/>
          </a:xfrm>
        </p:spPr>
        <p:txBody>
          <a:bodyPr>
            <a:normAutofit lnSpcReduction="10000"/>
          </a:bodyPr>
          <a:lstStyle/>
          <a:p>
            <a:pPr algn="l" fontAlgn="base"/>
            <a:endParaRPr lang="en-US" dirty="0" smtClean="0"/>
          </a:p>
          <a:p>
            <a:pPr algn="l" fontAlgn="base"/>
            <a:endParaRPr lang="en-US" dirty="0"/>
          </a:p>
          <a:p>
            <a:pPr algn="l" fontAlgn="base"/>
            <a:endParaRPr lang="en-US" dirty="0" smtClean="0"/>
          </a:p>
          <a:p>
            <a:pPr algn="l" fontAlgn="base"/>
            <a:endParaRPr lang="en-US" dirty="0"/>
          </a:p>
          <a:p>
            <a:pPr algn="l" fontAlgn="base"/>
            <a:endParaRPr lang="en-US" dirty="0" smtClean="0"/>
          </a:p>
          <a:p>
            <a:pPr algn="l" fontAlgn="base"/>
            <a:endParaRPr lang="en-US" dirty="0"/>
          </a:p>
          <a:p>
            <a:pPr algn="l" fontAlgn="base"/>
            <a:endParaRPr lang="en-US" dirty="0" smtClean="0"/>
          </a:p>
          <a:p>
            <a:pPr algn="l" fontAlgn="base"/>
            <a:endParaRPr lang="en-US" dirty="0"/>
          </a:p>
          <a:p>
            <a:pPr algn="l" fontAlgn="base"/>
            <a:endParaRPr lang="en-US" dirty="0" smtClean="0"/>
          </a:p>
          <a:p>
            <a:pPr algn="l" fontAlgn="base"/>
            <a:endParaRPr lang="en-US" dirty="0"/>
          </a:p>
          <a:p>
            <a:pPr algn="l" fontAlgn="base"/>
            <a:endParaRPr lang="en-US" dirty="0" smtClean="0"/>
          </a:p>
          <a:p>
            <a:pPr algn="l" fontAlgn="base"/>
            <a:r>
              <a:rPr lang="en-US" sz="2800" dirty="0">
                <a:solidFill>
                  <a:srgbClr val="00B0F0"/>
                </a:solidFill>
              </a:rPr>
              <a:t>Selecting your method of deployment comes down to what best suits your business and technical needs. If it makes sense for your application and user base, </a:t>
            </a:r>
            <a:r>
              <a:rPr lang="en-US" sz="2800" dirty="0" smtClean="0">
                <a:solidFill>
                  <a:srgbClr val="00B0F0"/>
                </a:solidFill>
              </a:rPr>
              <a:t>it is </a:t>
            </a:r>
            <a:r>
              <a:rPr lang="en-US" sz="2800" dirty="0">
                <a:solidFill>
                  <a:srgbClr val="00B0F0"/>
                </a:solidFill>
              </a:rPr>
              <a:t>highly recommend leveraging A/B testing where possible.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146" y="374904"/>
            <a:ext cx="6515100" cy="4524375"/>
          </a:xfrm>
          <a:prstGeom prst="rect">
            <a:avLst/>
          </a:prstGeom>
        </p:spPr>
      </p:pic>
    </p:spTree>
    <p:extLst>
      <p:ext uri="{BB962C8B-B14F-4D97-AF65-F5344CB8AC3E}">
        <p14:creationId xmlns:p14="http://schemas.microsoft.com/office/powerpoint/2010/main" val="4095804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18872"/>
            <a:ext cx="9144000" cy="6483096"/>
          </a:xfrm>
        </p:spPr>
        <p:txBody>
          <a:bodyPr/>
          <a:lstStyle/>
          <a:p>
            <a:pPr algn="l" fontAlgn="base"/>
            <a:r>
              <a:rPr lang="en-US" b="1" dirty="0" smtClean="0">
                <a:solidFill>
                  <a:srgbClr val="0070C0"/>
                </a:solidFill>
                <a:latin typeface="Arial Rounded MT Bold" panose="020F0704030504030204" pitchFamily="34" charset="0"/>
              </a:rPr>
              <a:t>Disadvantages</a:t>
            </a:r>
          </a:p>
          <a:p>
            <a:pPr marL="342900" indent="-342900" algn="l" fontAlgn="base">
              <a:buFont typeface="Arial" panose="020B0604020202020204" pitchFamily="34" charset="0"/>
              <a:buChar char="•"/>
            </a:pPr>
            <a:r>
              <a:rPr lang="en-US" sz="2800" dirty="0" smtClean="0">
                <a:solidFill>
                  <a:srgbClr val="00B0F0"/>
                </a:solidFill>
              </a:rPr>
              <a:t>In comparison to the aforementioned deployment methods, there are a lot of moving parts</a:t>
            </a:r>
          </a:p>
          <a:p>
            <a:pPr marL="342900" indent="-342900" algn="l" fontAlgn="base">
              <a:buFont typeface="Arial" panose="020B0604020202020204" pitchFamily="34" charset="0"/>
              <a:buChar char="•"/>
            </a:pPr>
            <a:r>
              <a:rPr lang="en-US" sz="2800" dirty="0" smtClean="0">
                <a:solidFill>
                  <a:srgbClr val="00B0F0"/>
                </a:solidFill>
              </a:rPr>
              <a:t>Much more complex</a:t>
            </a:r>
          </a:p>
          <a:p>
            <a:pPr marL="342900" indent="-342900" algn="l" fontAlgn="base">
              <a:buFont typeface="Arial" panose="020B0604020202020204" pitchFamily="34" charset="0"/>
              <a:buChar char="•"/>
            </a:pPr>
            <a:r>
              <a:rPr lang="en-US" sz="2800" dirty="0" smtClean="0">
                <a:solidFill>
                  <a:srgbClr val="00B0F0"/>
                </a:solidFill>
              </a:rPr>
              <a:t>Requires full automation of everything</a:t>
            </a:r>
          </a:p>
          <a:p>
            <a:pPr algn="l" fontAlgn="base"/>
            <a:endParaRPr lang="en-US" dirty="0" smtClean="0"/>
          </a:p>
          <a:p>
            <a:pPr algn="l" fontAlgn="base"/>
            <a:r>
              <a:rPr lang="en-US" b="1" dirty="0" smtClean="0">
                <a:solidFill>
                  <a:srgbClr val="0070C0"/>
                </a:solidFill>
                <a:latin typeface="Arial Rounded MT Bold" panose="020F0704030504030204" pitchFamily="34" charset="0"/>
              </a:rPr>
              <a:t>Advantages</a:t>
            </a:r>
          </a:p>
          <a:p>
            <a:pPr marL="342900" indent="-342900" algn="l" fontAlgn="base">
              <a:buFont typeface="Arial" panose="020B0604020202020204" pitchFamily="34" charset="0"/>
              <a:buChar char="•"/>
            </a:pPr>
            <a:r>
              <a:rPr lang="en-US" sz="2800" dirty="0" smtClean="0">
                <a:solidFill>
                  <a:srgbClr val="00B0F0"/>
                </a:solidFill>
              </a:rPr>
              <a:t>All the benefits of Blue/Green deployments, plus:</a:t>
            </a:r>
          </a:p>
          <a:p>
            <a:pPr marL="342900" indent="-342900" algn="l" fontAlgn="base">
              <a:buFont typeface="Arial" panose="020B0604020202020204" pitchFamily="34" charset="0"/>
              <a:buChar char="•"/>
            </a:pPr>
            <a:r>
              <a:rPr lang="en-US" sz="2800" dirty="0" smtClean="0">
                <a:solidFill>
                  <a:srgbClr val="00B0F0"/>
                </a:solidFill>
              </a:rPr>
              <a:t>We can predictably scale capacity and pre-warm production</a:t>
            </a:r>
          </a:p>
          <a:p>
            <a:pPr marL="342900" indent="-342900" algn="l" fontAlgn="base">
              <a:buFont typeface="Arial" panose="020B0604020202020204" pitchFamily="34" charset="0"/>
              <a:buChar char="•"/>
            </a:pPr>
            <a:r>
              <a:rPr lang="en-US" sz="2800" dirty="0" smtClean="0">
                <a:solidFill>
                  <a:srgbClr val="00B0F0"/>
                </a:solidFill>
              </a:rPr>
              <a:t>Use to test new features and make gradual assessments on performance, stability, and health</a:t>
            </a:r>
          </a:p>
          <a:p>
            <a:pPr marL="342900" indent="-342900" algn="l" fontAlgn="base">
              <a:buFont typeface="Arial" panose="020B0604020202020204" pitchFamily="34" charset="0"/>
              <a:buChar char="•"/>
            </a:pPr>
            <a:r>
              <a:rPr lang="en-US" sz="2800" dirty="0" smtClean="0">
                <a:solidFill>
                  <a:srgbClr val="00B0F0"/>
                </a:solidFill>
              </a:rPr>
              <a:t>We gain customer validation while mitigating blast impact and widespread errors</a:t>
            </a:r>
            <a:endParaRPr lang="en-US" sz="2800" dirty="0">
              <a:solidFill>
                <a:srgbClr val="00B0F0"/>
              </a:solidFill>
            </a:endParaRPr>
          </a:p>
        </p:txBody>
      </p:sp>
    </p:spTree>
    <p:extLst>
      <p:ext uri="{BB962C8B-B14F-4D97-AF65-F5344CB8AC3E}">
        <p14:creationId xmlns:p14="http://schemas.microsoft.com/office/powerpoint/2010/main" val="2662671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432" y="960120"/>
            <a:ext cx="10323576" cy="804672"/>
          </a:xfrm>
        </p:spPr>
        <p:txBody>
          <a:bodyPr>
            <a:noAutofit/>
          </a:bodyPr>
          <a:lstStyle/>
          <a:p>
            <a:pPr fontAlgn="base"/>
            <a:r>
              <a:rPr lang="en-US" sz="4800" b="1" dirty="0">
                <a:solidFill>
                  <a:srgbClr val="0070C0"/>
                </a:solidFill>
                <a:latin typeface="Arial Rounded MT Bold" panose="020F0704030504030204" pitchFamily="34" charset="0"/>
              </a:rPr>
              <a:t>Minimum In-Service Deployments</a:t>
            </a:r>
          </a:p>
        </p:txBody>
      </p:sp>
      <p:sp>
        <p:nvSpPr>
          <p:cNvPr id="3" name="Subtitle 2"/>
          <p:cNvSpPr>
            <a:spLocks noGrp="1"/>
          </p:cNvSpPr>
          <p:nvPr>
            <p:ph type="subTitle" idx="1"/>
          </p:nvPr>
        </p:nvSpPr>
        <p:spPr>
          <a:xfrm>
            <a:off x="1524000" y="2011680"/>
            <a:ext cx="9144000" cy="4590288"/>
          </a:xfrm>
        </p:spPr>
        <p:txBody>
          <a:bodyPr>
            <a:normAutofit/>
          </a:bodyPr>
          <a:lstStyle/>
          <a:p>
            <a:pPr algn="l"/>
            <a:r>
              <a:rPr lang="en-US" sz="3600" dirty="0">
                <a:solidFill>
                  <a:srgbClr val="00B0F0"/>
                </a:solidFill>
              </a:rPr>
              <a:t>With this method, we specify the minimum number of instances in our applications that stay in-service while updating the remaining percentage—therefore, deploying to as large a number of targets as possible. This process is repeated until all servers have been updated with the new release.</a:t>
            </a:r>
          </a:p>
        </p:txBody>
      </p:sp>
    </p:spTree>
    <p:extLst>
      <p:ext uri="{BB962C8B-B14F-4D97-AF65-F5344CB8AC3E}">
        <p14:creationId xmlns:p14="http://schemas.microsoft.com/office/powerpoint/2010/main" val="192768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4152" y="420624"/>
            <a:ext cx="10482072" cy="6263640"/>
          </a:xfrm>
        </p:spPr>
        <p:txBody>
          <a:bodyPr/>
          <a:lstStyle/>
          <a:p>
            <a:pPr algn="l" fontAlgn="base"/>
            <a:r>
              <a:rPr lang="en-US" sz="3200" b="1" dirty="0">
                <a:solidFill>
                  <a:srgbClr val="0070C0"/>
                </a:solidFill>
              </a:rPr>
              <a:t>Example:</a:t>
            </a:r>
            <a:r>
              <a:rPr lang="en-US" sz="3200" dirty="0"/>
              <a:t> </a:t>
            </a:r>
            <a:r>
              <a:rPr lang="en-US" sz="3200" dirty="0">
                <a:solidFill>
                  <a:srgbClr val="00B0F0"/>
                </a:solidFill>
              </a:rPr>
              <a:t>If we have 5 containers each running our current application A, then we set our policy to keep a minimum in-service </a:t>
            </a:r>
            <a:r>
              <a:rPr lang="en-US" sz="3600" dirty="0">
                <a:solidFill>
                  <a:srgbClr val="00B0F0"/>
                </a:solidFill>
              </a:rPr>
              <a:t>number of 2. </a:t>
            </a:r>
            <a:r>
              <a:rPr lang="en-US" sz="3200" dirty="0">
                <a:solidFill>
                  <a:srgbClr val="00B0F0"/>
                </a:solidFill>
              </a:rPr>
              <a:t>We take 3 servers offline to update them to our new version B. Once these are completed and back online, we can update the remaining 2</a:t>
            </a:r>
            <a:r>
              <a:rPr lang="en-US" sz="3200" dirty="0" smtClean="0">
                <a:solidFill>
                  <a:srgbClr val="00B0F0"/>
                </a:solidFill>
              </a:rPr>
              <a:t>.</a:t>
            </a:r>
          </a:p>
          <a:p>
            <a:pPr algn="l" fontAlgn="base"/>
            <a:endParaRPr lang="en-US" dirty="0" smtClean="0"/>
          </a:p>
          <a:p>
            <a:pPr algn="l" fontAlgn="base"/>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24" y="3099817"/>
            <a:ext cx="10058400" cy="2867700"/>
          </a:xfrm>
          <a:prstGeom prst="rect">
            <a:avLst/>
          </a:prstGeom>
        </p:spPr>
      </p:pic>
    </p:spTree>
    <p:extLst>
      <p:ext uri="{BB962C8B-B14F-4D97-AF65-F5344CB8AC3E}">
        <p14:creationId xmlns:p14="http://schemas.microsoft.com/office/powerpoint/2010/main" val="1399758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0936" y="210312"/>
            <a:ext cx="10037064" cy="6391656"/>
          </a:xfrm>
        </p:spPr>
        <p:txBody>
          <a:bodyPr>
            <a:normAutofit fontScale="92500" lnSpcReduction="10000"/>
          </a:bodyPr>
          <a:lstStyle/>
          <a:p>
            <a:pPr algn="l" fontAlgn="base"/>
            <a:r>
              <a:rPr lang="en-US" sz="4000" dirty="0" smtClean="0">
                <a:solidFill>
                  <a:srgbClr val="0070C0"/>
                </a:solidFill>
              </a:rPr>
              <a:t>Disadvantages</a:t>
            </a:r>
          </a:p>
          <a:p>
            <a:pPr marL="571500" indent="-571500" algn="l" fontAlgn="base">
              <a:buFont typeface="Arial" panose="020B0604020202020204" pitchFamily="34" charset="0"/>
              <a:buChar char="•"/>
            </a:pPr>
            <a:r>
              <a:rPr lang="en-US" sz="3000" dirty="0" smtClean="0">
                <a:solidFill>
                  <a:srgbClr val="00B0F0"/>
                </a:solidFill>
              </a:rPr>
              <a:t>The process happens in multiple stages, so support is necessary in the form of orchestration and health checks outside of Swarm</a:t>
            </a:r>
          </a:p>
          <a:p>
            <a:pPr marL="571500" indent="-571500" algn="l" fontAlgn="base">
              <a:buFont typeface="Arial" panose="020B0604020202020204" pitchFamily="34" charset="0"/>
              <a:buChar char="•"/>
            </a:pPr>
            <a:r>
              <a:rPr lang="en-US" sz="3000" dirty="0" smtClean="0">
                <a:solidFill>
                  <a:srgbClr val="00B0F0"/>
                </a:solidFill>
              </a:rPr>
              <a:t>Does not work well for infrastructure changes</a:t>
            </a:r>
          </a:p>
          <a:p>
            <a:pPr marL="571500" indent="-571500" algn="l" fontAlgn="base">
              <a:buFont typeface="Arial" panose="020B0604020202020204" pitchFamily="34" charset="0"/>
              <a:buChar char="•"/>
            </a:pPr>
            <a:r>
              <a:rPr lang="en-US" sz="3000" dirty="0" smtClean="0">
                <a:solidFill>
                  <a:srgbClr val="00B0F0"/>
                </a:solidFill>
              </a:rPr>
              <a:t>Changes are being run on live servers—recovery time may be necessary if one fails</a:t>
            </a:r>
          </a:p>
          <a:p>
            <a:pPr algn="l" fontAlgn="base"/>
            <a:endParaRPr lang="en-US" sz="3000" dirty="0" smtClean="0"/>
          </a:p>
          <a:p>
            <a:pPr algn="l" fontAlgn="base"/>
            <a:r>
              <a:rPr lang="en-US" sz="4000" dirty="0" smtClean="0">
                <a:solidFill>
                  <a:srgbClr val="0070C0"/>
                </a:solidFill>
              </a:rPr>
              <a:t>Advantages</a:t>
            </a:r>
          </a:p>
          <a:p>
            <a:pPr marL="571500" indent="-571500" algn="l" fontAlgn="base">
              <a:buFont typeface="Arial" panose="020B0604020202020204" pitchFamily="34" charset="0"/>
              <a:buChar char="•"/>
            </a:pPr>
            <a:r>
              <a:rPr lang="en-US" sz="3300" dirty="0" smtClean="0">
                <a:solidFill>
                  <a:srgbClr val="00B0F0"/>
                </a:solidFill>
              </a:rPr>
              <a:t>There are few moving parts, which means increased testing capability; make application and code changes within the process</a:t>
            </a:r>
          </a:p>
          <a:p>
            <a:pPr marL="571500" indent="-571500" algn="l" fontAlgn="base">
              <a:buFont typeface="Arial" panose="020B0604020202020204" pitchFamily="34" charset="0"/>
              <a:buChar char="•"/>
            </a:pPr>
            <a:r>
              <a:rPr lang="en-US" sz="3300" dirty="0" smtClean="0">
                <a:solidFill>
                  <a:srgbClr val="00B0F0"/>
                </a:solidFill>
              </a:rPr>
              <a:t>No downtime and no additional infrastructure cost</a:t>
            </a:r>
          </a:p>
          <a:p>
            <a:pPr marL="571500" indent="-571500" algn="l" fontAlgn="base">
              <a:buFont typeface="Arial" panose="020B0604020202020204" pitchFamily="34" charset="0"/>
              <a:buChar char="•"/>
            </a:pPr>
            <a:r>
              <a:rPr lang="en-US" sz="3300" dirty="0" smtClean="0">
                <a:solidFill>
                  <a:srgbClr val="00B0F0"/>
                </a:solidFill>
              </a:rPr>
              <a:t>The process is often quicker than a rolling deployment</a:t>
            </a:r>
            <a:endParaRPr lang="en-US" sz="3300" dirty="0">
              <a:solidFill>
                <a:srgbClr val="00B0F0"/>
              </a:solidFill>
            </a:endParaRPr>
          </a:p>
        </p:txBody>
      </p:sp>
    </p:spTree>
    <p:extLst>
      <p:ext uri="{BB962C8B-B14F-4D97-AF65-F5344CB8AC3E}">
        <p14:creationId xmlns:p14="http://schemas.microsoft.com/office/powerpoint/2010/main" val="2119638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51560"/>
            <a:ext cx="9144000" cy="1280160"/>
          </a:xfrm>
        </p:spPr>
        <p:txBody>
          <a:bodyPr>
            <a:noAutofit/>
          </a:bodyPr>
          <a:lstStyle/>
          <a:p>
            <a:pPr fontAlgn="base"/>
            <a:r>
              <a:rPr lang="en-US" b="1" dirty="0">
                <a:solidFill>
                  <a:srgbClr val="0070C0"/>
                </a:solidFill>
                <a:latin typeface="Arial Rounded MT Bold" panose="020F0704030504030204" pitchFamily="34" charset="0"/>
              </a:rPr>
              <a:t>Rolling Deployments</a:t>
            </a:r>
          </a:p>
        </p:txBody>
      </p:sp>
      <p:sp>
        <p:nvSpPr>
          <p:cNvPr id="3" name="Subtitle 2"/>
          <p:cNvSpPr>
            <a:spLocks noGrp="1"/>
          </p:cNvSpPr>
          <p:nvPr>
            <p:ph type="subTitle" idx="1"/>
          </p:nvPr>
        </p:nvSpPr>
        <p:spPr>
          <a:xfrm>
            <a:off x="1524000" y="2834640"/>
            <a:ext cx="9144000" cy="3767328"/>
          </a:xfrm>
        </p:spPr>
        <p:txBody>
          <a:bodyPr>
            <a:normAutofit/>
          </a:bodyPr>
          <a:lstStyle/>
          <a:p>
            <a:pPr algn="l" fontAlgn="base"/>
            <a:r>
              <a:rPr lang="en-US" sz="3600" dirty="0">
                <a:solidFill>
                  <a:srgbClr val="00B0F0"/>
                </a:solidFill>
              </a:rPr>
              <a:t>Consider rolling deployments as an extension of minimum in-service. However, rather than define the number of containers that should remain online, we specify the maximum number of containers to update in tandem.</a:t>
            </a:r>
          </a:p>
        </p:txBody>
      </p:sp>
    </p:spTree>
    <p:extLst>
      <p:ext uri="{BB962C8B-B14F-4D97-AF65-F5344CB8AC3E}">
        <p14:creationId xmlns:p14="http://schemas.microsoft.com/office/powerpoint/2010/main" val="2320022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7824" y="237744"/>
            <a:ext cx="9790176" cy="6364224"/>
          </a:xfrm>
        </p:spPr>
        <p:txBody>
          <a:bodyPr/>
          <a:lstStyle/>
          <a:p>
            <a:pPr algn="l" fontAlgn="base"/>
            <a:r>
              <a:rPr lang="en-US" sz="3600" b="1" dirty="0">
                <a:solidFill>
                  <a:srgbClr val="0070C0"/>
                </a:solidFill>
                <a:latin typeface="Arial Rounded MT Bold" panose="020F0704030504030204" pitchFamily="34" charset="0"/>
              </a:rPr>
              <a:t>Example:</a:t>
            </a:r>
            <a:r>
              <a:rPr lang="en-US" sz="3600" dirty="0"/>
              <a:t> </a:t>
            </a:r>
            <a:r>
              <a:rPr lang="en-US" sz="3600" dirty="0">
                <a:solidFill>
                  <a:srgbClr val="00B0F0"/>
                </a:solidFill>
              </a:rPr>
              <a:t>We have the same 5 containers as before, but this time we initialize rolling updates by specifying the number of containers that may be updated simultaneously, e.g. 2. The process moves updates through 2 containers at a time until all the servers in the series are updated</a:t>
            </a:r>
            <a:r>
              <a:rPr lang="en-US" sz="3600" dirty="0" smtClean="0">
                <a:solidFill>
                  <a:srgbClr val="00B0F0"/>
                </a:solidFill>
              </a:rPr>
              <a:t>.</a:t>
            </a:r>
          </a:p>
          <a:p>
            <a:pPr algn="l" fontAlgn="base"/>
            <a:endParaRPr lang="en-US" sz="3600" dirty="0" smtClean="0"/>
          </a:p>
          <a:p>
            <a:pPr algn="l" fontAlgn="base"/>
            <a:endParaRPr lang="en-US" dirty="0"/>
          </a:p>
          <a:p>
            <a:pPr algn="l" fontAlgn="base"/>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47" y="3785616"/>
            <a:ext cx="9272969" cy="2576893"/>
          </a:xfrm>
          <a:prstGeom prst="rect">
            <a:avLst/>
          </a:prstGeom>
        </p:spPr>
      </p:pic>
    </p:spTree>
    <p:extLst>
      <p:ext uri="{BB962C8B-B14F-4D97-AF65-F5344CB8AC3E}">
        <p14:creationId xmlns:p14="http://schemas.microsoft.com/office/powerpoint/2010/main" val="1552868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55448"/>
            <a:ext cx="9144000" cy="6446520"/>
          </a:xfrm>
        </p:spPr>
        <p:txBody>
          <a:bodyPr>
            <a:normAutofit fontScale="70000" lnSpcReduction="20000"/>
          </a:bodyPr>
          <a:lstStyle/>
          <a:p>
            <a:pPr algn="l" fontAlgn="base"/>
            <a:r>
              <a:rPr lang="en-US" sz="4000" b="1" dirty="0" smtClean="0">
                <a:solidFill>
                  <a:srgbClr val="0070C0"/>
                </a:solidFill>
                <a:latin typeface="Arial Rounded MT Bold" panose="020F0704030504030204" pitchFamily="34" charset="0"/>
              </a:rPr>
              <a:t>Disadvantages</a:t>
            </a:r>
          </a:p>
          <a:p>
            <a:pPr marL="571500" indent="-571500" algn="l" fontAlgn="base">
              <a:buFont typeface="Arial" panose="020B0604020202020204" pitchFamily="34" charset="0"/>
              <a:buChar char="•"/>
            </a:pPr>
            <a:r>
              <a:rPr lang="en-US" sz="4000" dirty="0" smtClean="0">
                <a:solidFill>
                  <a:srgbClr val="00B0F0"/>
                </a:solidFill>
              </a:rPr>
              <a:t>Docker rolling updates deal with failure in two ways:</a:t>
            </a:r>
          </a:p>
          <a:p>
            <a:pPr marL="571500" indent="-571500" algn="l" fontAlgn="base">
              <a:buFont typeface="Arial" panose="020B0604020202020204" pitchFamily="34" charset="0"/>
              <a:buChar char="•"/>
            </a:pPr>
            <a:r>
              <a:rPr lang="en-US" sz="4000" dirty="0" smtClean="0">
                <a:solidFill>
                  <a:srgbClr val="00B0F0"/>
                </a:solidFill>
              </a:rPr>
              <a:t>By pausing, allowing someone to jump in and rollback to fix</a:t>
            </a:r>
          </a:p>
          <a:p>
            <a:pPr marL="571500" indent="-571500" algn="l" fontAlgn="base">
              <a:buFont typeface="Arial" panose="020B0604020202020204" pitchFamily="34" charset="0"/>
              <a:buChar char="•"/>
            </a:pPr>
            <a:r>
              <a:rPr lang="en-US" sz="4000" dirty="0" smtClean="0">
                <a:solidFill>
                  <a:srgbClr val="00B0F0"/>
                </a:solidFill>
              </a:rPr>
              <a:t>Or continuing regardless, meaning you may not discover a problem while the container is running</a:t>
            </a:r>
          </a:p>
          <a:p>
            <a:pPr marL="571500" indent="-571500" algn="l" fontAlgn="base">
              <a:buFont typeface="Arial" panose="020B0604020202020204" pitchFamily="34" charset="0"/>
              <a:buChar char="•"/>
            </a:pPr>
            <a:r>
              <a:rPr lang="en-US" sz="4000" dirty="0" smtClean="0">
                <a:solidFill>
                  <a:srgbClr val="00B0F0"/>
                </a:solidFill>
              </a:rPr>
              <a:t>More complex than minimum in-service</a:t>
            </a:r>
          </a:p>
          <a:p>
            <a:pPr marL="571500" indent="-571500" algn="l" fontAlgn="base">
              <a:buFont typeface="Arial" panose="020B0604020202020204" pitchFamily="34" charset="0"/>
              <a:buChar char="•"/>
            </a:pPr>
            <a:r>
              <a:rPr lang="en-US" sz="4000" dirty="0" smtClean="0">
                <a:solidFill>
                  <a:srgbClr val="00B0F0"/>
                </a:solidFill>
              </a:rPr>
              <a:t>Can be the least efficient in terms of deployment time; based on the time taken to update per stage</a:t>
            </a:r>
          </a:p>
          <a:p>
            <a:pPr marL="571500" indent="-571500" algn="l" fontAlgn="base">
              <a:buFont typeface="Arial" panose="020B0604020202020204" pitchFamily="34" charset="0"/>
              <a:buChar char="•"/>
            </a:pPr>
            <a:r>
              <a:rPr lang="en-US" sz="4000" dirty="0" smtClean="0">
                <a:solidFill>
                  <a:srgbClr val="00B0F0"/>
                </a:solidFill>
              </a:rPr>
              <a:t>Again, we recommend orchestration and health checks outside of Swarm</a:t>
            </a:r>
          </a:p>
          <a:p>
            <a:pPr algn="l" fontAlgn="base"/>
            <a:r>
              <a:rPr lang="en-US" sz="4000" b="1" dirty="0" smtClean="0">
                <a:solidFill>
                  <a:srgbClr val="0070C0"/>
                </a:solidFill>
                <a:latin typeface="Arial Rounded MT Bold" panose="020F0704030504030204" pitchFamily="34" charset="0"/>
              </a:rPr>
              <a:t>Advantages</a:t>
            </a:r>
          </a:p>
          <a:p>
            <a:pPr marL="571500" indent="-571500" algn="l" fontAlgn="base">
              <a:buFont typeface="Arial" panose="020B0604020202020204" pitchFamily="34" charset="0"/>
              <a:buChar char="•"/>
            </a:pPr>
            <a:r>
              <a:rPr lang="en-US" sz="4000" dirty="0" smtClean="0">
                <a:solidFill>
                  <a:srgbClr val="00B0F0"/>
                </a:solidFill>
              </a:rPr>
              <a:t>No downtime</a:t>
            </a:r>
          </a:p>
          <a:p>
            <a:pPr marL="571500" indent="-571500" algn="l" fontAlgn="base">
              <a:buFont typeface="Arial" panose="020B0604020202020204" pitchFamily="34" charset="0"/>
              <a:buChar char="•"/>
            </a:pPr>
            <a:r>
              <a:rPr lang="en-US" sz="4000" dirty="0" smtClean="0">
                <a:solidFill>
                  <a:srgbClr val="00B0F0"/>
                </a:solidFill>
              </a:rPr>
              <a:t>Pausing is possible, permitting limited multi-version testing</a:t>
            </a:r>
          </a:p>
          <a:p>
            <a:pPr marL="571500" indent="-571500" algn="l" fontAlgn="base">
              <a:buFont typeface="Arial" panose="020B0604020202020204" pitchFamily="34" charset="0"/>
              <a:buChar char="•"/>
            </a:pPr>
            <a:r>
              <a:rPr lang="en-US" sz="4000" dirty="0" smtClean="0">
                <a:solidFill>
                  <a:srgbClr val="00B0F0"/>
                </a:solidFill>
              </a:rPr>
              <a:t>Allows for automated testing—to assess deployment targets before continuing</a:t>
            </a:r>
            <a:endParaRPr lang="en-US" dirty="0"/>
          </a:p>
        </p:txBody>
      </p:sp>
    </p:spTree>
    <p:extLst>
      <p:ext uri="{BB962C8B-B14F-4D97-AF65-F5344CB8AC3E}">
        <p14:creationId xmlns:p14="http://schemas.microsoft.com/office/powerpoint/2010/main" val="3709847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432" y="530352"/>
            <a:ext cx="9497568" cy="1124712"/>
          </a:xfrm>
        </p:spPr>
        <p:txBody>
          <a:bodyPr>
            <a:noAutofit/>
          </a:bodyPr>
          <a:lstStyle/>
          <a:p>
            <a:pPr fontAlgn="base"/>
            <a:r>
              <a:rPr lang="en-US" b="1" dirty="0">
                <a:solidFill>
                  <a:srgbClr val="0070C0"/>
                </a:solidFill>
                <a:latin typeface="Arial Rounded MT Bold" panose="020F0704030504030204" pitchFamily="34" charset="0"/>
              </a:rPr>
              <a:t>Blue/Green Deployments</a:t>
            </a:r>
          </a:p>
        </p:txBody>
      </p:sp>
      <p:sp>
        <p:nvSpPr>
          <p:cNvPr id="3" name="Subtitle 2"/>
          <p:cNvSpPr>
            <a:spLocks noGrp="1"/>
          </p:cNvSpPr>
          <p:nvPr>
            <p:ph type="subTitle" idx="1"/>
          </p:nvPr>
        </p:nvSpPr>
        <p:spPr>
          <a:xfrm>
            <a:off x="1234440" y="1993392"/>
            <a:ext cx="9433560" cy="4608576"/>
          </a:xfrm>
        </p:spPr>
        <p:txBody>
          <a:bodyPr>
            <a:noAutofit/>
          </a:bodyPr>
          <a:lstStyle/>
          <a:p>
            <a:pPr algn="l" fontAlgn="base"/>
            <a:r>
              <a:rPr lang="en-US" sz="2800" dirty="0">
                <a:solidFill>
                  <a:srgbClr val="00B0F0"/>
                </a:solidFill>
              </a:rPr>
              <a:t>When following the Blue/Green (a.k.a. Red/Black) method, we replicate our “entire” infrastructure for a short time. The replicated infrastructure hosts the new application, while the old infrastructure continues to run until testing is complete and the new stack is adopted. The capabilities to achieve this have been around for a long time, but before the Cloud, it was an incredibly costly deployment method. Now, we can deploy stacks to a whole new environment—allowing for isolated evaluation—and thanks to the Cloud, at minimal costs. Once testing is complete, we switch our application over to the new version and shut down the legacy stack.</a:t>
            </a:r>
          </a:p>
        </p:txBody>
      </p:sp>
    </p:spTree>
    <p:extLst>
      <p:ext uri="{BB962C8B-B14F-4D97-AF65-F5344CB8AC3E}">
        <p14:creationId xmlns:p14="http://schemas.microsoft.com/office/powerpoint/2010/main" val="36052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 y="137160"/>
            <a:ext cx="10881360" cy="6464808"/>
          </a:xfrm>
        </p:spPr>
        <p:txBody>
          <a:bodyPr>
            <a:normAutofit fontScale="92500" lnSpcReduction="10000"/>
          </a:bodyPr>
          <a:lstStyle/>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smtClean="0"/>
          </a:p>
          <a:p>
            <a:pPr algn="l"/>
            <a:r>
              <a:rPr lang="en-US" sz="2800" dirty="0">
                <a:solidFill>
                  <a:srgbClr val="00B0F0"/>
                </a:solidFill>
              </a:rPr>
              <a:t>As the image depicts, Blue represents your current environment version, while the new variant you want to deploy is Green. Typically, this happens in the form of a DNS change, though you can deploy Blue/Green by modifying Auto Scaling Groups too.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024" y="233172"/>
            <a:ext cx="5971032" cy="4494276"/>
          </a:xfrm>
          <a:prstGeom prst="rect">
            <a:avLst/>
          </a:prstGeom>
        </p:spPr>
      </p:pic>
    </p:spTree>
    <p:extLst>
      <p:ext uri="{BB962C8B-B14F-4D97-AF65-F5344CB8AC3E}">
        <p14:creationId xmlns:p14="http://schemas.microsoft.com/office/powerpoint/2010/main" val="1325945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819</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Calibri</vt:lpstr>
      <vt:lpstr>Calibri Light</vt:lpstr>
      <vt:lpstr>Office Theme</vt:lpstr>
      <vt:lpstr>Continuous Delivery  Deployment Types</vt:lpstr>
      <vt:lpstr>Minimum In-Service Deployments</vt:lpstr>
      <vt:lpstr>PowerPoint Presentation</vt:lpstr>
      <vt:lpstr>PowerPoint Presentation</vt:lpstr>
      <vt:lpstr>Rolling Deployments</vt:lpstr>
      <vt:lpstr>PowerPoint Presentation</vt:lpstr>
      <vt:lpstr>PowerPoint Presentation</vt:lpstr>
      <vt:lpstr>Blue/Green Deployments</vt:lpstr>
      <vt:lpstr>PowerPoint Presentation</vt:lpstr>
      <vt:lpstr>PowerPoint Presentation</vt:lpstr>
      <vt:lpstr>A/B Testing</vt:lpstr>
      <vt:lpstr>PowerPoint Presentation</vt:lpstr>
      <vt:lpstr>PowerPoint Presentation</vt:lpstr>
    </vt:vector>
  </TitlesOfParts>
  <Company>S&amp;P 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Delivery  Deployment Types</dc:title>
  <dc:creator>Indore, Nilesh</dc:creator>
  <cp:lastModifiedBy>Indore, Nilesh</cp:lastModifiedBy>
  <cp:revision>6</cp:revision>
  <dcterms:created xsi:type="dcterms:W3CDTF">2020-10-04T15:39:06Z</dcterms:created>
  <dcterms:modified xsi:type="dcterms:W3CDTF">2020-10-04T16:10:16Z</dcterms:modified>
</cp:coreProperties>
</file>