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3961f07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3961f07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3961f07c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3961f07c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3961f07c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3961f07c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3961f07c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3961f07c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3961f07c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3961f07c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961f07c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961f07c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3961f07c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3961f07c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3961f07c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3961f07c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a75b43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a75b43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3961f07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3961f07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3961f07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3961f07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3961f07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3961f07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961f07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961f07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961f07c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961f07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3961f07c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3961f07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961f07c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3961f07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3961f07c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3961f07c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Relationship Id="rId5" Type="http://schemas.openxmlformats.org/officeDocument/2006/relationships/image" Target="../media/image3.jpg"/><Relationship Id="rId6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30525" y="434075"/>
            <a:ext cx="58011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21325" y="532225"/>
            <a:ext cx="82944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" lvl="0" marL="6350" marR="57658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Foot Step Based Power Generation For Mobile Charging</a:t>
            </a:r>
            <a:endParaRPr b="1"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97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576475" y="3476900"/>
            <a:ext cx="31608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Made By -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Nishant Virakar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Rutik Raut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Nikhil Mote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Viraj Nikam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5925" y="4066100"/>
            <a:ext cx="3209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Under Guidance -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Prof.Bhagawat Uchale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Application Design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53450" y="1116550"/>
            <a:ext cx="81630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657225" y="1940550"/>
            <a:ext cx="222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Flow Diagram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750" y="361250"/>
            <a:ext cx="2552700" cy="45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704225" y="2188200"/>
            <a:ext cx="2962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Use case Diagram 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sz="3500">
                <a:solidFill>
                  <a:schemeClr val="dk1"/>
                </a:solidFill>
              </a:rPr>
              <a:t>Application Advantages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153450" y="949950"/>
            <a:ext cx="8163000" cy="4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746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12"/>
              <a:buFont typeface="Calibri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Renewable Energy Source</a:t>
            </a:r>
            <a:r>
              <a:rPr lang="en" sz="17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355" lvl="1" marL="742950" marR="258445" rtl="0" algn="l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Clr>
                <a:srgbClr val="374151"/>
              </a:buClr>
              <a:buSzPts val="1576"/>
              <a:buFont typeface="Calibri"/>
              <a:buChar char="∙"/>
            </a:pPr>
            <a:r>
              <a:rPr lang="en" sz="17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Utilizes a renewable energy source generated by human activities, making it an </a:t>
            </a:r>
            <a:r>
              <a:rPr lang="en" sz="1700">
                <a:solidFill>
                  <a:srgbClr val="374151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environmentally friendly solution.</a:t>
            </a:r>
            <a:endParaRPr sz="1700">
              <a:solidFill>
                <a:srgbClr val="374151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746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12"/>
              <a:buFont typeface="Calibri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Off-Grid Power Generation</a:t>
            </a:r>
            <a:r>
              <a:rPr lang="en" sz="17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355" lvl="1" marL="742950" marR="256540" rtl="0" algn="l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Clr>
                <a:srgbClr val="374151"/>
              </a:buClr>
              <a:buSzPts val="1576"/>
              <a:buFont typeface="Calibri"/>
              <a:buChar char="∙"/>
            </a:pPr>
            <a:r>
              <a:rPr lang="en" sz="17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Can be deployed in off-grid o</a:t>
            </a:r>
            <a:r>
              <a:rPr lang="en" sz="1700">
                <a:solidFill>
                  <a:srgbClr val="374151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r remote areas,</a:t>
            </a:r>
            <a:r>
              <a:rPr lang="en" sz="17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providing a sustainable power source where traditional power infrastructure is lacking.</a:t>
            </a:r>
            <a:endParaRPr sz="17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746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12"/>
              <a:buFont typeface="Calibri"/>
              <a:buAutoNum type="arabicPeriod"/>
            </a:pPr>
            <a:r>
              <a:rPr lang="en" sz="1700">
                <a:solidFill>
                  <a:srgbClr val="37415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Promotes Energy Awareness</a:t>
            </a:r>
            <a:r>
              <a:rPr lang="en" sz="17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355" lvl="1" marL="742950" marR="257809" rtl="0" algn="l">
              <a:lnSpc>
                <a:spcPct val="150000"/>
              </a:lnSpc>
              <a:spcBef>
                <a:spcPts val="680"/>
              </a:spcBef>
              <a:spcAft>
                <a:spcPts val="0"/>
              </a:spcAft>
              <a:buClr>
                <a:srgbClr val="374151"/>
              </a:buClr>
              <a:buSzPts val="1576"/>
              <a:buFont typeface="Calibri"/>
              <a:buChar char="∙"/>
            </a:pPr>
            <a:r>
              <a:rPr lang="en" sz="1700">
                <a:solidFill>
                  <a:srgbClr val="374151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Raises awareness about energy consumptio</a:t>
            </a:r>
            <a:r>
              <a:rPr lang="en" sz="17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n and encourages a more sustainable lifestyle by directly involving individuals in power generation.</a:t>
            </a:r>
            <a:endParaRPr sz="23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838200" y="445475"/>
            <a:ext cx="3194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Limitations: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417850" y="1972300"/>
            <a:ext cx="3973200" cy="26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374151"/>
                </a:solidFill>
              </a:rPr>
              <a:t>1.   </a:t>
            </a:r>
            <a:r>
              <a:rPr lang="en" sz="1480">
                <a:solidFill>
                  <a:srgbClr val="374151"/>
                </a:solidFill>
              </a:rPr>
              <a:t>  </a:t>
            </a:r>
            <a:r>
              <a:rPr lang="en" sz="158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Technological Advancements:</a:t>
            </a:r>
            <a:endParaRPr sz="158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8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2    Improvement Hardware Durability</a:t>
            </a:r>
            <a:endParaRPr sz="158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25654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80">
              <a:solidFill>
                <a:srgbClr val="374151"/>
              </a:solidFill>
            </a:endParaRPr>
          </a:p>
          <a:p>
            <a:pPr indent="0" lvl="0" marL="685800" marR="25654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80">
              <a:solidFill>
                <a:srgbClr val="374151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60">
              <a:solidFill>
                <a:srgbClr val="374151"/>
              </a:solidFill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80">
              <a:solidFill>
                <a:srgbClr val="374151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729150" y="6215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Scope: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17750" y="1126800"/>
            <a:ext cx="45501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lang="en" sz="1500">
                <a:solidFill>
                  <a:srgbClr val="37415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Limited Power Output:</a:t>
            </a:r>
            <a:endParaRPr sz="1500">
              <a:solidFill>
                <a:srgbClr val="374151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01705" lvl="1" marL="685800" marR="257175" rtl="0" algn="l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Clr>
                <a:srgbClr val="374151"/>
              </a:buClr>
              <a:buSzPts val="1376"/>
              <a:buFont typeface="Calibri"/>
              <a:buChar char="∙"/>
            </a:pPr>
            <a:r>
              <a:rPr lang="en" sz="15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The amount of power generated per footstep is relatively small, limiting the system's ability 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5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500" u="sng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rgbClr val="37415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Initial Installation Costs:</a:t>
            </a:r>
            <a:endParaRPr sz="1500">
              <a:solidFill>
                <a:srgbClr val="374151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01705" lvl="1" marL="685800" marR="259080" rtl="0" algn="l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Clr>
                <a:srgbClr val="374151"/>
              </a:buClr>
              <a:buSzPts val="1376"/>
              <a:buFont typeface="Calibri"/>
              <a:buChar char="∙"/>
            </a:pPr>
            <a:r>
              <a:rPr lang="en" sz="15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The upfront costs of installing the system, including piezoelectric materials, RFID readers, and electronic components, may be relatively high.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4"/>
          <p:cNvCxnSpPr/>
          <p:nvPr/>
        </p:nvCxnSpPr>
        <p:spPr>
          <a:xfrm flipH="1">
            <a:off x="5067875" y="600700"/>
            <a:ext cx="36900" cy="398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Reference</a:t>
            </a:r>
            <a:r>
              <a:rPr lang="en" sz="3600">
                <a:solidFill>
                  <a:schemeClr val="dk2"/>
                </a:solidFill>
              </a:rPr>
              <a:t>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53450" y="1116550"/>
            <a:ext cx="81630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25336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Mazwin Mazlan and Mohamad Hazlami Abd Manan, "</a:t>
            </a:r>
            <a:r>
              <a:rPr b="1"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Modelling and Analysis Road Energy Harvester Using Piezoelectric Transducer</a:t>
            </a:r>
            <a:r>
              <a:rPr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", </a:t>
            </a:r>
            <a:r>
              <a:rPr i="1"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International Journal of Engineering &amp; Technology</a:t>
            </a:r>
            <a:r>
              <a:rPr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, vol. 8, no. 1.7, pp. 94-100, 2019.</a:t>
            </a:r>
            <a:endParaRPr sz="149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25336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258445" rtl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Mervyn Fernandes, Minal Patil, Vedant Desai and Asawari Dudwadkar, "</a:t>
            </a:r>
            <a:r>
              <a:rPr b="1"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Implementation of Piezoelectric Sensors for Generation of Power"</a:t>
            </a:r>
            <a:r>
              <a:rPr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International Journal of Innovative Research in Science Engineering and Technology</a:t>
            </a:r>
            <a:r>
              <a:rPr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, vol. 6, no. 4, April 2017.</a:t>
            </a:r>
            <a:endParaRPr sz="149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258445" rtl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49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254634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16"/>
              <a:buFont typeface="Arial"/>
              <a:buNone/>
            </a:pPr>
            <a:r>
              <a:rPr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S. S. Taliyan, B. B. Biswas, R. K. Patil and G. P. Srivastava, "</a:t>
            </a:r>
            <a:r>
              <a:rPr b="1"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Electricity from Footsteps</a:t>
            </a:r>
            <a:r>
              <a:rPr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", </a:t>
            </a:r>
            <a:r>
              <a:rPr i="1"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International Journal for Innovative Research in Science</a:t>
            </a:r>
            <a:r>
              <a:rPr lang="en" sz="149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, 2013</a:t>
            </a:r>
            <a:endParaRPr sz="149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347700" y="97375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Publication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77250" y="897475"/>
            <a:ext cx="88089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657225" y="1940550"/>
            <a:ext cx="222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EFEFEF"/>
              </a:highlight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175" y="1007566"/>
            <a:ext cx="2669324" cy="190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175" y="1054975"/>
            <a:ext cx="2669324" cy="19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386" y="3066962"/>
            <a:ext cx="2776902" cy="1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9174" y="3107988"/>
            <a:ext cx="2845725" cy="190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6"/>
          <p:cNvCxnSpPr>
            <a:stCxn id="151" idx="1"/>
            <a:endCxn id="151" idx="3"/>
          </p:cNvCxnSpPr>
          <p:nvPr/>
        </p:nvCxnSpPr>
        <p:spPr>
          <a:xfrm>
            <a:off x="77250" y="3020425"/>
            <a:ext cx="88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6"/>
          <p:cNvCxnSpPr>
            <a:stCxn id="151" idx="0"/>
            <a:endCxn id="151" idx="2"/>
          </p:cNvCxnSpPr>
          <p:nvPr/>
        </p:nvCxnSpPr>
        <p:spPr>
          <a:xfrm>
            <a:off x="4481700" y="897475"/>
            <a:ext cx="0" cy="42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347700" y="97375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Participation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7250" y="897475"/>
            <a:ext cx="88089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5657225" y="1940550"/>
            <a:ext cx="222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EFEFEF"/>
              </a:highlight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347" r="357" t="0"/>
          <a:stretch/>
        </p:blipFill>
        <p:spPr>
          <a:xfrm>
            <a:off x="997175" y="1007566"/>
            <a:ext cx="2669325" cy="190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4">
            <a:alphaModFix/>
          </a:blip>
          <a:srcRect b="0" l="1085" r="1095" t="0"/>
          <a:stretch/>
        </p:blipFill>
        <p:spPr>
          <a:xfrm>
            <a:off x="5489175" y="1054975"/>
            <a:ext cx="2669325" cy="191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 rotWithShape="1">
          <a:blip r:embed="rId5">
            <a:alphaModFix/>
          </a:blip>
          <a:srcRect b="0" l="49" r="49" t="0"/>
          <a:stretch/>
        </p:blipFill>
        <p:spPr>
          <a:xfrm>
            <a:off x="943386" y="3066962"/>
            <a:ext cx="2776902" cy="1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2767" l="0" r="0" t="2767"/>
          <a:stretch/>
        </p:blipFill>
        <p:spPr>
          <a:xfrm>
            <a:off x="5489174" y="3107988"/>
            <a:ext cx="2845725" cy="1902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7"/>
          <p:cNvCxnSpPr>
            <a:stCxn id="164" idx="1"/>
            <a:endCxn id="164" idx="3"/>
          </p:cNvCxnSpPr>
          <p:nvPr/>
        </p:nvCxnSpPr>
        <p:spPr>
          <a:xfrm>
            <a:off x="77250" y="3020425"/>
            <a:ext cx="88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7"/>
          <p:cNvCxnSpPr>
            <a:stCxn id="164" idx="0"/>
            <a:endCxn id="164" idx="2"/>
          </p:cNvCxnSpPr>
          <p:nvPr/>
        </p:nvCxnSpPr>
        <p:spPr>
          <a:xfrm>
            <a:off x="4481700" y="897475"/>
            <a:ext cx="0" cy="42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Project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53450" y="1116550"/>
            <a:ext cx="81630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Img 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upload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 kra  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 chi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657225" y="1940550"/>
            <a:ext cx="222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704225" y="2188200"/>
            <a:ext cx="2962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-3890" l="-22540" r="22539" t="3889"/>
          <a:stretch/>
        </p:blipFill>
        <p:spPr>
          <a:xfrm>
            <a:off x="1483775" y="1407150"/>
            <a:ext cx="64611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30150" y="322775"/>
            <a:ext cx="24129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6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Motivation 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77900" y="1841550"/>
            <a:ext cx="7309800" cy="1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35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Harness piezoelectricity to convert footsteps into sustainable energy for mobile charging. Empower communities, </a:t>
            </a:r>
            <a:r>
              <a:rPr lang="en" sz="1835">
                <a:solidFill>
                  <a:srgbClr val="37415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reduce carbon footprints</a:t>
            </a:r>
            <a:r>
              <a:rPr lang="en" sz="1835">
                <a:solidFill>
                  <a:srgbClr val="374151"/>
                </a:solidFill>
                <a:highlight>
                  <a:srgbClr val="D9D9D9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35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and step into an  </a:t>
            </a:r>
            <a:r>
              <a:rPr lang="en" sz="1835">
                <a:solidFill>
                  <a:srgbClr val="374151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eco-friendly future </a:t>
            </a:r>
            <a:r>
              <a:rPr lang="en" sz="1835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with every step.</a:t>
            </a:r>
            <a:endParaRPr sz="1835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35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Introduction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363125" y="1462050"/>
            <a:ext cx="69534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" sz="1900">
                <a:solidFill>
                  <a:schemeClr val="dk2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mobile devices proliferate</a:t>
            </a: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piezoelectric materials can convert footsteps into clean, renewable electricity, addressing energy depletion and environmental concerns for portable mobile charging solutions.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Piezoelectric materials</a:t>
            </a: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convert footstep-induced vibrations into electrical energy, efficiently charging mobile devices while promoting sustainable and eco-friendly solutions for our environments.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Literature Survey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53450" y="1116550"/>
            <a:ext cx="81630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Early studies demonstrate the potential of piezoelectric cantilevers for </a:t>
            </a:r>
            <a:r>
              <a:rPr lang="en" sz="1800">
                <a:solidFill>
                  <a:schemeClr val="dk2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ambient vibration energy harvesting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Piezoelectric materials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offer a unique method to </a:t>
            </a:r>
            <a:r>
              <a:rPr lang="en" sz="18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convert mechanical stress from footsteps into electrical energy</a:t>
            </a:r>
            <a:endParaRPr sz="18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Provides renewable and clean energy source, reducing carbon footprints.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Practical Solution for using in open and public environment.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Existing</a:t>
            </a:r>
            <a:r>
              <a:rPr lang="en" sz="3600">
                <a:solidFill>
                  <a:schemeClr val="dk2"/>
                </a:solidFill>
              </a:rPr>
              <a:t> System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53450" y="1116550"/>
            <a:ext cx="88203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0" y="1192750"/>
            <a:ext cx="37719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775" y="1145125"/>
            <a:ext cx="3048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86825" y="3459700"/>
            <a:ext cx="3438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Fig.1 Used in Shoes 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Study Conduct By :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</a:rPr>
              <a:t>Open Idea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449350" y="3459700"/>
            <a:ext cx="3219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Fig.2 Used in Solar Panels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Study Conduct By: </a:t>
            </a:r>
            <a:r>
              <a:rPr lang="en">
                <a:solidFill>
                  <a:schemeClr val="dk2"/>
                </a:solidFill>
                <a:highlight>
                  <a:srgbClr val="D9D9D9"/>
                </a:highlight>
              </a:rPr>
              <a:t>Science Direct</a:t>
            </a:r>
            <a:endParaRPr>
              <a:solidFill>
                <a:schemeClr val="dk2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Proposed System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53450" y="1016625"/>
            <a:ext cx="8915700" cy="3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75" y="1407150"/>
            <a:ext cx="51435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190625" y="1616700"/>
            <a:ext cx="27909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Piezo Disk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Arduino</a:t>
            </a:r>
            <a:r>
              <a:rPr lang="en" sz="1800">
                <a:solidFill>
                  <a:schemeClr val="dk2"/>
                </a:solidFill>
              </a:rPr>
              <a:t> UNO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Lithium Battery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RFID Reader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Problem Occurs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53450" y="1116550"/>
            <a:ext cx="81630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Circuit Optimization</a:t>
            </a: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 Produce large amount of Electricity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Piezo Material Choice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Quartz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Piezoelectric Polymers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Battery capacity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System Architecture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153450" y="1116550"/>
            <a:ext cx="88662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75" y="1196625"/>
            <a:ext cx="4914898" cy="3881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800100" y="229875"/>
            <a:ext cx="3124200" cy="4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Piezoelectric Tiles: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 piezoelectric tiles in flooring or structural components to capture mechanical energy from foot traffic.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Harvesting Circuit: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mechanical energy from piezoelectric tiles into electrical energy using dedicated circuitry.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Storage: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harvested energy in capacitors or batteries for later use or continuous supply.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Management System: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distribution of stored energy to power electronic devices or feed back into the grid as needed.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801150" y="316450"/>
            <a:ext cx="826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Application Design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53450" y="1116550"/>
            <a:ext cx="81630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Data Flow Diagram </a:t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rgbClr val="EFEFE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50" y="959475"/>
            <a:ext cx="3429000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657225" y="1940550"/>
            <a:ext cx="2229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EFEFEF"/>
                </a:highlight>
              </a:rPr>
              <a:t>Data Flow Diagram</a:t>
            </a:r>
            <a:endParaRPr sz="1800">
              <a:solidFill>
                <a:schemeClr val="dk2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