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52DC9-02DA-4066-B460-C456FFDC406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73EF0-F983-46EA-B2EC-5CCD0998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475C-1D99-449D-B390-EA49D89285A4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8AA1093F-D860-FB96-EB37-1F9695533C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9850"/>
            <a:ext cx="12858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3DBF9EE7-BD1E-4C42-E0C0-1DA1E12A68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93663"/>
            <a:ext cx="9144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http://www.tnepscor.org/images/logo_new.jpg">
            <a:extLst>
              <a:ext uri="{FF2B5EF4-FFF2-40B4-BE49-F238E27FC236}">
                <a16:creationId xmlns:a16="http://schemas.microsoft.com/office/drawing/2014/main" id="{5E714ABD-6F54-0B03-BB94-A0FF4C46D4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6684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1C7607B6-5CB0-9767-D9A5-B1F940AE5A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27725"/>
            <a:ext cx="1066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09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4526-71BC-4C56-8635-5386CA1B9D3C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5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05C-B11F-4EB0-8E88-B694528AE8A9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5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6159-E1AC-49CA-AE19-1DF02E483A5C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B34EA4E-2433-8A49-1CC0-6D32A76691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9850"/>
            <a:ext cx="12858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56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A4D6-68C1-40B7-9E5E-C78B8443DDD4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8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4515-E9B9-4CEB-B1A5-86A6E5154ED2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4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E1BF-BB8C-4780-BAF2-B3460CD3952C}" type="datetime1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85F-2BB9-4E8C-BB37-BD45190EC0F4}" type="datetime1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65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B7DC-FDF6-449A-B873-25640798AEF5}" type="datetime1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028-1472-4991-8F25-9D6B7679B725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4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74F3-2708-467B-B48F-30149D468418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182" y="251979"/>
            <a:ext cx="7351568" cy="1124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616" y="16906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F1F5-2525-4B05-9E71-626A1F564395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OAT-23010101178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4335-8737-4162-9AF6-0E5E03BE8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4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063B-1F90-BB1E-1BB1-D704FD297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Data Structure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F5CEED3-2992-4BA5-CAA5-18DC72A55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ea typeface="ＭＳ Ｐゴシック" pitchFamily="34" charset="-128"/>
              </a:rPr>
              <a:t>Odedra Viraj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i="1" dirty="0">
                <a:ea typeface="ＭＳ Ｐゴシック" pitchFamily="34" charset="-128"/>
              </a:rPr>
              <a:t>Computer Sciences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ea typeface="ＭＳ Ｐゴシック" pitchFamily="34" charset="-128"/>
              </a:rPr>
              <a:t>College of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ea typeface="ＭＳ Ｐゴシック" pitchFamily="34" charset="-128"/>
              </a:rPr>
              <a:t>Darshan University</a:t>
            </a:r>
          </a:p>
        </p:txBody>
      </p:sp>
    </p:spTree>
    <p:extLst>
      <p:ext uri="{BB962C8B-B14F-4D97-AF65-F5344CB8AC3E}">
        <p14:creationId xmlns:p14="http://schemas.microsoft.com/office/powerpoint/2010/main" val="352695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E33CD-210E-4C1D-0B28-0CE4D660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628" y="251978"/>
            <a:ext cx="6694007" cy="1124239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Outline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5AB4AA-16C7-D2F0-B0D6-89F3B1D6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Data, Big Data and Challenges</a:t>
            </a: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Data Science</a:t>
            </a:r>
          </a:p>
          <a:p>
            <a:pPr lvl="1" eaLnBrk="1" hangingPunct="1">
              <a:defRPr/>
            </a:pPr>
            <a:r>
              <a:rPr lang="en-US" altLang="en-US" dirty="0"/>
              <a:t>Introduction</a:t>
            </a:r>
          </a:p>
          <a:p>
            <a:pPr lvl="1" eaLnBrk="1" hangingPunct="1">
              <a:defRPr/>
            </a:pPr>
            <a:r>
              <a:rPr lang="en-US" altLang="en-US" dirty="0"/>
              <a:t>Why Data Science</a:t>
            </a:r>
          </a:p>
          <a:p>
            <a:pPr>
              <a:defRPr/>
            </a:pPr>
            <a:r>
              <a:rPr lang="en-US" altLang="en-US" dirty="0"/>
              <a:t>Data Scientists</a:t>
            </a:r>
          </a:p>
          <a:p>
            <a:pPr lvl="1">
              <a:defRPr/>
            </a:pPr>
            <a:r>
              <a:rPr lang="en-US" altLang="en-US" dirty="0"/>
              <a:t>What do they do?</a:t>
            </a:r>
          </a:p>
          <a:p>
            <a:pPr>
              <a:defRPr/>
            </a:pPr>
            <a:r>
              <a:rPr lang="en-US" altLang="en-US" dirty="0"/>
              <a:t>Major/Concentration in Data Science</a:t>
            </a:r>
          </a:p>
          <a:p>
            <a:pPr lvl="1">
              <a:defRPr/>
            </a:pPr>
            <a:r>
              <a:rPr lang="en-US" altLang="en-US" dirty="0"/>
              <a:t>What courses to take.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C80B6-584B-A836-89BE-254E37DD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8B001-6850-A354-21B3-12B5ACC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7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500E-D3C5-FC96-267A-E4555BDC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All Around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883C-19F9-B765-BCB1-1C330C70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data is being collected </a:t>
            </a:r>
            <a:br>
              <a:rPr lang="en-US" dirty="0"/>
            </a:br>
            <a:r>
              <a:rPr lang="en-US" dirty="0"/>
              <a:t>and warehoused </a:t>
            </a:r>
          </a:p>
          <a:p>
            <a:pPr lvl="1"/>
            <a:r>
              <a:rPr lang="en-US" dirty="0"/>
              <a:t>Web data, e-commerce</a:t>
            </a:r>
          </a:p>
          <a:p>
            <a:pPr lvl="1"/>
            <a:r>
              <a:rPr lang="en-US" dirty="0"/>
              <a:t>Financial transactions, bank/credit transactions</a:t>
            </a:r>
          </a:p>
          <a:p>
            <a:pPr lvl="1"/>
            <a:r>
              <a:rPr lang="en-US" dirty="0"/>
              <a:t>Online trading and purchasing</a:t>
            </a:r>
          </a:p>
          <a:p>
            <a:pPr lvl="1"/>
            <a:r>
              <a:rPr lang="en-US" dirty="0"/>
              <a:t>Social Network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22376-E32C-701E-271B-C1081C71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103E3-B1DE-0FCB-6B50-C6D18697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356DF-DC29-E85B-741D-581A72F30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49" y="1157903"/>
            <a:ext cx="184023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4F8D9-64E0-1E68-1A09-00B3A4249C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89" y="3531817"/>
            <a:ext cx="2220252" cy="1328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BB60C5-1258-95B0-7BAC-A6131D145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39" y="4944052"/>
            <a:ext cx="2495550" cy="1497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E9C05-F0DF-C5A4-6E05-82D8A2210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76800"/>
            <a:ext cx="2425700" cy="16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500E-D3C5-FC96-267A-E4555BDC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Data Do We have?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883C-19F9-B765-BCB1-1C330C70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Google processes 20 PB a day (2008)</a:t>
            </a:r>
          </a:p>
          <a:p>
            <a:r>
              <a:rPr lang="en-US" dirty="0"/>
              <a:t>Facebook has 60 TB of daily logs</a:t>
            </a:r>
          </a:p>
          <a:p>
            <a:r>
              <a:rPr lang="en-US" dirty="0"/>
              <a:t>eBay has 6.5 PB of user data + 50 TB/day (5/2009)</a:t>
            </a:r>
          </a:p>
          <a:p>
            <a:r>
              <a:rPr lang="en-US" dirty="0"/>
              <a:t>1000 genomes project: 200 TB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Cost of 1 TB of disk: $35</a:t>
            </a:r>
          </a:p>
          <a:p>
            <a:r>
              <a:rPr lang="en-US" sz="1800" dirty="0"/>
              <a:t>Time to read 1 TB disk: 3 </a:t>
            </a:r>
            <a:r>
              <a:rPr lang="en-US" sz="1800" dirty="0" err="1"/>
              <a:t>hrs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(100 MB/s)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22376-E32C-701E-271B-C1081C71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103E3-B1DE-0FCB-6B50-C6D18697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535F8-C358-8503-BF35-4919749B4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58373"/>
            <a:ext cx="4449661" cy="27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500E-D3C5-FC96-267A-E4555BDC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883C-19F9-B765-BCB1-1C330C70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Big Data </a:t>
            </a:r>
            <a:r>
              <a:rPr lang="en-US" dirty="0">
                <a:solidFill>
                  <a:schemeClr val="tx1"/>
                </a:solidFill>
              </a:rPr>
              <a:t>is any data that is expensive to manage and hard to extract value from </a:t>
            </a:r>
          </a:p>
          <a:p>
            <a:pPr lvl="1" eaLnBrk="1" hangingPunct="1">
              <a:defRPr/>
            </a:pPr>
            <a:r>
              <a:rPr lang="en-US" altLang="en-US" dirty="0"/>
              <a:t>Volume</a:t>
            </a:r>
          </a:p>
          <a:p>
            <a:pPr lvl="2" eaLnBrk="1" hangingPunct="1">
              <a:defRPr/>
            </a:pPr>
            <a:r>
              <a:rPr lang="en-US" altLang="en-US" dirty="0"/>
              <a:t>The size of the data</a:t>
            </a:r>
          </a:p>
          <a:p>
            <a:pPr lvl="1" eaLnBrk="1" hangingPunct="1">
              <a:defRPr/>
            </a:pPr>
            <a:r>
              <a:rPr lang="en-US" altLang="en-US" dirty="0"/>
              <a:t>Velocity</a:t>
            </a:r>
          </a:p>
          <a:p>
            <a:pPr lvl="2" eaLnBrk="1" hangingPunct="1">
              <a:defRPr/>
            </a:pPr>
            <a:r>
              <a:rPr lang="en-US" dirty="0"/>
              <a:t>The latency of data processing relative to the growing demand for interactivity</a:t>
            </a:r>
          </a:p>
          <a:p>
            <a:pPr lvl="1" eaLnBrk="1" hangingPunct="1">
              <a:defRPr/>
            </a:pPr>
            <a:r>
              <a:rPr lang="en-US" altLang="en-US" dirty="0"/>
              <a:t>Variety and Complexity</a:t>
            </a:r>
          </a:p>
          <a:p>
            <a:pPr lvl="2" eaLnBrk="1" hangingPunct="1">
              <a:defRPr/>
            </a:pPr>
            <a:r>
              <a:rPr lang="en-US" dirty="0"/>
              <a:t>the diversity of sources, formats, quality, structures.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22376-E32C-701E-271B-C1081C71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OAT-23010101178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103E3-B1DE-0FCB-6B50-C6D18697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335-8737-4162-9AF6-0E5E03BE8EB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201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Wingdings</vt:lpstr>
      <vt:lpstr>Office Theme</vt:lpstr>
      <vt:lpstr>Introduction to Data Structure</vt:lpstr>
      <vt:lpstr>Outline</vt:lpstr>
      <vt:lpstr>Data All Around</vt:lpstr>
      <vt:lpstr>How Much Data Do We have?</vt:lpstr>
      <vt:lpstr>Big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Odedra</dc:creator>
  <cp:lastModifiedBy>Viraj Odedra</cp:lastModifiedBy>
  <cp:revision>2</cp:revision>
  <dcterms:created xsi:type="dcterms:W3CDTF">2024-09-24T12:51:27Z</dcterms:created>
  <dcterms:modified xsi:type="dcterms:W3CDTF">2024-09-24T13:26:45Z</dcterms:modified>
</cp:coreProperties>
</file>