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51206400" cy="3657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840479" y="5985936"/>
            <a:ext cx="43525441" cy="12733868"/>
          </a:xfrm>
          <a:prstGeom prst="rect">
            <a:avLst/>
          </a:prstGeom>
        </p:spPr>
        <p:txBody>
          <a:bodyPr anchor="b"/>
          <a:lstStyle>
            <a:lvl1pPr algn="ctr">
              <a:defRPr sz="32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6400800" y="19210869"/>
            <a:ext cx="38404800" cy="883073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2800"/>
            </a:lvl1pPr>
            <a:lvl2pPr marL="0" indent="2438385" algn="ctr">
              <a:buSzTx/>
              <a:buFontTx/>
              <a:buNone/>
              <a:defRPr sz="12800"/>
            </a:lvl2pPr>
            <a:lvl3pPr marL="0" indent="4876770" algn="ctr">
              <a:buSzTx/>
              <a:buFontTx/>
              <a:buNone/>
              <a:defRPr sz="12800"/>
            </a:lvl3pPr>
            <a:lvl4pPr marL="0" indent="7315154" algn="ctr">
              <a:buSzTx/>
              <a:buFontTx/>
              <a:buNone/>
              <a:defRPr sz="12800"/>
            </a:lvl4pPr>
            <a:lvl5pPr marL="0" indent="9753538" algn="ctr">
              <a:buSzTx/>
              <a:buFontTx/>
              <a:buNone/>
              <a:defRPr sz="1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3493773" y="9118610"/>
            <a:ext cx="44165522" cy="15214598"/>
          </a:xfrm>
          <a:prstGeom prst="rect">
            <a:avLst/>
          </a:prstGeom>
        </p:spPr>
        <p:txBody>
          <a:bodyPr anchor="b"/>
          <a:lstStyle>
            <a:lvl1pPr>
              <a:defRPr sz="32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3493773" y="24477144"/>
            <a:ext cx="44165522" cy="800099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800"/>
            </a:lvl1pPr>
            <a:lvl2pPr marL="0" indent="2438385">
              <a:buSzTx/>
              <a:buFontTx/>
              <a:buNone/>
              <a:defRPr sz="12800"/>
            </a:lvl2pPr>
            <a:lvl3pPr marL="0" indent="4876770">
              <a:buSzTx/>
              <a:buFontTx/>
              <a:buNone/>
              <a:defRPr sz="12800"/>
            </a:lvl3pPr>
            <a:lvl4pPr marL="0" indent="7315154">
              <a:buSzTx/>
              <a:buFontTx/>
              <a:buNone/>
              <a:defRPr sz="12800"/>
            </a:lvl4pPr>
            <a:lvl5pPr marL="0" indent="9753538">
              <a:buSzTx/>
              <a:buFontTx/>
              <a:buNone/>
              <a:defRPr sz="1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3520440" y="9736666"/>
            <a:ext cx="21762720" cy="2320713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3527109" y="1947341"/>
            <a:ext cx="44165523" cy="706967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3527114" y="8966203"/>
            <a:ext cx="21662706" cy="4394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12800"/>
            </a:lvl1pPr>
            <a:lvl2pPr marL="0" indent="2438385">
              <a:buSzTx/>
              <a:buFontTx/>
              <a:buNone/>
              <a:defRPr b="1" sz="12800"/>
            </a:lvl2pPr>
            <a:lvl3pPr marL="0" indent="4876770">
              <a:buSzTx/>
              <a:buFontTx/>
              <a:buNone/>
              <a:defRPr b="1" sz="12800"/>
            </a:lvl3pPr>
            <a:lvl4pPr marL="0" indent="7315154">
              <a:buSzTx/>
              <a:buFontTx/>
              <a:buNone/>
              <a:defRPr b="1" sz="12800"/>
            </a:lvl4pPr>
            <a:lvl5pPr marL="0" indent="9753538">
              <a:buSzTx/>
              <a:buFontTx/>
              <a:buNone/>
              <a:defRPr b="1" sz="1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25923242" y="8966203"/>
            <a:ext cx="21769392" cy="4394197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128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3527109" y="2438400"/>
            <a:ext cx="16515398" cy="8534400"/>
          </a:xfrm>
          <a:prstGeom prst="rect">
            <a:avLst/>
          </a:prstGeom>
        </p:spPr>
        <p:txBody>
          <a:bodyPr anchor="b"/>
          <a:lstStyle>
            <a:lvl1pPr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21769390" y="5266275"/>
            <a:ext cx="25923240" cy="25992668"/>
          </a:xfrm>
          <a:prstGeom prst="rect">
            <a:avLst/>
          </a:prstGeom>
        </p:spPr>
        <p:txBody>
          <a:bodyPr/>
          <a:lstStyle>
            <a:lvl1pPr>
              <a:defRPr sz="17000"/>
            </a:lvl1pPr>
            <a:lvl2pPr marL="3829409" indent="-1391024">
              <a:defRPr sz="17000"/>
            </a:lvl2pPr>
            <a:lvl3pPr marL="6496009" indent="-1619239">
              <a:defRPr sz="17000"/>
            </a:lvl3pPr>
            <a:lvl4pPr marL="9270463" indent="-1955308">
              <a:defRPr sz="17000"/>
            </a:lvl4pPr>
            <a:lvl5pPr marL="11708847" indent="-1955308">
              <a:defRPr sz="17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3527110" y="10972800"/>
            <a:ext cx="16515397" cy="2032846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85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3527109" y="2438400"/>
            <a:ext cx="16515398" cy="8534400"/>
          </a:xfrm>
          <a:prstGeom prst="rect">
            <a:avLst/>
          </a:prstGeom>
        </p:spPr>
        <p:txBody>
          <a:bodyPr anchor="b"/>
          <a:lstStyle>
            <a:lvl1pPr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21769390" y="5266275"/>
            <a:ext cx="25923240" cy="259926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3527109" y="10972800"/>
            <a:ext cx="16515398" cy="2032847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8500"/>
            </a:lvl1pPr>
            <a:lvl2pPr marL="0" indent="2438385">
              <a:buSzTx/>
              <a:buFontTx/>
              <a:buNone/>
              <a:defRPr sz="8500"/>
            </a:lvl2pPr>
            <a:lvl3pPr marL="0" indent="4876770">
              <a:buSzTx/>
              <a:buFontTx/>
              <a:buNone/>
              <a:defRPr sz="8500"/>
            </a:lvl3pPr>
            <a:lvl4pPr marL="0" indent="7315154">
              <a:buSzTx/>
              <a:buFontTx/>
              <a:buNone/>
              <a:defRPr sz="8500"/>
            </a:lvl4pPr>
            <a:lvl5pPr marL="0" indent="9753538">
              <a:buSzTx/>
              <a:buFontTx/>
              <a:buNone/>
              <a:defRPr sz="8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520440" y="1947341"/>
            <a:ext cx="44165522" cy="7069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520440" y="9736666"/>
            <a:ext cx="44165522" cy="23207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6757908" y="34422883"/>
            <a:ext cx="928053" cy="90265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64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48767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3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48767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3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48767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3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48767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3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48767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3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48767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3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48767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3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48767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3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48767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3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219191" marR="0" indent="-1219191" algn="l" defTabSz="4876770" rtl="0" latinLnBrk="0">
        <a:lnSpc>
          <a:spcPct val="90000"/>
        </a:lnSpc>
        <a:spcBef>
          <a:spcPts val="53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49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3857600" marR="0" indent="-1419215" algn="l" defTabSz="4876770" rtl="0" latinLnBrk="0">
        <a:lnSpc>
          <a:spcPct val="90000"/>
        </a:lnSpc>
        <a:spcBef>
          <a:spcPts val="53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49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6590539" marR="0" indent="-1713769" algn="l" defTabSz="4876770" rtl="0" latinLnBrk="0">
        <a:lnSpc>
          <a:spcPct val="90000"/>
        </a:lnSpc>
        <a:spcBef>
          <a:spcPts val="53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49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9207442" marR="0" indent="-1892287" algn="l" defTabSz="4876770" rtl="0" latinLnBrk="0">
        <a:lnSpc>
          <a:spcPct val="90000"/>
        </a:lnSpc>
        <a:spcBef>
          <a:spcPts val="53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49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1645827" marR="0" indent="-1892288" algn="l" defTabSz="4876770" rtl="0" latinLnBrk="0">
        <a:lnSpc>
          <a:spcPct val="90000"/>
        </a:lnSpc>
        <a:spcBef>
          <a:spcPts val="53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49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4084211" marR="0" indent="-1892287" algn="l" defTabSz="4876770" rtl="0" latinLnBrk="0">
        <a:lnSpc>
          <a:spcPct val="90000"/>
        </a:lnSpc>
        <a:spcBef>
          <a:spcPts val="53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49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16522596" marR="0" indent="-1892287" algn="l" defTabSz="4876770" rtl="0" latinLnBrk="0">
        <a:lnSpc>
          <a:spcPct val="90000"/>
        </a:lnSpc>
        <a:spcBef>
          <a:spcPts val="53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49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18960980" marR="0" indent="-1892287" algn="l" defTabSz="4876770" rtl="0" latinLnBrk="0">
        <a:lnSpc>
          <a:spcPct val="90000"/>
        </a:lnSpc>
        <a:spcBef>
          <a:spcPts val="53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49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21399365" marR="0" indent="-1892287" algn="l" defTabSz="4876770" rtl="0" latinLnBrk="0">
        <a:lnSpc>
          <a:spcPct val="90000"/>
        </a:lnSpc>
        <a:spcBef>
          <a:spcPts val="53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49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tif"/><Relationship Id="rId5" Type="http://schemas.openxmlformats.org/officeDocument/2006/relationships/image" Target="../media/image2.tif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9" Type="http://schemas.openxmlformats.org/officeDocument/2006/relationships/image" Target="../media/image16.png"/><Relationship Id="rId20" Type="http://schemas.openxmlformats.org/officeDocument/2006/relationships/image" Target="../media/image17.png"/><Relationship Id="rId21" Type="http://schemas.openxmlformats.org/officeDocument/2006/relationships/image" Target="../media/image18.png"/><Relationship Id="rId22" Type="http://schemas.openxmlformats.org/officeDocument/2006/relationships/image" Target="../media/image1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12863" y="3617431"/>
            <a:ext cx="3434282" cy="1812538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Google Shape;106;p26"/>
          <p:cNvSpPr txBox="1"/>
          <p:nvPr>
            <p:ph type="ctrTitle"/>
          </p:nvPr>
        </p:nvSpPr>
        <p:spPr>
          <a:xfrm>
            <a:off x="8534527" y="1584815"/>
            <a:ext cx="31185586" cy="1624752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b="1" sz="7800">
                <a:solidFill>
                  <a:srgbClr val="20386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T-HTN: Timeline-Based HTN Planning for Multiple Robots</a:t>
            </a:r>
          </a:p>
        </p:txBody>
      </p:sp>
      <p:sp>
        <p:nvSpPr>
          <p:cNvPr id="96" name="Google Shape;107;p26"/>
          <p:cNvSpPr txBox="1"/>
          <p:nvPr>
            <p:ph type="subTitle" sz="quarter" idx="1"/>
          </p:nvPr>
        </p:nvSpPr>
        <p:spPr>
          <a:xfrm>
            <a:off x="8775193" y="3318245"/>
            <a:ext cx="30419703" cy="2852857"/>
          </a:xfrm>
          <a:prstGeom prst="rect">
            <a:avLst/>
          </a:prstGeom>
        </p:spPr>
        <p:txBody>
          <a:bodyPr lIns="91424" tIns="91424" rIns="91424" bIns="91424"/>
          <a:lstStyle/>
          <a:p>
            <a:pPr>
              <a:lnSpc>
                <a:spcPct val="150000"/>
              </a:lnSpc>
              <a:spcBef>
                <a:spcPts val="0"/>
              </a:spcBef>
              <a:defRPr baseline="30000" sz="4400">
                <a:solidFill>
                  <a:srgbClr val="203864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1</a:t>
            </a:r>
            <a:r>
              <a:rPr baseline="0"/>
              <a:t>Viraj Parimi, </a:t>
            </a:r>
            <a:r>
              <a:t>2</a:t>
            </a:r>
            <a:r>
              <a:rPr baseline="0"/>
              <a:t>Zachary Rubinstein, </a:t>
            </a:r>
            <a:r>
              <a:t>2</a:t>
            </a:r>
            <a:r>
              <a:rPr baseline="0"/>
              <a:t>Stephen Smith</a:t>
            </a:r>
            <a:endParaRPr baseline="0"/>
          </a:p>
          <a:p>
            <a:pPr>
              <a:lnSpc>
                <a:spcPct val="150000"/>
              </a:lnSpc>
              <a:spcBef>
                <a:spcPts val="0"/>
              </a:spcBef>
              <a:defRPr baseline="30000" sz="4400">
                <a:solidFill>
                  <a:srgbClr val="203864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1</a:t>
            </a:r>
            <a:r>
              <a:rPr baseline="0"/>
              <a:t>MIT CSAIL, </a:t>
            </a:r>
            <a:r>
              <a:t>2</a:t>
            </a:r>
            <a:r>
              <a:rPr baseline="0"/>
              <a:t>Carnegie Mellon University</a:t>
            </a:r>
          </a:p>
        </p:txBody>
      </p:sp>
      <p:sp>
        <p:nvSpPr>
          <p:cNvPr id="97" name="Title 1"/>
          <p:cNvSpPr txBox="1"/>
          <p:nvPr/>
        </p:nvSpPr>
        <p:spPr>
          <a:xfrm>
            <a:off x="5181147" y="7700341"/>
            <a:ext cx="3988055" cy="1057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ctr" defTabSz="4876770">
              <a:lnSpc>
                <a:spcPct val="81000"/>
              </a:lnSpc>
              <a:defRPr b="1" sz="5100">
                <a:solidFill>
                  <a:srgbClr val="20386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Motivation</a:t>
            </a:r>
          </a:p>
        </p:txBody>
      </p:sp>
      <p:pic>
        <p:nvPicPr>
          <p:cNvPr id="98" name="Picture 28" descr="Picture 2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062597" y="912201"/>
            <a:ext cx="6368912" cy="1892859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Rectangle 36"/>
          <p:cNvSpPr/>
          <p:nvPr/>
        </p:nvSpPr>
        <p:spPr>
          <a:xfrm flipV="1">
            <a:off x="0" y="6242341"/>
            <a:ext cx="51206400" cy="778391"/>
          </a:xfrm>
          <a:prstGeom prst="rect">
            <a:avLst/>
          </a:prstGeom>
          <a:solidFill>
            <a:srgbClr val="DBECF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Title 1"/>
          <p:cNvSpPr txBox="1"/>
          <p:nvPr/>
        </p:nvSpPr>
        <p:spPr>
          <a:xfrm>
            <a:off x="15834518" y="14686012"/>
            <a:ext cx="19537364" cy="905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ctr" defTabSz="4340325">
              <a:lnSpc>
                <a:spcPct val="81000"/>
              </a:lnSpc>
              <a:defRPr b="1" sz="5340">
                <a:solidFill>
                  <a:srgbClr val="20386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Methodology</a:t>
            </a:r>
          </a:p>
        </p:txBody>
      </p:sp>
      <p:sp>
        <p:nvSpPr>
          <p:cNvPr id="101" name="Rounded Rectangle 53"/>
          <p:cNvSpPr/>
          <p:nvPr/>
        </p:nvSpPr>
        <p:spPr>
          <a:xfrm>
            <a:off x="496966" y="14455282"/>
            <a:ext cx="49882147" cy="15280389"/>
          </a:xfrm>
          <a:prstGeom prst="roundRect">
            <a:avLst>
              <a:gd name="adj" fmla="val 3635"/>
            </a:avLst>
          </a:prstGeom>
          <a:ln w="762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TextBox 62"/>
          <p:cNvSpPr txBox="1"/>
          <p:nvPr/>
        </p:nvSpPr>
        <p:spPr>
          <a:xfrm>
            <a:off x="1201090" y="8925568"/>
            <a:ext cx="12442167" cy="489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876770">
              <a:lnSpc>
                <a:spcPct val="120000"/>
              </a:lnSpc>
              <a:defRPr baseline="30044" sz="4500">
                <a:solidFill>
                  <a:srgbClr val="203864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Our objective is to design and build a timeline-based HTN planner that can </a:t>
            </a:r>
          </a:p>
          <a:p>
            <a:pPr marL="685800" indent="-685800" defTabSz="4876770">
              <a:lnSpc>
                <a:spcPct val="120000"/>
              </a:lnSpc>
              <a:buSzPct val="150000"/>
              <a:buFont typeface="Arial"/>
              <a:buChar char="•"/>
              <a:defRPr baseline="30044" sz="4500">
                <a:solidFill>
                  <a:srgbClr val="203864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Assign goals to robots</a:t>
            </a:r>
          </a:p>
          <a:p>
            <a:pPr marL="685800" indent="-685800" defTabSz="4876770">
              <a:lnSpc>
                <a:spcPct val="120000"/>
              </a:lnSpc>
              <a:buSzPct val="150000"/>
              <a:buFont typeface="Arial"/>
              <a:buChar char="•"/>
              <a:defRPr baseline="30044" sz="4500">
                <a:solidFill>
                  <a:srgbClr val="203864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Handle complex spatio-temporal constraints</a:t>
            </a:r>
          </a:p>
          <a:p>
            <a:pPr marL="685800" indent="-685800" defTabSz="4876770">
              <a:lnSpc>
                <a:spcPct val="120000"/>
              </a:lnSpc>
              <a:buSzPct val="150000"/>
              <a:buFont typeface="Arial"/>
              <a:buChar char="•"/>
              <a:defRPr baseline="30044" sz="4500">
                <a:solidFill>
                  <a:srgbClr val="203864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Accounts for durational uncertainty</a:t>
            </a:r>
          </a:p>
          <a:p>
            <a:pPr marL="685800" indent="-685800" defTabSz="4876770">
              <a:lnSpc>
                <a:spcPct val="120000"/>
              </a:lnSpc>
              <a:buSzPct val="150000"/>
              <a:buFont typeface="Arial"/>
              <a:buChar char="•"/>
              <a:defRPr baseline="30044" sz="4500">
                <a:solidFill>
                  <a:srgbClr val="203864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Responsive to unexpected execution circumstances.</a:t>
            </a:r>
          </a:p>
        </p:txBody>
      </p:sp>
      <p:sp>
        <p:nvSpPr>
          <p:cNvPr id="103" name="Rounded Rectangle 100"/>
          <p:cNvSpPr/>
          <p:nvPr/>
        </p:nvSpPr>
        <p:spPr>
          <a:xfrm>
            <a:off x="450074" y="7365795"/>
            <a:ext cx="13450201" cy="6706323"/>
          </a:xfrm>
          <a:prstGeom prst="roundRect">
            <a:avLst>
              <a:gd name="adj" fmla="val 7594"/>
            </a:avLst>
          </a:prstGeom>
          <a:ln w="762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" name="Rounded Rectangle 102"/>
          <p:cNvSpPr/>
          <p:nvPr/>
        </p:nvSpPr>
        <p:spPr>
          <a:xfrm>
            <a:off x="529892" y="30297180"/>
            <a:ext cx="29161061" cy="6097964"/>
          </a:xfrm>
          <a:prstGeom prst="roundRect">
            <a:avLst>
              <a:gd name="adj" fmla="val 6095"/>
            </a:avLst>
          </a:prstGeom>
          <a:ln w="762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0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16887" y="906327"/>
            <a:ext cx="6697994" cy="45802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434255" y="3111733"/>
            <a:ext cx="1703853" cy="24509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frame (1).png" descr="frame (1)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044578" y="441210"/>
            <a:ext cx="3892027" cy="5045364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Title 1"/>
          <p:cNvSpPr txBox="1"/>
          <p:nvPr/>
        </p:nvSpPr>
        <p:spPr>
          <a:xfrm>
            <a:off x="21320495" y="7700341"/>
            <a:ext cx="3988056" cy="1057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ctr" defTabSz="4876770">
              <a:lnSpc>
                <a:spcPct val="81000"/>
              </a:lnSpc>
              <a:defRPr b="1" sz="5100">
                <a:solidFill>
                  <a:srgbClr val="20386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Approach</a:t>
            </a:r>
          </a:p>
        </p:txBody>
      </p:sp>
      <p:sp>
        <p:nvSpPr>
          <p:cNvPr id="109" name="TextBox 62"/>
          <p:cNvSpPr txBox="1"/>
          <p:nvPr/>
        </p:nvSpPr>
        <p:spPr>
          <a:xfrm>
            <a:off x="14953505" y="9437409"/>
            <a:ext cx="16036917" cy="414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defTabSz="4876770">
              <a:lnSpc>
                <a:spcPct val="120000"/>
              </a:lnSpc>
              <a:defRPr baseline="30044" sz="4500">
                <a:solidFill>
                  <a:srgbClr val="203864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Couple timeline-based reasoning with an HTN planning model designed for resource allocation</a:t>
            </a:r>
          </a:p>
          <a:p>
            <a:pPr marL="685800" indent="-685800" defTabSz="4876770">
              <a:lnSpc>
                <a:spcPct val="120000"/>
              </a:lnSpc>
              <a:buSzPct val="150000"/>
              <a:buFont typeface="Arial"/>
              <a:buChar char="•"/>
              <a:defRPr baseline="30044" sz="4500">
                <a:solidFill>
                  <a:srgbClr val="203864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Structural power of HTN representation</a:t>
            </a:r>
          </a:p>
          <a:p>
            <a:pPr marL="685800" indent="-685800" defTabSz="4876770">
              <a:lnSpc>
                <a:spcPct val="120000"/>
              </a:lnSpc>
              <a:buSzPct val="150000"/>
              <a:buFont typeface="Arial"/>
              <a:buChar char="•"/>
              <a:defRPr baseline="30044" sz="4500">
                <a:solidFill>
                  <a:srgbClr val="203864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Expressivity and flexibility of timeline-based planning</a:t>
            </a:r>
          </a:p>
          <a:p>
            <a:pPr marL="685800" indent="-685800" defTabSz="4876770">
              <a:lnSpc>
                <a:spcPct val="120000"/>
              </a:lnSpc>
              <a:buSzPct val="150000"/>
              <a:buFont typeface="Arial"/>
              <a:buChar char="•"/>
              <a:defRPr baseline="30044" sz="4500">
                <a:solidFill>
                  <a:srgbClr val="203864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Efficiency of goal regression and resource allocation</a:t>
            </a:r>
          </a:p>
        </p:txBody>
      </p:sp>
      <p:sp>
        <p:nvSpPr>
          <p:cNvPr id="110" name="Rounded Rectangle 100"/>
          <p:cNvSpPr/>
          <p:nvPr/>
        </p:nvSpPr>
        <p:spPr>
          <a:xfrm>
            <a:off x="14322883" y="7364921"/>
            <a:ext cx="17983277" cy="6659673"/>
          </a:xfrm>
          <a:prstGeom prst="roundRect">
            <a:avLst>
              <a:gd name="adj" fmla="val 7647"/>
            </a:avLst>
          </a:prstGeom>
          <a:ln w="762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1" name="Rounded Rectangle 53"/>
          <p:cNvSpPr/>
          <p:nvPr/>
        </p:nvSpPr>
        <p:spPr>
          <a:xfrm>
            <a:off x="869890" y="15894870"/>
            <a:ext cx="9915597" cy="13542227"/>
          </a:xfrm>
          <a:prstGeom prst="roundRect">
            <a:avLst>
              <a:gd name="adj" fmla="val 2690"/>
            </a:avLst>
          </a:prstGeom>
          <a:ln w="762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Rounded Rectangle 53"/>
          <p:cNvSpPr/>
          <p:nvPr/>
        </p:nvSpPr>
        <p:spPr>
          <a:xfrm>
            <a:off x="11113272" y="15894870"/>
            <a:ext cx="39065003" cy="13542227"/>
          </a:xfrm>
          <a:prstGeom prst="roundRect">
            <a:avLst>
              <a:gd name="adj" fmla="val 2662"/>
            </a:avLst>
          </a:prstGeom>
          <a:ln w="762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Rounded Rectangle 53"/>
          <p:cNvSpPr/>
          <p:nvPr/>
        </p:nvSpPr>
        <p:spPr>
          <a:xfrm>
            <a:off x="11452018" y="17506176"/>
            <a:ext cx="17969103" cy="11609105"/>
          </a:xfrm>
          <a:prstGeom prst="roundRect">
            <a:avLst>
              <a:gd name="adj" fmla="val 1641"/>
            </a:avLst>
          </a:prstGeom>
          <a:ln w="762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Rounded Rectangle 53"/>
          <p:cNvSpPr/>
          <p:nvPr/>
        </p:nvSpPr>
        <p:spPr>
          <a:xfrm>
            <a:off x="29932439" y="17476461"/>
            <a:ext cx="9320379" cy="11609106"/>
          </a:xfrm>
          <a:prstGeom prst="roundRect">
            <a:avLst>
              <a:gd name="adj" fmla="val 2044"/>
            </a:avLst>
          </a:prstGeom>
          <a:ln w="762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5" name="TextBox 110"/>
          <p:cNvSpPr txBox="1"/>
          <p:nvPr/>
        </p:nvSpPr>
        <p:spPr>
          <a:xfrm>
            <a:off x="26842113" y="16287822"/>
            <a:ext cx="9086153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aseline="30338" sz="6500">
                <a:solidFill>
                  <a:srgbClr val="20386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Core Search Procedure</a:t>
            </a:r>
          </a:p>
        </p:txBody>
      </p:sp>
      <p:sp>
        <p:nvSpPr>
          <p:cNvPr id="116" name="Title 1"/>
          <p:cNvSpPr txBox="1"/>
          <p:nvPr/>
        </p:nvSpPr>
        <p:spPr>
          <a:xfrm>
            <a:off x="10768700" y="30586142"/>
            <a:ext cx="8811532" cy="905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ctr" defTabSz="4340325">
              <a:lnSpc>
                <a:spcPct val="81000"/>
              </a:lnSpc>
              <a:defRPr b="1" sz="5340">
                <a:solidFill>
                  <a:srgbClr val="20386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Experiments</a:t>
            </a:r>
          </a:p>
        </p:txBody>
      </p:sp>
      <p:pic>
        <p:nvPicPr>
          <p:cNvPr id="117" name="Screen Shot 2022-06-10 at 5.55.39 PM.png" descr="Screen Shot 2022-06-10 at 5.55.39 PM.png"/>
          <p:cNvPicPr>
            <a:picLocks noChangeAspect="1"/>
          </p:cNvPicPr>
          <p:nvPr/>
        </p:nvPicPr>
        <p:blipFill>
          <a:blip r:embed="rId7">
            <a:extLst/>
          </a:blip>
          <a:srcRect l="0" t="50813" r="0" b="0"/>
          <a:stretch>
            <a:fillRect/>
          </a:stretch>
        </p:blipFill>
        <p:spPr>
          <a:xfrm>
            <a:off x="15185397" y="31818346"/>
            <a:ext cx="13526400" cy="4272045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TextBox 110"/>
          <p:cNvSpPr txBox="1"/>
          <p:nvPr/>
        </p:nvSpPr>
        <p:spPr>
          <a:xfrm>
            <a:off x="1154251" y="16239081"/>
            <a:ext cx="9086152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aseline="30338" sz="6500">
                <a:solidFill>
                  <a:srgbClr val="20386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Language Extensions</a:t>
            </a:r>
          </a:p>
        </p:txBody>
      </p:sp>
      <p:pic>
        <p:nvPicPr>
          <p:cNvPr id="119" name="Screen Shot 2022-06-10 at 5.59.14 PM.png" descr="Screen Shot 2022-06-10 at 5.59.14 P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811284" y="19176189"/>
            <a:ext cx="16837431" cy="8458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kH3e-vCL8K_iNBFLt12-YUTXpOQXu3jjESLUS8Bpv7ZZVlhBofqJqKe_JUA0X2lHF_OpXQfZWzPT6Ck0cRu7MBePx1g8j80MZfLyIpeZRPYEeRsETz1DeOO1gaU3X6if-GQhRNnyYZCc6rjckQ7wOA.png" descr="kH3e-vCL8K_iNBFLt12-YUTXpOQXu3jjESLUS8Bpv7ZZVlhBofqJqKe_JUA0X2lHF_OpXQfZWzPT6Ck0cRu7MBePx1g8j80MZfLyIpeZRPYEeRsETz1DeOO1gaU3X6if-GQhRNnyYZCc6rjckQ7wOA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0437664" y="19159261"/>
            <a:ext cx="8232678" cy="36566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t1YMZ8lhIx9Oom0V0Aw-4s3gmxxFphW-RbGAHBHD1oq4I6xibJDd02QdHHZYpXgqvMuJbm6axgzP7tkx_Lm0gtdRtgUmxRPLaexU02Iy4u4kCxE5-WwAZ2YnP2Yd5G6QZUrsbnSbgA_dBBArdmVdnQ.png" descr="t1YMZ8lhIx9Oom0V0Aw-4s3gmxxFphW-RbGAHBHD1oq4I6xibJDd02QdHHZYpXgqvMuJbm6axgzP7tkx_Lm0gtdRtgUmxRPLaexU02Iy4u4kCxE5-WwAZ2YnP2Yd5G6QZUrsbnSbgA_dBBArdmVdnQ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0158742" y="23903334"/>
            <a:ext cx="8999978" cy="4730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eopFFlanvAt8oUrswCMxZcEUOB5y-LxAnbLa5J5LD3HgeBwReuw1NqoxWh1ZFpdOxtcPOrt3xq34QhkVwQhw_9rJe4nDfYWWCNGLnT2z32SU4j0yOZMrNY40kfz6DHl4Trq4iOum_PaPLMZY5o4YTg.png" descr="eopFFlanvAt8oUrswCMxZcEUOB5y-LxAnbLa5J5LD3HgeBwReuw1NqoxWh1ZFpdOxtcPOrt3xq34QhkVwQhw_9rJe4nDfYWWCNGLnT2z32SU4j0yOZMrNY40kfz6DHl4Trq4iOum_PaPLMZY5o4YTg.png"/>
          <p:cNvPicPr>
            <a:picLocks noChangeAspect="1"/>
          </p:cNvPicPr>
          <p:nvPr/>
        </p:nvPicPr>
        <p:blipFill>
          <a:blip r:embed="rId11">
            <a:extLst/>
          </a:blip>
          <a:srcRect l="43420" t="0" r="0" b="0"/>
          <a:stretch>
            <a:fillRect/>
          </a:stretch>
        </p:blipFill>
        <p:spPr>
          <a:xfrm>
            <a:off x="2196691" y="20509893"/>
            <a:ext cx="7001396" cy="382207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5" name="Group"/>
          <p:cNvGrpSpPr/>
          <p:nvPr/>
        </p:nvGrpSpPr>
        <p:grpSpPr>
          <a:xfrm>
            <a:off x="1782334" y="18447120"/>
            <a:ext cx="8645924" cy="1203994"/>
            <a:chOff x="0" y="0"/>
            <a:chExt cx="8645922" cy="1203992"/>
          </a:xfrm>
        </p:grpSpPr>
        <p:pic>
          <p:nvPicPr>
            <p:cNvPr id="123" name="xUEmNeoYDJS6CK2pwYwhc2gLT3NsqqKmE1glxNPfN6ErRnvztQLvWG7qTypxxg28dxUq4kKOMRKIqOm4pPL1sibt3B61YDMIVSa1LgVwQVL4WOxTvgcLfiq5VX_huglrdyLqew-w1NVk-WAWl2VE-g.png" descr="xUEmNeoYDJS6CK2pwYwhc2gLT3NsqqKmE1glxNPfN6ErRnvztQLvWG7qTypxxg28dxUq4kKOMRKIqOm4pPL1sibt3B61YDMIVSa1LgVwQVL4WOxTvgcLfiq5VX_huglrdyLqew-w1NVk-WAWl2VE-g.png"/>
            <p:cNvPicPr>
              <a:picLocks noChangeAspect="1"/>
            </p:cNvPicPr>
            <p:nvPr/>
          </p:nvPicPr>
          <p:blipFill>
            <a:blip r:embed="rId12">
              <a:extLst/>
            </a:blip>
            <a:srcRect l="0" t="47839" r="0" b="0"/>
            <a:stretch>
              <a:fillRect/>
            </a:stretch>
          </p:blipFill>
          <p:spPr>
            <a:xfrm>
              <a:off x="110966" y="0"/>
              <a:ext cx="8534957" cy="7304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4" name="tCG2_pPsxo4iazf4v77jwbiIxZiYR-GjT-8j46hRLmKuCGA9_Bk4RqucNvGXt5fGvpulJVR2ktOGMJC3iod_14Up0I7MmJu62OdDAYuB_49gUmq8TUFgqKFucw66ZWHZjHuOmjCGcaotXbIWO7pk1A.png" descr="tCG2_pPsxo4iazf4v77jwbiIxZiYR-GjT-8j46hRLmKuCGA9_Bk4RqucNvGXt5fGvpulJVR2ktOGMJC3iod_14Up0I7MmJu62OdDAYuB_49gUmq8TUFgqKFucw66ZWHZjHuOmjCGcaotXbIWO7pk1A.png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0" y="810478"/>
              <a:ext cx="8367971" cy="3935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26" name="iLpkqZTIgbsox5sSm_O-4ngM3Wnnm5aEHLo4f_M0dYiopTPnag5zIm-9nJAHIPOJoGFhMA8H7XGGrwFUv5gZQYdOQf_UK37kbpkJGbvN6c-O1PV2Q4vncz4UyK-fRgoMFoHgiodLRUShlWnMBrvHfQ.png" descr="iLpkqZTIgbsox5sSm_O-4ngM3Wnnm5aEHLo4f_M0dYiopTPnag5zIm-9nJAHIPOJoGFhMA8H7XGGrwFUv5gZQYdOQf_UK37kbpkJGbvN6c-O1PV2Q4vncz4UyK-fRgoMFoHgiodLRUShlWnMBrvHfQ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2223911" y="25191910"/>
            <a:ext cx="6536525" cy="13361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Uow-F-BA1ZiowV-gZcQKEYVCBKOCvBMeSgetFBSYkArV2KgrzssKAI73jRMc1ZNJeL_uSWm0Me6fdyYAw8QAtJGDh32-uJDYwHID5dLArbbC5k_t3hSPNOM5sduJFg1MZegjc1T2KftAL2JkEWgVog.png" descr="Uow-F-BA1ZiowV-gZcQKEYVCBKOCvBMeSgetFBSYkArV2KgrzssKAI73jRMc1ZNJeL_uSWm0Me6fdyYAw8QAtJGDh32-uJDYwHID5dLArbbC5k_t3hSPNOM5sduJFg1MZegjc1T2KftAL2JkEWgVog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2273186" y="26404146"/>
            <a:ext cx="6848282" cy="2982160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extBox 110"/>
          <p:cNvSpPr txBox="1"/>
          <p:nvPr/>
        </p:nvSpPr>
        <p:spPr>
          <a:xfrm>
            <a:off x="1154251" y="17520606"/>
            <a:ext cx="9086152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aseline="30000" sz="5400">
                <a:solidFill>
                  <a:srgbClr val="20386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Objects and attributes</a:t>
            </a:r>
          </a:p>
        </p:txBody>
      </p:sp>
      <p:sp>
        <p:nvSpPr>
          <p:cNvPr id="129" name="TextBox 110"/>
          <p:cNvSpPr txBox="1"/>
          <p:nvPr/>
        </p:nvSpPr>
        <p:spPr>
          <a:xfrm>
            <a:off x="936182" y="19796545"/>
            <a:ext cx="9086152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aseline="30000" sz="5400">
                <a:solidFill>
                  <a:srgbClr val="20386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Temporal constraints</a:t>
            </a:r>
          </a:p>
        </p:txBody>
      </p:sp>
      <p:sp>
        <p:nvSpPr>
          <p:cNvPr id="130" name="TextBox 110"/>
          <p:cNvSpPr txBox="1"/>
          <p:nvPr/>
        </p:nvSpPr>
        <p:spPr>
          <a:xfrm>
            <a:off x="1154251" y="24402589"/>
            <a:ext cx="9086152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aseline="30000" sz="5400">
                <a:solidFill>
                  <a:srgbClr val="20386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Functional Predicates and Methods</a:t>
            </a:r>
          </a:p>
        </p:txBody>
      </p:sp>
      <p:sp>
        <p:nvSpPr>
          <p:cNvPr id="131" name="TextBox 110"/>
          <p:cNvSpPr txBox="1"/>
          <p:nvPr/>
        </p:nvSpPr>
        <p:spPr>
          <a:xfrm>
            <a:off x="15815887" y="18184845"/>
            <a:ext cx="9086152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aseline="30000" sz="5400">
                <a:solidFill>
                  <a:srgbClr val="20386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High-Level Overview</a:t>
            </a:r>
          </a:p>
        </p:txBody>
      </p:sp>
      <p:sp>
        <p:nvSpPr>
          <p:cNvPr id="132" name="TextBox 110"/>
          <p:cNvSpPr txBox="1"/>
          <p:nvPr/>
        </p:nvSpPr>
        <p:spPr>
          <a:xfrm>
            <a:off x="30049551" y="18023957"/>
            <a:ext cx="9086153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aseline="30000" sz="5400">
                <a:solidFill>
                  <a:srgbClr val="20386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Enumerate Decompositions</a:t>
            </a:r>
          </a:p>
        </p:txBody>
      </p:sp>
      <p:sp>
        <p:nvSpPr>
          <p:cNvPr id="133" name="TextBox 110"/>
          <p:cNvSpPr txBox="1"/>
          <p:nvPr/>
        </p:nvSpPr>
        <p:spPr>
          <a:xfrm>
            <a:off x="30049551" y="23522655"/>
            <a:ext cx="9086153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aseline="30000" sz="5400">
                <a:solidFill>
                  <a:srgbClr val="20386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Instantiate Task Network</a:t>
            </a:r>
          </a:p>
        </p:txBody>
      </p:sp>
      <p:sp>
        <p:nvSpPr>
          <p:cNvPr id="134" name="Title 1"/>
          <p:cNvSpPr txBox="1"/>
          <p:nvPr/>
        </p:nvSpPr>
        <p:spPr>
          <a:xfrm>
            <a:off x="35998872" y="7328874"/>
            <a:ext cx="11234345" cy="1567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ctr" defTabSz="4876770">
              <a:lnSpc>
                <a:spcPct val="90000"/>
              </a:lnSpc>
              <a:defRPr b="1" sz="5400">
                <a:solidFill>
                  <a:srgbClr val="20386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Example Scenario</a:t>
            </a:r>
          </a:p>
        </p:txBody>
      </p:sp>
      <p:sp>
        <p:nvSpPr>
          <p:cNvPr id="135" name="Rounded Rectangle 101"/>
          <p:cNvSpPr/>
          <p:nvPr/>
        </p:nvSpPr>
        <p:spPr>
          <a:xfrm>
            <a:off x="32728771" y="7364921"/>
            <a:ext cx="17774547" cy="6589117"/>
          </a:xfrm>
          <a:prstGeom prst="roundRect">
            <a:avLst>
              <a:gd name="adj" fmla="val 10315"/>
            </a:avLst>
          </a:prstGeom>
          <a:ln w="762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46" name="Group"/>
          <p:cNvGrpSpPr/>
          <p:nvPr/>
        </p:nvGrpSpPr>
        <p:grpSpPr>
          <a:xfrm>
            <a:off x="33650761" y="9204635"/>
            <a:ext cx="8821729" cy="4612974"/>
            <a:chOff x="0" y="0"/>
            <a:chExt cx="8821728" cy="4612973"/>
          </a:xfrm>
        </p:grpSpPr>
        <p:pic>
          <p:nvPicPr>
            <p:cNvPr id="136" name="kLrcf__Eyw6Cy_7R6h5aHmZz9CCjt5GfYGivJONGBoU7lY7d6elxE4CrNfPfgF2oRUw9jZCSUr5fSxHEg6A876llIeZPxSVXsSJoZKhwtQR0kJyVgpi9MtJIFeoBLuR27F10NdqExPPh7SYhcKXe-A.png" descr="kLrcf__Eyw6Cy_7R6h5aHmZz9CCjt5GfYGivJONGBoU7lY7d6elxE4CrNfPfgF2oRUw9jZCSUr5fSxHEg6A876llIeZPxSVXsSJoZKhwtQR0kJyVgpi9MtJIFeoBLuR27F10NdqExPPh7SYhcKXe-A.png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2612416" cy="25527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7" name="kLrcf__Eyw6Cy_7R6h5aHmZz9CCjt5GfYGivJONGBoU7lY7d6elxE4CrNfPfgF2oRUw9jZCSUr5fSxHEg6A876llIeZPxSVXsSJoZKhwtQR0kJyVgpi9MtJIFeoBLuR27F10NdqExPPh7SYhcKXe-A.png" descr="kLrcf__Eyw6Cy_7R6h5aHmZz9CCjt5GfYGivJONGBoU7lY7d6elxE4CrNfPfgF2oRUw9jZCSUr5fSxHEg6A876llIeZPxSVXsSJoZKhwtQR0kJyVgpi9MtJIFeoBLuR27F10NdqExPPh7SYhcKXe-A.png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4865762" y="0"/>
              <a:ext cx="2612417" cy="25527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8" name="Block A"/>
            <p:cNvSpPr/>
            <p:nvPr/>
          </p:nvSpPr>
          <p:spPr>
            <a:xfrm>
              <a:off x="602036" y="2427537"/>
              <a:ext cx="1631105" cy="442599"/>
            </a:xfrm>
            <a:prstGeom prst="rect">
              <a:avLst/>
            </a:prstGeom>
            <a:gradFill flip="none" rotWithShape="1">
              <a:gsLst>
                <a:gs pos="0">
                  <a:srgbClr val="F8BA00"/>
                </a:gs>
                <a:gs pos="100000">
                  <a:srgbClr val="D75F0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defRPr sz="2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Block A</a:t>
              </a:r>
            </a:p>
          </p:txBody>
        </p:sp>
        <p:sp>
          <p:nvSpPr>
            <p:cNvPr id="139" name="Block B"/>
            <p:cNvSpPr/>
            <p:nvPr/>
          </p:nvSpPr>
          <p:spPr>
            <a:xfrm>
              <a:off x="2237987" y="2427537"/>
              <a:ext cx="1631105" cy="442599"/>
            </a:xfrm>
            <a:prstGeom prst="rect">
              <a:avLst/>
            </a:prstGeom>
            <a:gradFill flip="none" rotWithShape="1">
              <a:gsLst>
                <a:gs pos="0">
                  <a:srgbClr val="F8BA00"/>
                </a:gs>
                <a:gs pos="100000">
                  <a:srgbClr val="D75F0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defRPr sz="2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Block B</a:t>
              </a:r>
            </a:p>
          </p:txBody>
        </p:sp>
        <p:sp>
          <p:nvSpPr>
            <p:cNvPr id="140" name="Block C"/>
            <p:cNvSpPr/>
            <p:nvPr/>
          </p:nvSpPr>
          <p:spPr>
            <a:xfrm>
              <a:off x="3888866" y="2427537"/>
              <a:ext cx="1631105" cy="442599"/>
            </a:xfrm>
            <a:prstGeom prst="rect">
              <a:avLst/>
            </a:prstGeom>
            <a:gradFill flip="none" rotWithShape="1">
              <a:gsLst>
                <a:gs pos="0">
                  <a:srgbClr val="F8BA00"/>
                </a:gs>
                <a:gs pos="100000">
                  <a:srgbClr val="D75F0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defRPr sz="2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Block C</a:t>
              </a:r>
            </a:p>
          </p:txBody>
        </p:sp>
        <p:sp>
          <p:nvSpPr>
            <p:cNvPr id="141" name="Block D"/>
            <p:cNvSpPr/>
            <p:nvPr/>
          </p:nvSpPr>
          <p:spPr>
            <a:xfrm>
              <a:off x="5539745" y="2427537"/>
              <a:ext cx="1631105" cy="442599"/>
            </a:xfrm>
            <a:prstGeom prst="rect">
              <a:avLst/>
            </a:prstGeom>
            <a:gradFill flip="none" rotWithShape="1">
              <a:gsLst>
                <a:gs pos="0">
                  <a:srgbClr val="F8BA00"/>
                </a:gs>
                <a:gs pos="100000">
                  <a:srgbClr val="D75F0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defRPr sz="2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Block D</a:t>
              </a:r>
            </a:p>
          </p:txBody>
        </p:sp>
        <p:sp>
          <p:nvSpPr>
            <p:cNvPr id="142" name="Block E"/>
            <p:cNvSpPr/>
            <p:nvPr/>
          </p:nvSpPr>
          <p:spPr>
            <a:xfrm>
              <a:off x="7190624" y="2427537"/>
              <a:ext cx="1631105" cy="442599"/>
            </a:xfrm>
            <a:prstGeom prst="rect">
              <a:avLst/>
            </a:prstGeom>
            <a:gradFill flip="none" rotWithShape="1">
              <a:gsLst>
                <a:gs pos="0">
                  <a:srgbClr val="F8BA00"/>
                </a:gs>
                <a:gs pos="100000">
                  <a:srgbClr val="D75F0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defRPr sz="2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Block E</a:t>
              </a:r>
            </a:p>
          </p:txBody>
        </p:sp>
        <p:pic>
          <p:nvPicPr>
            <p:cNvPr id="143" name="NnwDqxjBn3P48rc-q2Lw1C8yE0Mkb0HHncfA8UrjHJscJ5FLnq6_EPlvzNYnMM7eq6T8VqZY_cdRsmuDJZse5njC_Q5C4EVb-sbmgJWpA4S0G11YwhzySSsxnp1lxIym8iKCPeunmgPCPpGry0_NYw.png" descr="NnwDqxjBn3P48rc-q2Lw1C8yE0Mkb0HHncfA8UrjHJscJ5FLnq6_EPlvzNYnMM7eq6T8VqZY_cdRsmuDJZse5njC_Q5C4EVb-sbmgJWpA4S0G11YwhzySSsxnp1lxIym8iKCPeunmgPCPpGry0_NYw.png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5754947" y="3196493"/>
              <a:ext cx="1200701" cy="12007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4" name="Oval"/>
            <p:cNvSpPr/>
            <p:nvPr/>
          </p:nvSpPr>
          <p:spPr>
            <a:xfrm>
              <a:off x="5494891" y="2980715"/>
              <a:ext cx="1720811" cy="1632259"/>
            </a:xfrm>
            <a:prstGeom prst="ellipse">
              <a:avLst/>
            </a:prstGeom>
            <a:noFill/>
            <a:ln w="63500" cap="flat">
              <a:solidFill>
                <a:srgbClr val="FF644E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172" name="Connection Line" descr="Connection Lin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1650305" y="2978708"/>
              <a:ext cx="3852389" cy="905550"/>
            </a:xfrm>
            <a:prstGeom prst="rect">
              <a:avLst/>
            </a:prstGeom>
            <a:effectLst/>
          </p:spPr>
        </p:pic>
      </p:grpSp>
      <p:sp>
        <p:nvSpPr>
          <p:cNvPr id="147" name="TextBox 62"/>
          <p:cNvSpPr txBox="1"/>
          <p:nvPr/>
        </p:nvSpPr>
        <p:spPr>
          <a:xfrm>
            <a:off x="42695229" y="9490409"/>
            <a:ext cx="7001273" cy="3539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algn="ctr" defTabSz="4876770">
              <a:lnSpc>
                <a:spcPct val="120000"/>
              </a:lnSpc>
              <a:defRPr baseline="30044" sz="4500">
                <a:solidFill>
                  <a:srgbClr val="203864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Move box from its initial location to the target location</a:t>
            </a:r>
          </a:p>
          <a:p>
            <a:pPr algn="ctr" defTabSz="4876770">
              <a:lnSpc>
                <a:spcPct val="120000"/>
              </a:lnSpc>
              <a:defRPr baseline="30044" sz="4500">
                <a:solidFill>
                  <a:srgbClr val="203864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Release Time = 0</a:t>
            </a:r>
          </a:p>
          <a:p>
            <a:pPr algn="ctr" defTabSz="4876770">
              <a:lnSpc>
                <a:spcPct val="120000"/>
              </a:lnSpc>
              <a:defRPr baseline="30044" sz="4500">
                <a:solidFill>
                  <a:srgbClr val="203864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Due Date = 300</a:t>
            </a:r>
          </a:p>
        </p:txBody>
      </p:sp>
      <p:sp>
        <p:nvSpPr>
          <p:cNvPr id="148" name="Text Box 8"/>
          <p:cNvSpPr txBox="1"/>
          <p:nvPr/>
        </p:nvSpPr>
        <p:spPr>
          <a:xfrm>
            <a:off x="43659434" y="5621865"/>
            <a:ext cx="3646053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1" sz="3000">
                <a:solidFill>
                  <a:srgbClr val="CC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Carnegie Mellon</a:t>
            </a:r>
          </a:p>
        </p:txBody>
      </p:sp>
      <p:sp>
        <p:nvSpPr>
          <p:cNvPr id="149" name="Rounded Rectangle 53"/>
          <p:cNvSpPr/>
          <p:nvPr/>
        </p:nvSpPr>
        <p:spPr>
          <a:xfrm>
            <a:off x="39686886" y="17476461"/>
            <a:ext cx="10287108" cy="11609106"/>
          </a:xfrm>
          <a:prstGeom prst="roundRect">
            <a:avLst>
              <a:gd name="adj" fmla="val 1736"/>
            </a:avLst>
          </a:prstGeom>
          <a:ln w="762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50" name="i1798wYPt2xKMcoe_BVow8aqkPGZWb0ajxRlNz3jcua-1KVlxoxhr-7rebdArWQ0F0fm1cjk1c4_4LZSFaXUN06F2QeGij0BNLVZXDhvGy9tJAa0Uq96Y5xsZoBbQbE2QKwWUQtM8fe0IhwOR2_B5w.png" descr="i1798wYPt2xKMcoe_BVow8aqkPGZWb0ajxRlNz3jcua-1KVlxoxhr-7rebdArWQ0F0fm1cjk1c4_4LZSFaXUN06F2QeGij0BNLVZXDhvGy9tJAa0Uq96Y5xsZoBbQbE2QKwWUQtM8fe0IhwOR2_B5w.pn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41704992" y="21500839"/>
            <a:ext cx="7293467" cy="7339777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extBox 110"/>
          <p:cNvSpPr txBox="1"/>
          <p:nvPr/>
        </p:nvSpPr>
        <p:spPr>
          <a:xfrm>
            <a:off x="40464655" y="20720467"/>
            <a:ext cx="9086153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aseline="30000" sz="5400">
                <a:solidFill>
                  <a:srgbClr val="20386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Satisfying Preconditions</a:t>
            </a:r>
          </a:p>
        </p:txBody>
      </p:sp>
      <p:grpSp>
        <p:nvGrpSpPr>
          <p:cNvPr id="163" name="Group"/>
          <p:cNvGrpSpPr/>
          <p:nvPr/>
        </p:nvGrpSpPr>
        <p:grpSpPr>
          <a:xfrm>
            <a:off x="41169843" y="18775356"/>
            <a:ext cx="8270778" cy="1563099"/>
            <a:chOff x="0" y="0"/>
            <a:chExt cx="8270777" cy="1563097"/>
          </a:xfrm>
        </p:grpSpPr>
        <p:sp>
          <p:nvSpPr>
            <p:cNvPr id="152" name="Target"/>
            <p:cNvSpPr/>
            <p:nvPr/>
          </p:nvSpPr>
          <p:spPr>
            <a:xfrm>
              <a:off x="1670296" y="0"/>
              <a:ext cx="1708709" cy="620996"/>
            </a:xfrm>
            <a:prstGeom prst="roundRect">
              <a:avLst>
                <a:gd name="adj" fmla="val 15000"/>
              </a:avLst>
            </a:prstGeom>
            <a:gradFill flip="none" rotWithShape="1">
              <a:gsLst>
                <a:gs pos="0">
                  <a:srgbClr val="EE220D"/>
                </a:gs>
                <a:gs pos="100000">
                  <a:srgbClr val="FF644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Target</a:t>
              </a:r>
            </a:p>
          </p:txBody>
        </p:sp>
        <p:grpSp>
          <p:nvGrpSpPr>
            <p:cNvPr id="159" name="Group"/>
            <p:cNvGrpSpPr/>
            <p:nvPr/>
          </p:nvGrpSpPr>
          <p:grpSpPr>
            <a:xfrm>
              <a:off x="-1" y="933304"/>
              <a:ext cx="7983474" cy="629794"/>
              <a:chOff x="0" y="0"/>
              <a:chExt cx="7983473" cy="629793"/>
            </a:xfrm>
          </p:grpSpPr>
          <p:sp>
            <p:nvSpPr>
              <p:cNvPr id="153" name="Line"/>
              <p:cNvSpPr/>
              <p:nvPr/>
            </p:nvSpPr>
            <p:spPr>
              <a:xfrm>
                <a:off x="0" y="629793"/>
                <a:ext cx="7983473" cy="1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2438338">
                  <a:defRPr sz="2400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</a:p>
            </p:txBody>
          </p:sp>
          <p:sp>
            <p:nvSpPr>
              <p:cNvPr id="154" name="Token 1"/>
              <p:cNvSpPr/>
              <p:nvPr/>
            </p:nvSpPr>
            <p:spPr>
              <a:xfrm>
                <a:off x="37141" y="0"/>
                <a:ext cx="1708709" cy="620996"/>
              </a:xfrm>
              <a:prstGeom prst="roundRect">
                <a:avLst>
                  <a:gd name="adj" fmla="val 15000"/>
                </a:avLst>
              </a:prstGeom>
              <a:gradFill flip="none" rotWithShape="1">
                <a:gsLst>
                  <a:gs pos="0">
                    <a:srgbClr val="00A1FF"/>
                  </a:gs>
                  <a:gs pos="100000">
                    <a:srgbClr val="004D8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 defTabSz="825500">
                  <a:defRPr sz="3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Token 1</a:t>
                </a:r>
              </a:p>
            </p:txBody>
          </p:sp>
          <p:sp>
            <p:nvSpPr>
              <p:cNvPr id="155" name="Token 2"/>
              <p:cNvSpPr/>
              <p:nvPr/>
            </p:nvSpPr>
            <p:spPr>
              <a:xfrm>
                <a:off x="3303451" y="0"/>
                <a:ext cx="1708709" cy="620996"/>
              </a:xfrm>
              <a:prstGeom prst="roundRect">
                <a:avLst>
                  <a:gd name="adj" fmla="val 15000"/>
                </a:avLst>
              </a:prstGeom>
              <a:gradFill flip="none" rotWithShape="1">
                <a:gsLst>
                  <a:gs pos="0">
                    <a:srgbClr val="00A1FF"/>
                  </a:gs>
                  <a:gs pos="100000">
                    <a:srgbClr val="004D8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 defTabSz="825500">
                  <a:defRPr sz="3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Token 2</a:t>
                </a:r>
              </a:p>
            </p:txBody>
          </p:sp>
          <p:sp>
            <p:nvSpPr>
              <p:cNvPr id="156" name="Token 3"/>
              <p:cNvSpPr/>
              <p:nvPr/>
            </p:nvSpPr>
            <p:spPr>
              <a:xfrm>
                <a:off x="6271354" y="0"/>
                <a:ext cx="1708709" cy="620996"/>
              </a:xfrm>
              <a:prstGeom prst="roundRect">
                <a:avLst>
                  <a:gd name="adj" fmla="val 15000"/>
                </a:avLst>
              </a:prstGeom>
              <a:gradFill flip="none" rotWithShape="1">
                <a:gsLst>
                  <a:gs pos="0">
                    <a:srgbClr val="00A1FF"/>
                  </a:gs>
                  <a:gs pos="100000">
                    <a:srgbClr val="004D8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 defTabSz="825500">
                  <a:defRPr sz="3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Token 3</a:t>
                </a:r>
              </a:p>
            </p:txBody>
          </p:sp>
          <p:sp>
            <p:nvSpPr>
              <p:cNvPr id="157" name="Double Arrow"/>
              <p:cNvSpPr/>
              <p:nvPr/>
            </p:nvSpPr>
            <p:spPr>
              <a:xfrm>
                <a:off x="5147249" y="271304"/>
                <a:ext cx="1034074" cy="78387"/>
              </a:xfrm>
              <a:prstGeom prst="leftRightArrow">
                <a:avLst>
                  <a:gd name="adj1" fmla="val 32000"/>
                  <a:gd name="adj2" fmla="val 314316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defRPr sz="3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58" name="Double Arrow"/>
              <p:cNvSpPr/>
              <p:nvPr/>
            </p:nvSpPr>
            <p:spPr>
              <a:xfrm>
                <a:off x="1880939" y="271304"/>
                <a:ext cx="1287424" cy="78387"/>
              </a:xfrm>
              <a:prstGeom prst="leftRightArrow">
                <a:avLst>
                  <a:gd name="adj1" fmla="val 32000"/>
                  <a:gd name="adj2" fmla="val 314316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defRPr sz="3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pic>
          <p:nvPicPr>
            <p:cNvPr id="174" name="Connection Line" descr="Connection Lin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2698628" y="582895"/>
              <a:ext cx="327830" cy="568485"/>
            </a:xfrm>
            <a:prstGeom prst="rect">
              <a:avLst/>
            </a:prstGeom>
            <a:effectLst/>
          </p:spPr>
        </p:pic>
        <p:pic>
          <p:nvPicPr>
            <p:cNvPr id="176" name="Connection Line" descr="Connection Lin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3340904" y="167350"/>
              <a:ext cx="4929874" cy="642027"/>
            </a:xfrm>
            <a:prstGeom prst="rect">
              <a:avLst/>
            </a:prstGeom>
            <a:effectLst/>
          </p:spPr>
        </p:pic>
        <p:pic>
          <p:nvPicPr>
            <p:cNvPr id="178" name="Connection Line" descr="Connection Lin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3340909" y="238816"/>
              <a:ext cx="2234996" cy="738793"/>
            </a:xfrm>
            <a:prstGeom prst="rect">
              <a:avLst/>
            </a:prstGeom>
            <a:effectLst/>
          </p:spPr>
        </p:pic>
      </p:grpSp>
      <p:sp>
        <p:nvSpPr>
          <p:cNvPr id="164" name="TextBox 110"/>
          <p:cNvSpPr txBox="1"/>
          <p:nvPr/>
        </p:nvSpPr>
        <p:spPr>
          <a:xfrm>
            <a:off x="40743106" y="17794707"/>
            <a:ext cx="9086153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aseline="30000" sz="5400">
                <a:solidFill>
                  <a:srgbClr val="20386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Find Slots</a:t>
            </a:r>
          </a:p>
        </p:txBody>
      </p:sp>
      <p:pic>
        <p:nvPicPr>
          <p:cNvPr id="165" name="Screen Shot 2022-06-10 at 5.55.39 PM.png" descr="Screen Shot 2022-06-10 at 5.55.39 PM.png"/>
          <p:cNvPicPr>
            <a:picLocks noChangeAspect="1"/>
          </p:cNvPicPr>
          <p:nvPr/>
        </p:nvPicPr>
        <p:blipFill>
          <a:blip r:embed="rId7">
            <a:extLst/>
          </a:blip>
          <a:srcRect l="0" t="0" r="0" b="48808"/>
          <a:stretch>
            <a:fillRect/>
          </a:stretch>
        </p:blipFill>
        <p:spPr>
          <a:xfrm>
            <a:off x="1338141" y="31731232"/>
            <a:ext cx="13526400" cy="4446166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Rounded Rectangle 102"/>
          <p:cNvSpPr/>
          <p:nvPr/>
        </p:nvSpPr>
        <p:spPr>
          <a:xfrm>
            <a:off x="40606107" y="30236914"/>
            <a:ext cx="9752707" cy="6097964"/>
          </a:xfrm>
          <a:prstGeom prst="roundRect">
            <a:avLst>
              <a:gd name="adj" fmla="val 6095"/>
            </a:avLst>
          </a:prstGeom>
          <a:ln w="762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7" name="Title 1"/>
          <p:cNvSpPr txBox="1"/>
          <p:nvPr/>
        </p:nvSpPr>
        <p:spPr>
          <a:xfrm>
            <a:off x="41331077" y="30524310"/>
            <a:ext cx="8811533" cy="905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ctr" defTabSz="4340325">
              <a:lnSpc>
                <a:spcPct val="81000"/>
              </a:lnSpc>
              <a:defRPr b="1" sz="5340">
                <a:solidFill>
                  <a:srgbClr val="20386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Takeaways</a:t>
            </a:r>
          </a:p>
        </p:txBody>
      </p:sp>
      <p:sp>
        <p:nvSpPr>
          <p:cNvPr id="168" name="TextBox 62"/>
          <p:cNvSpPr txBox="1"/>
          <p:nvPr/>
        </p:nvSpPr>
        <p:spPr>
          <a:xfrm>
            <a:off x="41274758" y="31747131"/>
            <a:ext cx="8924176" cy="4069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685800" indent="-685800" defTabSz="4876770">
              <a:lnSpc>
                <a:spcPct val="120000"/>
              </a:lnSpc>
              <a:buSzPct val="150000"/>
              <a:buFont typeface="Arial"/>
              <a:buChar char="•"/>
              <a:defRPr baseline="30044" sz="4500">
                <a:solidFill>
                  <a:srgbClr val="203864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HTNs are powerful</a:t>
            </a:r>
          </a:p>
          <a:p>
            <a:pPr marL="685800" indent="-685800" defTabSz="4876770">
              <a:lnSpc>
                <a:spcPct val="120000"/>
              </a:lnSpc>
              <a:buSzPct val="150000"/>
              <a:buFont typeface="Arial"/>
              <a:buChar char="•"/>
              <a:defRPr baseline="30044" sz="4500">
                <a:solidFill>
                  <a:srgbClr val="203864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Timeline-based planning is flexible and expressive</a:t>
            </a:r>
          </a:p>
          <a:p>
            <a:pPr marL="685800" indent="-685800" defTabSz="4876770">
              <a:lnSpc>
                <a:spcPct val="120000"/>
              </a:lnSpc>
              <a:buSzPct val="150000"/>
              <a:buFont typeface="Arial"/>
              <a:buChar char="•"/>
              <a:defRPr baseline="30044" sz="4500">
                <a:solidFill>
                  <a:srgbClr val="203864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Decision-making should focus on resource allocation</a:t>
            </a:r>
          </a:p>
        </p:txBody>
      </p:sp>
      <p:sp>
        <p:nvSpPr>
          <p:cNvPr id="169" name="Rounded Rectangle 102"/>
          <p:cNvSpPr/>
          <p:nvPr/>
        </p:nvSpPr>
        <p:spPr>
          <a:xfrm>
            <a:off x="30073048" y="30297180"/>
            <a:ext cx="10231177" cy="6097964"/>
          </a:xfrm>
          <a:prstGeom prst="roundRect">
            <a:avLst>
              <a:gd name="adj" fmla="val 6095"/>
            </a:avLst>
          </a:prstGeom>
          <a:ln w="762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0" name="Title 1"/>
          <p:cNvSpPr txBox="1"/>
          <p:nvPr/>
        </p:nvSpPr>
        <p:spPr>
          <a:xfrm>
            <a:off x="30782868" y="30586142"/>
            <a:ext cx="8811533" cy="905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ctr" defTabSz="4340325">
              <a:lnSpc>
                <a:spcPct val="81000"/>
              </a:lnSpc>
              <a:defRPr b="1" sz="5340">
                <a:solidFill>
                  <a:srgbClr val="20386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Results</a:t>
            </a:r>
          </a:p>
        </p:txBody>
      </p:sp>
      <p:sp>
        <p:nvSpPr>
          <p:cNvPr id="171" name="TextBox 62"/>
          <p:cNvSpPr txBox="1"/>
          <p:nvPr/>
        </p:nvSpPr>
        <p:spPr>
          <a:xfrm>
            <a:off x="30737664" y="31747131"/>
            <a:ext cx="8821730" cy="4069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685800" indent="-685800" defTabSz="4876770">
              <a:lnSpc>
                <a:spcPct val="120000"/>
              </a:lnSpc>
              <a:buSzPct val="150000"/>
              <a:buFont typeface="Arial"/>
              <a:buChar char="•"/>
              <a:defRPr baseline="30044" sz="4500">
                <a:solidFill>
                  <a:srgbClr val="203864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Better makespan results for </a:t>
            </a:r>
            <a:r>
              <a:rPr b="1"/>
              <a:t>92%</a:t>
            </a:r>
            <a:r>
              <a:t> of experiments with upto </a:t>
            </a:r>
            <a:r>
              <a:rPr b="1"/>
              <a:t>2 times</a:t>
            </a:r>
            <a:r>
              <a:t> improvement</a:t>
            </a:r>
          </a:p>
          <a:p>
            <a:pPr marL="685800" indent="-685800" defTabSz="4876770">
              <a:lnSpc>
                <a:spcPct val="120000"/>
              </a:lnSpc>
              <a:buSzPct val="150000"/>
              <a:buFont typeface="Arial"/>
              <a:buChar char="•"/>
              <a:defRPr baseline="30044" sz="4500">
                <a:solidFill>
                  <a:srgbClr val="203864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rPr b="1"/>
              <a:t>100% solution rate</a:t>
            </a:r>
            <a:r>
              <a:t> compared to 52% due to timeouts</a:t>
            </a:r>
          </a:p>
          <a:p>
            <a:pPr marL="685800" indent="-685800" defTabSz="4876770">
              <a:lnSpc>
                <a:spcPct val="120000"/>
              </a:lnSpc>
              <a:buSzPct val="150000"/>
              <a:buFont typeface="Arial"/>
              <a:buChar char="•"/>
              <a:defRPr baseline="30044" sz="4500">
                <a:solidFill>
                  <a:srgbClr val="203864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Upto </a:t>
            </a:r>
            <a:r>
              <a:rPr b="1"/>
              <a:t>3 orders</a:t>
            </a:r>
            <a:r>
              <a:t> of magnitude </a:t>
            </a:r>
            <a:r>
              <a:rPr b="1"/>
              <a:t>faster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