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handoutMasterIdLst>
    <p:handoutMasterId r:id="rId18"/>
  </p:handoutMasterIdLst>
  <p:sldIdLst>
    <p:sldId id="565" r:id="rId3"/>
    <p:sldId id="1566" r:id="rId4"/>
    <p:sldId id="1565" r:id="rId5"/>
    <p:sldId id="1568" r:id="rId6"/>
    <p:sldId id="1569" r:id="rId7"/>
    <p:sldId id="1572" r:id="rId8"/>
    <p:sldId id="1575" r:id="rId9"/>
    <p:sldId id="1579" r:id="rId10"/>
    <p:sldId id="1576" r:id="rId11"/>
    <p:sldId id="1570" r:id="rId12"/>
    <p:sldId id="1571" r:id="rId13"/>
    <p:sldId id="1577" r:id="rId14"/>
    <p:sldId id="1580" r:id="rId15"/>
    <p:sldId id="15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lk" id="{47D589D2-5305-7D43-B339-3F91DBC7ABEC}">
          <p14:sldIdLst>
            <p14:sldId id="565"/>
            <p14:sldId id="1566"/>
            <p14:sldId id="1565"/>
            <p14:sldId id="1568"/>
            <p14:sldId id="1569"/>
            <p14:sldId id="1572"/>
            <p14:sldId id="1575"/>
            <p14:sldId id="1579"/>
            <p14:sldId id="1576"/>
            <p14:sldId id="1570"/>
            <p14:sldId id="1571"/>
            <p14:sldId id="1577"/>
            <p14:sldId id="1580"/>
            <p14:sldId id="157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B3134"/>
    <a:srgbClr val="FF7E79"/>
    <a:srgbClr val="AFABAB"/>
    <a:srgbClr val="702FA0"/>
    <a:srgbClr val="376D62"/>
    <a:srgbClr val="558BB8"/>
    <a:srgbClr val="9D0000"/>
    <a:srgbClr val="78A742"/>
    <a:srgbClr val="AB7C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44" autoAdjust="0"/>
    <p:restoredTop sz="96228" autoAdjust="0"/>
  </p:normalViewPr>
  <p:slideViewPr>
    <p:cSldViewPr snapToGrid="0">
      <p:cViewPr varScale="1">
        <p:scale>
          <a:sx n="117" d="100"/>
          <a:sy n="117" d="100"/>
        </p:scale>
        <p:origin x="720" y="192"/>
      </p:cViewPr>
      <p:guideLst>
        <p:guide orient="horz" pos="2184"/>
        <p:guide pos="3840"/>
      </p:guideLst>
    </p:cSldViewPr>
  </p:slideViewPr>
  <p:notesTextViewPr>
    <p:cViewPr>
      <p:scale>
        <a:sx n="1" d="1"/>
        <a:sy n="1" d="1"/>
      </p:scale>
      <p:origin x="0" y="0"/>
    </p:cViewPr>
  </p:notesTextViewPr>
  <p:notesViewPr>
    <p:cSldViewPr snapToGrid="0" showGuides="1">
      <p:cViewPr varScale="1">
        <p:scale>
          <a:sx n="94" d="100"/>
          <a:sy n="94" d="100"/>
        </p:scale>
        <p:origin x="375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49557-71F3-0046-97B6-510F646969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037C010A-731F-204E-B966-800228C4BC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875985-8C0A-A54C-A930-ED022D1F53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54E02-3DFF-5A4B-A37D-7A581F6EA778}" type="slidenum">
              <a:rPr lang="en-US" smtClean="0"/>
              <a:t>‹#›</a:t>
            </a:fld>
            <a:endParaRPr lang="en-US"/>
          </a:p>
        </p:txBody>
      </p:sp>
      <p:sp>
        <p:nvSpPr>
          <p:cNvPr id="6" name="Date Placeholder 5">
            <a:extLst>
              <a:ext uri="{FF2B5EF4-FFF2-40B4-BE49-F238E27FC236}">
                <a16:creationId xmlns:a16="http://schemas.microsoft.com/office/drawing/2014/main" id="{4CA84F04-510E-7647-942C-F8F7AC3E20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650704-570D-4A44-BF23-E56A3BE51CE8}" type="datetimeFigureOut">
              <a:rPr lang="en-US" smtClean="0"/>
              <a:t>3/25/24</a:t>
            </a:fld>
            <a:endParaRPr lang="en-US"/>
          </a:p>
        </p:txBody>
      </p:sp>
    </p:spTree>
    <p:extLst>
      <p:ext uri="{BB962C8B-B14F-4D97-AF65-F5344CB8AC3E}">
        <p14:creationId xmlns:p14="http://schemas.microsoft.com/office/powerpoint/2010/main" val="814192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B570B-8E9C-40F8-ADDF-3D10C38AFBDE}" type="datetimeFigureOut">
              <a:rPr lang="en-GB" smtClean="0"/>
              <a:t>25/03/2024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F06C8-D99C-44EA-A7CD-229F669A82E2}" type="slidenum">
              <a:rPr lang="en-GB" smtClean="0"/>
              <a:t>‹#›</a:t>
            </a:fld>
            <a:endParaRPr lang="en-GB"/>
          </a:p>
        </p:txBody>
      </p:sp>
    </p:spTree>
    <p:extLst>
      <p:ext uri="{BB962C8B-B14F-4D97-AF65-F5344CB8AC3E}">
        <p14:creationId xmlns:p14="http://schemas.microsoft.com/office/powerpoint/2010/main" val="769605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EF06C8-D99C-44EA-A7CD-229F669A82E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026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10</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So we want to identify which policy and primitive skills we should improve upon.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The key idea we leverage is to propose this problem is a multi-arm bandit problem. Here an agent is presented with multiple bandit arms and pulling each arm gives stochastic reward. The job of the agent is to maximize its expected reward over some timesteps. In our context, the arms here can be represented by the policies or primitive actions and the stochastic reward is represented by the amount of improvement you might get upon learning that skill again. This case is a particular setting of multi-arm bandit called adversarial bandits due to the stochastic nature of the rewards where its not always guaranteed that learning a skill will improve it.</a:t>
            </a:r>
          </a:p>
        </p:txBody>
      </p:sp>
    </p:spTree>
    <p:extLst>
      <p:ext uri="{BB962C8B-B14F-4D97-AF65-F5344CB8AC3E}">
        <p14:creationId xmlns:p14="http://schemas.microsoft.com/office/powerpoint/2010/main" val="2399259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11</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For policy selection, we have explore multiple approaches from simpler ones such as greedy and weighted to bandit inspired approaches like UCB and EXP3. EXP3 maintains a weight distribution over the candidate policies and updates those weights based on how much improvement was recorded before the next iteration.</a:t>
            </a:r>
          </a:p>
        </p:txBody>
      </p:sp>
    </p:spTree>
    <p:extLst>
      <p:ext uri="{BB962C8B-B14F-4D97-AF65-F5344CB8AC3E}">
        <p14:creationId xmlns:p14="http://schemas.microsoft.com/office/powerpoint/2010/main" val="173001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12</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For skill selection, we also explored simpler methods like uniform where we improve all skills along a policy equally or cost and risk where the skills is selected based on their inherent cost and risk. Finally we also explored the bandit inspired EXP4 which is same as EXP3 but with experts. Experts here are the alternate strategies where it maintains a probability simplex over them and samples an action based on those simplex and updates weights based on which expert agreed with that action.</a:t>
            </a:r>
          </a:p>
        </p:txBody>
      </p:sp>
    </p:spTree>
    <p:extLst>
      <p:ext uri="{BB962C8B-B14F-4D97-AF65-F5344CB8AC3E}">
        <p14:creationId xmlns:p14="http://schemas.microsoft.com/office/powerpoint/2010/main" val="1633189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13</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725570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14</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To conclude, we know that human like learning undergoes an iterative trial and error process where they understand hierarchical and abstract representations and exhibit capability to balance the tradeoff between risk and cost.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We saw that DRL agents can capture the first two aspects of human-like learning but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combining it with the risk-bounded conditional planning </a:t>
            </a:r>
          </a:p>
          <a:p>
            <a:pPr eaLnBrk="1" hangingPunct="1"/>
            <a:endParaRPr lang="en-US">
              <a:latin typeface="Times New Roman" pitchFamily="-109" charset="0"/>
              <a:ea typeface="ＭＳ Ｐゴシック" pitchFamily="-109" charset="-128"/>
              <a:cs typeface="ＭＳ Ｐゴシック" pitchFamily="-109" charset="-128"/>
            </a:endParaRPr>
          </a:p>
          <a:p>
            <a:pPr eaLnBrk="1" hangingPunct="1"/>
            <a:r>
              <a:rPr lang="en-US">
                <a:latin typeface="Times New Roman" pitchFamily="-109" charset="0"/>
                <a:ea typeface="ＭＳ Ｐゴシック" pitchFamily="-109" charset="-128"/>
                <a:cs typeface="ＭＳ Ｐゴシック" pitchFamily="-109" charset="-128"/>
              </a:rPr>
              <a:t>can </a:t>
            </a:r>
            <a:r>
              <a:rPr lang="en-US" dirty="0">
                <a:latin typeface="Times New Roman" pitchFamily="-109" charset="0"/>
                <a:ea typeface="ＭＳ Ｐゴシック" pitchFamily="-109" charset="-128"/>
                <a:cs typeface="ＭＳ Ｐゴシック" pitchFamily="-109" charset="-128"/>
              </a:rPr>
              <a:t>allow these agents to capture that missing piece.</a:t>
            </a:r>
          </a:p>
        </p:txBody>
      </p:sp>
    </p:spTree>
    <p:extLst>
      <p:ext uri="{BB962C8B-B14F-4D97-AF65-F5344CB8AC3E}">
        <p14:creationId xmlns:p14="http://schemas.microsoft.com/office/powerpoint/2010/main" val="478238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2</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9" charset="0"/>
                <a:ea typeface="ＭＳ Ｐゴシック" pitchFamily="-109" charset="-128"/>
                <a:cs typeface="ＭＳ Ｐゴシック" pitchFamily="-109" charset="-128"/>
              </a:rPr>
              <a:t>We are all here today to discuss ways on how we can extend AI agents to exhibit human-like learning. Before we propose extensions we need to identify the gaps in what current AI agents can do and what they cannot do in the context of human-like learning.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itchFamily="-109" charset="0"/>
              <a:ea typeface="ＭＳ Ｐゴシック" pitchFamily="-109" charset="-128"/>
              <a:cs typeface="ＭＳ Ｐゴシック" pitchFamily="-10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9" charset="0"/>
                <a:ea typeface="ＭＳ Ｐゴシック" pitchFamily="-109" charset="-128"/>
                <a:cs typeface="ＭＳ Ｐゴシック" pitchFamily="-109" charset="-128"/>
              </a:rPr>
              <a:t>One of the key ways humans attain new skills is through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9" charset="0"/>
                <a:ea typeface="ＭＳ Ｐゴシック" pitchFamily="-109" charset="-128"/>
                <a:cs typeface="ＭＳ Ｐゴシック" pitchFamily="-109" charset="-128"/>
              </a:rPr>
              <a:t>repeated observations,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9" charset="0"/>
                <a:ea typeface="ＭＳ Ｐゴシック" pitchFamily="-109" charset="-128"/>
                <a:cs typeface="ＭＳ Ｐゴシック" pitchFamily="-109" charset="-128"/>
              </a:rPr>
              <a:t>imitation of  the actions represented by those observations,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9" charset="0"/>
                <a:ea typeface="ＭＳ Ｐゴシック" pitchFamily="-109" charset="-128"/>
                <a:cs typeface="ＭＳ Ｐゴシック" pitchFamily="-109" charset="-128"/>
              </a:rPr>
              <a:t> practicing those actions over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9" charset="0"/>
                <a:ea typeface="ＭＳ Ｐゴシック" pitchFamily="-109" charset="-128"/>
                <a:cs typeface="ＭＳ Ｐゴシック" pitchFamily="-109" charset="-128"/>
              </a:rPr>
              <a:t> receiving feedback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9" charset="0"/>
                <a:ea typeface="ＭＳ Ｐゴシック" pitchFamily="-109" charset="-128"/>
                <a:cs typeface="ＭＳ Ｐゴシック" pitchFamily="-109" charset="-128"/>
              </a:rPr>
              <a:t>incorporating this feedback into the practice through reflection. An AI agent governed by policies learned using RL typically follow the same procedure.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itchFamily="-109" charset="0"/>
              <a:ea typeface="ＭＳ Ｐゴシック" pitchFamily="-109" charset="-128"/>
              <a:cs typeface="ＭＳ Ｐゴシック" pitchFamily="-10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9" charset="0"/>
                <a:ea typeface="ＭＳ Ｐゴシック" pitchFamily="-109" charset="-128"/>
                <a:cs typeface="ＭＳ Ｐゴシック" pitchFamily="-109" charset="-128"/>
              </a:rPr>
              <a:t>Next, consider the task of making dinner like pasta. One would need to wash ingredients, chop them, boil pasta, pour sauce, mix everything together and then wash dishes. This complex task of making dinner is intuitively decomposed into smaller subtasks by humans on a daily basis. This core idea of divide and conquer has been incorporated into AI agents through HRL.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itchFamily="-109" charset="0"/>
              <a:ea typeface="ＭＳ Ｐゴシック" pitchFamily="-109" charset="-128"/>
              <a:cs typeface="ＭＳ Ｐゴシック" pitchFamily="-10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9" charset="0"/>
                <a:ea typeface="ＭＳ Ｐゴシック" pitchFamily="-109" charset="-128"/>
                <a:cs typeface="ＭＳ Ｐゴシック" pitchFamily="-109" charset="-128"/>
              </a:rPr>
              <a:t>But each of these subtasks are specific skills that we attained over our lifetime. However, we know that some skills are harder to master than others. One might consider chopping vegetables to be harder </a:t>
            </a:r>
            <a:r>
              <a:rPr lang="en-US" sz="1200" dirty="0">
                <a:latin typeface="Times New Roman" panose="02020603050405020304" pitchFamily="18" charset="0"/>
                <a:ea typeface="ＭＳ Ｐゴシック" pitchFamily="-109" charset="-128"/>
                <a:cs typeface="Times New Roman" panose="02020603050405020304" pitchFamily="18" charset="0"/>
              </a:rPr>
              <a:t>than pouring sauce, for others washing dishes might be harder. Humans are capable to assess which skills require improvement quite naturally.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ea typeface="ＭＳ Ｐゴシック" pitchFamily="-10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ＭＳ Ｐゴシック" pitchFamily="-109" charset="-128"/>
                <a:cs typeface="Times New Roman" panose="02020603050405020304" pitchFamily="18" charset="0"/>
              </a:rPr>
              <a:t>They also </a:t>
            </a:r>
            <a:r>
              <a:rPr lang="en-US" sz="1200" dirty="0">
                <a:effectLst/>
                <a:latin typeface="Times New Roman" panose="02020603050405020304" pitchFamily="18" charset="0"/>
                <a:cs typeface="Times New Roman" panose="02020603050405020304" pitchFamily="18" charset="0"/>
              </a:rPr>
              <a:t>exhibit a remarkable capacity to balance the tradeoff between risk and cost across various domains. This cognitive process involves assessing potential negative consequences, evaluating factors such as the likelihood of adverse outcomes, severity of potential harm, and overall uncertainty. The nuanced ability of humans to consider the tradeoff between risk and cost highlights the complexity and adaptability of human decision-making that these DRL agents typically lack.</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8893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3</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As mentioned earlier advancements in RL and HRL have typically shown that artificial agents can mimic human-like learning in at least the first two aspects </a:t>
            </a:r>
            <a:r>
              <a:rPr lang="en-US" dirty="0" err="1">
                <a:latin typeface="Times New Roman" pitchFamily="-109" charset="0"/>
                <a:ea typeface="ＭＳ Ｐゴシック" pitchFamily="-109" charset="-128"/>
                <a:cs typeface="ＭＳ Ｐゴシック" pitchFamily="-109" charset="-128"/>
              </a:rPr>
              <a:t>ie</a:t>
            </a:r>
            <a:r>
              <a:rPr lang="en-US" dirty="0">
                <a:latin typeface="Times New Roman" pitchFamily="-109" charset="0"/>
                <a:ea typeface="ＭＳ Ｐゴシック" pitchFamily="-109" charset="-128"/>
                <a:cs typeface="ＭＳ Ｐゴシック" pitchFamily="-109" charset="-128"/>
              </a:rPr>
              <a:t> the process of how new skills are attained and</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incorporating the natural approach to solve large problems via</a:t>
            </a:r>
          </a:p>
          <a:p>
            <a:pPr eaLnBrk="1" hangingPunct="1"/>
            <a:r>
              <a:rPr lang="en-US" dirty="0">
                <a:latin typeface="Times New Roman" pitchFamily="-109" charset="0"/>
                <a:ea typeface="ＭＳ Ｐゴシック" pitchFamily="-109" charset="-128"/>
                <a:cs typeface="ＭＳ Ｐゴシック" pitchFamily="-109" charset="-128"/>
              </a:rPr>
              <a:t>divide and conquer.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More specifically, the HRL approaches take advantage of the abstract representations that kind of parallels the mental models humans maintain to comprehend complex concepts. These abstract representations can be temporal or spatial.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The temporal abstraction leverages the idea that decisions are made over varying timescales. So you can represent a higher-level model that only concerns itself with the high-level subgoals needed to achieve in order to finish a task and then a lower-level model that is trained specifically for a subgoal.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Another advantage of abstract representations is that is enables the agents to reason over abstract states which is much easier than reasoning over lower-level states that makes is computationally intractable in many practical situations.</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Finally, being able to work with abstract representations allows the agents to generalize as well. Consider the skill of chopping cylindrical objects. If the agent understands that a carrot and zucchini are cylindrical objects via this abstract representation then it can utilize the same skill it learned before to chop them.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The current HRL approaches are thus efficient, scalable and transferable.</a:t>
            </a:r>
          </a:p>
        </p:txBody>
      </p:sp>
    </p:spTree>
    <p:extLst>
      <p:ext uri="{BB962C8B-B14F-4D97-AF65-F5344CB8AC3E}">
        <p14:creationId xmlns:p14="http://schemas.microsoft.com/office/powerpoint/2010/main" val="404824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4</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However, DRL agents are unable to capture the last two pieces of human-like learning that I touched upon before </a:t>
            </a:r>
            <a:r>
              <a:rPr lang="en-US" dirty="0" err="1">
                <a:latin typeface="Times New Roman" pitchFamily="-109" charset="0"/>
                <a:ea typeface="ＭＳ Ｐゴシック" pitchFamily="-109" charset="-128"/>
                <a:cs typeface="ＭＳ Ｐゴシック" pitchFamily="-109" charset="-128"/>
              </a:rPr>
              <a:t>ie</a:t>
            </a:r>
            <a:r>
              <a:rPr lang="en-US" dirty="0">
                <a:latin typeface="Times New Roman" pitchFamily="-109" charset="0"/>
                <a:ea typeface="ＭＳ Ｐゴシック" pitchFamily="-109" charset="-128"/>
                <a:cs typeface="ＭＳ Ｐゴシック" pitchFamily="-109" charset="-128"/>
              </a:rPr>
              <a:t> being able to assess which skill to improve upon while considering the tradeoff between risk and cost. But the field of Risk-Bounded Conditional Planning has tackled this problem before in a different context.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Typically, a plan is considered to be unconditional when each action is deterministic and </a:t>
            </a:r>
          </a:p>
          <a:p>
            <a:pPr eaLnBrk="1" hangingPunct="1"/>
            <a:r>
              <a:rPr lang="en-US" dirty="0">
                <a:latin typeface="Times New Roman" pitchFamily="-109" charset="0"/>
                <a:ea typeface="ＭＳ Ｐゴシック" pitchFamily="-109" charset="-128"/>
                <a:cs typeface="ＭＳ Ｐゴシック" pitchFamily="-109" charset="-128"/>
              </a:rPr>
              <a:t>there is only one way to go from start to goal.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A conditional plan on the other hand is able to encapsulate scenarios where an </a:t>
            </a:r>
          </a:p>
          <a:p>
            <a:pPr eaLnBrk="1" hangingPunct="1"/>
            <a:r>
              <a:rPr lang="en-US" dirty="0">
                <a:latin typeface="Times New Roman" pitchFamily="-109" charset="0"/>
                <a:ea typeface="ＭＳ Ｐゴシック" pitchFamily="-109" charset="-128"/>
                <a:cs typeface="ＭＳ Ｐゴシック" pitchFamily="-109" charset="-128"/>
              </a:rPr>
              <a:t>action can have multiple outcomes which is typically more realistic. Then the question becomes, how to find an efficient policy to go from start to goal. This essentially provides us with a structured way to prepare for all possible outcomes.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The risk-bounded variant of this problem includes a user-specified risk-bound and some constrained states. Landing in these constrained states adds to the probability that the agent might fail to reach its goal. Hence, the aim here is to find a plan which guarantees that its chance of failure does not exceed the user-specified risk bound.</a:t>
            </a:r>
          </a:p>
        </p:txBody>
      </p:sp>
    </p:spTree>
    <p:extLst>
      <p:ext uri="{BB962C8B-B14F-4D97-AF65-F5344CB8AC3E}">
        <p14:creationId xmlns:p14="http://schemas.microsoft.com/office/powerpoint/2010/main" val="232763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5</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To capture the missing aspects of human-like learning in DRL agents, we highlight the need to bridge planning and learning.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So given an environment with start, goal and some landmarks </a:t>
            </a:r>
          </a:p>
          <a:p>
            <a:pPr eaLnBrk="1" hangingPunct="1"/>
            <a:r>
              <a:rPr lang="en-US" dirty="0">
                <a:latin typeface="Times New Roman" pitchFamily="-109" charset="0"/>
                <a:ea typeface="ＭＳ Ｐゴシック" pitchFamily="-109" charset="-128"/>
                <a:cs typeface="ＭＳ Ｐゴシック" pitchFamily="-109" charset="-128"/>
              </a:rPr>
              <a:t>we wish to learn policies between pairwise landmarks mimicking the divide-and-conquer strategy of HRL approaches. </a:t>
            </a:r>
          </a:p>
          <a:p>
            <a:pPr eaLnBrk="1" hangingPunct="1"/>
            <a:r>
              <a:rPr lang="en-US" dirty="0">
                <a:latin typeface="Times New Roman" pitchFamily="-109" charset="0"/>
                <a:ea typeface="ＭＳ Ｐゴシック" pitchFamily="-109" charset="-128"/>
                <a:cs typeface="ＭＳ Ｐゴシック" pitchFamily="-109" charset="-128"/>
              </a:rPr>
              <a:t>The using conditional planning we will chain the primitive actions to achieve the goal while </a:t>
            </a:r>
          </a:p>
          <a:p>
            <a:pPr eaLnBrk="1" hangingPunct="1"/>
            <a:r>
              <a:rPr lang="en-US" dirty="0">
                <a:latin typeface="Times New Roman" pitchFamily="-109" charset="0"/>
                <a:ea typeface="ＭＳ Ｐゴシック" pitchFamily="-109" charset="-128"/>
                <a:cs typeface="ＭＳ Ｐゴシック" pitchFamily="-109" charset="-128"/>
              </a:rPr>
              <a:t>ensure that the risk-bound isn’t violated.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However, the natural question is what if the number of policies to learn are huge. Humans do not learn all the policies the same way. They spend more time on one than the other depending on how effective they think they are on those skills. </a:t>
            </a:r>
          </a:p>
        </p:txBody>
      </p:sp>
    </p:spTree>
    <p:extLst>
      <p:ext uri="{BB962C8B-B14F-4D97-AF65-F5344CB8AC3E}">
        <p14:creationId xmlns:p14="http://schemas.microsoft.com/office/powerpoint/2010/main" val="772338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6</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Here is another similar example environment with landmarks, start and goal.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A naive way to find a policy would be to learn the primitive skills between each pair of landmarks using the </a:t>
            </a:r>
          </a:p>
          <a:p>
            <a:pPr eaLnBrk="1" hangingPunct="1"/>
            <a:r>
              <a:rPr lang="en-US" dirty="0">
                <a:latin typeface="Times New Roman" pitchFamily="-109" charset="0"/>
                <a:ea typeface="ＭＳ Ｐゴシック" pitchFamily="-109" charset="-128"/>
                <a:cs typeface="ＭＳ Ｐゴシック" pitchFamily="-109" charset="-128"/>
              </a:rPr>
              <a:t>primitive learner and</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then compute candidate policies using the </a:t>
            </a:r>
          </a:p>
          <a:p>
            <a:pPr eaLnBrk="1" hangingPunct="1"/>
            <a:r>
              <a:rPr lang="en-US" dirty="0">
                <a:latin typeface="Times New Roman" pitchFamily="-109" charset="0"/>
                <a:ea typeface="ＭＳ Ｐゴシック" pitchFamily="-109" charset="-128"/>
                <a:cs typeface="ＭＳ Ｐゴシック" pitchFamily="-109" charset="-128"/>
              </a:rPr>
              <a:t>conditional planner.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Here the green policy is easier to learn as its away from obstacles but it has high cost.  Conversely both blue and red policies are closed to obstacles so they would be naturally harder to learn. However, its evident that the red policy is the least costly policy. As I mentioned before, humans looking at this would clearly identify that they need to improve the primitive actions along the red policy to get better cost but how do we make capture this intuition with DRL agents? Also what if none of these policies are feasible given the user-specified risk-bound. Hence there is a missing piece. </a:t>
            </a:r>
          </a:p>
        </p:txBody>
      </p:sp>
    </p:spTree>
    <p:extLst>
      <p:ext uri="{BB962C8B-B14F-4D97-AF65-F5344CB8AC3E}">
        <p14:creationId xmlns:p14="http://schemas.microsoft.com/office/powerpoint/2010/main" val="4111909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7</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This missing piece is a feedback loop where a model tells us which primitive action to improve to get better cost while adhering to the given risk-bound! </a:t>
            </a:r>
          </a:p>
        </p:txBody>
      </p:sp>
    </p:spTree>
    <p:extLst>
      <p:ext uri="{BB962C8B-B14F-4D97-AF65-F5344CB8AC3E}">
        <p14:creationId xmlns:p14="http://schemas.microsoft.com/office/powerpoint/2010/main" val="4242117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8</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This model first needs to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select a promising policy where there is reasonable expectation that improving any</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 primitive skills that it comprises of can improve the quality of that policy and also the solution. </a:t>
            </a:r>
          </a:p>
          <a:p>
            <a:pPr eaLnBrk="1" hangingPunct="1"/>
            <a:endParaRPr lang="en-US" dirty="0">
              <a:latin typeface="Times New Roman" pitchFamily="-109" charset="0"/>
              <a:ea typeface="ＭＳ Ｐゴシック" pitchFamily="-109" charset="-128"/>
              <a:cs typeface="ＭＳ Ｐゴシック" pitchFamily="-109" charset="-128"/>
            </a:endParaRPr>
          </a:p>
          <a:p>
            <a:pPr eaLnBrk="1" hangingPunct="1"/>
            <a:r>
              <a:rPr lang="en-US" dirty="0">
                <a:latin typeface="Times New Roman" pitchFamily="-109" charset="0"/>
                <a:ea typeface="ＭＳ Ｐゴシック" pitchFamily="-109" charset="-128"/>
                <a:cs typeface="ＭＳ Ｐゴシック" pitchFamily="-109" charset="-128"/>
              </a:rPr>
              <a:t>This primitive improver module is comprised of the policy selector and the primitive selector.</a:t>
            </a:r>
          </a:p>
        </p:txBody>
      </p:sp>
    </p:spTree>
    <p:extLst>
      <p:ext uri="{BB962C8B-B14F-4D97-AF65-F5344CB8AC3E}">
        <p14:creationId xmlns:p14="http://schemas.microsoft.com/office/powerpoint/2010/main" val="178425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3696554-C196-934B-A4D6-B397344130B5}" type="slidenum">
              <a:rPr lang="en-US">
                <a:latin typeface="Times New Roman" pitchFamily="-109" charset="0"/>
              </a:rPr>
              <a:pPr/>
              <a:t>9</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xfrm>
            <a:off x="388938" y="690563"/>
            <a:ext cx="6157912" cy="3463925"/>
          </a:xfrm>
          <a:ln/>
        </p:spPr>
      </p:sp>
      <p:sp>
        <p:nvSpPr>
          <p:cNvPr id="56324" name="Rectangle 3"/>
          <p:cNvSpPr>
            <a:spLocks noGrp="1" noChangeArrowheads="1"/>
          </p:cNvSpPr>
          <p:nvPr>
            <p:ph type="body" idx="1"/>
          </p:nvPr>
        </p:nvSpPr>
        <p:spPr>
          <a:xfrm>
            <a:off x="923925" y="4387850"/>
            <a:ext cx="5086350" cy="4154488"/>
          </a:xfrm>
          <a:noFill/>
          <a:ln/>
        </p:spPr>
        <p:txBody>
          <a:bodyPr/>
          <a:lstStyle/>
          <a:p>
            <a:pPr eaLnBrk="1" hangingPunct="1"/>
            <a:r>
              <a:rPr lang="en-US" dirty="0">
                <a:latin typeface="Times New Roman" pitchFamily="-109" charset="0"/>
                <a:ea typeface="ＭＳ Ｐゴシック" pitchFamily="-109" charset="-128"/>
                <a:cs typeface="ＭＳ Ｐゴシック" pitchFamily="-109" charset="-128"/>
              </a:rPr>
              <a:t>Before I go into the key insight on how we can do that, I want to highlight that prioritization of which skill to improve it very important. On the right you see a graph where </a:t>
            </a:r>
            <a:r>
              <a:rPr lang="en-US" dirty="0" err="1">
                <a:latin typeface="Times New Roman" pitchFamily="-109" charset="0"/>
                <a:ea typeface="ＭＳ Ｐゴシック" pitchFamily="-109" charset="-128"/>
                <a:cs typeface="ＭＳ Ｐゴシック" pitchFamily="-109" charset="-128"/>
              </a:rPr>
              <a:t>xaxis</a:t>
            </a:r>
            <a:r>
              <a:rPr lang="en-US" dirty="0">
                <a:latin typeface="Times New Roman" pitchFamily="-109" charset="0"/>
                <a:ea typeface="ＭＳ Ｐゴシック" pitchFamily="-109" charset="-128"/>
                <a:cs typeface="ＭＳ Ｐゴシック" pitchFamily="-109" charset="-128"/>
              </a:rPr>
              <a:t> is the number of iterations of the feedback process and the </a:t>
            </a:r>
            <a:r>
              <a:rPr lang="en-US" dirty="0" err="1">
                <a:latin typeface="Times New Roman" pitchFamily="-109" charset="0"/>
                <a:ea typeface="ＭＳ Ｐゴシック" pitchFamily="-109" charset="-128"/>
                <a:cs typeface="ＭＳ Ｐゴシック" pitchFamily="-109" charset="-128"/>
              </a:rPr>
              <a:t>yaxis</a:t>
            </a:r>
            <a:r>
              <a:rPr lang="en-US" dirty="0">
                <a:latin typeface="Times New Roman" pitchFamily="-109" charset="0"/>
                <a:ea typeface="ＭＳ Ｐゴシック" pitchFamily="-109" charset="-128"/>
                <a:cs typeface="ＭＳ Ｐゴシック" pitchFamily="-109" charset="-128"/>
              </a:rPr>
              <a:t> represents the incumbent solutions cost. Initially the green policy was feasible with higher cost. If we did not prioritization of skill learning and learned all skills equally then we do not see any improvement of solution cost. However if we use a simple greedy prioritization where the red policy was chosen to improve each time given its potential, we see that we end up making the red policy feasible as well thereby lowering our cost even further!</a:t>
            </a:r>
          </a:p>
        </p:txBody>
      </p:sp>
    </p:spTree>
    <p:extLst>
      <p:ext uri="{BB962C8B-B14F-4D97-AF65-F5344CB8AC3E}">
        <p14:creationId xmlns:p14="http://schemas.microsoft.com/office/powerpoint/2010/main" val="247606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2CBD-2A65-4659-AED7-9F84B76736E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DEF722-0BB4-4799-AD43-2545E4DE7A3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4E5780-4E11-46EF-936F-A3944862D093}"/>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5" name="Footer Placeholder 4">
            <a:extLst>
              <a:ext uri="{FF2B5EF4-FFF2-40B4-BE49-F238E27FC236}">
                <a16:creationId xmlns:a16="http://schemas.microsoft.com/office/drawing/2014/main" id="{BB507BBB-7306-45BD-8301-9AE76DFBF8DB}"/>
              </a:ext>
            </a:extLst>
          </p:cNvPr>
          <p:cNvSpPr>
            <a:spLocks noGrp="1"/>
          </p:cNvSpPr>
          <p:nvPr>
            <p:ph type="ftr" sz="quarter" idx="11"/>
          </p:nvPr>
        </p:nvSpPr>
        <p:spPr>
          <a:xfrm>
            <a:off x="4038600" y="6356356"/>
            <a:ext cx="4114800" cy="365125"/>
          </a:xfrm>
          <a:prstGeom prst="rect">
            <a:avLst/>
          </a:prstGeom>
        </p:spPr>
        <p:txBody>
          <a:bodyPr/>
          <a:lstStyle/>
          <a:p>
            <a:endParaRPr lang="en-US"/>
          </a:p>
        </p:txBody>
      </p:sp>
    </p:spTree>
    <p:extLst>
      <p:ext uri="{BB962C8B-B14F-4D97-AF65-F5344CB8AC3E}">
        <p14:creationId xmlns:p14="http://schemas.microsoft.com/office/powerpoint/2010/main" val="251478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23A4-3EFD-4A8F-AF96-F0E8D9919592}"/>
              </a:ext>
            </a:extLst>
          </p:cNvPr>
          <p:cNvSpPr>
            <a:spLocks noGrp="1"/>
          </p:cNvSpPr>
          <p:nvPr>
            <p:ph type="title"/>
          </p:nvPr>
        </p:nvSpPr>
        <p:spPr>
          <a:xfrm>
            <a:off x="838200" y="365129"/>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8555B4-9487-4230-B355-E3F3C4D38BAE}"/>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4D1A4-923C-4A11-A622-773951B52878}"/>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5" name="Footer Placeholder 4">
            <a:extLst>
              <a:ext uri="{FF2B5EF4-FFF2-40B4-BE49-F238E27FC236}">
                <a16:creationId xmlns:a16="http://schemas.microsoft.com/office/drawing/2014/main" id="{010DABC7-C171-4BE5-AACC-52B6C1A83CEE}"/>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3D9ED88-D48E-48E9-81D5-E2478B148AB5}"/>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41280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41797-6CB7-4E9B-AC9F-E53F4771081E}"/>
              </a:ext>
            </a:extLst>
          </p:cNvPr>
          <p:cNvSpPr>
            <a:spLocks noGrp="1"/>
          </p:cNvSpPr>
          <p:nvPr>
            <p:ph type="title" orient="vert"/>
          </p:nvPr>
        </p:nvSpPr>
        <p:spPr>
          <a:xfrm>
            <a:off x="8724902"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86E1DA-65C3-40F2-8CBF-7F708B23F04E}"/>
              </a:ext>
            </a:extLst>
          </p:cNvPr>
          <p:cNvSpPr>
            <a:spLocks noGrp="1"/>
          </p:cNvSpPr>
          <p:nvPr>
            <p:ph type="body" orient="vert" idx="1"/>
          </p:nvPr>
        </p:nvSpPr>
        <p:spPr>
          <a:xfrm>
            <a:off x="838203"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192D5-4647-45F8-9F96-42A292CFDE6B}"/>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5" name="Footer Placeholder 4">
            <a:extLst>
              <a:ext uri="{FF2B5EF4-FFF2-40B4-BE49-F238E27FC236}">
                <a16:creationId xmlns:a16="http://schemas.microsoft.com/office/drawing/2014/main" id="{E76A7B9B-0266-4CE8-AB56-FB13E93C47FF}"/>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296E838-3147-4479-8F2D-CD472E863D14}"/>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20110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2CBD-2A65-4659-AED7-9F84B76736E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DEF722-0BB4-4799-AD43-2545E4DE7A3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4E5780-4E11-46EF-936F-A3944862D093}"/>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5" name="Footer Placeholder 4">
            <a:extLst>
              <a:ext uri="{FF2B5EF4-FFF2-40B4-BE49-F238E27FC236}">
                <a16:creationId xmlns:a16="http://schemas.microsoft.com/office/drawing/2014/main" id="{BB507BBB-7306-45BD-8301-9AE76DFBF8DB}"/>
              </a:ext>
            </a:extLst>
          </p:cNvPr>
          <p:cNvSpPr>
            <a:spLocks noGrp="1"/>
          </p:cNvSpPr>
          <p:nvPr>
            <p:ph type="ftr" sz="quarter" idx="11"/>
          </p:nvPr>
        </p:nvSpPr>
        <p:spPr>
          <a:xfrm>
            <a:off x="4038600" y="6356356"/>
            <a:ext cx="4114800" cy="365125"/>
          </a:xfrm>
          <a:prstGeom prst="rect">
            <a:avLst/>
          </a:prstGeom>
        </p:spPr>
        <p:txBody>
          <a:bodyPr/>
          <a:lstStyle/>
          <a:p>
            <a:endParaRPr lang="en-US"/>
          </a:p>
        </p:txBody>
      </p:sp>
    </p:spTree>
    <p:extLst>
      <p:ext uri="{BB962C8B-B14F-4D97-AF65-F5344CB8AC3E}">
        <p14:creationId xmlns:p14="http://schemas.microsoft.com/office/powerpoint/2010/main" val="4206119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C6B39FD-5D8C-450F-91CC-6827665D3A7A}"/>
              </a:ext>
            </a:extLst>
          </p:cNvPr>
          <p:cNvSpPr/>
          <p:nvPr userDrawn="1"/>
        </p:nvSpPr>
        <p:spPr>
          <a:xfrm>
            <a:off x="-3792" y="6"/>
            <a:ext cx="3437683" cy="514721"/>
          </a:xfrm>
          <a:prstGeom prst="rect">
            <a:avLst/>
          </a:prstGeom>
          <a:solidFill>
            <a:schemeClr val="accent2">
              <a:lumMod val="75000"/>
            </a:schemeClr>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lgn="l"/>
            <a:endParaRPr lang="en-US" sz="1800" dirty="0">
              <a:latin typeface="Gill Sans MT" panose="020B0502020104020203" pitchFamily="34" charset="77"/>
            </a:endParaRPr>
          </a:p>
        </p:txBody>
      </p:sp>
      <p:grpSp>
        <p:nvGrpSpPr>
          <p:cNvPr id="8" name="Group 7">
            <a:extLst>
              <a:ext uri="{FF2B5EF4-FFF2-40B4-BE49-F238E27FC236}">
                <a16:creationId xmlns:a16="http://schemas.microsoft.com/office/drawing/2014/main" id="{F0C4218B-3002-4D20-95FE-9F49544858F0}"/>
              </a:ext>
            </a:extLst>
          </p:cNvPr>
          <p:cNvGrpSpPr/>
          <p:nvPr userDrawn="1"/>
        </p:nvGrpSpPr>
        <p:grpSpPr>
          <a:xfrm>
            <a:off x="2928395" y="6"/>
            <a:ext cx="9263605" cy="648393"/>
            <a:chOff x="2928395" y="-2"/>
            <a:chExt cx="9263605" cy="486139"/>
          </a:xfrm>
          <a:effectLst>
            <a:outerShdw blurRad="50800" dist="63500" dir="8100000" algn="tr" rotWithShape="0">
              <a:prstClr val="black">
                <a:alpha val="40000"/>
              </a:prstClr>
            </a:outerShdw>
          </a:effectLst>
        </p:grpSpPr>
        <p:sp>
          <p:nvSpPr>
            <p:cNvPr id="9" name="Rectangle 8">
              <a:extLst>
                <a:ext uri="{FF2B5EF4-FFF2-40B4-BE49-F238E27FC236}">
                  <a16:creationId xmlns:a16="http://schemas.microsoft.com/office/drawing/2014/main" id="{AE43FA1A-A7D2-410C-B1F0-3DC5CD53DD78}"/>
                </a:ext>
              </a:extLst>
            </p:cNvPr>
            <p:cNvSpPr/>
            <p:nvPr/>
          </p:nvSpPr>
          <p:spPr>
            <a:xfrm>
              <a:off x="3433891" y="0"/>
              <a:ext cx="8758109" cy="486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Gill Sans Ultra Bold" panose="020B0A02020104020203" pitchFamily="34" charset="77"/>
              </a:endParaRPr>
            </a:p>
          </p:txBody>
        </p:sp>
        <p:sp>
          <p:nvSpPr>
            <p:cNvPr id="10" name="Right Triangle 9">
              <a:extLst>
                <a:ext uri="{FF2B5EF4-FFF2-40B4-BE49-F238E27FC236}">
                  <a16:creationId xmlns:a16="http://schemas.microsoft.com/office/drawing/2014/main" id="{D09D4D6E-3BED-479C-94DB-DA9DAE0ACCAB}"/>
                </a:ext>
              </a:extLst>
            </p:cNvPr>
            <p:cNvSpPr/>
            <p:nvPr/>
          </p:nvSpPr>
          <p:spPr>
            <a:xfrm flipH="1" flipV="1">
              <a:off x="2928395" y="-2"/>
              <a:ext cx="505496" cy="48613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Gill Sans Ultra Bold" panose="020B0A02020104020203" pitchFamily="34" charset="77"/>
              </a:endParaRPr>
            </a:p>
          </p:txBody>
        </p:sp>
      </p:grpSp>
      <p:sp>
        <p:nvSpPr>
          <p:cNvPr id="4" name="Title 3">
            <a:extLst>
              <a:ext uri="{FF2B5EF4-FFF2-40B4-BE49-F238E27FC236}">
                <a16:creationId xmlns:a16="http://schemas.microsoft.com/office/drawing/2014/main" id="{A8743510-48B8-9544-B7BE-4833A52AA7CB}"/>
              </a:ext>
            </a:extLst>
          </p:cNvPr>
          <p:cNvSpPr>
            <a:spLocks noGrp="1"/>
          </p:cNvSpPr>
          <p:nvPr>
            <p:ph type="title"/>
          </p:nvPr>
        </p:nvSpPr>
        <p:spPr>
          <a:xfrm>
            <a:off x="3433893" y="75055"/>
            <a:ext cx="8601899" cy="455599"/>
          </a:xfrm>
          <a:prstGeom prst="rect">
            <a:avLst/>
          </a:prstGeom>
        </p:spPr>
        <p:txBody>
          <a:bodyPr/>
          <a:lstStyle>
            <a:lvl1pPr algn="ctr">
              <a:defRPr sz="3200" b="0" i="0">
                <a:latin typeface="Gill Sans Nova Light" panose="020F0302020204030204" pitchFamily="34" charset="0"/>
                <a:cs typeface="Gill Sans Nova Light" panose="020F0302020204030204" pitchFamily="34" charset="0"/>
              </a:defRPr>
            </a:lvl1pPr>
          </a:lstStyle>
          <a:p>
            <a:r>
              <a:rPr lang="en-US" dirty="0"/>
              <a:t>Click to edit Master title style</a:t>
            </a:r>
          </a:p>
        </p:txBody>
      </p:sp>
      <p:sp>
        <p:nvSpPr>
          <p:cNvPr id="16" name="Content Placeholder 15">
            <a:extLst>
              <a:ext uri="{FF2B5EF4-FFF2-40B4-BE49-F238E27FC236}">
                <a16:creationId xmlns:a16="http://schemas.microsoft.com/office/drawing/2014/main" id="{B81CA35D-279B-5647-A908-0ED006FB4F75}"/>
              </a:ext>
            </a:extLst>
          </p:cNvPr>
          <p:cNvSpPr>
            <a:spLocks noGrp="1"/>
          </p:cNvSpPr>
          <p:nvPr>
            <p:ph sz="quarter" idx="10"/>
          </p:nvPr>
        </p:nvSpPr>
        <p:spPr>
          <a:xfrm>
            <a:off x="262891" y="1017269"/>
            <a:ext cx="11658600" cy="5357864"/>
          </a:xfrm>
          <a:prstGeom prst="rect">
            <a:avLst/>
          </a:prstGeo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635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C6B39FD-5D8C-450F-91CC-6827665D3A7A}"/>
              </a:ext>
            </a:extLst>
          </p:cNvPr>
          <p:cNvSpPr/>
          <p:nvPr userDrawn="1"/>
        </p:nvSpPr>
        <p:spPr>
          <a:xfrm>
            <a:off x="-3792" y="6"/>
            <a:ext cx="3437683" cy="514721"/>
          </a:xfrm>
          <a:prstGeom prst="rect">
            <a:avLst/>
          </a:prstGeom>
          <a:solidFill>
            <a:schemeClr val="accent1">
              <a:lumMod val="75000"/>
            </a:schemeClr>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lgn="l"/>
            <a:endParaRPr lang="en-US" sz="1800" dirty="0">
              <a:latin typeface="Gill Sans MT" panose="020B0502020104020203" pitchFamily="34" charset="77"/>
            </a:endParaRPr>
          </a:p>
        </p:txBody>
      </p:sp>
      <p:grpSp>
        <p:nvGrpSpPr>
          <p:cNvPr id="8" name="Group 7">
            <a:extLst>
              <a:ext uri="{FF2B5EF4-FFF2-40B4-BE49-F238E27FC236}">
                <a16:creationId xmlns:a16="http://schemas.microsoft.com/office/drawing/2014/main" id="{F0C4218B-3002-4D20-95FE-9F49544858F0}"/>
              </a:ext>
            </a:extLst>
          </p:cNvPr>
          <p:cNvGrpSpPr/>
          <p:nvPr userDrawn="1"/>
        </p:nvGrpSpPr>
        <p:grpSpPr>
          <a:xfrm>
            <a:off x="2928395" y="6"/>
            <a:ext cx="9263605" cy="648393"/>
            <a:chOff x="2928395" y="-2"/>
            <a:chExt cx="9263605" cy="486139"/>
          </a:xfrm>
          <a:effectLst>
            <a:outerShdw blurRad="50800" dist="63500" dir="8100000" algn="tr" rotWithShape="0">
              <a:prstClr val="black">
                <a:alpha val="40000"/>
              </a:prstClr>
            </a:outerShdw>
          </a:effectLst>
        </p:grpSpPr>
        <p:sp>
          <p:nvSpPr>
            <p:cNvPr id="9" name="Rectangle 8">
              <a:extLst>
                <a:ext uri="{FF2B5EF4-FFF2-40B4-BE49-F238E27FC236}">
                  <a16:creationId xmlns:a16="http://schemas.microsoft.com/office/drawing/2014/main" id="{AE43FA1A-A7D2-410C-B1F0-3DC5CD53DD78}"/>
                </a:ext>
              </a:extLst>
            </p:cNvPr>
            <p:cNvSpPr/>
            <p:nvPr/>
          </p:nvSpPr>
          <p:spPr>
            <a:xfrm>
              <a:off x="3433891" y="0"/>
              <a:ext cx="8758109" cy="486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Gill Sans Ultra Bold" panose="020B0A02020104020203" pitchFamily="34" charset="77"/>
              </a:endParaRPr>
            </a:p>
          </p:txBody>
        </p:sp>
        <p:sp>
          <p:nvSpPr>
            <p:cNvPr id="10" name="Right Triangle 9">
              <a:extLst>
                <a:ext uri="{FF2B5EF4-FFF2-40B4-BE49-F238E27FC236}">
                  <a16:creationId xmlns:a16="http://schemas.microsoft.com/office/drawing/2014/main" id="{D09D4D6E-3BED-479C-94DB-DA9DAE0ACCAB}"/>
                </a:ext>
              </a:extLst>
            </p:cNvPr>
            <p:cNvSpPr/>
            <p:nvPr/>
          </p:nvSpPr>
          <p:spPr>
            <a:xfrm flipH="1" flipV="1">
              <a:off x="2928395" y="-2"/>
              <a:ext cx="505496" cy="48613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Gill Sans Ultra Bold" panose="020B0A02020104020203" pitchFamily="34" charset="77"/>
              </a:endParaRPr>
            </a:p>
          </p:txBody>
        </p:sp>
      </p:grpSp>
      <p:sp>
        <p:nvSpPr>
          <p:cNvPr id="4" name="Title 3">
            <a:extLst>
              <a:ext uri="{FF2B5EF4-FFF2-40B4-BE49-F238E27FC236}">
                <a16:creationId xmlns:a16="http://schemas.microsoft.com/office/drawing/2014/main" id="{A8743510-48B8-9544-B7BE-4833A52AA7CB}"/>
              </a:ext>
            </a:extLst>
          </p:cNvPr>
          <p:cNvSpPr>
            <a:spLocks noGrp="1"/>
          </p:cNvSpPr>
          <p:nvPr>
            <p:ph type="title"/>
          </p:nvPr>
        </p:nvSpPr>
        <p:spPr>
          <a:xfrm>
            <a:off x="3433893" y="75055"/>
            <a:ext cx="8601899" cy="455599"/>
          </a:xfrm>
          <a:prstGeom prst="rect">
            <a:avLst/>
          </a:prstGeom>
        </p:spPr>
        <p:txBody>
          <a:bodyPr/>
          <a:lstStyle>
            <a:lvl1pPr algn="ctr">
              <a:defRPr sz="3200" b="0" i="0">
                <a:latin typeface="Gill Sans Nova Light" panose="020F0302020204030204" pitchFamily="34" charset="0"/>
                <a:cs typeface="Gill Sans Nova Light" panose="020F0302020204030204" pitchFamily="34" charset="0"/>
              </a:defRPr>
            </a:lvl1pPr>
          </a:lstStyle>
          <a:p>
            <a:r>
              <a:rPr lang="en-US" dirty="0"/>
              <a:t>Click to edit Master title style</a:t>
            </a:r>
          </a:p>
        </p:txBody>
      </p:sp>
      <p:sp>
        <p:nvSpPr>
          <p:cNvPr id="16" name="Content Placeholder 15">
            <a:extLst>
              <a:ext uri="{FF2B5EF4-FFF2-40B4-BE49-F238E27FC236}">
                <a16:creationId xmlns:a16="http://schemas.microsoft.com/office/drawing/2014/main" id="{B81CA35D-279B-5647-A908-0ED006FB4F75}"/>
              </a:ext>
            </a:extLst>
          </p:cNvPr>
          <p:cNvSpPr>
            <a:spLocks noGrp="1"/>
          </p:cNvSpPr>
          <p:nvPr>
            <p:ph sz="quarter" idx="10"/>
          </p:nvPr>
        </p:nvSpPr>
        <p:spPr>
          <a:xfrm>
            <a:off x="262891" y="1017269"/>
            <a:ext cx="11658600" cy="5357864"/>
          </a:xfrm>
          <a:prstGeom prst="rect">
            <a:avLst/>
          </a:prstGeo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0728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544A-5583-4358-9D65-577A362238A3}"/>
              </a:ext>
            </a:extLst>
          </p:cNvPr>
          <p:cNvSpPr>
            <a:spLocks noGrp="1"/>
          </p:cNvSpPr>
          <p:nvPr>
            <p:ph type="title"/>
          </p:nvPr>
        </p:nvSpPr>
        <p:spPr>
          <a:xfrm>
            <a:off x="831851" y="1709744"/>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688969-049B-4847-AC00-3163D86C6C46}"/>
              </a:ext>
            </a:extLst>
          </p:cNvPr>
          <p:cNvSpPr>
            <a:spLocks noGrp="1"/>
          </p:cNvSpPr>
          <p:nvPr>
            <p:ph type="body" idx="1"/>
          </p:nvPr>
        </p:nvSpPr>
        <p:spPr>
          <a:xfrm>
            <a:off x="831851" y="4589469"/>
            <a:ext cx="10515600" cy="1500187"/>
          </a:xfrm>
          <a:prstGeom prst="rect">
            <a:avLst/>
          </a:prstGeo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431F05-6BFB-4D77-90BC-7A3C2AA613F4}"/>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5" name="Footer Placeholder 4">
            <a:extLst>
              <a:ext uri="{FF2B5EF4-FFF2-40B4-BE49-F238E27FC236}">
                <a16:creationId xmlns:a16="http://schemas.microsoft.com/office/drawing/2014/main" id="{6E9DEB9E-8F0D-4BD4-8C8A-5C348D30B18B}"/>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09B5CB4-898D-4958-95C0-065D12C705C4}"/>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303051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8BDF-D5A2-49D0-9DD5-738382EBD2F1}"/>
              </a:ext>
            </a:extLst>
          </p:cNvPr>
          <p:cNvSpPr>
            <a:spLocks noGrp="1"/>
          </p:cNvSpPr>
          <p:nvPr>
            <p:ph type="title"/>
          </p:nvPr>
        </p:nvSpPr>
        <p:spPr>
          <a:xfrm>
            <a:off x="838200" y="365129"/>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4C72459-4A14-4661-8372-715CF9D7604F}"/>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46951A-5321-4FBC-91A7-83B0C36BC6DB}"/>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E2B16D-F401-454F-8B5B-FE44A0D2BE6E}"/>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6" name="Footer Placeholder 5">
            <a:extLst>
              <a:ext uri="{FF2B5EF4-FFF2-40B4-BE49-F238E27FC236}">
                <a16:creationId xmlns:a16="http://schemas.microsoft.com/office/drawing/2014/main" id="{BA6DBA12-724C-4B54-A962-1A3D9EFE21F4}"/>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9E42C92-1C65-4228-89F0-EAAD2537EFE7}"/>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2782617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61B4-1BB6-4685-AD52-C6031E427309}"/>
              </a:ext>
            </a:extLst>
          </p:cNvPr>
          <p:cNvSpPr>
            <a:spLocks noGrp="1"/>
          </p:cNvSpPr>
          <p:nvPr>
            <p:ph type="title"/>
          </p:nvPr>
        </p:nvSpPr>
        <p:spPr>
          <a:xfrm>
            <a:off x="839788" y="365129"/>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15EB102-8D8C-4481-A588-FD1A36B38931}"/>
              </a:ext>
            </a:extLst>
          </p:cNvPr>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A1AF44-BEE8-4389-82F6-18A484EF9094}"/>
              </a:ext>
            </a:extLst>
          </p:cNvPr>
          <p:cNvSpPr>
            <a:spLocks noGrp="1"/>
          </p:cNvSpPr>
          <p:nvPr>
            <p:ph sz="half" idx="2"/>
          </p:nvPr>
        </p:nvSpPr>
        <p:spPr>
          <a:xfrm>
            <a:off x="839789"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D10DCB-1E7F-461E-9D2F-8B5437AC6246}"/>
              </a:ext>
            </a:extLst>
          </p:cNvPr>
          <p:cNvSpPr>
            <a:spLocks noGrp="1"/>
          </p:cNvSpPr>
          <p:nvPr>
            <p:ph type="body" sz="quarter" idx="3"/>
          </p:nvPr>
        </p:nvSpPr>
        <p:spPr>
          <a:xfrm>
            <a:off x="6172203" y="1681163"/>
            <a:ext cx="5183188" cy="823912"/>
          </a:xfrm>
          <a:prstGeom prst="rect">
            <a:avLst/>
          </a:prstGeo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08E09F-6790-4240-A943-DD2CD0D83DBA}"/>
              </a:ext>
            </a:extLst>
          </p:cNvPr>
          <p:cNvSpPr>
            <a:spLocks noGrp="1"/>
          </p:cNvSpPr>
          <p:nvPr>
            <p:ph sz="quarter" idx="4"/>
          </p:nvPr>
        </p:nvSpPr>
        <p:spPr>
          <a:xfrm>
            <a:off x="6172203"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9D0D28-7A3F-42E7-9FB0-205FBDD32A7C}"/>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8" name="Footer Placeholder 7">
            <a:extLst>
              <a:ext uri="{FF2B5EF4-FFF2-40B4-BE49-F238E27FC236}">
                <a16:creationId xmlns:a16="http://schemas.microsoft.com/office/drawing/2014/main" id="{29B84536-5550-4572-9B3B-84116E1D01ED}"/>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B86FA5B-07BB-4485-BF20-D79727495E61}"/>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251933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74A4-E3FB-4D6F-898B-9B6C517652DB}"/>
              </a:ext>
            </a:extLst>
          </p:cNvPr>
          <p:cNvSpPr>
            <a:spLocks noGrp="1"/>
          </p:cNvSpPr>
          <p:nvPr>
            <p:ph type="title"/>
          </p:nvPr>
        </p:nvSpPr>
        <p:spPr>
          <a:xfrm>
            <a:off x="838200" y="365129"/>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C892903-CACC-4914-A362-239BB8E978BA}"/>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4" name="Footer Placeholder 3">
            <a:extLst>
              <a:ext uri="{FF2B5EF4-FFF2-40B4-BE49-F238E27FC236}">
                <a16:creationId xmlns:a16="http://schemas.microsoft.com/office/drawing/2014/main" id="{2C27CB63-E9AE-4113-9E07-786CA311C6AB}"/>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92044A-7A6B-46A8-8715-D0A7423AC3B8}"/>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3435430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00F2FF-F565-41CA-887A-56C45964F84D}"/>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3" name="Footer Placeholder 2">
            <a:extLst>
              <a:ext uri="{FF2B5EF4-FFF2-40B4-BE49-F238E27FC236}">
                <a16:creationId xmlns:a16="http://schemas.microsoft.com/office/drawing/2014/main" id="{4E06F677-FBE7-4957-A0E9-18C9C2AC5248}"/>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D337D99-B8AA-43A1-A672-3033860F2168}"/>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154622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C6B39FD-5D8C-450F-91CC-6827665D3A7A}"/>
              </a:ext>
            </a:extLst>
          </p:cNvPr>
          <p:cNvSpPr/>
          <p:nvPr userDrawn="1"/>
        </p:nvSpPr>
        <p:spPr>
          <a:xfrm>
            <a:off x="-3792" y="6"/>
            <a:ext cx="3437683" cy="514721"/>
          </a:xfrm>
          <a:prstGeom prst="rect">
            <a:avLst/>
          </a:prstGeom>
          <a:solidFill>
            <a:srgbClr val="9B3134"/>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lgn="l"/>
            <a:endParaRPr lang="en-US" sz="1800" dirty="0">
              <a:latin typeface="Gill Sans MT" panose="020B0502020104020203" pitchFamily="34" charset="77"/>
            </a:endParaRPr>
          </a:p>
        </p:txBody>
      </p:sp>
      <p:grpSp>
        <p:nvGrpSpPr>
          <p:cNvPr id="8" name="Group 7">
            <a:extLst>
              <a:ext uri="{FF2B5EF4-FFF2-40B4-BE49-F238E27FC236}">
                <a16:creationId xmlns:a16="http://schemas.microsoft.com/office/drawing/2014/main" id="{F0C4218B-3002-4D20-95FE-9F49544858F0}"/>
              </a:ext>
            </a:extLst>
          </p:cNvPr>
          <p:cNvGrpSpPr/>
          <p:nvPr userDrawn="1"/>
        </p:nvGrpSpPr>
        <p:grpSpPr>
          <a:xfrm>
            <a:off x="2928395" y="6"/>
            <a:ext cx="9263605" cy="648393"/>
            <a:chOff x="2928395" y="-2"/>
            <a:chExt cx="9263605" cy="486139"/>
          </a:xfrm>
          <a:effectLst>
            <a:outerShdw blurRad="50800" dist="63500" dir="8100000" algn="tr" rotWithShape="0">
              <a:prstClr val="black">
                <a:alpha val="40000"/>
              </a:prstClr>
            </a:outerShdw>
          </a:effectLst>
        </p:grpSpPr>
        <p:sp>
          <p:nvSpPr>
            <p:cNvPr id="9" name="Rectangle 8">
              <a:extLst>
                <a:ext uri="{FF2B5EF4-FFF2-40B4-BE49-F238E27FC236}">
                  <a16:creationId xmlns:a16="http://schemas.microsoft.com/office/drawing/2014/main" id="{AE43FA1A-A7D2-410C-B1F0-3DC5CD53DD78}"/>
                </a:ext>
              </a:extLst>
            </p:cNvPr>
            <p:cNvSpPr/>
            <p:nvPr/>
          </p:nvSpPr>
          <p:spPr>
            <a:xfrm>
              <a:off x="3433891" y="0"/>
              <a:ext cx="8758109" cy="486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Gill Sans Ultra Bold" panose="020B0A02020104020203" pitchFamily="34" charset="77"/>
              </a:endParaRPr>
            </a:p>
          </p:txBody>
        </p:sp>
        <p:sp>
          <p:nvSpPr>
            <p:cNvPr id="10" name="Right Triangle 9">
              <a:extLst>
                <a:ext uri="{FF2B5EF4-FFF2-40B4-BE49-F238E27FC236}">
                  <a16:creationId xmlns:a16="http://schemas.microsoft.com/office/drawing/2014/main" id="{D09D4D6E-3BED-479C-94DB-DA9DAE0ACCAB}"/>
                </a:ext>
              </a:extLst>
            </p:cNvPr>
            <p:cNvSpPr/>
            <p:nvPr/>
          </p:nvSpPr>
          <p:spPr>
            <a:xfrm flipH="1" flipV="1">
              <a:off x="2928395" y="-2"/>
              <a:ext cx="505496" cy="48613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Gill Sans Ultra Bold" panose="020B0A02020104020203" pitchFamily="34" charset="77"/>
              </a:endParaRPr>
            </a:p>
          </p:txBody>
        </p:sp>
      </p:grpSp>
      <p:sp>
        <p:nvSpPr>
          <p:cNvPr id="4" name="Title 3">
            <a:extLst>
              <a:ext uri="{FF2B5EF4-FFF2-40B4-BE49-F238E27FC236}">
                <a16:creationId xmlns:a16="http://schemas.microsoft.com/office/drawing/2014/main" id="{A8743510-48B8-9544-B7BE-4833A52AA7CB}"/>
              </a:ext>
            </a:extLst>
          </p:cNvPr>
          <p:cNvSpPr>
            <a:spLocks noGrp="1"/>
          </p:cNvSpPr>
          <p:nvPr>
            <p:ph type="title"/>
          </p:nvPr>
        </p:nvSpPr>
        <p:spPr>
          <a:xfrm>
            <a:off x="3433893" y="75055"/>
            <a:ext cx="8601899" cy="455599"/>
          </a:xfrm>
          <a:prstGeom prst="rect">
            <a:avLst/>
          </a:prstGeom>
        </p:spPr>
        <p:txBody>
          <a:bodyPr/>
          <a:lstStyle>
            <a:lvl1pPr algn="ctr">
              <a:defRPr sz="3200" b="0" i="0">
                <a:latin typeface="Gill Sans Nova Light" panose="020F0302020204030204" pitchFamily="34" charset="0"/>
                <a:cs typeface="Gill Sans Nova Light" panose="020F0302020204030204" pitchFamily="34" charset="0"/>
              </a:defRPr>
            </a:lvl1pPr>
          </a:lstStyle>
          <a:p>
            <a:r>
              <a:rPr lang="en-US"/>
              <a:t>Click to edit Master title style</a:t>
            </a:r>
            <a:endParaRPr lang="en-US" dirty="0"/>
          </a:p>
        </p:txBody>
      </p:sp>
      <p:sp>
        <p:nvSpPr>
          <p:cNvPr id="16" name="Content Placeholder 15">
            <a:extLst>
              <a:ext uri="{FF2B5EF4-FFF2-40B4-BE49-F238E27FC236}">
                <a16:creationId xmlns:a16="http://schemas.microsoft.com/office/drawing/2014/main" id="{B81CA35D-279B-5647-A908-0ED006FB4F75}"/>
              </a:ext>
            </a:extLst>
          </p:cNvPr>
          <p:cNvSpPr>
            <a:spLocks noGrp="1"/>
          </p:cNvSpPr>
          <p:nvPr>
            <p:ph sz="quarter" idx="10"/>
          </p:nvPr>
        </p:nvSpPr>
        <p:spPr>
          <a:xfrm>
            <a:off x="262891" y="1017269"/>
            <a:ext cx="11658600" cy="5357864"/>
          </a:xfrm>
          <a:prstGeom prst="rect">
            <a:avLst/>
          </a:prstGeo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0">
            <a:extLst>
              <a:ext uri="{FF2B5EF4-FFF2-40B4-BE49-F238E27FC236}">
                <a16:creationId xmlns:a16="http://schemas.microsoft.com/office/drawing/2014/main" id="{0D11C67D-E02F-6A47-917C-8D41864E166D}"/>
              </a:ext>
            </a:extLst>
          </p:cNvPr>
          <p:cNvGrpSpPr/>
          <p:nvPr userDrawn="1"/>
        </p:nvGrpSpPr>
        <p:grpSpPr>
          <a:xfrm>
            <a:off x="-6331" y="6253835"/>
            <a:ext cx="12198331" cy="604162"/>
            <a:chOff x="0" y="2700549"/>
            <a:chExt cx="12198331" cy="604162"/>
          </a:xfrm>
        </p:grpSpPr>
        <p:sp>
          <p:nvSpPr>
            <p:cNvPr id="12" name="Rectangle 11">
              <a:extLst>
                <a:ext uri="{FF2B5EF4-FFF2-40B4-BE49-F238E27FC236}">
                  <a16:creationId xmlns:a16="http://schemas.microsoft.com/office/drawing/2014/main" id="{246A5456-5502-BF43-AB89-C5A807436F0E}"/>
                </a:ext>
              </a:extLst>
            </p:cNvPr>
            <p:cNvSpPr/>
            <p:nvPr/>
          </p:nvSpPr>
          <p:spPr>
            <a:xfrm>
              <a:off x="1395745" y="2923659"/>
              <a:ext cx="10802586" cy="381052"/>
            </a:xfrm>
            <a:prstGeom prst="rect">
              <a:avLst/>
            </a:prstGeom>
            <a:solidFill>
              <a:schemeClr val="bg1"/>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nual Input 13">
              <a:extLst>
                <a:ext uri="{FF2B5EF4-FFF2-40B4-BE49-F238E27FC236}">
                  <a16:creationId xmlns:a16="http://schemas.microsoft.com/office/drawing/2014/main" id="{465D7B42-8D1F-8F48-88F1-E921D6A089B7}"/>
                </a:ext>
              </a:extLst>
            </p:cNvPr>
            <p:cNvSpPr/>
            <p:nvPr/>
          </p:nvSpPr>
          <p:spPr>
            <a:xfrm rot="5400000">
              <a:off x="666169" y="2034380"/>
              <a:ext cx="604162" cy="1936500"/>
            </a:xfrm>
            <a:prstGeom prst="flowChartManualInput">
              <a:avLst/>
            </a:prstGeom>
            <a:solidFill>
              <a:schemeClr val="bg1"/>
            </a:solidFill>
            <a:ln>
              <a:noFill/>
            </a:ln>
            <a:effectLst>
              <a:outerShdw blurRad="50800" dist="508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lide Number Placeholder 5">
            <a:extLst>
              <a:ext uri="{FF2B5EF4-FFF2-40B4-BE49-F238E27FC236}">
                <a16:creationId xmlns:a16="http://schemas.microsoft.com/office/drawing/2014/main" id="{63CDA631-BAB0-4140-AA38-5258D0421C98}"/>
              </a:ext>
            </a:extLst>
          </p:cNvPr>
          <p:cNvSpPr txBox="1">
            <a:spLocks/>
          </p:cNvSpPr>
          <p:nvPr userDrawn="1"/>
        </p:nvSpPr>
        <p:spPr>
          <a:xfrm>
            <a:off x="9442469" y="64928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DB5F84-D864-4CCF-9093-46147665D32E}" type="slidenum">
              <a:rPr lang="en-US" smtClean="0">
                <a:solidFill>
                  <a:prstClr val="black">
                    <a:tint val="75000"/>
                  </a:prstClr>
                </a:solidFill>
                <a:latin typeface="+mn-lt"/>
              </a:rPr>
              <a:pPr/>
              <a:t>‹#›</a:t>
            </a:fld>
            <a:endParaRPr lang="en-US" dirty="0">
              <a:solidFill>
                <a:prstClr val="black">
                  <a:tint val="75000"/>
                </a:prstClr>
              </a:solidFill>
              <a:latin typeface="+mn-lt"/>
            </a:endParaRPr>
          </a:p>
        </p:txBody>
      </p:sp>
      <p:pic>
        <p:nvPicPr>
          <p:cNvPr id="19" name="Picture 18" descr="Logo, company name&#10;&#10;Description automatically generated">
            <a:extLst>
              <a:ext uri="{FF2B5EF4-FFF2-40B4-BE49-F238E27FC236}">
                <a16:creationId xmlns:a16="http://schemas.microsoft.com/office/drawing/2014/main" id="{680EA484-1F03-C249-8A13-A332E8A229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822" t="23737" r="11793" b="53001"/>
          <a:stretch/>
        </p:blipFill>
        <p:spPr>
          <a:xfrm>
            <a:off x="144016" y="6314805"/>
            <a:ext cx="1322609" cy="514509"/>
          </a:xfrm>
          <a:prstGeom prst="rect">
            <a:avLst/>
          </a:prstGeom>
        </p:spPr>
      </p:pic>
      <p:sp>
        <p:nvSpPr>
          <p:cNvPr id="20" name="Text Placeholder 19">
            <a:extLst>
              <a:ext uri="{FF2B5EF4-FFF2-40B4-BE49-F238E27FC236}">
                <a16:creationId xmlns:a16="http://schemas.microsoft.com/office/drawing/2014/main" id="{B2852028-3B9E-5245-8DAC-D58459958800}"/>
              </a:ext>
            </a:extLst>
          </p:cNvPr>
          <p:cNvSpPr>
            <a:spLocks noGrp="1"/>
          </p:cNvSpPr>
          <p:nvPr>
            <p:ph type="body" sz="quarter" idx="11" hasCustomPrompt="1"/>
          </p:nvPr>
        </p:nvSpPr>
        <p:spPr>
          <a:xfrm>
            <a:off x="-6350" y="0"/>
            <a:ext cx="2935288" cy="482867"/>
          </a:xfrm>
          <a:prstGeom prst="rect">
            <a:avLst/>
          </a:prstGeom>
        </p:spPr>
        <p:txBody>
          <a:bodyPr anchor="ctr"/>
          <a:lstStyle>
            <a:lvl1pPr algn="ctr">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section title</a:t>
            </a:r>
          </a:p>
        </p:txBody>
      </p:sp>
    </p:spTree>
    <p:extLst>
      <p:ext uri="{BB962C8B-B14F-4D97-AF65-F5344CB8AC3E}">
        <p14:creationId xmlns:p14="http://schemas.microsoft.com/office/powerpoint/2010/main" val="575193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55A3-BE7C-4FBE-B326-34FD3BFB403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F6FE3E-9BEE-4D66-B15B-38A247A74AC9}"/>
              </a:ext>
            </a:extLst>
          </p:cNvPr>
          <p:cNvSpPr>
            <a:spLocks noGrp="1"/>
          </p:cNvSpPr>
          <p:nvPr>
            <p:ph idx="1"/>
          </p:nvPr>
        </p:nvSpPr>
        <p:spPr>
          <a:xfrm>
            <a:off x="5183188" y="987431"/>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58244B-DCE3-4BA1-AF6B-223E46D3471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FB2763-355E-4163-9C14-8A81F66C122E}"/>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6" name="Footer Placeholder 5">
            <a:extLst>
              <a:ext uri="{FF2B5EF4-FFF2-40B4-BE49-F238E27FC236}">
                <a16:creationId xmlns:a16="http://schemas.microsoft.com/office/drawing/2014/main" id="{0E216522-9472-4636-BE9A-81F187041919}"/>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29C68CE-3BF3-4E4B-A474-5BB5CF190094}"/>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2737609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4337-0D08-49E9-A6BF-1D2EEA7D64A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4AC9F-C533-43EF-A1A0-191F32A0A222}"/>
              </a:ext>
            </a:extLst>
          </p:cNvPr>
          <p:cNvSpPr>
            <a:spLocks noGrp="1"/>
          </p:cNvSpPr>
          <p:nvPr>
            <p:ph type="pic" idx="1"/>
          </p:nvPr>
        </p:nvSpPr>
        <p:spPr>
          <a:xfrm>
            <a:off x="5183188" y="987431"/>
            <a:ext cx="6172200" cy="4873625"/>
          </a:xfrm>
          <a:prstGeom prst="rect">
            <a:avLst/>
          </a:prstGeo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7EACDCA-774E-48B4-8CCB-D76E220997E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204D9D-9BE6-4166-8841-BB32F2C6B35E}"/>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6" name="Footer Placeholder 5">
            <a:extLst>
              <a:ext uri="{FF2B5EF4-FFF2-40B4-BE49-F238E27FC236}">
                <a16:creationId xmlns:a16="http://schemas.microsoft.com/office/drawing/2014/main" id="{6321C734-EFD0-48F6-97B7-734270D318D3}"/>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AD6DA8B-D4B7-4D63-BDBE-13E4A8179FA6}"/>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3890514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23A4-3EFD-4A8F-AF96-F0E8D9919592}"/>
              </a:ext>
            </a:extLst>
          </p:cNvPr>
          <p:cNvSpPr>
            <a:spLocks noGrp="1"/>
          </p:cNvSpPr>
          <p:nvPr>
            <p:ph type="title"/>
          </p:nvPr>
        </p:nvSpPr>
        <p:spPr>
          <a:xfrm>
            <a:off x="838200" y="365129"/>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8555B4-9487-4230-B355-E3F3C4D38BAE}"/>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4D1A4-923C-4A11-A622-773951B52878}"/>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5" name="Footer Placeholder 4">
            <a:extLst>
              <a:ext uri="{FF2B5EF4-FFF2-40B4-BE49-F238E27FC236}">
                <a16:creationId xmlns:a16="http://schemas.microsoft.com/office/drawing/2014/main" id="{010DABC7-C171-4BE5-AACC-52B6C1A83CEE}"/>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3D9ED88-D48E-48E9-81D5-E2478B148AB5}"/>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2213372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41797-6CB7-4E9B-AC9F-E53F4771081E}"/>
              </a:ext>
            </a:extLst>
          </p:cNvPr>
          <p:cNvSpPr>
            <a:spLocks noGrp="1"/>
          </p:cNvSpPr>
          <p:nvPr>
            <p:ph type="title" orient="vert"/>
          </p:nvPr>
        </p:nvSpPr>
        <p:spPr>
          <a:xfrm>
            <a:off x="8724902"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86E1DA-65C3-40F2-8CBF-7F708B23F04E}"/>
              </a:ext>
            </a:extLst>
          </p:cNvPr>
          <p:cNvSpPr>
            <a:spLocks noGrp="1"/>
          </p:cNvSpPr>
          <p:nvPr>
            <p:ph type="body" orient="vert" idx="1"/>
          </p:nvPr>
        </p:nvSpPr>
        <p:spPr>
          <a:xfrm>
            <a:off x="838203"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192D5-4647-45F8-9F96-42A292CFDE6B}"/>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5" name="Footer Placeholder 4">
            <a:extLst>
              <a:ext uri="{FF2B5EF4-FFF2-40B4-BE49-F238E27FC236}">
                <a16:creationId xmlns:a16="http://schemas.microsoft.com/office/drawing/2014/main" id="{E76A7B9B-0266-4CE8-AB56-FB13E93C47FF}"/>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296E838-3147-4479-8F2D-CD472E863D14}"/>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271686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6/12/2018</a:t>
            </a:r>
            <a:endParaRPr lang="en-US" dirty="0"/>
          </a:p>
        </p:txBody>
      </p:sp>
      <p:sp>
        <p:nvSpPr>
          <p:cNvPr id="5" name="Footer Placeholder 4"/>
          <p:cNvSpPr>
            <a:spLocks noGrp="1"/>
          </p:cNvSpPr>
          <p:nvPr>
            <p:ph type="ftr" sz="quarter" idx="11"/>
          </p:nvPr>
        </p:nvSpPr>
        <p:spPr/>
        <p:txBody>
          <a:bodyPr/>
          <a:lstStyle/>
          <a:p>
            <a:pPr>
              <a:defRPr/>
            </a:pPr>
            <a:r>
              <a:rPr lang="en-US"/>
              <a:t>Autonomous Systems for Exploration</a:t>
            </a:r>
            <a:endParaRPr lang="en-US" dirty="0"/>
          </a:p>
        </p:txBody>
      </p:sp>
      <p:sp>
        <p:nvSpPr>
          <p:cNvPr id="6" name="Slide Number Placeholder 5"/>
          <p:cNvSpPr>
            <a:spLocks noGrp="1"/>
          </p:cNvSpPr>
          <p:nvPr>
            <p:ph type="sldNum" sz="quarter" idx="12"/>
          </p:nvPr>
        </p:nvSpPr>
        <p:spPr/>
        <p:txBody>
          <a:bodyPr/>
          <a:lstStyle/>
          <a:p>
            <a:fld id="{A0E52646-D372-4109-956C-4F5296E7524B}" type="slidenum">
              <a:rPr lang="en-US" smtClean="0"/>
              <a:pPr/>
              <a:t>‹#›</a:t>
            </a:fld>
            <a:r>
              <a:rPr lang="en-US">
                <a:solidFill>
                  <a:srgbClr val="898989"/>
                </a:solidFill>
              </a:rPr>
              <a:t> </a:t>
            </a:r>
            <a:endParaRPr lang="en-US" dirty="0">
              <a:solidFill>
                <a:srgbClr val="898989"/>
              </a:solidFill>
            </a:endParaRPr>
          </a:p>
        </p:txBody>
      </p:sp>
    </p:spTree>
    <p:extLst>
      <p:ext uri="{BB962C8B-B14F-4D97-AF65-F5344CB8AC3E}">
        <p14:creationId xmlns:p14="http://schemas.microsoft.com/office/powerpoint/2010/main" val="29200179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600" y="273600"/>
            <a:ext cx="10972320" cy="1145160"/>
          </a:xfrm>
          <a:prstGeom prst="rect">
            <a:avLst/>
          </a:prstGeom>
        </p:spPr>
        <p:txBody>
          <a:bodyPr lIns="0" tIns="0" rIns="0" bIns="0" anchor="ctr"/>
          <a:lstStyle/>
          <a:p>
            <a:endParaRPr/>
          </a:p>
        </p:txBody>
      </p:sp>
      <p:sp>
        <p:nvSpPr>
          <p:cNvPr id="57" name="PlaceHolder 2"/>
          <p:cNvSpPr>
            <a:spLocks noGrp="1"/>
          </p:cNvSpPr>
          <p:nvPr>
            <p:ph type="body"/>
          </p:nvPr>
        </p:nvSpPr>
        <p:spPr>
          <a:xfrm>
            <a:off x="609600" y="1604520"/>
            <a:ext cx="10972320" cy="3977280"/>
          </a:xfrm>
          <a:prstGeom prst="rect">
            <a:avLst/>
          </a:prstGeom>
        </p:spPr>
        <p:txBody>
          <a:bodyPr lIns="0" tIns="0" rIns="0" bIns="0"/>
          <a:lstStyle/>
          <a:p>
            <a:endParaRPr/>
          </a:p>
        </p:txBody>
      </p:sp>
    </p:spTree>
    <p:extLst>
      <p:ext uri="{BB962C8B-B14F-4D97-AF65-F5344CB8AC3E}">
        <p14:creationId xmlns:p14="http://schemas.microsoft.com/office/powerpoint/2010/main" val="10676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544A-5583-4358-9D65-577A362238A3}"/>
              </a:ext>
            </a:extLst>
          </p:cNvPr>
          <p:cNvSpPr>
            <a:spLocks noGrp="1"/>
          </p:cNvSpPr>
          <p:nvPr>
            <p:ph type="title"/>
          </p:nvPr>
        </p:nvSpPr>
        <p:spPr>
          <a:xfrm>
            <a:off x="831851" y="1709744"/>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688969-049B-4847-AC00-3163D86C6C46}"/>
              </a:ext>
            </a:extLst>
          </p:cNvPr>
          <p:cNvSpPr>
            <a:spLocks noGrp="1"/>
          </p:cNvSpPr>
          <p:nvPr>
            <p:ph type="body" idx="1"/>
          </p:nvPr>
        </p:nvSpPr>
        <p:spPr>
          <a:xfrm>
            <a:off x="831851" y="4589469"/>
            <a:ext cx="10515600" cy="1500187"/>
          </a:xfrm>
          <a:prstGeom prst="rect">
            <a:avLst/>
          </a:prstGeo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6E9DEB9E-8F0D-4BD4-8C8A-5C348D30B18B}"/>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09B5CB4-898D-4958-95C0-065D12C705C4}"/>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cxnSp>
        <p:nvCxnSpPr>
          <p:cNvPr id="7" name="Straight Connector 6">
            <a:extLst>
              <a:ext uri="{FF2B5EF4-FFF2-40B4-BE49-F238E27FC236}">
                <a16:creationId xmlns:a16="http://schemas.microsoft.com/office/drawing/2014/main" id="{08C711B8-F5A5-224B-3DC2-212E81280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rgbClr val="9B31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2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8BDF-D5A2-49D0-9DD5-738382EBD2F1}"/>
              </a:ext>
            </a:extLst>
          </p:cNvPr>
          <p:cNvSpPr>
            <a:spLocks noGrp="1"/>
          </p:cNvSpPr>
          <p:nvPr>
            <p:ph type="title"/>
          </p:nvPr>
        </p:nvSpPr>
        <p:spPr>
          <a:xfrm>
            <a:off x="838200" y="365129"/>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4C72459-4A14-4661-8372-715CF9D7604F}"/>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46951A-5321-4FBC-91A7-83B0C36BC6D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E2B16D-F401-454F-8B5B-FE44A0D2BE6E}"/>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6" name="Footer Placeholder 5">
            <a:extLst>
              <a:ext uri="{FF2B5EF4-FFF2-40B4-BE49-F238E27FC236}">
                <a16:creationId xmlns:a16="http://schemas.microsoft.com/office/drawing/2014/main" id="{BA6DBA12-724C-4B54-A962-1A3D9EFE21F4}"/>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9E42C92-1C65-4228-89F0-EAAD2537EFE7}"/>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143819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61B4-1BB6-4685-AD52-C6031E427309}"/>
              </a:ext>
            </a:extLst>
          </p:cNvPr>
          <p:cNvSpPr>
            <a:spLocks noGrp="1"/>
          </p:cNvSpPr>
          <p:nvPr>
            <p:ph type="title"/>
          </p:nvPr>
        </p:nvSpPr>
        <p:spPr>
          <a:xfrm>
            <a:off x="839788" y="365129"/>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15EB102-8D8C-4481-A588-FD1A36B38931}"/>
              </a:ext>
            </a:extLst>
          </p:cNvPr>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A1AF44-BEE8-4389-82F6-18A484EF9094}"/>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D10DCB-1E7F-461E-9D2F-8B5437AC6246}"/>
              </a:ext>
            </a:extLst>
          </p:cNvPr>
          <p:cNvSpPr>
            <a:spLocks noGrp="1"/>
          </p:cNvSpPr>
          <p:nvPr>
            <p:ph type="body" sz="quarter" idx="3"/>
          </p:nvPr>
        </p:nvSpPr>
        <p:spPr>
          <a:xfrm>
            <a:off x="6172203" y="1681163"/>
            <a:ext cx="5183188" cy="823912"/>
          </a:xfrm>
          <a:prstGeom prst="rect">
            <a:avLst/>
          </a:prstGeo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8E09F-6790-4240-A943-DD2CD0D83DBA}"/>
              </a:ext>
            </a:extLst>
          </p:cNvPr>
          <p:cNvSpPr>
            <a:spLocks noGrp="1"/>
          </p:cNvSpPr>
          <p:nvPr>
            <p:ph sz="quarter" idx="4"/>
          </p:nvPr>
        </p:nvSpPr>
        <p:spPr>
          <a:xfrm>
            <a:off x="6172203"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9D0D28-7A3F-42E7-9FB0-205FBDD32A7C}"/>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8" name="Footer Placeholder 7">
            <a:extLst>
              <a:ext uri="{FF2B5EF4-FFF2-40B4-BE49-F238E27FC236}">
                <a16:creationId xmlns:a16="http://schemas.microsoft.com/office/drawing/2014/main" id="{29B84536-5550-4572-9B3B-84116E1D01ED}"/>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B86FA5B-07BB-4485-BF20-D79727495E61}"/>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170396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74A4-E3FB-4D6F-898B-9B6C517652DB}"/>
              </a:ext>
            </a:extLst>
          </p:cNvPr>
          <p:cNvSpPr>
            <a:spLocks noGrp="1"/>
          </p:cNvSpPr>
          <p:nvPr>
            <p:ph type="title"/>
          </p:nvPr>
        </p:nvSpPr>
        <p:spPr>
          <a:xfrm>
            <a:off x="838200" y="365129"/>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C892903-CACC-4914-A362-239BB8E978BA}"/>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4" name="Footer Placeholder 3">
            <a:extLst>
              <a:ext uri="{FF2B5EF4-FFF2-40B4-BE49-F238E27FC236}">
                <a16:creationId xmlns:a16="http://schemas.microsoft.com/office/drawing/2014/main" id="{2C27CB63-E9AE-4113-9E07-786CA311C6AB}"/>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92044A-7A6B-46A8-8715-D0A7423AC3B8}"/>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160340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00F2FF-F565-41CA-887A-56C45964F84D}"/>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3" name="Footer Placeholder 2">
            <a:extLst>
              <a:ext uri="{FF2B5EF4-FFF2-40B4-BE49-F238E27FC236}">
                <a16:creationId xmlns:a16="http://schemas.microsoft.com/office/drawing/2014/main" id="{4E06F677-FBE7-4957-A0E9-18C9C2AC5248}"/>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D337D99-B8AA-43A1-A672-3033860F2168}"/>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375764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55A3-BE7C-4FBE-B326-34FD3BFB403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F6FE3E-9BEE-4D66-B15B-38A247A74AC9}"/>
              </a:ext>
            </a:extLst>
          </p:cNvPr>
          <p:cNvSpPr>
            <a:spLocks noGrp="1"/>
          </p:cNvSpPr>
          <p:nvPr>
            <p:ph idx="1"/>
          </p:nvPr>
        </p:nvSpPr>
        <p:spPr>
          <a:xfrm>
            <a:off x="5183188" y="987431"/>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58244B-DCE3-4BA1-AF6B-223E46D3471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B2763-355E-4163-9C14-8A81F66C122E}"/>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6" name="Footer Placeholder 5">
            <a:extLst>
              <a:ext uri="{FF2B5EF4-FFF2-40B4-BE49-F238E27FC236}">
                <a16:creationId xmlns:a16="http://schemas.microsoft.com/office/drawing/2014/main" id="{0E216522-9472-4636-BE9A-81F187041919}"/>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29C68CE-3BF3-4E4B-A474-5BB5CF190094}"/>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67938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4337-0D08-49E9-A6BF-1D2EEA7D64A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4AC9F-C533-43EF-A1A0-191F32A0A222}"/>
              </a:ext>
            </a:extLst>
          </p:cNvPr>
          <p:cNvSpPr>
            <a:spLocks noGrp="1"/>
          </p:cNvSpPr>
          <p:nvPr>
            <p:ph type="pic" idx="1"/>
          </p:nvPr>
        </p:nvSpPr>
        <p:spPr>
          <a:xfrm>
            <a:off x="5183188" y="987431"/>
            <a:ext cx="6172200" cy="4873625"/>
          </a:xfrm>
          <a:prstGeom prst="rect">
            <a:avLst/>
          </a:prstGeo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7EACDCA-774E-48B4-8CCB-D76E220997E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04D9D-9BE6-4166-8841-BB32F2C6B35E}"/>
              </a:ext>
            </a:extLst>
          </p:cNvPr>
          <p:cNvSpPr>
            <a:spLocks noGrp="1"/>
          </p:cNvSpPr>
          <p:nvPr>
            <p:ph type="dt" sz="half" idx="10"/>
          </p:nvPr>
        </p:nvSpPr>
        <p:spPr>
          <a:xfrm>
            <a:off x="838200" y="6356356"/>
            <a:ext cx="2743200" cy="365125"/>
          </a:xfrm>
          <a:prstGeom prst="rect">
            <a:avLst/>
          </a:prstGeom>
        </p:spPr>
        <p:txBody>
          <a:bodyPr/>
          <a:lstStyle/>
          <a:p>
            <a:fld id="{908A515C-83F5-49FC-904F-DE3382A57524}" type="datetimeFigureOut">
              <a:rPr lang="en-US" smtClean="0"/>
              <a:t>3/25/24</a:t>
            </a:fld>
            <a:endParaRPr lang="en-US"/>
          </a:p>
        </p:txBody>
      </p:sp>
      <p:sp>
        <p:nvSpPr>
          <p:cNvPr id="6" name="Footer Placeholder 5">
            <a:extLst>
              <a:ext uri="{FF2B5EF4-FFF2-40B4-BE49-F238E27FC236}">
                <a16:creationId xmlns:a16="http://schemas.microsoft.com/office/drawing/2014/main" id="{6321C734-EFD0-48F6-97B7-734270D318D3}"/>
              </a:ext>
            </a:extLst>
          </p:cNvPr>
          <p:cNvSpPr>
            <a:spLocks noGrp="1"/>
          </p:cNvSpPr>
          <p:nvPr>
            <p:ph type="ftr" sz="quarter" idx="11"/>
          </p:nvPr>
        </p:nvSpPr>
        <p:spPr>
          <a:xfrm>
            <a:off x="4038600" y="6356356"/>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AD6DA8B-D4B7-4D63-BDBE-13E4A8179FA6}"/>
              </a:ext>
            </a:extLst>
          </p:cNvPr>
          <p:cNvSpPr>
            <a:spLocks noGrp="1"/>
          </p:cNvSpPr>
          <p:nvPr>
            <p:ph type="sldNum" sz="quarter" idx="12"/>
          </p:nvPr>
        </p:nvSpPr>
        <p:spPr>
          <a:xfrm>
            <a:off x="9448800" y="6500146"/>
            <a:ext cx="2743200" cy="365125"/>
          </a:xfrm>
          <a:prstGeom prst="rect">
            <a:avLst/>
          </a:prstGeom>
        </p:spPr>
        <p:txBody>
          <a:bodyPr/>
          <a:lstStyle/>
          <a:p>
            <a:fld id="{49DB5F84-D864-4CCF-9093-46147665D32E}" type="slidenum">
              <a:rPr lang="en-US" smtClean="0"/>
              <a:t>‹#›</a:t>
            </a:fld>
            <a:endParaRPr lang="en-US"/>
          </a:p>
        </p:txBody>
      </p:sp>
    </p:spTree>
    <p:extLst>
      <p:ext uri="{BB962C8B-B14F-4D97-AF65-F5344CB8AC3E}">
        <p14:creationId xmlns:p14="http://schemas.microsoft.com/office/powerpoint/2010/main" val="140108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861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896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4.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rgbClr val="9B31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E644B2C-3C98-331E-8A1A-9A39D40A6FFC}"/>
              </a:ext>
            </a:extLst>
          </p:cNvPr>
          <p:cNvSpPr>
            <a:spLocks noGrp="1"/>
          </p:cNvSpPr>
          <p:nvPr>
            <p:ph type="ctrTitle"/>
          </p:nvPr>
        </p:nvSpPr>
        <p:spPr>
          <a:xfrm>
            <a:off x="1524000" y="1293338"/>
            <a:ext cx="9144000" cy="3274592"/>
          </a:xfrm>
        </p:spPr>
        <p:txBody>
          <a:bodyPr anchor="ctr">
            <a:normAutofit/>
          </a:bodyPr>
          <a:lstStyle/>
          <a:p>
            <a:r>
              <a:rPr lang="en-US" sz="4000" i="1" dirty="0">
                <a:solidFill>
                  <a:prstClr val="black"/>
                </a:solidFill>
                <a:latin typeface="Gill Sans Nova Light" panose="020F0302020204030204" pitchFamily="34" charset="0"/>
              </a:rPr>
              <a:t>Task-driven Risk-bounded Hierarchical Reinforcement Learning Based on Iterative Refinement </a:t>
            </a:r>
            <a:br>
              <a:rPr lang="en-US" sz="4000" i="1" dirty="0">
                <a:solidFill>
                  <a:prstClr val="black"/>
                </a:solidFill>
                <a:latin typeface="Gill Sans Nova Light" panose="020F0302020204030204" pitchFamily="34" charset="0"/>
              </a:rPr>
            </a:br>
            <a:br>
              <a:rPr lang="en-US" sz="4000" i="1" dirty="0">
                <a:solidFill>
                  <a:prstClr val="black"/>
                </a:solidFill>
                <a:latin typeface="Gill Sans Nova Light" panose="020F0302020204030204" pitchFamily="34" charset="0"/>
              </a:rPr>
            </a:br>
            <a:r>
              <a:rPr lang="en-US" sz="2700" dirty="0">
                <a:solidFill>
                  <a:prstClr val="black"/>
                </a:solidFill>
                <a:latin typeface="Gill Sans MT" panose="020B0502020104020203" pitchFamily="34" charset="77"/>
              </a:rPr>
              <a:t>Viraj Parimi, Sungkweon Hong, Brian Williams</a:t>
            </a:r>
            <a:endParaRPr lang="en-US" sz="2700" dirty="0">
              <a:latin typeface="Gill Sans MT" panose="020B0502020104020203" pitchFamily="34" charset="77"/>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rgbClr val="9B3134"/>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6E40032-1E7D-CE85-3FB5-8FE905DBD0F3}"/>
              </a:ext>
            </a:extLst>
          </p:cNvPr>
          <p:cNvPicPr>
            <a:picLocks noChangeAspect="1"/>
          </p:cNvPicPr>
          <p:nvPr/>
        </p:nvPicPr>
        <p:blipFill rotWithShape="1">
          <a:blip r:embed="rId3">
            <a:extLst>
              <a:ext uri="{28A0092B-C50C-407E-A947-70E740481C1C}">
                <a14:useLocalDpi xmlns:a14="http://schemas.microsoft.com/office/drawing/2010/main" val="0"/>
              </a:ext>
            </a:extLst>
          </a:blip>
          <a:srcRect r="18835"/>
          <a:stretch/>
        </p:blipFill>
        <p:spPr>
          <a:xfrm>
            <a:off x="5323778" y="5438586"/>
            <a:ext cx="1558211" cy="747071"/>
          </a:xfrm>
          <a:prstGeom prst="rect">
            <a:avLst/>
          </a:prstGeom>
        </p:spPr>
      </p:pic>
      <p:pic>
        <p:nvPicPr>
          <p:cNvPr id="17" name="Picture 16" descr="A black and red sign with white text&#10;&#10;Description automatically generated">
            <a:extLst>
              <a:ext uri="{FF2B5EF4-FFF2-40B4-BE49-F238E27FC236}">
                <a16:creationId xmlns:a16="http://schemas.microsoft.com/office/drawing/2014/main" id="{6437F543-9324-CB27-E22E-008D5B999F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990" y="5438593"/>
            <a:ext cx="2629087" cy="747063"/>
          </a:xfrm>
          <a:prstGeom prst="rect">
            <a:avLst/>
          </a:prstGeom>
        </p:spPr>
      </p:pic>
      <p:pic>
        <p:nvPicPr>
          <p:cNvPr id="19" name="Picture 18" descr="A black and yellow logo&#10;&#10;Description automatically generated">
            <a:extLst>
              <a:ext uri="{FF2B5EF4-FFF2-40B4-BE49-F238E27FC236}">
                <a16:creationId xmlns:a16="http://schemas.microsoft.com/office/drawing/2014/main" id="{316B06BA-0B72-A414-5D8F-F7F48402F9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0725" y="5433238"/>
            <a:ext cx="1309557" cy="747063"/>
          </a:xfrm>
          <a:prstGeom prst="rect">
            <a:avLst/>
          </a:prstGeom>
        </p:spPr>
      </p:pic>
    </p:spTree>
    <p:extLst>
      <p:ext uri="{BB962C8B-B14F-4D97-AF65-F5344CB8AC3E}">
        <p14:creationId xmlns:p14="http://schemas.microsoft.com/office/powerpoint/2010/main" val="124814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Idea</a:t>
            </a:r>
          </a:p>
        </p:txBody>
      </p:sp>
      <p:sp>
        <p:nvSpPr>
          <p:cNvPr id="55300" name="Rectangle 4"/>
          <p:cNvSpPr>
            <a:spLocks noGrp="1" noChangeArrowheads="1"/>
          </p:cNvSpPr>
          <p:nvPr>
            <p:ph sz="quarter" idx="10"/>
          </p:nvPr>
        </p:nvSpPr>
        <p:spPr/>
        <p:txBody>
          <a:bodyPr/>
          <a:lstStyle/>
          <a:p>
            <a:r>
              <a:rPr lang="en-US" dirty="0">
                <a:ea typeface="ＭＳ Ｐゴシック" pitchFamily="-109" charset="-128"/>
                <a:cs typeface="ＭＳ Ｐゴシック" pitchFamily="-109" charset="-128"/>
              </a:rPr>
              <a:t>Which policy and primitive skill should we improve?</a:t>
            </a:r>
          </a:p>
          <a:p>
            <a:pPr lvl="1"/>
            <a:endParaRPr lang="en-US" dirty="0">
              <a:ea typeface="ＭＳ Ｐゴシック" pitchFamily="-109" charset="-128"/>
              <a:cs typeface="ＭＳ Ｐゴシック" pitchFamily="-109" charset="-128"/>
            </a:endParaRP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pic>
        <p:nvPicPr>
          <p:cNvPr id="6148" name="Picture 4" descr="One Armed Bandit Slot Machine Bank ...">
            <a:extLst>
              <a:ext uri="{FF2B5EF4-FFF2-40B4-BE49-F238E27FC236}">
                <a16:creationId xmlns:a16="http://schemas.microsoft.com/office/drawing/2014/main" id="{3F131317-DB34-0BF9-EE83-ACB48EB01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187" y="2056126"/>
            <a:ext cx="1313367" cy="16400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inforcement Learning, Part 1: A Brief Introduction | by dan lee | AI³ |  Theory, Practice, Business | Medium">
            <a:extLst>
              <a:ext uri="{FF2B5EF4-FFF2-40B4-BE49-F238E27FC236}">
                <a16:creationId xmlns:a16="http://schemas.microsoft.com/office/drawing/2014/main" id="{28503F7A-3300-9A07-D279-ACEC6E88523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467" t="33067" r="53326" b="30399"/>
          <a:stretch/>
        </p:blipFill>
        <p:spPr bwMode="auto">
          <a:xfrm>
            <a:off x="5156234" y="4735056"/>
            <a:ext cx="1089118" cy="12527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ne Armed Bandit Slot Machine Bank ...">
            <a:extLst>
              <a:ext uri="{FF2B5EF4-FFF2-40B4-BE49-F238E27FC236}">
                <a16:creationId xmlns:a16="http://schemas.microsoft.com/office/drawing/2014/main" id="{69F81824-CC9D-AC66-0F0D-3F011679D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3572" y="2056126"/>
            <a:ext cx="1313367" cy="1640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One Armed Bandit Slot Machine Bank ...">
            <a:extLst>
              <a:ext uri="{FF2B5EF4-FFF2-40B4-BE49-F238E27FC236}">
                <a16:creationId xmlns:a16="http://schemas.microsoft.com/office/drawing/2014/main" id="{29134DC1-5707-C923-D90F-ABD7D9997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191" y="2056125"/>
            <a:ext cx="1313367" cy="16400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One Armed Bandit Slot Machine Bank ...">
            <a:extLst>
              <a:ext uri="{FF2B5EF4-FFF2-40B4-BE49-F238E27FC236}">
                <a16:creationId xmlns:a16="http://schemas.microsoft.com/office/drawing/2014/main" id="{DB75BD25-C243-9F9C-440E-6E1A0B732C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4511" y="2056125"/>
            <a:ext cx="1313367" cy="16400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CCA5FC3-4506-3FA0-1A62-EE7952E2D2B6}"/>
              </a:ext>
            </a:extLst>
          </p:cNvPr>
          <p:cNvCxnSpPr/>
          <p:nvPr/>
        </p:nvCxnSpPr>
        <p:spPr>
          <a:xfrm>
            <a:off x="8107081" y="2781297"/>
            <a:ext cx="722376" cy="0"/>
          </a:xfrm>
          <a:prstGeom prst="line">
            <a:avLst/>
          </a:prstGeom>
          <a:ln w="38100">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32E742A2-3E12-9EF5-AB48-85EAEB319563}"/>
              </a:ext>
            </a:extLst>
          </p:cNvPr>
          <p:cNvCxnSpPr>
            <a:stCxn id="6150" idx="1"/>
            <a:endCxn id="6148" idx="2"/>
          </p:cNvCxnSpPr>
          <p:nvPr/>
        </p:nvCxnSpPr>
        <p:spPr>
          <a:xfrm rot="10800000">
            <a:off x="2749872" y="3696202"/>
            <a:ext cx="2406363" cy="1665219"/>
          </a:xfrm>
          <a:prstGeom prst="bentConnector2">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B1672125-6332-FEB1-8E4B-015DAFA7E24F}"/>
              </a:ext>
            </a:extLst>
          </p:cNvPr>
          <p:cNvCxnSpPr>
            <a:cxnSpLocks/>
            <a:stCxn id="6150" idx="0"/>
            <a:endCxn id="6" idx="2"/>
          </p:cNvCxnSpPr>
          <p:nvPr/>
        </p:nvCxnSpPr>
        <p:spPr>
          <a:xfrm rot="16200000" flipV="1">
            <a:off x="4706098" y="3740360"/>
            <a:ext cx="1038855" cy="950537"/>
          </a:xfrm>
          <a:prstGeom prst="bentConnector3">
            <a:avLst>
              <a:gd name="adj1" fmla="val 50000"/>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6A82CEBD-A25F-F56A-0331-BB0767D07F53}"/>
              </a:ext>
            </a:extLst>
          </p:cNvPr>
          <p:cNvCxnSpPr>
            <a:cxnSpLocks/>
            <a:stCxn id="6150" idx="0"/>
            <a:endCxn id="7" idx="2"/>
          </p:cNvCxnSpPr>
          <p:nvPr/>
        </p:nvCxnSpPr>
        <p:spPr>
          <a:xfrm rot="5400000" flipH="1" flipV="1">
            <a:off x="5705406" y="3691587"/>
            <a:ext cx="1038856" cy="1048082"/>
          </a:xfrm>
          <a:prstGeom prst="bentConnector3">
            <a:avLst>
              <a:gd name="adj1" fmla="val 50000"/>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09F53DD5-4942-FF09-47C8-1140C2B596B9}"/>
              </a:ext>
            </a:extLst>
          </p:cNvPr>
          <p:cNvCxnSpPr>
            <a:cxnSpLocks/>
            <a:stCxn id="6150" idx="3"/>
            <a:endCxn id="9" idx="2"/>
          </p:cNvCxnSpPr>
          <p:nvPr/>
        </p:nvCxnSpPr>
        <p:spPr>
          <a:xfrm flipV="1">
            <a:off x="6245352" y="3696200"/>
            <a:ext cx="3845843" cy="1665220"/>
          </a:xfrm>
          <a:prstGeom prst="bentConnector2">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C39EA33-B0F3-E9AC-2BE2-90143BA29F17}"/>
              </a:ext>
            </a:extLst>
          </p:cNvPr>
          <p:cNvSpPr txBox="1"/>
          <p:nvPr/>
        </p:nvSpPr>
        <p:spPr>
          <a:xfrm>
            <a:off x="620106" y="3968496"/>
            <a:ext cx="1593911" cy="923330"/>
          </a:xfrm>
          <a:prstGeom prst="rect">
            <a:avLst/>
          </a:prstGeom>
          <a:noFill/>
        </p:spPr>
        <p:txBody>
          <a:bodyPr wrap="square" rtlCol="0">
            <a:spAutoFit/>
          </a:bodyPr>
          <a:lstStyle/>
          <a:p>
            <a:pPr algn="ctr"/>
            <a:r>
              <a:rPr lang="en-US" dirty="0"/>
              <a:t>Multi-Arm Bandit Problem</a:t>
            </a:r>
          </a:p>
        </p:txBody>
      </p:sp>
    </p:spTree>
    <p:custDataLst>
      <p:tags r:id="rId1"/>
    </p:custDataLst>
    <p:extLst>
      <p:ext uri="{BB962C8B-B14F-4D97-AF65-F5344CB8AC3E}">
        <p14:creationId xmlns:p14="http://schemas.microsoft.com/office/powerpoint/2010/main" val="196129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Policy Selection</a:t>
            </a:r>
          </a:p>
        </p:txBody>
      </p:sp>
      <p:sp>
        <p:nvSpPr>
          <p:cNvPr id="55300" name="Rectangle 4"/>
          <p:cNvSpPr>
            <a:spLocks noGrp="1" noChangeArrowheads="1"/>
          </p:cNvSpPr>
          <p:nvPr>
            <p:ph sz="quarter" idx="10"/>
          </p:nvPr>
        </p:nvSpPr>
        <p:spPr>
          <a:xfrm>
            <a:off x="262891" y="1017269"/>
            <a:ext cx="5552693" cy="5357864"/>
          </a:xfrm>
        </p:spPr>
        <p:txBody>
          <a:bodyPr/>
          <a:lstStyle/>
          <a:p>
            <a:r>
              <a:rPr lang="en-US" dirty="0">
                <a:ea typeface="ＭＳ Ｐゴシック" pitchFamily="-109" charset="-128"/>
                <a:cs typeface="ＭＳ Ｐゴシック" pitchFamily="-109" charset="-128"/>
              </a:rPr>
              <a:t>Policy Selection</a:t>
            </a:r>
          </a:p>
          <a:p>
            <a:pPr lvl="1"/>
            <a:r>
              <a:rPr lang="en-US" dirty="0">
                <a:ea typeface="ＭＳ Ｐゴシック" pitchFamily="-109" charset="-128"/>
                <a:cs typeface="ＭＳ Ｐゴシック" pitchFamily="-109" charset="-128"/>
              </a:rPr>
              <a:t>Greedy</a:t>
            </a:r>
          </a:p>
          <a:p>
            <a:pPr lvl="1"/>
            <a:r>
              <a:rPr lang="en-US" dirty="0">
                <a:ea typeface="ＭＳ Ｐゴシック" pitchFamily="-109" charset="-128"/>
                <a:cs typeface="ＭＳ Ｐゴシック" pitchFamily="-109" charset="-128"/>
              </a:rPr>
              <a:t>Weighted</a:t>
            </a:r>
          </a:p>
          <a:p>
            <a:pPr lvl="1"/>
            <a:endParaRPr lang="en-US" dirty="0">
              <a:ea typeface="ＭＳ Ｐゴシック" pitchFamily="-109" charset="-128"/>
              <a:cs typeface="ＭＳ Ｐゴシック" pitchFamily="-109" charset="-128"/>
            </a:endParaRPr>
          </a:p>
          <a:p>
            <a:pPr lvl="1"/>
            <a:endParaRPr lang="en-US" dirty="0">
              <a:ea typeface="ＭＳ Ｐゴシック" pitchFamily="-109" charset="-128"/>
              <a:cs typeface="ＭＳ Ｐゴシック" pitchFamily="-109" charset="-128"/>
            </a:endParaRPr>
          </a:p>
          <a:p>
            <a:pPr lvl="1"/>
            <a:r>
              <a:rPr lang="en-US" dirty="0">
                <a:ea typeface="ＭＳ Ｐゴシック" pitchFamily="-109" charset="-128"/>
                <a:cs typeface="ＭＳ Ｐゴシック" pitchFamily="-109" charset="-128"/>
              </a:rPr>
              <a:t>Upper Confidence Bound</a:t>
            </a:r>
          </a:p>
          <a:p>
            <a:pPr lvl="1"/>
            <a:endParaRPr lang="en-US" dirty="0">
              <a:ea typeface="ＭＳ Ｐゴシック" pitchFamily="-109" charset="-128"/>
              <a:cs typeface="ＭＳ Ｐゴシック" pitchFamily="-109" charset="-128"/>
            </a:endParaRPr>
          </a:p>
          <a:p>
            <a:pPr lvl="1"/>
            <a:endParaRPr lang="en-US" dirty="0">
              <a:ea typeface="ＭＳ Ｐゴシック" pitchFamily="-109" charset="-128"/>
              <a:cs typeface="ＭＳ Ｐゴシック" pitchFamily="-109" charset="-128"/>
            </a:endParaRPr>
          </a:p>
          <a:p>
            <a:pPr lvl="1"/>
            <a:endParaRPr lang="en-US" dirty="0">
              <a:ea typeface="ＭＳ Ｐゴシック" pitchFamily="-109" charset="-128"/>
              <a:cs typeface="ＭＳ Ｐゴシック" pitchFamily="-109" charset="-128"/>
            </a:endParaRPr>
          </a:p>
          <a:p>
            <a:pPr lvl="1"/>
            <a:r>
              <a:rPr lang="en-US" dirty="0">
                <a:ea typeface="ＭＳ Ｐゴシック" pitchFamily="-109" charset="-128"/>
                <a:cs typeface="ＭＳ Ｐゴシック" pitchFamily="-109" charset="-128"/>
              </a:rPr>
              <a:t>EXP3 – Adversarial Bandits</a:t>
            </a:r>
          </a:p>
          <a:p>
            <a:pPr lvl="1"/>
            <a:endParaRPr lang="en-US" dirty="0">
              <a:ea typeface="ＭＳ Ｐゴシック" pitchFamily="-109" charset="-128"/>
              <a:cs typeface="ＭＳ Ｐゴシック" pitchFamily="-109" charset="-128"/>
            </a:endParaRPr>
          </a:p>
          <a:p>
            <a:pPr lvl="1"/>
            <a:endParaRPr lang="en-US" dirty="0">
              <a:ea typeface="ＭＳ Ｐゴシック" pitchFamily="-109" charset="-128"/>
              <a:cs typeface="ＭＳ Ｐゴシック" pitchFamily="-109" charset="-128"/>
            </a:endParaRP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pic>
        <p:nvPicPr>
          <p:cNvPr id="2" name="Picture 1">
            <a:extLst>
              <a:ext uri="{FF2B5EF4-FFF2-40B4-BE49-F238E27FC236}">
                <a16:creationId xmlns:a16="http://schemas.microsoft.com/office/drawing/2014/main" id="{75FFD0DF-2020-6233-4DD1-D1318C55043A}"/>
              </a:ext>
            </a:extLst>
          </p:cNvPr>
          <p:cNvPicPr>
            <a:picLocks noChangeAspect="1"/>
          </p:cNvPicPr>
          <p:nvPr/>
        </p:nvPicPr>
        <p:blipFill rotWithShape="1">
          <a:blip r:embed="rId4"/>
          <a:srcRect t="5243"/>
          <a:stretch/>
        </p:blipFill>
        <p:spPr>
          <a:xfrm>
            <a:off x="1050291" y="3619075"/>
            <a:ext cx="5041900" cy="890524"/>
          </a:xfrm>
          <a:prstGeom prst="rect">
            <a:avLst/>
          </a:prstGeom>
        </p:spPr>
      </p:pic>
      <p:pic>
        <p:nvPicPr>
          <p:cNvPr id="3" name="Picture 2">
            <a:extLst>
              <a:ext uri="{FF2B5EF4-FFF2-40B4-BE49-F238E27FC236}">
                <a16:creationId xmlns:a16="http://schemas.microsoft.com/office/drawing/2014/main" id="{74CF1B64-301B-91BD-0F33-A7922A0B8755}"/>
              </a:ext>
            </a:extLst>
          </p:cNvPr>
          <p:cNvPicPr>
            <a:picLocks noChangeAspect="1"/>
          </p:cNvPicPr>
          <p:nvPr/>
        </p:nvPicPr>
        <p:blipFill rotWithShape="1">
          <a:blip r:embed="rId5"/>
          <a:srcRect t="20095"/>
          <a:stretch/>
        </p:blipFill>
        <p:spPr>
          <a:xfrm>
            <a:off x="1461294" y="2395728"/>
            <a:ext cx="1707456" cy="397936"/>
          </a:xfrm>
          <a:prstGeom prst="rect">
            <a:avLst/>
          </a:prstGeom>
        </p:spPr>
      </p:pic>
      <p:pic>
        <p:nvPicPr>
          <p:cNvPr id="6" name="Picture 2">
            <a:extLst>
              <a:ext uri="{FF2B5EF4-FFF2-40B4-BE49-F238E27FC236}">
                <a16:creationId xmlns:a16="http://schemas.microsoft.com/office/drawing/2014/main" id="{7BE3EBCC-DCA2-64DC-8CFF-C721057EDA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5149" y="971549"/>
            <a:ext cx="4729735" cy="4729735"/>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2F0CB4C0-52B8-8C07-86B1-93D544AB093A}"/>
              </a:ext>
            </a:extLst>
          </p:cNvPr>
          <p:cNvSpPr/>
          <p:nvPr/>
        </p:nvSpPr>
        <p:spPr>
          <a:xfrm>
            <a:off x="8091838" y="2415793"/>
            <a:ext cx="2415499" cy="2511837"/>
          </a:xfrm>
          <a:custGeom>
            <a:avLst/>
            <a:gdLst>
              <a:gd name="connsiteX0" fmla="*/ 0 w 2415499"/>
              <a:gd name="connsiteY0" fmla="*/ 2511837 h 2511837"/>
              <a:gd name="connsiteX1" fmla="*/ 347472 w 2415499"/>
              <a:gd name="connsiteY1" fmla="*/ 2127789 h 2511837"/>
              <a:gd name="connsiteX2" fmla="*/ 896112 w 2415499"/>
              <a:gd name="connsiteY2" fmla="*/ 2082069 h 2511837"/>
              <a:gd name="connsiteX3" fmla="*/ 1124712 w 2415499"/>
              <a:gd name="connsiteY3" fmla="*/ 1441989 h 2511837"/>
              <a:gd name="connsiteX4" fmla="*/ 1115568 w 2415499"/>
              <a:gd name="connsiteY4" fmla="*/ 939069 h 2511837"/>
              <a:gd name="connsiteX5" fmla="*/ 1728216 w 2415499"/>
              <a:gd name="connsiteY5" fmla="*/ 555021 h 2511837"/>
              <a:gd name="connsiteX6" fmla="*/ 2331720 w 2415499"/>
              <a:gd name="connsiteY6" fmla="*/ 61245 h 2511837"/>
              <a:gd name="connsiteX7" fmla="*/ 2395728 w 2415499"/>
              <a:gd name="connsiteY7" fmla="*/ 24669 h 251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499" h="2511837">
                <a:moveTo>
                  <a:pt x="0" y="2511837"/>
                </a:moveTo>
                <a:cubicBezTo>
                  <a:pt x="99060" y="2355627"/>
                  <a:pt x="198120" y="2199417"/>
                  <a:pt x="347472" y="2127789"/>
                </a:cubicBezTo>
                <a:cubicBezTo>
                  <a:pt x="496824" y="2056161"/>
                  <a:pt x="766572" y="2196369"/>
                  <a:pt x="896112" y="2082069"/>
                </a:cubicBezTo>
                <a:cubicBezTo>
                  <a:pt x="1025652" y="1967769"/>
                  <a:pt x="1088136" y="1632489"/>
                  <a:pt x="1124712" y="1441989"/>
                </a:cubicBezTo>
                <a:cubicBezTo>
                  <a:pt x="1161288" y="1251489"/>
                  <a:pt x="1014984" y="1086897"/>
                  <a:pt x="1115568" y="939069"/>
                </a:cubicBezTo>
                <a:cubicBezTo>
                  <a:pt x="1216152" y="791241"/>
                  <a:pt x="1525524" y="701325"/>
                  <a:pt x="1728216" y="555021"/>
                </a:cubicBezTo>
                <a:cubicBezTo>
                  <a:pt x="1930908" y="408717"/>
                  <a:pt x="2220468" y="149637"/>
                  <a:pt x="2331720" y="61245"/>
                </a:cubicBezTo>
                <a:cubicBezTo>
                  <a:pt x="2442972" y="-27147"/>
                  <a:pt x="2419350" y="-1239"/>
                  <a:pt x="2395728" y="24669"/>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9A3E372E-99E6-5D24-6BEB-0F49B2AB0F2D}"/>
              </a:ext>
            </a:extLst>
          </p:cNvPr>
          <p:cNvSpPr/>
          <p:nvPr/>
        </p:nvSpPr>
        <p:spPr>
          <a:xfrm>
            <a:off x="7934266" y="1956073"/>
            <a:ext cx="2563799" cy="2843541"/>
          </a:xfrm>
          <a:custGeom>
            <a:avLst/>
            <a:gdLst>
              <a:gd name="connsiteX0" fmla="*/ 130140 w 2563799"/>
              <a:gd name="connsiteY0" fmla="*/ 2843541 h 2843541"/>
              <a:gd name="connsiteX1" fmla="*/ 221580 w 2563799"/>
              <a:gd name="connsiteY1" fmla="*/ 1855989 h 2843541"/>
              <a:gd name="connsiteX2" fmla="*/ 2124 w 2563799"/>
              <a:gd name="connsiteY2" fmla="*/ 1097037 h 2843541"/>
              <a:gd name="connsiteX3" fmla="*/ 111852 w 2563799"/>
              <a:gd name="connsiteY3" fmla="*/ 740421 h 2843541"/>
              <a:gd name="connsiteX4" fmla="*/ 139284 w 2563799"/>
              <a:gd name="connsiteY4" fmla="*/ 164349 h 2843541"/>
              <a:gd name="connsiteX5" fmla="*/ 669636 w 2563799"/>
              <a:gd name="connsiteY5" fmla="*/ 8901 h 2843541"/>
              <a:gd name="connsiteX6" fmla="*/ 1410300 w 2563799"/>
              <a:gd name="connsiteY6" fmla="*/ 45477 h 2843541"/>
              <a:gd name="connsiteX7" fmla="*/ 1867500 w 2563799"/>
              <a:gd name="connsiteY7" fmla="*/ 264933 h 2843541"/>
              <a:gd name="connsiteX8" fmla="*/ 2525868 w 2563799"/>
              <a:gd name="connsiteY8" fmla="*/ 438669 h 2843541"/>
              <a:gd name="connsiteX9" fmla="*/ 2489292 w 2563799"/>
              <a:gd name="connsiteY9" fmla="*/ 438669 h 2843541"/>
              <a:gd name="connsiteX10" fmla="*/ 2535012 w 2563799"/>
              <a:gd name="connsiteY10" fmla="*/ 466101 h 284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3799" h="2843541">
                <a:moveTo>
                  <a:pt x="130140" y="2843541"/>
                </a:moveTo>
                <a:cubicBezTo>
                  <a:pt x="186528" y="2495307"/>
                  <a:pt x="242916" y="2147073"/>
                  <a:pt x="221580" y="1855989"/>
                </a:cubicBezTo>
                <a:cubicBezTo>
                  <a:pt x="200244" y="1564905"/>
                  <a:pt x="20412" y="1282965"/>
                  <a:pt x="2124" y="1097037"/>
                </a:cubicBezTo>
                <a:cubicBezTo>
                  <a:pt x="-16164" y="911109"/>
                  <a:pt x="88992" y="895869"/>
                  <a:pt x="111852" y="740421"/>
                </a:cubicBezTo>
                <a:cubicBezTo>
                  <a:pt x="134712" y="584973"/>
                  <a:pt x="46320" y="286269"/>
                  <a:pt x="139284" y="164349"/>
                </a:cubicBezTo>
                <a:cubicBezTo>
                  <a:pt x="232248" y="42429"/>
                  <a:pt x="457800" y="28713"/>
                  <a:pt x="669636" y="8901"/>
                </a:cubicBezTo>
                <a:cubicBezTo>
                  <a:pt x="881472" y="-10911"/>
                  <a:pt x="1210656" y="2805"/>
                  <a:pt x="1410300" y="45477"/>
                </a:cubicBezTo>
                <a:cubicBezTo>
                  <a:pt x="1609944" y="88149"/>
                  <a:pt x="1681572" y="199401"/>
                  <a:pt x="1867500" y="264933"/>
                </a:cubicBezTo>
                <a:cubicBezTo>
                  <a:pt x="2053428" y="330465"/>
                  <a:pt x="2422236" y="409713"/>
                  <a:pt x="2525868" y="438669"/>
                </a:cubicBezTo>
                <a:cubicBezTo>
                  <a:pt x="2629500" y="467625"/>
                  <a:pt x="2487768" y="434097"/>
                  <a:pt x="2489292" y="438669"/>
                </a:cubicBezTo>
                <a:cubicBezTo>
                  <a:pt x="2490816" y="443241"/>
                  <a:pt x="2512914" y="454671"/>
                  <a:pt x="2535012" y="466101"/>
                </a:cubicBezTo>
              </a:path>
            </a:pathLst>
          </a:custGeom>
          <a:ln w="38100">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Freeform 3">
            <a:extLst>
              <a:ext uri="{FF2B5EF4-FFF2-40B4-BE49-F238E27FC236}">
                <a16:creationId xmlns:a16="http://schemas.microsoft.com/office/drawing/2014/main" id="{A6262723-38A2-A2F9-8A16-5F334255DCD3}"/>
              </a:ext>
            </a:extLst>
          </p:cNvPr>
          <p:cNvSpPr/>
          <p:nvPr/>
        </p:nvSpPr>
        <p:spPr>
          <a:xfrm>
            <a:off x="8091838" y="2457551"/>
            <a:ext cx="2634675" cy="2428319"/>
          </a:xfrm>
          <a:custGeom>
            <a:avLst/>
            <a:gdLst>
              <a:gd name="connsiteX0" fmla="*/ 0 w 2634675"/>
              <a:gd name="connsiteY0" fmla="*/ 2428319 h 2428319"/>
              <a:gd name="connsiteX1" fmla="*/ 320040 w 2634675"/>
              <a:gd name="connsiteY1" fmla="*/ 2163143 h 2428319"/>
              <a:gd name="connsiteX2" fmla="*/ 1051560 w 2634675"/>
              <a:gd name="connsiteY2" fmla="*/ 2108279 h 2428319"/>
              <a:gd name="connsiteX3" fmla="*/ 1463040 w 2634675"/>
              <a:gd name="connsiteY3" fmla="*/ 2227151 h 2428319"/>
              <a:gd name="connsiteX4" fmla="*/ 2093976 w 2634675"/>
              <a:gd name="connsiteY4" fmla="*/ 2208863 h 2428319"/>
              <a:gd name="connsiteX5" fmla="*/ 2633472 w 2634675"/>
              <a:gd name="connsiteY5" fmla="*/ 1769951 h 2428319"/>
              <a:gd name="connsiteX6" fmla="*/ 2249424 w 2634675"/>
              <a:gd name="connsiteY6" fmla="*/ 1203023 h 2428319"/>
              <a:gd name="connsiteX7" fmla="*/ 2578608 w 2634675"/>
              <a:gd name="connsiteY7" fmla="*/ 581231 h 2428319"/>
              <a:gd name="connsiteX8" fmla="*/ 2432304 w 2634675"/>
              <a:gd name="connsiteY8" fmla="*/ 60023 h 2428319"/>
              <a:gd name="connsiteX9" fmla="*/ 2432304 w 2634675"/>
              <a:gd name="connsiteY9" fmla="*/ 32591 h 242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4675" h="2428319">
                <a:moveTo>
                  <a:pt x="0" y="2428319"/>
                </a:moveTo>
                <a:cubicBezTo>
                  <a:pt x="72390" y="2322401"/>
                  <a:pt x="144780" y="2216483"/>
                  <a:pt x="320040" y="2163143"/>
                </a:cubicBezTo>
                <a:cubicBezTo>
                  <a:pt x="495300" y="2109803"/>
                  <a:pt x="861060" y="2097611"/>
                  <a:pt x="1051560" y="2108279"/>
                </a:cubicBezTo>
                <a:cubicBezTo>
                  <a:pt x="1242060" y="2118947"/>
                  <a:pt x="1289304" y="2210387"/>
                  <a:pt x="1463040" y="2227151"/>
                </a:cubicBezTo>
                <a:cubicBezTo>
                  <a:pt x="1636776" y="2243915"/>
                  <a:pt x="1898904" y="2285063"/>
                  <a:pt x="2093976" y="2208863"/>
                </a:cubicBezTo>
                <a:cubicBezTo>
                  <a:pt x="2289048" y="2132663"/>
                  <a:pt x="2607564" y="1937591"/>
                  <a:pt x="2633472" y="1769951"/>
                </a:cubicBezTo>
                <a:cubicBezTo>
                  <a:pt x="2659380" y="1602311"/>
                  <a:pt x="2258568" y="1401143"/>
                  <a:pt x="2249424" y="1203023"/>
                </a:cubicBezTo>
                <a:cubicBezTo>
                  <a:pt x="2240280" y="1004903"/>
                  <a:pt x="2548128" y="771731"/>
                  <a:pt x="2578608" y="581231"/>
                </a:cubicBezTo>
                <a:cubicBezTo>
                  <a:pt x="2609088" y="390731"/>
                  <a:pt x="2456688" y="151463"/>
                  <a:pt x="2432304" y="60023"/>
                </a:cubicBezTo>
                <a:cubicBezTo>
                  <a:pt x="2407920" y="-31417"/>
                  <a:pt x="2420112" y="587"/>
                  <a:pt x="2432304" y="32591"/>
                </a:cubicBezTo>
              </a:path>
            </a:pathLst>
          </a:custGeom>
          <a:ln w="38100">
            <a:solidFill>
              <a:srgbClr val="0070C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057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Skill Selection</a:t>
            </a:r>
          </a:p>
        </p:txBody>
      </p:sp>
      <p:sp>
        <p:nvSpPr>
          <p:cNvPr id="55300" name="Rectangle 4"/>
          <p:cNvSpPr>
            <a:spLocks noGrp="1" noChangeArrowheads="1"/>
          </p:cNvSpPr>
          <p:nvPr>
            <p:ph sz="quarter" idx="10"/>
          </p:nvPr>
        </p:nvSpPr>
        <p:spPr>
          <a:xfrm>
            <a:off x="262891" y="1017269"/>
            <a:ext cx="5552693" cy="5357864"/>
          </a:xfrm>
        </p:spPr>
        <p:txBody>
          <a:bodyPr/>
          <a:lstStyle/>
          <a:p>
            <a:endParaRPr lang="en-US" dirty="0">
              <a:ea typeface="ＭＳ Ｐゴシック" pitchFamily="-109" charset="-128"/>
              <a:cs typeface="ＭＳ Ｐゴシック" pitchFamily="-109" charset="-128"/>
            </a:endParaRPr>
          </a:p>
          <a:p>
            <a:r>
              <a:rPr lang="en-US" dirty="0">
                <a:ea typeface="ＭＳ Ｐゴシック" pitchFamily="-109" charset="-128"/>
                <a:cs typeface="ＭＳ Ｐゴシック" pitchFamily="-109" charset="-128"/>
              </a:rPr>
              <a:t>Skill Selection</a:t>
            </a:r>
          </a:p>
          <a:p>
            <a:pPr lvl="1"/>
            <a:r>
              <a:rPr lang="en-US" dirty="0">
                <a:ea typeface="ＭＳ Ｐゴシック" pitchFamily="-109" charset="-128"/>
                <a:cs typeface="ＭＳ Ｐゴシック" pitchFamily="-109" charset="-128"/>
              </a:rPr>
              <a:t>Uniform</a:t>
            </a:r>
          </a:p>
          <a:p>
            <a:pPr lvl="1"/>
            <a:r>
              <a:rPr lang="en-US" dirty="0">
                <a:ea typeface="ＭＳ Ｐゴシック" pitchFamily="-109" charset="-128"/>
                <a:cs typeface="ＭＳ Ｐゴシック" pitchFamily="-109" charset="-128"/>
              </a:rPr>
              <a:t>Cost</a:t>
            </a:r>
          </a:p>
          <a:p>
            <a:pPr lvl="1"/>
            <a:r>
              <a:rPr lang="en-US" dirty="0">
                <a:ea typeface="ＭＳ Ｐゴシック" pitchFamily="-109" charset="-128"/>
                <a:cs typeface="ＭＳ Ｐゴシック" pitchFamily="-109" charset="-128"/>
              </a:rPr>
              <a:t>Risk</a:t>
            </a:r>
          </a:p>
          <a:p>
            <a:pPr lvl="1"/>
            <a:r>
              <a:rPr lang="en-US" dirty="0">
                <a:ea typeface="ＭＳ Ｐゴシック" pitchFamily="-109" charset="-128"/>
                <a:cs typeface="ＭＳ Ｐゴシック" pitchFamily="-109" charset="-128"/>
              </a:rPr>
              <a:t>EXP4 – Adversarial Bandits</a:t>
            </a:r>
          </a:p>
          <a:p>
            <a:pPr lvl="2"/>
            <a:r>
              <a:rPr lang="en-US" dirty="0">
                <a:ea typeface="ＭＳ Ｐゴシック" pitchFamily="-109" charset="-128"/>
                <a:cs typeface="ＭＳ Ｐゴシック" pitchFamily="-109" charset="-128"/>
              </a:rPr>
              <a:t>Consider alternate strategies as “experts”</a:t>
            </a:r>
          </a:p>
          <a:p>
            <a:pPr lvl="2"/>
            <a:r>
              <a:rPr lang="en-US" dirty="0">
                <a:ea typeface="ＭＳ Ｐゴシック" pitchFamily="-109" charset="-128"/>
                <a:cs typeface="ＭＳ Ｐゴシック" pitchFamily="-109" charset="-128"/>
              </a:rPr>
              <a:t>Maintain probability simplex over “actions”</a:t>
            </a:r>
          </a:p>
          <a:p>
            <a:pPr lvl="2"/>
            <a:r>
              <a:rPr lang="en-US" dirty="0">
                <a:ea typeface="ＭＳ Ｐゴシック" pitchFamily="-109" charset="-128"/>
                <a:cs typeface="ＭＳ Ｐゴシック" pitchFamily="-109" charset="-128"/>
              </a:rPr>
              <a:t>Sample an “action”</a:t>
            </a:r>
          </a:p>
          <a:p>
            <a:pPr lvl="2"/>
            <a:r>
              <a:rPr lang="en-US" dirty="0">
                <a:ea typeface="ＭＳ Ｐゴシック" pitchFamily="-109" charset="-128"/>
                <a:cs typeface="ＭＳ Ｐゴシック" pitchFamily="-109" charset="-128"/>
              </a:rPr>
              <a:t>Update “expert” weights based on return</a:t>
            </a:r>
          </a:p>
          <a:p>
            <a:pPr lvl="1"/>
            <a:endParaRPr lang="en-US" dirty="0">
              <a:ea typeface="ＭＳ Ｐゴシック" pitchFamily="-109" charset="-128"/>
              <a:cs typeface="ＭＳ Ｐゴシック" pitchFamily="-109" charset="-128"/>
            </a:endParaRP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pic>
        <p:nvPicPr>
          <p:cNvPr id="6" name="Picture 2">
            <a:extLst>
              <a:ext uri="{FF2B5EF4-FFF2-40B4-BE49-F238E27FC236}">
                <a16:creationId xmlns:a16="http://schemas.microsoft.com/office/drawing/2014/main" id="{7BE3EBCC-DCA2-64DC-8CFF-C721057ED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5149" y="971549"/>
            <a:ext cx="4729735" cy="4729735"/>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2F0CB4C0-52B8-8C07-86B1-93D544AB093A}"/>
              </a:ext>
            </a:extLst>
          </p:cNvPr>
          <p:cNvSpPr/>
          <p:nvPr/>
        </p:nvSpPr>
        <p:spPr>
          <a:xfrm>
            <a:off x="8091838" y="2415793"/>
            <a:ext cx="2415499" cy="2511837"/>
          </a:xfrm>
          <a:custGeom>
            <a:avLst/>
            <a:gdLst>
              <a:gd name="connsiteX0" fmla="*/ 0 w 2415499"/>
              <a:gd name="connsiteY0" fmla="*/ 2511837 h 2511837"/>
              <a:gd name="connsiteX1" fmla="*/ 347472 w 2415499"/>
              <a:gd name="connsiteY1" fmla="*/ 2127789 h 2511837"/>
              <a:gd name="connsiteX2" fmla="*/ 896112 w 2415499"/>
              <a:gd name="connsiteY2" fmla="*/ 2082069 h 2511837"/>
              <a:gd name="connsiteX3" fmla="*/ 1124712 w 2415499"/>
              <a:gd name="connsiteY3" fmla="*/ 1441989 h 2511837"/>
              <a:gd name="connsiteX4" fmla="*/ 1115568 w 2415499"/>
              <a:gd name="connsiteY4" fmla="*/ 939069 h 2511837"/>
              <a:gd name="connsiteX5" fmla="*/ 1728216 w 2415499"/>
              <a:gd name="connsiteY5" fmla="*/ 555021 h 2511837"/>
              <a:gd name="connsiteX6" fmla="*/ 2331720 w 2415499"/>
              <a:gd name="connsiteY6" fmla="*/ 61245 h 2511837"/>
              <a:gd name="connsiteX7" fmla="*/ 2395728 w 2415499"/>
              <a:gd name="connsiteY7" fmla="*/ 24669 h 251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499" h="2511837">
                <a:moveTo>
                  <a:pt x="0" y="2511837"/>
                </a:moveTo>
                <a:cubicBezTo>
                  <a:pt x="99060" y="2355627"/>
                  <a:pt x="198120" y="2199417"/>
                  <a:pt x="347472" y="2127789"/>
                </a:cubicBezTo>
                <a:cubicBezTo>
                  <a:pt x="496824" y="2056161"/>
                  <a:pt x="766572" y="2196369"/>
                  <a:pt x="896112" y="2082069"/>
                </a:cubicBezTo>
                <a:cubicBezTo>
                  <a:pt x="1025652" y="1967769"/>
                  <a:pt x="1088136" y="1632489"/>
                  <a:pt x="1124712" y="1441989"/>
                </a:cubicBezTo>
                <a:cubicBezTo>
                  <a:pt x="1161288" y="1251489"/>
                  <a:pt x="1014984" y="1086897"/>
                  <a:pt x="1115568" y="939069"/>
                </a:cubicBezTo>
                <a:cubicBezTo>
                  <a:pt x="1216152" y="791241"/>
                  <a:pt x="1525524" y="701325"/>
                  <a:pt x="1728216" y="555021"/>
                </a:cubicBezTo>
                <a:cubicBezTo>
                  <a:pt x="1930908" y="408717"/>
                  <a:pt x="2220468" y="149637"/>
                  <a:pt x="2331720" y="61245"/>
                </a:cubicBezTo>
                <a:cubicBezTo>
                  <a:pt x="2442972" y="-27147"/>
                  <a:pt x="2419350" y="-1239"/>
                  <a:pt x="2395728" y="24669"/>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07427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39AC713-CF86-3D98-E7D2-BB57E75C987C}"/>
              </a:ext>
            </a:extLst>
          </p:cNvPr>
          <p:cNvSpPr/>
          <p:nvPr/>
        </p:nvSpPr>
        <p:spPr>
          <a:xfrm>
            <a:off x="9244135" y="2590912"/>
            <a:ext cx="2514633" cy="524958"/>
          </a:xfrm>
          <a:prstGeom prst="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7227CA0D-7B54-8C95-03C8-FD48D8C86081}"/>
              </a:ext>
            </a:extLst>
          </p:cNvPr>
          <p:cNvSpPr/>
          <p:nvPr/>
        </p:nvSpPr>
        <p:spPr>
          <a:xfrm>
            <a:off x="9244135" y="3421482"/>
            <a:ext cx="2514633" cy="524958"/>
          </a:xfrm>
          <a:prstGeom prst="rect">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00FF00"/>
              </a:highlight>
            </a:endParaRPr>
          </a:p>
        </p:txBody>
      </p:sp>
      <p:pic>
        <p:nvPicPr>
          <p:cNvPr id="29" name="Picture 2">
            <a:extLst>
              <a:ext uri="{FF2B5EF4-FFF2-40B4-BE49-F238E27FC236}">
                <a16:creationId xmlns:a16="http://schemas.microsoft.com/office/drawing/2014/main" id="{F2049BE3-E7AD-A981-D8C6-4ACD976C4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79" y="707359"/>
            <a:ext cx="4729735" cy="472973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Proposed Approach</a:t>
            </a: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6B2328A-4974-3C4A-FF75-1B92F3D900F0}"/>
                  </a:ext>
                </a:extLst>
              </p:cNvPr>
              <p:cNvSpPr txBox="1"/>
              <p:nvPr/>
            </p:nvSpPr>
            <p:spPr>
              <a:xfrm>
                <a:off x="1726683" y="5303880"/>
                <a:ext cx="2594610" cy="369332"/>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Failure Probability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sz="1800" b="0" i="0" u="none" strike="noStrike" dirty="0">
                    <a:solidFill>
                      <a:srgbClr val="000000"/>
                    </a:solidFill>
                    <a:effectLst/>
                    <a:latin typeface="Calibri" panose="020F0502020204030204" pitchFamily="34" charset="0"/>
                  </a:rPr>
                  <a:t> &lt; 0.3</a:t>
                </a:r>
                <a:endParaRPr lang="en-US" dirty="0">
                  <a:effectLst/>
                </a:endParaRPr>
              </a:p>
            </p:txBody>
          </p:sp>
        </mc:Choice>
        <mc:Fallback xmlns="">
          <p:sp>
            <p:nvSpPr>
              <p:cNvPr id="19" name="TextBox 18">
                <a:extLst>
                  <a:ext uri="{FF2B5EF4-FFF2-40B4-BE49-F238E27FC236}">
                    <a16:creationId xmlns:a16="http://schemas.microsoft.com/office/drawing/2014/main" id="{56B2328A-4974-3C4A-FF75-1B92F3D900F0}"/>
                  </a:ext>
                </a:extLst>
              </p:cNvPr>
              <p:cNvSpPr txBox="1">
                <a:spLocks noRot="1" noChangeAspect="1" noMove="1" noResize="1" noEditPoints="1" noAdjustHandles="1" noChangeArrowheads="1" noChangeShapeType="1" noTextEdit="1"/>
              </p:cNvSpPr>
              <p:nvPr/>
            </p:nvSpPr>
            <p:spPr>
              <a:xfrm>
                <a:off x="1726683" y="5303880"/>
                <a:ext cx="2594610" cy="369332"/>
              </a:xfrm>
              <a:prstGeom prst="rect">
                <a:avLst/>
              </a:prstGeom>
              <a:blipFill>
                <a:blip r:embed="rId5"/>
                <a:stretch>
                  <a:fillRect l="-1456" t="-6667" r="-485" b="-2666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CAB53E8-2DD8-447A-DC02-76A75214A834}"/>
              </a:ext>
            </a:extLst>
          </p:cNvPr>
          <p:cNvSpPr txBox="1"/>
          <p:nvPr/>
        </p:nvSpPr>
        <p:spPr>
          <a:xfrm>
            <a:off x="9166914" y="2677179"/>
            <a:ext cx="2591855"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Select primitive skill(s)</a:t>
            </a:r>
            <a:endParaRPr lang="en-US" dirty="0">
              <a:effectLst/>
            </a:endParaRPr>
          </a:p>
        </p:txBody>
      </p:sp>
      <p:sp>
        <p:nvSpPr>
          <p:cNvPr id="37" name="Freeform 36">
            <a:extLst>
              <a:ext uri="{FF2B5EF4-FFF2-40B4-BE49-F238E27FC236}">
                <a16:creationId xmlns:a16="http://schemas.microsoft.com/office/drawing/2014/main" id="{A783DF71-E312-BBA5-43E1-D7606018BA57}"/>
              </a:ext>
            </a:extLst>
          </p:cNvPr>
          <p:cNvSpPr/>
          <p:nvPr/>
        </p:nvSpPr>
        <p:spPr>
          <a:xfrm>
            <a:off x="1801368" y="2151603"/>
            <a:ext cx="2415499" cy="2511837"/>
          </a:xfrm>
          <a:custGeom>
            <a:avLst/>
            <a:gdLst>
              <a:gd name="connsiteX0" fmla="*/ 0 w 2415499"/>
              <a:gd name="connsiteY0" fmla="*/ 2511837 h 2511837"/>
              <a:gd name="connsiteX1" fmla="*/ 347472 w 2415499"/>
              <a:gd name="connsiteY1" fmla="*/ 2127789 h 2511837"/>
              <a:gd name="connsiteX2" fmla="*/ 896112 w 2415499"/>
              <a:gd name="connsiteY2" fmla="*/ 2082069 h 2511837"/>
              <a:gd name="connsiteX3" fmla="*/ 1124712 w 2415499"/>
              <a:gd name="connsiteY3" fmla="*/ 1441989 h 2511837"/>
              <a:gd name="connsiteX4" fmla="*/ 1115568 w 2415499"/>
              <a:gd name="connsiteY4" fmla="*/ 939069 h 2511837"/>
              <a:gd name="connsiteX5" fmla="*/ 1728216 w 2415499"/>
              <a:gd name="connsiteY5" fmla="*/ 555021 h 2511837"/>
              <a:gd name="connsiteX6" fmla="*/ 2331720 w 2415499"/>
              <a:gd name="connsiteY6" fmla="*/ 61245 h 2511837"/>
              <a:gd name="connsiteX7" fmla="*/ 2395728 w 2415499"/>
              <a:gd name="connsiteY7" fmla="*/ 24669 h 251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499" h="2511837">
                <a:moveTo>
                  <a:pt x="0" y="2511837"/>
                </a:moveTo>
                <a:cubicBezTo>
                  <a:pt x="99060" y="2355627"/>
                  <a:pt x="198120" y="2199417"/>
                  <a:pt x="347472" y="2127789"/>
                </a:cubicBezTo>
                <a:cubicBezTo>
                  <a:pt x="496824" y="2056161"/>
                  <a:pt x="766572" y="2196369"/>
                  <a:pt x="896112" y="2082069"/>
                </a:cubicBezTo>
                <a:cubicBezTo>
                  <a:pt x="1025652" y="1967769"/>
                  <a:pt x="1088136" y="1632489"/>
                  <a:pt x="1124712" y="1441989"/>
                </a:cubicBezTo>
                <a:cubicBezTo>
                  <a:pt x="1161288" y="1251489"/>
                  <a:pt x="1014984" y="1086897"/>
                  <a:pt x="1115568" y="939069"/>
                </a:cubicBezTo>
                <a:cubicBezTo>
                  <a:pt x="1216152" y="791241"/>
                  <a:pt x="1525524" y="701325"/>
                  <a:pt x="1728216" y="555021"/>
                </a:cubicBezTo>
                <a:cubicBezTo>
                  <a:pt x="1930908" y="408717"/>
                  <a:pt x="2220468" y="149637"/>
                  <a:pt x="2331720" y="61245"/>
                </a:cubicBezTo>
                <a:cubicBezTo>
                  <a:pt x="2442972" y="-27147"/>
                  <a:pt x="2419350" y="-1239"/>
                  <a:pt x="2395728" y="24669"/>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6F157CE6-3D76-DC27-ABA7-E00706697DB4}"/>
              </a:ext>
            </a:extLst>
          </p:cNvPr>
          <p:cNvSpPr/>
          <p:nvPr/>
        </p:nvSpPr>
        <p:spPr>
          <a:xfrm>
            <a:off x="1643796" y="1691883"/>
            <a:ext cx="2563799" cy="2843541"/>
          </a:xfrm>
          <a:custGeom>
            <a:avLst/>
            <a:gdLst>
              <a:gd name="connsiteX0" fmla="*/ 130140 w 2563799"/>
              <a:gd name="connsiteY0" fmla="*/ 2843541 h 2843541"/>
              <a:gd name="connsiteX1" fmla="*/ 221580 w 2563799"/>
              <a:gd name="connsiteY1" fmla="*/ 1855989 h 2843541"/>
              <a:gd name="connsiteX2" fmla="*/ 2124 w 2563799"/>
              <a:gd name="connsiteY2" fmla="*/ 1097037 h 2843541"/>
              <a:gd name="connsiteX3" fmla="*/ 111852 w 2563799"/>
              <a:gd name="connsiteY3" fmla="*/ 740421 h 2843541"/>
              <a:gd name="connsiteX4" fmla="*/ 139284 w 2563799"/>
              <a:gd name="connsiteY4" fmla="*/ 164349 h 2843541"/>
              <a:gd name="connsiteX5" fmla="*/ 669636 w 2563799"/>
              <a:gd name="connsiteY5" fmla="*/ 8901 h 2843541"/>
              <a:gd name="connsiteX6" fmla="*/ 1410300 w 2563799"/>
              <a:gd name="connsiteY6" fmla="*/ 45477 h 2843541"/>
              <a:gd name="connsiteX7" fmla="*/ 1867500 w 2563799"/>
              <a:gd name="connsiteY7" fmla="*/ 264933 h 2843541"/>
              <a:gd name="connsiteX8" fmla="*/ 2525868 w 2563799"/>
              <a:gd name="connsiteY8" fmla="*/ 438669 h 2843541"/>
              <a:gd name="connsiteX9" fmla="*/ 2489292 w 2563799"/>
              <a:gd name="connsiteY9" fmla="*/ 438669 h 2843541"/>
              <a:gd name="connsiteX10" fmla="*/ 2535012 w 2563799"/>
              <a:gd name="connsiteY10" fmla="*/ 466101 h 284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3799" h="2843541">
                <a:moveTo>
                  <a:pt x="130140" y="2843541"/>
                </a:moveTo>
                <a:cubicBezTo>
                  <a:pt x="186528" y="2495307"/>
                  <a:pt x="242916" y="2147073"/>
                  <a:pt x="221580" y="1855989"/>
                </a:cubicBezTo>
                <a:cubicBezTo>
                  <a:pt x="200244" y="1564905"/>
                  <a:pt x="20412" y="1282965"/>
                  <a:pt x="2124" y="1097037"/>
                </a:cubicBezTo>
                <a:cubicBezTo>
                  <a:pt x="-16164" y="911109"/>
                  <a:pt x="88992" y="895869"/>
                  <a:pt x="111852" y="740421"/>
                </a:cubicBezTo>
                <a:cubicBezTo>
                  <a:pt x="134712" y="584973"/>
                  <a:pt x="46320" y="286269"/>
                  <a:pt x="139284" y="164349"/>
                </a:cubicBezTo>
                <a:cubicBezTo>
                  <a:pt x="232248" y="42429"/>
                  <a:pt x="457800" y="28713"/>
                  <a:pt x="669636" y="8901"/>
                </a:cubicBezTo>
                <a:cubicBezTo>
                  <a:pt x="881472" y="-10911"/>
                  <a:pt x="1210656" y="2805"/>
                  <a:pt x="1410300" y="45477"/>
                </a:cubicBezTo>
                <a:cubicBezTo>
                  <a:pt x="1609944" y="88149"/>
                  <a:pt x="1681572" y="199401"/>
                  <a:pt x="1867500" y="264933"/>
                </a:cubicBezTo>
                <a:cubicBezTo>
                  <a:pt x="2053428" y="330465"/>
                  <a:pt x="2422236" y="409713"/>
                  <a:pt x="2525868" y="438669"/>
                </a:cubicBezTo>
                <a:cubicBezTo>
                  <a:pt x="2629500" y="467625"/>
                  <a:pt x="2487768" y="434097"/>
                  <a:pt x="2489292" y="438669"/>
                </a:cubicBezTo>
                <a:cubicBezTo>
                  <a:pt x="2490816" y="443241"/>
                  <a:pt x="2512914" y="454671"/>
                  <a:pt x="2535012" y="466101"/>
                </a:cubicBezTo>
              </a:path>
            </a:pathLst>
          </a:custGeom>
          <a:ln w="38100">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Freeform 38">
            <a:extLst>
              <a:ext uri="{FF2B5EF4-FFF2-40B4-BE49-F238E27FC236}">
                <a16:creationId xmlns:a16="http://schemas.microsoft.com/office/drawing/2014/main" id="{6DF6ED33-A57B-55C7-15BF-F73EFA735591}"/>
              </a:ext>
            </a:extLst>
          </p:cNvPr>
          <p:cNvSpPr/>
          <p:nvPr/>
        </p:nvSpPr>
        <p:spPr>
          <a:xfrm>
            <a:off x="1792224" y="2143681"/>
            <a:ext cx="2634675" cy="2428319"/>
          </a:xfrm>
          <a:custGeom>
            <a:avLst/>
            <a:gdLst>
              <a:gd name="connsiteX0" fmla="*/ 0 w 2634675"/>
              <a:gd name="connsiteY0" fmla="*/ 2428319 h 2428319"/>
              <a:gd name="connsiteX1" fmla="*/ 320040 w 2634675"/>
              <a:gd name="connsiteY1" fmla="*/ 2163143 h 2428319"/>
              <a:gd name="connsiteX2" fmla="*/ 1051560 w 2634675"/>
              <a:gd name="connsiteY2" fmla="*/ 2108279 h 2428319"/>
              <a:gd name="connsiteX3" fmla="*/ 1463040 w 2634675"/>
              <a:gd name="connsiteY3" fmla="*/ 2227151 h 2428319"/>
              <a:gd name="connsiteX4" fmla="*/ 2093976 w 2634675"/>
              <a:gd name="connsiteY4" fmla="*/ 2208863 h 2428319"/>
              <a:gd name="connsiteX5" fmla="*/ 2633472 w 2634675"/>
              <a:gd name="connsiteY5" fmla="*/ 1769951 h 2428319"/>
              <a:gd name="connsiteX6" fmla="*/ 2249424 w 2634675"/>
              <a:gd name="connsiteY6" fmla="*/ 1203023 h 2428319"/>
              <a:gd name="connsiteX7" fmla="*/ 2578608 w 2634675"/>
              <a:gd name="connsiteY7" fmla="*/ 581231 h 2428319"/>
              <a:gd name="connsiteX8" fmla="*/ 2432304 w 2634675"/>
              <a:gd name="connsiteY8" fmla="*/ 60023 h 2428319"/>
              <a:gd name="connsiteX9" fmla="*/ 2432304 w 2634675"/>
              <a:gd name="connsiteY9" fmla="*/ 32591 h 242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4675" h="2428319">
                <a:moveTo>
                  <a:pt x="0" y="2428319"/>
                </a:moveTo>
                <a:cubicBezTo>
                  <a:pt x="72390" y="2322401"/>
                  <a:pt x="144780" y="2216483"/>
                  <a:pt x="320040" y="2163143"/>
                </a:cubicBezTo>
                <a:cubicBezTo>
                  <a:pt x="495300" y="2109803"/>
                  <a:pt x="861060" y="2097611"/>
                  <a:pt x="1051560" y="2108279"/>
                </a:cubicBezTo>
                <a:cubicBezTo>
                  <a:pt x="1242060" y="2118947"/>
                  <a:pt x="1289304" y="2210387"/>
                  <a:pt x="1463040" y="2227151"/>
                </a:cubicBezTo>
                <a:cubicBezTo>
                  <a:pt x="1636776" y="2243915"/>
                  <a:pt x="1898904" y="2285063"/>
                  <a:pt x="2093976" y="2208863"/>
                </a:cubicBezTo>
                <a:cubicBezTo>
                  <a:pt x="2289048" y="2132663"/>
                  <a:pt x="2607564" y="1937591"/>
                  <a:pt x="2633472" y="1769951"/>
                </a:cubicBezTo>
                <a:cubicBezTo>
                  <a:pt x="2659380" y="1602311"/>
                  <a:pt x="2258568" y="1401143"/>
                  <a:pt x="2249424" y="1203023"/>
                </a:cubicBezTo>
                <a:cubicBezTo>
                  <a:pt x="2240280" y="1004903"/>
                  <a:pt x="2548128" y="771731"/>
                  <a:pt x="2578608" y="581231"/>
                </a:cubicBezTo>
                <a:cubicBezTo>
                  <a:pt x="2609088" y="390731"/>
                  <a:pt x="2456688" y="151463"/>
                  <a:pt x="2432304" y="60023"/>
                </a:cubicBezTo>
                <a:cubicBezTo>
                  <a:pt x="2407920" y="-31417"/>
                  <a:pt x="2420112" y="587"/>
                  <a:pt x="2432304" y="32591"/>
                </a:cubicBezTo>
              </a:path>
            </a:pathLst>
          </a:custGeom>
          <a:ln w="38100">
            <a:solidFill>
              <a:srgbClr val="0070C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B30D7B79-4A8C-10C7-EF8A-73893E40A8C7}"/>
              </a:ext>
            </a:extLst>
          </p:cNvPr>
          <p:cNvSpPr txBox="1"/>
          <p:nvPr/>
        </p:nvSpPr>
        <p:spPr>
          <a:xfrm>
            <a:off x="9166914" y="3507749"/>
            <a:ext cx="2591855"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Select policy</a:t>
            </a:r>
            <a:endParaRPr lang="en-US" dirty="0">
              <a:effectLst/>
            </a:endParaRPr>
          </a:p>
        </p:txBody>
      </p:sp>
      <p:cxnSp>
        <p:nvCxnSpPr>
          <p:cNvPr id="12" name="Straight Arrow Connector 11">
            <a:extLst>
              <a:ext uri="{FF2B5EF4-FFF2-40B4-BE49-F238E27FC236}">
                <a16:creationId xmlns:a16="http://schemas.microsoft.com/office/drawing/2014/main" id="{08D4A804-A848-9B18-F5D7-E0B033A10086}"/>
              </a:ext>
            </a:extLst>
          </p:cNvPr>
          <p:cNvCxnSpPr>
            <a:cxnSpLocks/>
            <a:stCxn id="4" idx="0"/>
            <a:endCxn id="22" idx="2"/>
          </p:cNvCxnSpPr>
          <p:nvPr/>
        </p:nvCxnSpPr>
        <p:spPr>
          <a:xfrm flipV="1">
            <a:off x="10501452" y="3115870"/>
            <a:ext cx="0" cy="305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B0B60F0-902D-16A6-C851-DF955C89C3F3}"/>
              </a:ext>
            </a:extLst>
          </p:cNvPr>
          <p:cNvSpPr/>
          <p:nvPr/>
        </p:nvSpPr>
        <p:spPr>
          <a:xfrm>
            <a:off x="9053591" y="2443006"/>
            <a:ext cx="2814449" cy="166264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6" name="Curved Connector 35">
            <a:extLst>
              <a:ext uri="{FF2B5EF4-FFF2-40B4-BE49-F238E27FC236}">
                <a16:creationId xmlns:a16="http://schemas.microsoft.com/office/drawing/2014/main" id="{B095CC88-20DE-8E56-ECC2-E0725D3FBF6B}"/>
              </a:ext>
            </a:extLst>
          </p:cNvPr>
          <p:cNvCxnSpPr>
            <a:cxnSpLocks/>
            <a:stCxn id="45" idx="2"/>
            <a:endCxn id="16" idx="2"/>
          </p:cNvCxnSpPr>
          <p:nvPr/>
        </p:nvCxnSpPr>
        <p:spPr>
          <a:xfrm rot="5400000" flipH="1" flipV="1">
            <a:off x="8646102" y="2793993"/>
            <a:ext cx="503052" cy="3126375"/>
          </a:xfrm>
          <a:prstGeom prst="curvedConnector3">
            <a:avLst>
              <a:gd name="adj1" fmla="val -59985"/>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E539360-0F03-C872-9DF9-0B2B35096C12}"/>
              </a:ext>
            </a:extLst>
          </p:cNvPr>
          <p:cNvSpPr txBox="1"/>
          <p:nvPr/>
        </p:nvSpPr>
        <p:spPr>
          <a:xfrm>
            <a:off x="5888737" y="1506294"/>
            <a:ext cx="2932938"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Environment / Landmarks</a:t>
            </a:r>
            <a:endParaRPr lang="en-US" dirty="0">
              <a:effectLst/>
            </a:endParaRPr>
          </a:p>
        </p:txBody>
      </p:sp>
      <p:sp>
        <p:nvSpPr>
          <p:cNvPr id="41" name="TextBox 40">
            <a:extLst>
              <a:ext uri="{FF2B5EF4-FFF2-40B4-BE49-F238E27FC236}">
                <a16:creationId xmlns:a16="http://schemas.microsoft.com/office/drawing/2014/main" id="{A7648EAA-D2C9-924A-A54A-EA86F288032D}"/>
              </a:ext>
            </a:extLst>
          </p:cNvPr>
          <p:cNvSpPr txBox="1"/>
          <p:nvPr/>
        </p:nvSpPr>
        <p:spPr>
          <a:xfrm>
            <a:off x="5938424" y="2590912"/>
            <a:ext cx="2814448"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Learn primitive skills</a:t>
            </a:r>
            <a:endParaRPr lang="en-US" dirty="0">
              <a:effectLst/>
            </a:endParaRPr>
          </a:p>
        </p:txBody>
      </p:sp>
      <p:sp>
        <p:nvSpPr>
          <p:cNvPr id="42" name="TextBox 41">
            <a:extLst>
              <a:ext uri="{FF2B5EF4-FFF2-40B4-BE49-F238E27FC236}">
                <a16:creationId xmlns:a16="http://schemas.microsoft.com/office/drawing/2014/main" id="{6DC7BFC4-A04B-5CBD-9703-D71ADF32BD69}"/>
              </a:ext>
            </a:extLst>
          </p:cNvPr>
          <p:cNvSpPr txBox="1"/>
          <p:nvPr/>
        </p:nvSpPr>
        <p:spPr>
          <a:xfrm>
            <a:off x="6413745" y="3784527"/>
            <a:ext cx="1841390" cy="646331"/>
          </a:xfrm>
          <a:prstGeom prst="rect">
            <a:avLst/>
          </a:prstGeom>
          <a:noFill/>
        </p:spPr>
        <p:txBody>
          <a:bodyPr wrap="square">
            <a:spAutoFit/>
          </a:bodyPr>
          <a:lstStyle/>
          <a:p>
            <a:pPr algn="ctr" rtl="0">
              <a:spcBef>
                <a:spcPts val="0"/>
              </a:spcBef>
              <a:spcAft>
                <a:spcPts val="0"/>
              </a:spcAft>
            </a:pPr>
            <a:r>
              <a:rPr lang="en-US" dirty="0">
                <a:effectLst/>
              </a:rPr>
              <a:t>Compute candidate policies</a:t>
            </a:r>
          </a:p>
        </p:txBody>
      </p:sp>
      <p:sp>
        <p:nvSpPr>
          <p:cNvPr id="43" name="TextBox 42">
            <a:extLst>
              <a:ext uri="{FF2B5EF4-FFF2-40B4-BE49-F238E27FC236}">
                <a16:creationId xmlns:a16="http://schemas.microsoft.com/office/drawing/2014/main" id="{8EAF0DB3-994D-9104-FAD2-BB279DF16989}"/>
              </a:ext>
            </a:extLst>
          </p:cNvPr>
          <p:cNvSpPr txBox="1"/>
          <p:nvPr/>
        </p:nvSpPr>
        <p:spPr>
          <a:xfrm>
            <a:off x="6675211" y="4946157"/>
            <a:ext cx="1318458" cy="923330"/>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Anytime Feasible Policy</a:t>
            </a:r>
            <a:endParaRPr lang="en-US" dirty="0">
              <a:effectLst/>
            </a:endParaRPr>
          </a:p>
        </p:txBody>
      </p:sp>
      <p:sp>
        <p:nvSpPr>
          <p:cNvPr id="44" name="Rectangle 43">
            <a:extLst>
              <a:ext uri="{FF2B5EF4-FFF2-40B4-BE49-F238E27FC236}">
                <a16:creationId xmlns:a16="http://schemas.microsoft.com/office/drawing/2014/main" id="{E6F7BA43-EFD8-21DF-407E-5A9877DF65E9}"/>
              </a:ext>
            </a:extLst>
          </p:cNvPr>
          <p:cNvSpPr/>
          <p:nvPr/>
        </p:nvSpPr>
        <p:spPr>
          <a:xfrm>
            <a:off x="5938424" y="2494278"/>
            <a:ext cx="2814449" cy="6035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711AD424-DEAB-C3BC-E1E9-A3181E74A34D}"/>
              </a:ext>
            </a:extLst>
          </p:cNvPr>
          <p:cNvSpPr/>
          <p:nvPr/>
        </p:nvSpPr>
        <p:spPr>
          <a:xfrm>
            <a:off x="6106553" y="3671691"/>
            <a:ext cx="2455775" cy="93701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D93E3CB2-3DFF-B34C-3211-7CCD9FE19B1D}"/>
              </a:ext>
            </a:extLst>
          </p:cNvPr>
          <p:cNvCxnSpPr>
            <a:cxnSpLocks/>
            <a:stCxn id="40" idx="2"/>
            <a:endCxn id="44" idx="0"/>
          </p:cNvCxnSpPr>
          <p:nvPr/>
        </p:nvCxnSpPr>
        <p:spPr>
          <a:xfrm flipH="1">
            <a:off x="7345649" y="1875626"/>
            <a:ext cx="9557" cy="618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0C36EC8-72A1-0CEC-9921-4F9E9D075329}"/>
              </a:ext>
            </a:extLst>
          </p:cNvPr>
          <p:cNvCxnSpPr>
            <a:cxnSpLocks/>
            <a:stCxn id="44" idx="2"/>
            <a:endCxn id="45" idx="0"/>
          </p:cNvCxnSpPr>
          <p:nvPr/>
        </p:nvCxnSpPr>
        <p:spPr>
          <a:xfrm flipH="1">
            <a:off x="7334441" y="3097782"/>
            <a:ext cx="11208" cy="573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9D8B5AD-AF80-E2D4-D07C-7CB6A73652E6}"/>
              </a:ext>
            </a:extLst>
          </p:cNvPr>
          <p:cNvCxnSpPr>
            <a:cxnSpLocks/>
            <a:stCxn id="45" idx="2"/>
            <a:endCxn id="43" idx="0"/>
          </p:cNvCxnSpPr>
          <p:nvPr/>
        </p:nvCxnSpPr>
        <p:spPr>
          <a:xfrm flipH="1">
            <a:off x="7334440" y="4608707"/>
            <a:ext cx="1" cy="337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2186025B-D3E6-28A6-34F4-FA4B720DDD4A}"/>
              </a:ext>
            </a:extLst>
          </p:cNvPr>
          <p:cNvSpPr txBox="1"/>
          <p:nvPr/>
        </p:nvSpPr>
        <p:spPr>
          <a:xfrm>
            <a:off x="5378952" y="2114474"/>
            <a:ext cx="1898529" cy="369332"/>
          </a:xfrm>
          <a:prstGeom prst="rect">
            <a:avLst/>
          </a:prstGeom>
          <a:noFill/>
        </p:spPr>
        <p:txBody>
          <a:bodyPr wrap="square">
            <a:spAutoFit/>
          </a:bodyPr>
          <a:lstStyle/>
          <a:p>
            <a:pPr algn="ctr" rtl="0">
              <a:spcBef>
                <a:spcPts val="0"/>
              </a:spcBef>
              <a:spcAft>
                <a:spcPts val="0"/>
              </a:spcAft>
            </a:pPr>
            <a:r>
              <a:rPr lang="en-US" i="1" dirty="0">
                <a:solidFill>
                  <a:srgbClr val="FF0000"/>
                </a:solidFill>
                <a:latin typeface="Calibri" panose="020F0502020204030204" pitchFamily="34" charset="0"/>
              </a:rPr>
              <a:t>Primitive Learner</a:t>
            </a:r>
            <a:endParaRPr lang="en-US" i="1" dirty="0">
              <a:solidFill>
                <a:srgbClr val="FF0000"/>
              </a:solidFill>
              <a:effectLst/>
            </a:endParaRPr>
          </a:p>
        </p:txBody>
      </p:sp>
      <p:sp>
        <p:nvSpPr>
          <p:cNvPr id="50" name="TextBox 49">
            <a:extLst>
              <a:ext uri="{FF2B5EF4-FFF2-40B4-BE49-F238E27FC236}">
                <a16:creationId xmlns:a16="http://schemas.microsoft.com/office/drawing/2014/main" id="{59242658-EE53-F82C-BCF6-CD753F14B959}"/>
              </a:ext>
            </a:extLst>
          </p:cNvPr>
          <p:cNvSpPr txBox="1"/>
          <p:nvPr/>
        </p:nvSpPr>
        <p:spPr>
          <a:xfrm>
            <a:off x="5272394" y="3302359"/>
            <a:ext cx="2082812" cy="369332"/>
          </a:xfrm>
          <a:prstGeom prst="rect">
            <a:avLst/>
          </a:prstGeom>
          <a:noFill/>
        </p:spPr>
        <p:txBody>
          <a:bodyPr wrap="square">
            <a:spAutoFit/>
          </a:bodyPr>
          <a:lstStyle/>
          <a:p>
            <a:pPr algn="ctr" rtl="0">
              <a:spcBef>
                <a:spcPts val="0"/>
              </a:spcBef>
              <a:spcAft>
                <a:spcPts val="0"/>
              </a:spcAft>
            </a:pPr>
            <a:r>
              <a:rPr lang="en-US" i="1" dirty="0">
                <a:solidFill>
                  <a:srgbClr val="FF0000"/>
                </a:solidFill>
                <a:latin typeface="Calibri" panose="020F0502020204030204" pitchFamily="34" charset="0"/>
              </a:rPr>
              <a:t>Conditional Planner</a:t>
            </a:r>
            <a:endParaRPr lang="en-US" i="1" dirty="0">
              <a:solidFill>
                <a:srgbClr val="FF0000"/>
              </a:solidFill>
              <a:effectLst/>
            </a:endParaRPr>
          </a:p>
        </p:txBody>
      </p:sp>
      <p:sp>
        <p:nvSpPr>
          <p:cNvPr id="51" name="TextBox 50">
            <a:extLst>
              <a:ext uri="{FF2B5EF4-FFF2-40B4-BE49-F238E27FC236}">
                <a16:creationId xmlns:a16="http://schemas.microsoft.com/office/drawing/2014/main" id="{4703C229-209A-79A5-0332-3FD5F3FB9070}"/>
              </a:ext>
            </a:extLst>
          </p:cNvPr>
          <p:cNvSpPr txBox="1"/>
          <p:nvPr/>
        </p:nvSpPr>
        <p:spPr>
          <a:xfrm>
            <a:off x="9910674" y="1840503"/>
            <a:ext cx="2082812" cy="646331"/>
          </a:xfrm>
          <a:prstGeom prst="rect">
            <a:avLst/>
          </a:prstGeom>
          <a:noFill/>
        </p:spPr>
        <p:txBody>
          <a:bodyPr wrap="square">
            <a:spAutoFit/>
          </a:bodyPr>
          <a:lstStyle/>
          <a:p>
            <a:pPr algn="ctr" rtl="0">
              <a:spcBef>
                <a:spcPts val="0"/>
              </a:spcBef>
              <a:spcAft>
                <a:spcPts val="0"/>
              </a:spcAft>
            </a:pPr>
            <a:r>
              <a:rPr lang="en-US" i="1" dirty="0">
                <a:solidFill>
                  <a:srgbClr val="FF0000"/>
                </a:solidFill>
                <a:latin typeface="Calibri" panose="020F0502020204030204" pitchFamily="34" charset="0"/>
              </a:rPr>
              <a:t>Primitive </a:t>
            </a:r>
            <a:br>
              <a:rPr lang="en-US" i="1" dirty="0">
                <a:solidFill>
                  <a:srgbClr val="FF0000"/>
                </a:solidFill>
                <a:latin typeface="Calibri" panose="020F0502020204030204" pitchFamily="34" charset="0"/>
              </a:rPr>
            </a:br>
            <a:r>
              <a:rPr lang="en-US" i="1" dirty="0">
                <a:solidFill>
                  <a:srgbClr val="FF0000"/>
                </a:solidFill>
                <a:latin typeface="Calibri" panose="020F0502020204030204" pitchFamily="34" charset="0"/>
              </a:rPr>
              <a:t>Improver</a:t>
            </a:r>
            <a:endParaRPr lang="en-US" i="1" dirty="0">
              <a:solidFill>
                <a:srgbClr val="FF0000"/>
              </a:solidFill>
              <a:effectLst/>
            </a:endParaRPr>
          </a:p>
        </p:txBody>
      </p:sp>
      <p:cxnSp>
        <p:nvCxnSpPr>
          <p:cNvPr id="54" name="Curved Connector 53">
            <a:extLst>
              <a:ext uri="{FF2B5EF4-FFF2-40B4-BE49-F238E27FC236}">
                <a16:creationId xmlns:a16="http://schemas.microsoft.com/office/drawing/2014/main" id="{0D16E082-3427-85B1-6DC8-C05CDC8C8974}"/>
              </a:ext>
            </a:extLst>
          </p:cNvPr>
          <p:cNvCxnSpPr>
            <a:cxnSpLocks/>
            <a:stCxn id="16" idx="0"/>
            <a:endCxn id="44" idx="0"/>
          </p:cNvCxnSpPr>
          <p:nvPr/>
        </p:nvCxnSpPr>
        <p:spPr>
          <a:xfrm rot="16200000" flipH="1" flipV="1">
            <a:off x="8877597" y="911058"/>
            <a:ext cx="51272" cy="3115167"/>
          </a:xfrm>
          <a:prstGeom prst="curvedConnector3">
            <a:avLst>
              <a:gd name="adj1" fmla="val -945222"/>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86238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animBg="1"/>
      <p:bldP spid="20" grpId="0"/>
      <p:bldP spid="3" grpId="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Conclusion</a:t>
            </a:r>
          </a:p>
        </p:txBody>
      </p:sp>
      <p:sp>
        <p:nvSpPr>
          <p:cNvPr id="55300" name="Rectangle 4"/>
          <p:cNvSpPr>
            <a:spLocks noGrp="1" noChangeArrowheads="1"/>
          </p:cNvSpPr>
          <p:nvPr>
            <p:ph sz="quarter" idx="10"/>
          </p:nvPr>
        </p:nvSpPr>
        <p:spPr/>
        <p:txBody>
          <a:bodyPr/>
          <a:lstStyle/>
          <a:p>
            <a:r>
              <a:rPr lang="en-US" dirty="0">
                <a:ea typeface="ＭＳ Ｐゴシック" pitchFamily="-109" charset="-128"/>
                <a:cs typeface="ＭＳ Ｐゴシック" pitchFamily="-109" charset="-128"/>
              </a:rPr>
              <a:t>Human learning </a:t>
            </a:r>
          </a:p>
          <a:p>
            <a:pPr lvl="1"/>
            <a:r>
              <a:rPr lang="en-US" dirty="0">
                <a:ea typeface="ＭＳ Ｐゴシック" pitchFamily="-109" charset="-128"/>
                <a:cs typeface="ＭＳ Ｐゴシック" pitchFamily="-109" charset="-128"/>
              </a:rPr>
              <a:t>Undergoes an iterative trial-and-error process</a:t>
            </a:r>
          </a:p>
          <a:p>
            <a:pPr lvl="1"/>
            <a:r>
              <a:rPr lang="en-US" dirty="0">
                <a:ea typeface="ＭＳ Ｐゴシック" pitchFamily="-109" charset="-128"/>
                <a:cs typeface="ＭＳ Ｐゴシック" pitchFamily="-109" charset="-128"/>
              </a:rPr>
              <a:t>Understands hierarchical and abstract representations</a:t>
            </a:r>
          </a:p>
          <a:p>
            <a:pPr lvl="1"/>
            <a:r>
              <a:rPr lang="en-US" dirty="0">
                <a:ea typeface="ＭＳ Ｐゴシック" pitchFamily="-109" charset="-128"/>
                <a:cs typeface="ＭＳ Ｐゴシック" pitchFamily="-109" charset="-128"/>
              </a:rPr>
              <a:t>Exhibit remarkable capacity to balance the tradeoff between risk and cost</a:t>
            </a:r>
          </a:p>
          <a:p>
            <a:r>
              <a:rPr lang="en-US" dirty="0">
                <a:ea typeface="ＭＳ Ｐゴシック" pitchFamily="-109" charset="-128"/>
                <a:cs typeface="ＭＳ Ｐゴシック" pitchFamily="-109" charset="-128"/>
              </a:rPr>
              <a:t>Deep Reinforcement Learning (DRL)</a:t>
            </a:r>
          </a:p>
          <a:p>
            <a:pPr lvl="1"/>
            <a:r>
              <a:rPr lang="en-US" dirty="0">
                <a:ea typeface="ＭＳ Ｐゴシック" pitchFamily="-109" charset="-128"/>
                <a:cs typeface="ＭＳ Ｐゴシック" pitchFamily="-109" charset="-128"/>
              </a:rPr>
              <a:t>Undergoes an iterative trial-and-error process</a:t>
            </a:r>
          </a:p>
          <a:p>
            <a:pPr lvl="1"/>
            <a:r>
              <a:rPr lang="en-US" dirty="0">
                <a:ea typeface="ＭＳ Ｐゴシック" pitchFamily="-109" charset="-128"/>
                <a:cs typeface="ＭＳ Ｐゴシック" pitchFamily="-109" charset="-128"/>
              </a:rPr>
              <a:t>Maintains hierarchical and abstract representations using deep neural networks</a:t>
            </a:r>
          </a:p>
          <a:p>
            <a:pPr lvl="1"/>
            <a:r>
              <a:rPr lang="en-US" dirty="0">
                <a:ea typeface="ＭＳ Ｐゴシック" pitchFamily="-109" charset="-128"/>
                <a:cs typeface="ＭＳ Ｐゴシック" pitchFamily="-109" charset="-128"/>
              </a:rPr>
              <a:t>Lack ability to balance risk and cost</a:t>
            </a:r>
          </a:p>
          <a:p>
            <a:r>
              <a:rPr lang="en-US" dirty="0">
                <a:ea typeface="ＭＳ Ｐゴシック" pitchFamily="-109" charset="-128"/>
                <a:cs typeface="ＭＳ Ｐゴシック" pitchFamily="-109" charset="-128"/>
              </a:rPr>
              <a:t>Risk-Bounded Conditional planning </a:t>
            </a:r>
          </a:p>
          <a:p>
            <a:pPr lvl="1"/>
            <a:r>
              <a:rPr lang="en-US" dirty="0">
                <a:ea typeface="ＭＳ Ｐゴシック" pitchFamily="-109" charset="-128"/>
                <a:cs typeface="ＭＳ Ｐゴシック" pitchFamily="-109" charset="-128"/>
              </a:rPr>
              <a:t>Able to balance risk and cost</a:t>
            </a:r>
          </a:p>
          <a:p>
            <a:r>
              <a:rPr lang="en-US" dirty="0">
                <a:ea typeface="ＭＳ Ｐゴシック" pitchFamily="-109" charset="-128"/>
                <a:cs typeface="ＭＳ Ｐゴシック" pitchFamily="-109" charset="-128"/>
              </a:rPr>
              <a:t>Bridging DRL and conditional planning captures the missing piece</a:t>
            </a: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spTree>
    <p:custDataLst>
      <p:tags r:id="rId1"/>
    </p:custDataLst>
    <p:extLst>
      <p:ext uri="{BB962C8B-B14F-4D97-AF65-F5344CB8AC3E}">
        <p14:creationId xmlns:p14="http://schemas.microsoft.com/office/powerpoint/2010/main" val="295879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30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30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30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30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30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30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300">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530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Human-Like Learning</a:t>
            </a:r>
          </a:p>
        </p:txBody>
      </p:sp>
      <p:sp>
        <p:nvSpPr>
          <p:cNvPr id="55300" name="Rectangle 4"/>
          <p:cNvSpPr>
            <a:spLocks noGrp="1" noChangeArrowheads="1"/>
          </p:cNvSpPr>
          <p:nvPr>
            <p:ph sz="quarter" idx="10"/>
          </p:nvPr>
        </p:nvSpPr>
        <p:spPr/>
        <p:txBody>
          <a:bodyPr/>
          <a:lstStyle/>
          <a:p>
            <a:endParaRPr lang="en-US" dirty="0">
              <a:ea typeface="ＭＳ Ｐゴシック" pitchFamily="-109" charset="-128"/>
              <a:cs typeface="ＭＳ Ｐゴシック" pitchFamily="-109" charset="-128"/>
            </a:endParaRPr>
          </a:p>
          <a:p>
            <a:r>
              <a:rPr lang="en-US" dirty="0">
                <a:ea typeface="ＭＳ Ｐゴシック" pitchFamily="-109" charset="-128"/>
                <a:cs typeface="ＭＳ Ｐゴシック" pitchFamily="-109" charset="-128"/>
              </a:rPr>
              <a:t>Attain new skills</a:t>
            </a:r>
          </a:p>
          <a:p>
            <a:pPr lvl="1"/>
            <a:r>
              <a:rPr lang="en-US" dirty="0">
                <a:ea typeface="ＭＳ Ｐゴシック" pitchFamily="-109" charset="-128"/>
                <a:cs typeface="ＭＳ Ｐゴシック" pitchFamily="-109" charset="-128"/>
              </a:rPr>
              <a:t>Observation</a:t>
            </a:r>
          </a:p>
          <a:p>
            <a:pPr lvl="1"/>
            <a:r>
              <a:rPr lang="en-US" dirty="0">
                <a:ea typeface="ＭＳ Ｐゴシック" pitchFamily="-109" charset="-128"/>
                <a:cs typeface="ＭＳ Ｐゴシック" pitchFamily="-109" charset="-128"/>
              </a:rPr>
              <a:t>Imitation</a:t>
            </a:r>
          </a:p>
          <a:p>
            <a:pPr lvl="1"/>
            <a:r>
              <a:rPr lang="en-US" dirty="0">
                <a:ea typeface="ＭＳ Ｐゴシック" pitchFamily="-109" charset="-128"/>
                <a:cs typeface="ＭＳ Ｐゴシック" pitchFamily="-109" charset="-128"/>
              </a:rPr>
              <a:t>Practicing</a:t>
            </a:r>
          </a:p>
          <a:p>
            <a:pPr lvl="1"/>
            <a:r>
              <a:rPr lang="en-US" dirty="0">
                <a:ea typeface="ＭＳ Ｐゴシック" pitchFamily="-109" charset="-128"/>
                <a:cs typeface="ＭＳ Ｐゴシック" pitchFamily="-109" charset="-128"/>
              </a:rPr>
              <a:t>Feedback</a:t>
            </a:r>
          </a:p>
          <a:p>
            <a:pPr lvl="1"/>
            <a:r>
              <a:rPr lang="en-US" dirty="0">
                <a:ea typeface="ＭＳ Ｐゴシック" pitchFamily="-109" charset="-128"/>
                <a:cs typeface="ＭＳ Ｐゴシック" pitchFamily="-109" charset="-128"/>
              </a:rPr>
              <a:t>Reflection</a:t>
            </a:r>
          </a:p>
          <a:p>
            <a:r>
              <a:rPr lang="en-US" dirty="0">
                <a:ea typeface="ＭＳ Ｐゴシック" pitchFamily="-109" charset="-128"/>
                <a:cs typeface="ＭＳ Ｐゴシック" pitchFamily="-109" charset="-128"/>
              </a:rPr>
              <a:t>Solve complex tasks by decomposing it into primitive skills</a:t>
            </a:r>
          </a:p>
          <a:p>
            <a:r>
              <a:rPr lang="en-US" dirty="0">
                <a:ea typeface="ＭＳ Ｐゴシック" pitchFamily="-109" charset="-128"/>
                <a:cs typeface="ＭＳ Ｐゴシック" pitchFamily="-109" charset="-128"/>
              </a:rPr>
              <a:t>Assess capability of skills for improvement </a:t>
            </a:r>
          </a:p>
          <a:p>
            <a:pPr eaLnBrk="1" hangingPunct="1"/>
            <a:r>
              <a:rPr lang="en-US" dirty="0">
                <a:ea typeface="ＭＳ Ｐゴシック" pitchFamily="-109" charset="-128"/>
                <a:cs typeface="ＭＳ Ｐゴシック" pitchFamily="-109" charset="-128"/>
              </a:rPr>
              <a:t>Capacity to balance tradeoff between risk and cost</a:t>
            </a:r>
          </a:p>
          <a:p>
            <a:pPr eaLnBrk="1" hangingPunct="1"/>
            <a:endParaRPr lang="en-US" dirty="0">
              <a:ea typeface="ＭＳ Ｐゴシック" pitchFamily="-109" charset="-128"/>
              <a:cs typeface="ＭＳ Ｐゴシック" pitchFamily="-109" charset="-128"/>
            </a:endParaRP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sp>
        <p:nvSpPr>
          <p:cNvPr id="2" name="TextBox 1">
            <a:extLst>
              <a:ext uri="{FF2B5EF4-FFF2-40B4-BE49-F238E27FC236}">
                <a16:creationId xmlns:a16="http://schemas.microsoft.com/office/drawing/2014/main" id="{2C17C583-054E-314C-2EAF-9357C01CC98B}"/>
              </a:ext>
            </a:extLst>
          </p:cNvPr>
          <p:cNvSpPr txBox="1"/>
          <p:nvPr/>
        </p:nvSpPr>
        <p:spPr>
          <a:xfrm>
            <a:off x="14185900" y="901700"/>
            <a:ext cx="184731"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375241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0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30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30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30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30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3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Hierarchical Reinforcement Learning</a:t>
            </a:r>
          </a:p>
        </p:txBody>
      </p:sp>
      <p:sp>
        <p:nvSpPr>
          <p:cNvPr id="55300" name="Rectangle 4"/>
          <p:cNvSpPr>
            <a:spLocks noGrp="1" noChangeArrowheads="1"/>
          </p:cNvSpPr>
          <p:nvPr>
            <p:ph sz="quarter" idx="10"/>
          </p:nvPr>
        </p:nvSpPr>
        <p:spPr/>
        <p:txBody>
          <a:bodyPr/>
          <a:lstStyle/>
          <a:p>
            <a:endParaRPr lang="en-US" dirty="0">
              <a:ea typeface="ＭＳ Ｐゴシック" pitchFamily="-109" charset="-128"/>
              <a:cs typeface="ＭＳ Ｐゴシック" pitchFamily="-109" charset="-128"/>
            </a:endParaRPr>
          </a:p>
          <a:p>
            <a:endParaRPr lang="en-US" dirty="0">
              <a:ea typeface="ＭＳ Ｐゴシック" pitchFamily="-109" charset="-128"/>
              <a:cs typeface="ＭＳ Ｐゴシック" pitchFamily="-109" charset="-128"/>
            </a:endParaRPr>
          </a:p>
          <a:p>
            <a:r>
              <a:rPr lang="en-US" dirty="0">
                <a:ea typeface="ＭＳ Ｐゴシック" pitchFamily="-109" charset="-128"/>
                <a:cs typeface="ＭＳ Ｐゴシック" pitchFamily="-109" charset="-128"/>
              </a:rPr>
              <a:t>Natural approach to solve large problems</a:t>
            </a:r>
          </a:p>
          <a:p>
            <a:r>
              <a:rPr lang="en-US" dirty="0">
                <a:ea typeface="ＭＳ Ｐゴシック" pitchFamily="-109" charset="-128"/>
                <a:cs typeface="ＭＳ Ｐゴシック" pitchFamily="-109" charset="-128"/>
              </a:rPr>
              <a:t>Divide and Conquer</a:t>
            </a:r>
          </a:p>
          <a:p>
            <a:r>
              <a:rPr lang="en-US" dirty="0">
                <a:ea typeface="ＭＳ Ｐゴシック" pitchFamily="-109" charset="-128"/>
                <a:cs typeface="ＭＳ Ｐゴシック" pitchFamily="-109" charset="-128"/>
              </a:rPr>
              <a:t>Abstract representations</a:t>
            </a:r>
          </a:p>
          <a:p>
            <a:pPr lvl="1"/>
            <a:r>
              <a:rPr lang="en-US" dirty="0">
                <a:ea typeface="ＭＳ Ｐゴシック" pitchFamily="-109" charset="-128"/>
                <a:cs typeface="ＭＳ Ｐゴシック" pitchFamily="-109" charset="-128"/>
              </a:rPr>
              <a:t>Decisions made over varying timescales</a:t>
            </a:r>
          </a:p>
          <a:p>
            <a:pPr lvl="1"/>
            <a:r>
              <a:rPr lang="en-US" dirty="0">
                <a:ea typeface="ＭＳ Ｐゴシック" pitchFamily="-109" charset="-128"/>
                <a:cs typeface="ＭＳ Ｐゴシック" pitchFamily="-109" charset="-128"/>
              </a:rPr>
              <a:t>Reasoning over abstract states is easier</a:t>
            </a:r>
          </a:p>
          <a:p>
            <a:pPr lvl="1"/>
            <a:r>
              <a:rPr lang="en-US" dirty="0">
                <a:ea typeface="ＭＳ Ｐゴシック" pitchFamily="-109" charset="-128"/>
                <a:cs typeface="ＭＳ Ｐゴシック" pitchFamily="-109" charset="-128"/>
              </a:rPr>
              <a:t>Affords generalizability</a:t>
            </a:r>
          </a:p>
          <a:p>
            <a:r>
              <a:rPr lang="en-US" dirty="0">
                <a:ea typeface="ＭＳ Ｐゴシック" pitchFamily="-109" charset="-128"/>
                <a:cs typeface="ＭＳ Ｐゴシック" pitchFamily="-109" charset="-128"/>
              </a:rPr>
              <a:t>Efficient, Scalable and Transferable</a:t>
            </a:r>
          </a:p>
          <a:p>
            <a:endParaRPr lang="en-US" dirty="0">
              <a:ea typeface="ＭＳ Ｐゴシック" pitchFamily="-109" charset="-128"/>
              <a:cs typeface="ＭＳ Ｐゴシック" pitchFamily="-109" charset="-128"/>
            </a:endParaRP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spTree>
    <p:custDataLst>
      <p:tags r:id="rId1"/>
    </p:custDataLst>
    <p:extLst>
      <p:ext uri="{BB962C8B-B14F-4D97-AF65-F5344CB8AC3E}">
        <p14:creationId xmlns:p14="http://schemas.microsoft.com/office/powerpoint/2010/main" val="97937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0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30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30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3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Risk-Bounded Conditional Planning</a:t>
            </a:r>
          </a:p>
        </p:txBody>
      </p:sp>
      <p:sp>
        <p:nvSpPr>
          <p:cNvPr id="55300" name="Rectangle 4"/>
          <p:cNvSpPr>
            <a:spLocks noGrp="1" noChangeArrowheads="1"/>
          </p:cNvSpPr>
          <p:nvPr>
            <p:ph sz="quarter" idx="10"/>
          </p:nvPr>
        </p:nvSpPr>
        <p:spPr/>
        <p:txBody>
          <a:bodyPr/>
          <a:lstStyle/>
          <a:p>
            <a:r>
              <a:rPr lang="en-US" dirty="0">
                <a:ea typeface="ＭＳ Ｐゴシック" pitchFamily="-109" charset="-128"/>
                <a:cs typeface="ＭＳ Ｐゴシック" pitchFamily="-109" charset="-128"/>
              </a:rPr>
              <a:t>Unconditional Plan</a:t>
            </a:r>
            <a:br>
              <a:rPr lang="en-US" dirty="0">
                <a:ea typeface="ＭＳ Ｐゴシック" pitchFamily="-109" charset="-128"/>
                <a:cs typeface="ＭＳ Ｐゴシック" pitchFamily="-109" charset="-128"/>
              </a:rPr>
            </a:br>
            <a:br>
              <a:rPr lang="en-US" dirty="0">
                <a:ea typeface="ＭＳ Ｐゴシック" pitchFamily="-109" charset="-128"/>
                <a:cs typeface="ＭＳ Ｐゴシック" pitchFamily="-109" charset="-128"/>
              </a:rPr>
            </a:br>
            <a:br>
              <a:rPr lang="en-US" dirty="0">
                <a:ea typeface="ＭＳ Ｐゴシック" pitchFamily="-109" charset="-128"/>
                <a:cs typeface="ＭＳ Ｐゴシック" pitchFamily="-109" charset="-128"/>
              </a:rPr>
            </a:br>
            <a:br>
              <a:rPr lang="en-US" dirty="0">
                <a:ea typeface="ＭＳ Ｐゴシック" pitchFamily="-109" charset="-128"/>
                <a:cs typeface="ＭＳ Ｐゴシック" pitchFamily="-109" charset="-128"/>
              </a:rPr>
            </a:br>
            <a:br>
              <a:rPr lang="en-US" dirty="0">
                <a:ea typeface="ＭＳ Ｐゴシック" pitchFamily="-109" charset="-128"/>
                <a:cs typeface="ＭＳ Ｐゴシック" pitchFamily="-109" charset="-128"/>
              </a:rPr>
            </a:br>
            <a:endParaRPr lang="en-US" dirty="0">
              <a:ea typeface="ＭＳ Ｐゴシック" pitchFamily="-109" charset="-128"/>
              <a:cs typeface="ＭＳ Ｐゴシック" pitchFamily="-109" charset="-128"/>
            </a:endParaRPr>
          </a:p>
          <a:p>
            <a:r>
              <a:rPr lang="en-US" dirty="0">
                <a:ea typeface="ＭＳ Ｐゴシック" pitchFamily="-109" charset="-128"/>
                <a:cs typeface="ＭＳ Ｐゴシック" pitchFamily="-109" charset="-128"/>
              </a:rPr>
              <a:t>Conditional Plan</a:t>
            </a: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grpSp>
        <p:nvGrpSpPr>
          <p:cNvPr id="55296" name="Group 55295">
            <a:extLst>
              <a:ext uri="{FF2B5EF4-FFF2-40B4-BE49-F238E27FC236}">
                <a16:creationId xmlns:a16="http://schemas.microsoft.com/office/drawing/2014/main" id="{E2BA70A3-1A68-7994-89B7-EE1229745DB4}"/>
              </a:ext>
            </a:extLst>
          </p:cNvPr>
          <p:cNvGrpSpPr/>
          <p:nvPr/>
        </p:nvGrpSpPr>
        <p:grpSpPr>
          <a:xfrm>
            <a:off x="2042320" y="2042160"/>
            <a:ext cx="8099742" cy="1025208"/>
            <a:chOff x="282258" y="2819400"/>
            <a:chExt cx="8099742" cy="1025208"/>
          </a:xfrm>
        </p:grpSpPr>
        <p:grpSp>
          <p:nvGrpSpPr>
            <p:cNvPr id="43" name="Group 42">
              <a:extLst>
                <a:ext uri="{FF2B5EF4-FFF2-40B4-BE49-F238E27FC236}">
                  <a16:creationId xmlns:a16="http://schemas.microsoft.com/office/drawing/2014/main" id="{2B5FFA25-0E74-1073-7CE5-3EAF2032FCEB}"/>
                </a:ext>
              </a:extLst>
            </p:cNvPr>
            <p:cNvGrpSpPr/>
            <p:nvPr/>
          </p:nvGrpSpPr>
          <p:grpSpPr>
            <a:xfrm>
              <a:off x="487680" y="3627120"/>
              <a:ext cx="228600" cy="217488"/>
              <a:chOff x="4358268" y="2699253"/>
              <a:chExt cx="228600" cy="217488"/>
            </a:xfrm>
          </p:grpSpPr>
          <p:sp>
            <p:nvSpPr>
              <p:cNvPr id="44" name="Oval 23">
                <a:extLst>
                  <a:ext uri="{FF2B5EF4-FFF2-40B4-BE49-F238E27FC236}">
                    <a16:creationId xmlns:a16="http://schemas.microsoft.com/office/drawing/2014/main" id="{8865487E-09CA-2A34-6695-FFBFC29D9D0A}"/>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45" name="Oval 44">
                <a:extLst>
                  <a:ext uri="{FF2B5EF4-FFF2-40B4-BE49-F238E27FC236}">
                    <a16:creationId xmlns:a16="http://schemas.microsoft.com/office/drawing/2014/main" id="{45EC5DFB-1A02-A4F4-DB54-8FE1AD721BEE}"/>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46" name="AutoShape 9">
              <a:extLst>
                <a:ext uri="{FF2B5EF4-FFF2-40B4-BE49-F238E27FC236}">
                  <a16:creationId xmlns:a16="http://schemas.microsoft.com/office/drawing/2014/main" id="{26D04078-29D5-DCD8-951A-0D443928B4C0}"/>
                </a:ext>
              </a:extLst>
            </p:cNvPr>
            <p:cNvCxnSpPr>
              <a:cxnSpLocks noChangeShapeType="1"/>
            </p:cNvCxnSpPr>
            <p:nvPr/>
          </p:nvCxnSpPr>
          <p:spPr bwMode="auto">
            <a:xfrm flipV="1">
              <a:off x="678180" y="3124200"/>
              <a:ext cx="1272540" cy="62484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47" name="Group 46">
              <a:extLst>
                <a:ext uri="{FF2B5EF4-FFF2-40B4-BE49-F238E27FC236}">
                  <a16:creationId xmlns:a16="http://schemas.microsoft.com/office/drawing/2014/main" id="{F5C37E96-AABC-B822-E984-7FA7156362F7}"/>
                </a:ext>
              </a:extLst>
            </p:cNvPr>
            <p:cNvGrpSpPr/>
            <p:nvPr/>
          </p:nvGrpSpPr>
          <p:grpSpPr>
            <a:xfrm>
              <a:off x="1950720" y="3017520"/>
              <a:ext cx="228600" cy="217488"/>
              <a:chOff x="4358268" y="2699253"/>
              <a:chExt cx="228600" cy="217488"/>
            </a:xfrm>
          </p:grpSpPr>
          <p:sp>
            <p:nvSpPr>
              <p:cNvPr id="48" name="Oval 23">
                <a:extLst>
                  <a:ext uri="{FF2B5EF4-FFF2-40B4-BE49-F238E27FC236}">
                    <a16:creationId xmlns:a16="http://schemas.microsoft.com/office/drawing/2014/main" id="{78DE82D8-0732-8D0B-C67D-2E199454B520}"/>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49" name="Oval 48">
                <a:extLst>
                  <a:ext uri="{FF2B5EF4-FFF2-40B4-BE49-F238E27FC236}">
                    <a16:creationId xmlns:a16="http://schemas.microsoft.com/office/drawing/2014/main" id="{C5DCAF89-2897-0D39-7BF2-294B21F62334}"/>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0" name="AutoShape 9">
              <a:extLst>
                <a:ext uri="{FF2B5EF4-FFF2-40B4-BE49-F238E27FC236}">
                  <a16:creationId xmlns:a16="http://schemas.microsoft.com/office/drawing/2014/main" id="{BDDE9BCD-0904-70B2-A196-66D81F07FB73}"/>
                </a:ext>
              </a:extLst>
            </p:cNvPr>
            <p:cNvCxnSpPr>
              <a:cxnSpLocks noChangeShapeType="1"/>
            </p:cNvCxnSpPr>
            <p:nvPr/>
          </p:nvCxnSpPr>
          <p:spPr bwMode="auto">
            <a:xfrm flipV="1">
              <a:off x="2148840" y="2956561"/>
              <a:ext cx="830580" cy="167639"/>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1" name="Group 50">
              <a:extLst>
                <a:ext uri="{FF2B5EF4-FFF2-40B4-BE49-F238E27FC236}">
                  <a16:creationId xmlns:a16="http://schemas.microsoft.com/office/drawing/2014/main" id="{78CBBD32-960D-DE23-0C5E-79461B1C63E4}"/>
                </a:ext>
              </a:extLst>
            </p:cNvPr>
            <p:cNvGrpSpPr/>
            <p:nvPr/>
          </p:nvGrpSpPr>
          <p:grpSpPr>
            <a:xfrm>
              <a:off x="2964180" y="2819400"/>
              <a:ext cx="228600" cy="217488"/>
              <a:chOff x="4358268" y="2699253"/>
              <a:chExt cx="228600" cy="217488"/>
            </a:xfrm>
          </p:grpSpPr>
          <p:sp>
            <p:nvSpPr>
              <p:cNvPr id="52" name="Oval 23">
                <a:extLst>
                  <a:ext uri="{FF2B5EF4-FFF2-40B4-BE49-F238E27FC236}">
                    <a16:creationId xmlns:a16="http://schemas.microsoft.com/office/drawing/2014/main" id="{D8DB6C49-32D5-5DF2-14A3-488D5D9D994A}"/>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3" name="Oval 52">
                <a:extLst>
                  <a:ext uri="{FF2B5EF4-FFF2-40B4-BE49-F238E27FC236}">
                    <a16:creationId xmlns:a16="http://schemas.microsoft.com/office/drawing/2014/main" id="{B6540E68-022C-4D83-8427-5C2C6F9E72B7}"/>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sp>
          <p:nvSpPr>
            <p:cNvPr id="54" name="Text Box 13">
              <a:extLst>
                <a:ext uri="{FF2B5EF4-FFF2-40B4-BE49-F238E27FC236}">
                  <a16:creationId xmlns:a16="http://schemas.microsoft.com/office/drawing/2014/main" id="{35ADFEEF-AC85-FA3E-8850-65EA8644A3BC}"/>
                </a:ext>
              </a:extLst>
            </p:cNvPr>
            <p:cNvSpPr txBox="1">
              <a:spLocks noChangeArrowheads="1"/>
            </p:cNvSpPr>
            <p:nvPr/>
          </p:nvSpPr>
          <p:spPr bwMode="auto">
            <a:xfrm>
              <a:off x="7853363" y="2821940"/>
              <a:ext cx="528637" cy="314325"/>
            </a:xfrm>
            <a:prstGeom prst="rect">
              <a:avLst/>
            </a:prstGeom>
            <a:solidFill>
              <a:srgbClr val="DCE6F2"/>
            </a:solidFill>
            <a:ln w="9525">
              <a:solidFill>
                <a:schemeClr val="tx1"/>
              </a:solidFill>
              <a:miter lim="800000"/>
              <a:headEnd/>
              <a:tailEnd/>
            </a:ln>
          </p:spPr>
          <p:txBody>
            <a:bodyPr wrap="none" lIns="91438" tIns="45718" rIns="91438" bIns="45718">
              <a:spAutoFit/>
            </a:bodyP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fontAlgn="base">
                <a:spcBef>
                  <a:spcPct val="0"/>
                </a:spcBef>
                <a:spcAft>
                  <a:spcPct val="0"/>
                </a:spcAft>
              </a:pPr>
              <a:r>
                <a:rPr lang="en-US" altLang="en-US" sz="1400" b="1">
                  <a:solidFill>
                    <a:srgbClr val="000000"/>
                  </a:solidFill>
                  <a:latin typeface="Arial" pitchFamily="34" charset="0"/>
                  <a:cs typeface="Arial" pitchFamily="34" charset="0"/>
                </a:rPr>
                <a:t>End</a:t>
              </a:r>
            </a:p>
          </p:txBody>
        </p:sp>
        <p:cxnSp>
          <p:nvCxnSpPr>
            <p:cNvPr id="55" name="AutoShape 14">
              <a:extLst>
                <a:ext uri="{FF2B5EF4-FFF2-40B4-BE49-F238E27FC236}">
                  <a16:creationId xmlns:a16="http://schemas.microsoft.com/office/drawing/2014/main" id="{EEB3FFF9-01ED-C4C2-B7B6-B38B14068B4D}"/>
                </a:ext>
              </a:extLst>
            </p:cNvPr>
            <p:cNvCxnSpPr>
              <a:cxnSpLocks noChangeShapeType="1"/>
            </p:cNvCxnSpPr>
            <p:nvPr/>
          </p:nvCxnSpPr>
          <p:spPr bwMode="auto">
            <a:xfrm>
              <a:off x="8148638" y="3115628"/>
              <a:ext cx="4762" cy="295275"/>
            </a:xfrm>
            <a:prstGeom prst="straightConnector1">
              <a:avLst/>
            </a:prstGeom>
            <a:noFill/>
            <a:ln w="50800">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6" name="Text Box 11">
              <a:extLst>
                <a:ext uri="{FF2B5EF4-FFF2-40B4-BE49-F238E27FC236}">
                  <a16:creationId xmlns:a16="http://schemas.microsoft.com/office/drawing/2014/main" id="{907F8D22-2A7D-CA56-D5E4-A4022791ECE1}"/>
                </a:ext>
              </a:extLst>
            </p:cNvPr>
            <p:cNvSpPr txBox="1">
              <a:spLocks noChangeArrowheads="1"/>
            </p:cNvSpPr>
            <p:nvPr/>
          </p:nvSpPr>
          <p:spPr bwMode="auto">
            <a:xfrm>
              <a:off x="282258" y="2898140"/>
              <a:ext cx="598487" cy="314325"/>
            </a:xfrm>
            <a:prstGeom prst="rect">
              <a:avLst/>
            </a:prstGeom>
            <a:solidFill>
              <a:srgbClr val="DCE6F2"/>
            </a:solidFill>
            <a:ln w="9525">
              <a:solidFill>
                <a:schemeClr val="tx1"/>
              </a:solidFill>
              <a:miter lim="800000"/>
              <a:headEnd/>
              <a:tailEnd/>
            </a:ln>
          </p:spPr>
          <p:txBody>
            <a:bodyPr wrap="none" lIns="91438" tIns="45718" rIns="91438" bIns="45718">
              <a:spAutoFit/>
            </a:bodyP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fontAlgn="base">
                <a:spcBef>
                  <a:spcPct val="0"/>
                </a:spcBef>
                <a:spcAft>
                  <a:spcPct val="0"/>
                </a:spcAft>
              </a:pPr>
              <a:r>
                <a:rPr lang="en-US" altLang="en-US" sz="1400" b="1">
                  <a:solidFill>
                    <a:srgbClr val="000000"/>
                  </a:solidFill>
                  <a:latin typeface="Arial" pitchFamily="34" charset="0"/>
                  <a:cs typeface="Arial" pitchFamily="34" charset="0"/>
                </a:rPr>
                <a:t>Start</a:t>
              </a:r>
            </a:p>
          </p:txBody>
        </p:sp>
        <p:cxnSp>
          <p:nvCxnSpPr>
            <p:cNvPr id="57" name="AutoShape 12">
              <a:extLst>
                <a:ext uri="{FF2B5EF4-FFF2-40B4-BE49-F238E27FC236}">
                  <a16:creationId xmlns:a16="http://schemas.microsoft.com/office/drawing/2014/main" id="{64B25103-1424-8684-7B55-76E45F85DF54}"/>
                </a:ext>
              </a:extLst>
            </p:cNvPr>
            <p:cNvCxnSpPr>
              <a:cxnSpLocks noChangeShapeType="1"/>
            </p:cNvCxnSpPr>
            <p:nvPr/>
          </p:nvCxnSpPr>
          <p:spPr bwMode="auto">
            <a:xfrm>
              <a:off x="587058" y="3191828"/>
              <a:ext cx="4762" cy="295275"/>
            </a:xfrm>
            <a:prstGeom prst="straightConnector1">
              <a:avLst/>
            </a:prstGeom>
            <a:noFill/>
            <a:ln w="50800">
              <a:solidFill>
                <a:srgbClr val="000000"/>
              </a:solidFill>
              <a:round/>
              <a:headEnd/>
              <a:tailEnd type="triangle" w="med" len="med"/>
            </a:ln>
            <a:extLst>
              <a:ext uri="{909E8E84-426E-40dd-AFC4-6F175D3DCCD1}">
                <a14:hiddenFill xmlns:a14="http://schemas.microsoft.com/office/drawing/2010/main" xmlns="">
                  <a:noFill/>
                </a14:hiddenFill>
              </a:ext>
            </a:extLst>
          </p:spPr>
        </p:cxnSp>
        <p:grpSp>
          <p:nvGrpSpPr>
            <p:cNvPr id="58" name="Group 57">
              <a:extLst>
                <a:ext uri="{FF2B5EF4-FFF2-40B4-BE49-F238E27FC236}">
                  <a16:creationId xmlns:a16="http://schemas.microsoft.com/office/drawing/2014/main" id="{9C3CB369-103F-B3DD-5424-44DB4AF5C58E}"/>
                </a:ext>
              </a:extLst>
            </p:cNvPr>
            <p:cNvGrpSpPr/>
            <p:nvPr/>
          </p:nvGrpSpPr>
          <p:grpSpPr>
            <a:xfrm>
              <a:off x="8008620" y="3489960"/>
              <a:ext cx="228600" cy="217488"/>
              <a:chOff x="4358268" y="2699253"/>
              <a:chExt cx="228600" cy="217488"/>
            </a:xfrm>
          </p:grpSpPr>
          <p:sp>
            <p:nvSpPr>
              <p:cNvPr id="59" name="Oval 23">
                <a:extLst>
                  <a:ext uri="{FF2B5EF4-FFF2-40B4-BE49-F238E27FC236}">
                    <a16:creationId xmlns:a16="http://schemas.microsoft.com/office/drawing/2014/main" id="{729D3812-82C9-35D8-4ACE-CDD3134D4789}"/>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60" name="Oval 59">
                <a:extLst>
                  <a:ext uri="{FF2B5EF4-FFF2-40B4-BE49-F238E27FC236}">
                    <a16:creationId xmlns:a16="http://schemas.microsoft.com/office/drawing/2014/main" id="{BD07DCBA-CB5C-770B-DD13-FACA83EBF33A}"/>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61" name="AutoShape 9">
              <a:extLst>
                <a:ext uri="{FF2B5EF4-FFF2-40B4-BE49-F238E27FC236}">
                  <a16:creationId xmlns:a16="http://schemas.microsoft.com/office/drawing/2014/main" id="{01864F53-6D1F-5A11-882F-A10CBF30F24A}"/>
                </a:ext>
              </a:extLst>
            </p:cNvPr>
            <p:cNvCxnSpPr>
              <a:cxnSpLocks noChangeShapeType="1"/>
            </p:cNvCxnSpPr>
            <p:nvPr/>
          </p:nvCxnSpPr>
          <p:spPr bwMode="auto">
            <a:xfrm>
              <a:off x="3215640" y="3002280"/>
              <a:ext cx="4716780" cy="56388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grpSp>
        <p:nvGrpSpPr>
          <p:cNvPr id="55364" name="Group 55363">
            <a:extLst>
              <a:ext uri="{FF2B5EF4-FFF2-40B4-BE49-F238E27FC236}">
                <a16:creationId xmlns:a16="http://schemas.microsoft.com/office/drawing/2014/main" id="{5A134E49-F4D3-8DC7-062B-AB0D2E4BA7E8}"/>
              </a:ext>
            </a:extLst>
          </p:cNvPr>
          <p:cNvGrpSpPr/>
          <p:nvPr/>
        </p:nvGrpSpPr>
        <p:grpSpPr>
          <a:xfrm>
            <a:off x="1745138" y="3760267"/>
            <a:ext cx="8099742" cy="2323097"/>
            <a:chOff x="282258" y="1529131"/>
            <a:chExt cx="8099742" cy="2323097"/>
          </a:xfrm>
        </p:grpSpPr>
        <p:grpSp>
          <p:nvGrpSpPr>
            <p:cNvPr id="55297" name="Group 55296">
              <a:extLst>
                <a:ext uri="{FF2B5EF4-FFF2-40B4-BE49-F238E27FC236}">
                  <a16:creationId xmlns:a16="http://schemas.microsoft.com/office/drawing/2014/main" id="{F3122021-7C2F-CA05-38AC-7F3CB62B722F}"/>
                </a:ext>
              </a:extLst>
            </p:cNvPr>
            <p:cNvGrpSpPr/>
            <p:nvPr/>
          </p:nvGrpSpPr>
          <p:grpSpPr>
            <a:xfrm>
              <a:off x="487680" y="3627120"/>
              <a:ext cx="228600" cy="217488"/>
              <a:chOff x="4358268" y="2699253"/>
              <a:chExt cx="228600" cy="217488"/>
            </a:xfrm>
          </p:grpSpPr>
          <p:sp>
            <p:nvSpPr>
              <p:cNvPr id="55298" name="Oval 23">
                <a:extLst>
                  <a:ext uri="{FF2B5EF4-FFF2-40B4-BE49-F238E27FC236}">
                    <a16:creationId xmlns:a16="http://schemas.microsoft.com/office/drawing/2014/main" id="{38946CBD-08CA-3BE6-7A2E-957E4CF38034}"/>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299" name="Oval 55298">
                <a:extLst>
                  <a:ext uri="{FF2B5EF4-FFF2-40B4-BE49-F238E27FC236}">
                    <a16:creationId xmlns:a16="http://schemas.microsoft.com/office/drawing/2014/main" id="{538FA010-08EE-CC28-73A3-0BB12BC6F33A}"/>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5301" name="AutoShape 9">
              <a:extLst>
                <a:ext uri="{FF2B5EF4-FFF2-40B4-BE49-F238E27FC236}">
                  <a16:creationId xmlns:a16="http://schemas.microsoft.com/office/drawing/2014/main" id="{A3665B0B-CE67-FD84-F6EA-C3D1BED940B4}"/>
                </a:ext>
              </a:extLst>
            </p:cNvPr>
            <p:cNvCxnSpPr>
              <a:cxnSpLocks noChangeShapeType="1"/>
            </p:cNvCxnSpPr>
            <p:nvPr/>
          </p:nvCxnSpPr>
          <p:spPr bwMode="auto">
            <a:xfrm flipV="1">
              <a:off x="678180" y="3124200"/>
              <a:ext cx="1272540" cy="62484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302" name="AutoShape 9">
              <a:extLst>
                <a:ext uri="{FF2B5EF4-FFF2-40B4-BE49-F238E27FC236}">
                  <a16:creationId xmlns:a16="http://schemas.microsoft.com/office/drawing/2014/main" id="{B2EE2897-3DD4-51D2-966A-BB17FD84C224}"/>
                </a:ext>
              </a:extLst>
            </p:cNvPr>
            <p:cNvCxnSpPr>
              <a:cxnSpLocks noChangeShapeType="1"/>
            </p:cNvCxnSpPr>
            <p:nvPr/>
          </p:nvCxnSpPr>
          <p:spPr bwMode="auto">
            <a:xfrm flipV="1">
              <a:off x="624840" y="2286000"/>
              <a:ext cx="1348740" cy="144018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303" name="Group 55302">
              <a:extLst>
                <a:ext uri="{FF2B5EF4-FFF2-40B4-BE49-F238E27FC236}">
                  <a16:creationId xmlns:a16="http://schemas.microsoft.com/office/drawing/2014/main" id="{61D1DBE5-18FF-85D5-7D39-BC27AF23D8CD}"/>
                </a:ext>
              </a:extLst>
            </p:cNvPr>
            <p:cNvGrpSpPr/>
            <p:nvPr/>
          </p:nvGrpSpPr>
          <p:grpSpPr>
            <a:xfrm>
              <a:off x="1981200" y="2141220"/>
              <a:ext cx="228600" cy="217488"/>
              <a:chOff x="4358268" y="2699253"/>
              <a:chExt cx="228600" cy="217488"/>
            </a:xfrm>
          </p:grpSpPr>
          <p:sp>
            <p:nvSpPr>
              <p:cNvPr id="55304" name="Oval 23">
                <a:extLst>
                  <a:ext uri="{FF2B5EF4-FFF2-40B4-BE49-F238E27FC236}">
                    <a16:creationId xmlns:a16="http://schemas.microsoft.com/office/drawing/2014/main" id="{74963268-AAAA-4E7E-8FB1-AAA750B80ADD}"/>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05" name="Oval 55304">
                <a:extLst>
                  <a:ext uri="{FF2B5EF4-FFF2-40B4-BE49-F238E27FC236}">
                    <a16:creationId xmlns:a16="http://schemas.microsoft.com/office/drawing/2014/main" id="{F1580006-E230-5C38-E20A-2BAFDBF18894}"/>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grpSp>
          <p:nvGrpSpPr>
            <p:cNvPr id="55306" name="Group 55305">
              <a:extLst>
                <a:ext uri="{FF2B5EF4-FFF2-40B4-BE49-F238E27FC236}">
                  <a16:creationId xmlns:a16="http://schemas.microsoft.com/office/drawing/2014/main" id="{1A8EF537-CBF1-EAE1-16A4-336E2B20CD70}"/>
                </a:ext>
              </a:extLst>
            </p:cNvPr>
            <p:cNvGrpSpPr/>
            <p:nvPr/>
          </p:nvGrpSpPr>
          <p:grpSpPr>
            <a:xfrm>
              <a:off x="1950720" y="3017520"/>
              <a:ext cx="228600" cy="217488"/>
              <a:chOff x="4358268" y="2699253"/>
              <a:chExt cx="228600" cy="217488"/>
            </a:xfrm>
          </p:grpSpPr>
          <p:sp>
            <p:nvSpPr>
              <p:cNvPr id="55307" name="Oval 23">
                <a:extLst>
                  <a:ext uri="{FF2B5EF4-FFF2-40B4-BE49-F238E27FC236}">
                    <a16:creationId xmlns:a16="http://schemas.microsoft.com/office/drawing/2014/main" id="{14E42158-ACD2-9256-D3D9-2F465444E4C4}"/>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08" name="Oval 55307">
                <a:extLst>
                  <a:ext uri="{FF2B5EF4-FFF2-40B4-BE49-F238E27FC236}">
                    <a16:creationId xmlns:a16="http://schemas.microsoft.com/office/drawing/2014/main" id="{909A3C1E-B172-59EC-6B90-795C79B08A2E}"/>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5309" name="AutoShape 9">
              <a:extLst>
                <a:ext uri="{FF2B5EF4-FFF2-40B4-BE49-F238E27FC236}">
                  <a16:creationId xmlns:a16="http://schemas.microsoft.com/office/drawing/2014/main" id="{5C95C3B3-775B-F96F-223A-E6A62F226034}"/>
                </a:ext>
              </a:extLst>
            </p:cNvPr>
            <p:cNvCxnSpPr>
              <a:cxnSpLocks noChangeShapeType="1"/>
            </p:cNvCxnSpPr>
            <p:nvPr/>
          </p:nvCxnSpPr>
          <p:spPr bwMode="auto">
            <a:xfrm>
              <a:off x="2217420" y="2270760"/>
              <a:ext cx="1882140" cy="39624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310" name="AutoShape 9">
              <a:extLst>
                <a:ext uri="{FF2B5EF4-FFF2-40B4-BE49-F238E27FC236}">
                  <a16:creationId xmlns:a16="http://schemas.microsoft.com/office/drawing/2014/main" id="{23A29C4E-DBEF-156C-8D32-5889C8735931}"/>
                </a:ext>
              </a:extLst>
            </p:cNvPr>
            <p:cNvCxnSpPr>
              <a:cxnSpLocks noChangeShapeType="1"/>
            </p:cNvCxnSpPr>
            <p:nvPr/>
          </p:nvCxnSpPr>
          <p:spPr bwMode="auto">
            <a:xfrm flipV="1">
              <a:off x="2232660" y="1744980"/>
              <a:ext cx="1798320" cy="52578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311" name="Group 55310">
              <a:extLst>
                <a:ext uri="{FF2B5EF4-FFF2-40B4-BE49-F238E27FC236}">
                  <a16:creationId xmlns:a16="http://schemas.microsoft.com/office/drawing/2014/main" id="{3CA25D99-A3C9-78CF-156A-426DCAE5297F}"/>
                </a:ext>
              </a:extLst>
            </p:cNvPr>
            <p:cNvGrpSpPr/>
            <p:nvPr/>
          </p:nvGrpSpPr>
          <p:grpSpPr>
            <a:xfrm>
              <a:off x="4023360" y="1630680"/>
              <a:ext cx="228600" cy="217488"/>
              <a:chOff x="4358268" y="2699253"/>
              <a:chExt cx="228600" cy="217488"/>
            </a:xfrm>
          </p:grpSpPr>
          <p:sp>
            <p:nvSpPr>
              <p:cNvPr id="55312" name="Oval 23">
                <a:extLst>
                  <a:ext uri="{FF2B5EF4-FFF2-40B4-BE49-F238E27FC236}">
                    <a16:creationId xmlns:a16="http://schemas.microsoft.com/office/drawing/2014/main" id="{40E8E804-0AF5-F07C-DE6D-057F7FD0D7A9}"/>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13" name="Oval 55312">
                <a:extLst>
                  <a:ext uri="{FF2B5EF4-FFF2-40B4-BE49-F238E27FC236}">
                    <a16:creationId xmlns:a16="http://schemas.microsoft.com/office/drawing/2014/main" id="{FC8DC311-3BE9-861C-5267-9FBC278E8C0C}"/>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grpSp>
          <p:nvGrpSpPr>
            <p:cNvPr id="55314" name="Group 55313">
              <a:extLst>
                <a:ext uri="{FF2B5EF4-FFF2-40B4-BE49-F238E27FC236}">
                  <a16:creationId xmlns:a16="http://schemas.microsoft.com/office/drawing/2014/main" id="{2FDAAB8C-4734-3A3F-2255-34003C0D1260}"/>
                </a:ext>
              </a:extLst>
            </p:cNvPr>
            <p:cNvGrpSpPr/>
            <p:nvPr/>
          </p:nvGrpSpPr>
          <p:grpSpPr>
            <a:xfrm>
              <a:off x="4038600" y="2080260"/>
              <a:ext cx="228600" cy="217488"/>
              <a:chOff x="4358268" y="2699253"/>
              <a:chExt cx="228600" cy="217488"/>
            </a:xfrm>
          </p:grpSpPr>
          <p:sp>
            <p:nvSpPr>
              <p:cNvPr id="55315" name="Oval 23">
                <a:extLst>
                  <a:ext uri="{FF2B5EF4-FFF2-40B4-BE49-F238E27FC236}">
                    <a16:creationId xmlns:a16="http://schemas.microsoft.com/office/drawing/2014/main" id="{FAB2DE39-C22E-4A03-8C79-C67EFC11FA9C}"/>
                  </a:ext>
                </a:extLst>
              </p:cNvPr>
              <p:cNvSpPr>
                <a:spLocks noChangeArrowheads="1"/>
              </p:cNvSpPr>
              <p:nvPr/>
            </p:nvSpPr>
            <p:spPr bwMode="auto">
              <a:xfrm>
                <a:off x="4392536" y="2732630"/>
                <a:ext cx="152400" cy="153987"/>
              </a:xfrm>
              <a:prstGeom prst="ellipse">
                <a:avLst/>
              </a:prstGeom>
              <a:solidFill>
                <a:srgbClr val="FFCC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16" name="Oval 55315">
                <a:extLst>
                  <a:ext uri="{FF2B5EF4-FFF2-40B4-BE49-F238E27FC236}">
                    <a16:creationId xmlns:a16="http://schemas.microsoft.com/office/drawing/2014/main" id="{1802B62D-634D-5C60-3729-0ADA236301BF}"/>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5317" name="AutoShape 9">
              <a:extLst>
                <a:ext uri="{FF2B5EF4-FFF2-40B4-BE49-F238E27FC236}">
                  <a16:creationId xmlns:a16="http://schemas.microsoft.com/office/drawing/2014/main" id="{33CCFBA0-3683-ADFF-99B9-80FAC7869C27}"/>
                </a:ext>
              </a:extLst>
            </p:cNvPr>
            <p:cNvCxnSpPr>
              <a:cxnSpLocks noChangeShapeType="1"/>
            </p:cNvCxnSpPr>
            <p:nvPr/>
          </p:nvCxnSpPr>
          <p:spPr bwMode="auto">
            <a:xfrm>
              <a:off x="2176030" y="3197573"/>
              <a:ext cx="780530" cy="239047"/>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318" name="AutoShape 9">
              <a:extLst>
                <a:ext uri="{FF2B5EF4-FFF2-40B4-BE49-F238E27FC236}">
                  <a16:creationId xmlns:a16="http://schemas.microsoft.com/office/drawing/2014/main" id="{99D8751E-AE12-D565-EA2D-E757AC4B0CD9}"/>
                </a:ext>
              </a:extLst>
            </p:cNvPr>
            <p:cNvCxnSpPr>
              <a:cxnSpLocks noChangeShapeType="1"/>
            </p:cNvCxnSpPr>
            <p:nvPr/>
          </p:nvCxnSpPr>
          <p:spPr bwMode="auto">
            <a:xfrm flipV="1">
              <a:off x="2148840" y="2956561"/>
              <a:ext cx="830580" cy="167639"/>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319" name="Group 55318">
              <a:extLst>
                <a:ext uri="{FF2B5EF4-FFF2-40B4-BE49-F238E27FC236}">
                  <a16:creationId xmlns:a16="http://schemas.microsoft.com/office/drawing/2014/main" id="{CEA65226-D102-0435-B474-0548BDACA198}"/>
                </a:ext>
              </a:extLst>
            </p:cNvPr>
            <p:cNvGrpSpPr/>
            <p:nvPr/>
          </p:nvGrpSpPr>
          <p:grpSpPr>
            <a:xfrm>
              <a:off x="2964180" y="2819400"/>
              <a:ext cx="228600" cy="217488"/>
              <a:chOff x="4358268" y="2699253"/>
              <a:chExt cx="228600" cy="217488"/>
            </a:xfrm>
          </p:grpSpPr>
          <p:sp>
            <p:nvSpPr>
              <p:cNvPr id="55320" name="Oval 23">
                <a:extLst>
                  <a:ext uri="{FF2B5EF4-FFF2-40B4-BE49-F238E27FC236}">
                    <a16:creationId xmlns:a16="http://schemas.microsoft.com/office/drawing/2014/main" id="{19BF75F3-4FD3-7C5E-9F6A-236B95E248BF}"/>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21" name="Oval 55320">
                <a:extLst>
                  <a:ext uri="{FF2B5EF4-FFF2-40B4-BE49-F238E27FC236}">
                    <a16:creationId xmlns:a16="http://schemas.microsoft.com/office/drawing/2014/main" id="{AB8373B5-D4E3-D8BA-5422-FD10E84ADC97}"/>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grpSp>
          <p:nvGrpSpPr>
            <p:cNvPr id="55322" name="Group 55321">
              <a:extLst>
                <a:ext uri="{FF2B5EF4-FFF2-40B4-BE49-F238E27FC236}">
                  <a16:creationId xmlns:a16="http://schemas.microsoft.com/office/drawing/2014/main" id="{7E527A0A-85B3-5745-0FFF-9E439D21EBD6}"/>
                </a:ext>
              </a:extLst>
            </p:cNvPr>
            <p:cNvGrpSpPr/>
            <p:nvPr/>
          </p:nvGrpSpPr>
          <p:grpSpPr>
            <a:xfrm>
              <a:off x="2964180" y="3329940"/>
              <a:ext cx="228600" cy="217488"/>
              <a:chOff x="4358268" y="2699253"/>
              <a:chExt cx="228600" cy="217488"/>
            </a:xfrm>
          </p:grpSpPr>
          <p:sp>
            <p:nvSpPr>
              <p:cNvPr id="55323" name="Oval 23">
                <a:extLst>
                  <a:ext uri="{FF2B5EF4-FFF2-40B4-BE49-F238E27FC236}">
                    <a16:creationId xmlns:a16="http://schemas.microsoft.com/office/drawing/2014/main" id="{E84C3F8F-EF95-4D58-2F9D-961189E4349E}"/>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24" name="Oval 55323">
                <a:extLst>
                  <a:ext uri="{FF2B5EF4-FFF2-40B4-BE49-F238E27FC236}">
                    <a16:creationId xmlns:a16="http://schemas.microsoft.com/office/drawing/2014/main" id="{FFBC5126-6189-1FD8-442B-E0AE95BC776D}"/>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5325" name="AutoShape 9">
              <a:extLst>
                <a:ext uri="{FF2B5EF4-FFF2-40B4-BE49-F238E27FC236}">
                  <a16:creationId xmlns:a16="http://schemas.microsoft.com/office/drawing/2014/main" id="{B5B65B61-E537-07BC-95E2-F37608C6E0BB}"/>
                </a:ext>
              </a:extLst>
            </p:cNvPr>
            <p:cNvCxnSpPr>
              <a:cxnSpLocks noChangeShapeType="1"/>
            </p:cNvCxnSpPr>
            <p:nvPr/>
          </p:nvCxnSpPr>
          <p:spPr bwMode="auto">
            <a:xfrm flipV="1">
              <a:off x="2232660" y="2202180"/>
              <a:ext cx="1828800" cy="5334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326" name="Group 55325">
              <a:extLst>
                <a:ext uri="{FF2B5EF4-FFF2-40B4-BE49-F238E27FC236}">
                  <a16:creationId xmlns:a16="http://schemas.microsoft.com/office/drawing/2014/main" id="{8D070D56-46C5-2EAF-B797-65E1DA6B839D}"/>
                </a:ext>
              </a:extLst>
            </p:cNvPr>
            <p:cNvGrpSpPr/>
            <p:nvPr/>
          </p:nvGrpSpPr>
          <p:grpSpPr>
            <a:xfrm>
              <a:off x="4030980" y="2529840"/>
              <a:ext cx="228600" cy="217488"/>
              <a:chOff x="4358268" y="2699253"/>
              <a:chExt cx="228600" cy="217488"/>
            </a:xfrm>
          </p:grpSpPr>
          <p:sp>
            <p:nvSpPr>
              <p:cNvPr id="55327" name="Oval 23">
                <a:extLst>
                  <a:ext uri="{FF2B5EF4-FFF2-40B4-BE49-F238E27FC236}">
                    <a16:creationId xmlns:a16="http://schemas.microsoft.com/office/drawing/2014/main" id="{BF8CD7E9-1EA3-4DEA-86A7-B99CD93AB1B0}"/>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28" name="Oval 55327">
                <a:extLst>
                  <a:ext uri="{FF2B5EF4-FFF2-40B4-BE49-F238E27FC236}">
                    <a16:creationId xmlns:a16="http://schemas.microsoft.com/office/drawing/2014/main" id="{121B73E6-D3C7-1ED6-2147-1ECC28F6337A}"/>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sp>
          <p:nvSpPr>
            <p:cNvPr id="55329" name="Arc 55328">
              <a:extLst>
                <a:ext uri="{FF2B5EF4-FFF2-40B4-BE49-F238E27FC236}">
                  <a16:creationId xmlns:a16="http://schemas.microsoft.com/office/drawing/2014/main" id="{3CFF36F6-0FB4-9EF6-B061-D7E841579AFC}"/>
                </a:ext>
              </a:extLst>
            </p:cNvPr>
            <p:cNvSpPr/>
            <p:nvPr/>
          </p:nvSpPr>
          <p:spPr>
            <a:xfrm rot="1177632">
              <a:off x="886042" y="3202172"/>
              <a:ext cx="379772" cy="37977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330" name="Arc 55329">
              <a:extLst>
                <a:ext uri="{FF2B5EF4-FFF2-40B4-BE49-F238E27FC236}">
                  <a16:creationId xmlns:a16="http://schemas.microsoft.com/office/drawing/2014/main" id="{8ED61CE0-1723-EB00-A68F-21CC0ED5DCD5}"/>
                </a:ext>
              </a:extLst>
            </p:cNvPr>
            <p:cNvSpPr/>
            <p:nvPr/>
          </p:nvSpPr>
          <p:spPr>
            <a:xfrm rot="2840548">
              <a:off x="2562897" y="1960478"/>
              <a:ext cx="537310" cy="53731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331" name="Arc 55330">
              <a:extLst>
                <a:ext uri="{FF2B5EF4-FFF2-40B4-BE49-F238E27FC236}">
                  <a16:creationId xmlns:a16="http://schemas.microsoft.com/office/drawing/2014/main" id="{85DF945C-7083-8F98-15D1-913D96526059}"/>
                </a:ext>
              </a:extLst>
            </p:cNvPr>
            <p:cNvSpPr/>
            <p:nvPr/>
          </p:nvSpPr>
          <p:spPr>
            <a:xfrm rot="3315519">
              <a:off x="2211922" y="2965952"/>
              <a:ext cx="379772" cy="37977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5332" name="AutoShape 9">
              <a:extLst>
                <a:ext uri="{FF2B5EF4-FFF2-40B4-BE49-F238E27FC236}">
                  <a16:creationId xmlns:a16="http://schemas.microsoft.com/office/drawing/2014/main" id="{53A0B5B4-1BAB-1D2D-6220-9E1D87D742DC}"/>
                </a:ext>
              </a:extLst>
            </p:cNvPr>
            <p:cNvCxnSpPr>
              <a:cxnSpLocks noChangeShapeType="1"/>
            </p:cNvCxnSpPr>
            <p:nvPr/>
          </p:nvCxnSpPr>
          <p:spPr bwMode="auto">
            <a:xfrm>
              <a:off x="4286770" y="2725133"/>
              <a:ext cx="780530" cy="239047"/>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333" name="AutoShape 9">
              <a:extLst>
                <a:ext uri="{FF2B5EF4-FFF2-40B4-BE49-F238E27FC236}">
                  <a16:creationId xmlns:a16="http://schemas.microsoft.com/office/drawing/2014/main" id="{0BA01DB3-811A-5A2A-C5F5-A1607169DFC0}"/>
                </a:ext>
              </a:extLst>
            </p:cNvPr>
            <p:cNvCxnSpPr>
              <a:cxnSpLocks noChangeShapeType="1"/>
            </p:cNvCxnSpPr>
            <p:nvPr/>
          </p:nvCxnSpPr>
          <p:spPr bwMode="auto">
            <a:xfrm flipV="1">
              <a:off x="4259580" y="2484121"/>
              <a:ext cx="830580" cy="167639"/>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334" name="Group 55333">
              <a:extLst>
                <a:ext uri="{FF2B5EF4-FFF2-40B4-BE49-F238E27FC236}">
                  <a16:creationId xmlns:a16="http://schemas.microsoft.com/office/drawing/2014/main" id="{40561DB4-77E6-8EE8-4CB4-2BE970904829}"/>
                </a:ext>
              </a:extLst>
            </p:cNvPr>
            <p:cNvGrpSpPr/>
            <p:nvPr/>
          </p:nvGrpSpPr>
          <p:grpSpPr>
            <a:xfrm>
              <a:off x="5074920" y="2346960"/>
              <a:ext cx="228600" cy="217488"/>
              <a:chOff x="4358268" y="2699253"/>
              <a:chExt cx="228600" cy="217488"/>
            </a:xfrm>
          </p:grpSpPr>
          <p:sp>
            <p:nvSpPr>
              <p:cNvPr id="55335" name="Oval 23">
                <a:extLst>
                  <a:ext uri="{FF2B5EF4-FFF2-40B4-BE49-F238E27FC236}">
                    <a16:creationId xmlns:a16="http://schemas.microsoft.com/office/drawing/2014/main" id="{26AB21C7-A570-6EEE-0C45-44444DE7C2B1}"/>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36" name="Oval 55335">
                <a:extLst>
                  <a:ext uri="{FF2B5EF4-FFF2-40B4-BE49-F238E27FC236}">
                    <a16:creationId xmlns:a16="http://schemas.microsoft.com/office/drawing/2014/main" id="{E8985718-CC23-F27F-F1CA-8ABBF7CDB392}"/>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grpSp>
          <p:nvGrpSpPr>
            <p:cNvPr id="55337" name="Group 55336">
              <a:extLst>
                <a:ext uri="{FF2B5EF4-FFF2-40B4-BE49-F238E27FC236}">
                  <a16:creationId xmlns:a16="http://schemas.microsoft.com/office/drawing/2014/main" id="{B0F4FEBB-DCEF-899D-720F-3CDD05CD32D3}"/>
                </a:ext>
              </a:extLst>
            </p:cNvPr>
            <p:cNvGrpSpPr/>
            <p:nvPr/>
          </p:nvGrpSpPr>
          <p:grpSpPr>
            <a:xfrm>
              <a:off x="5074920" y="2857500"/>
              <a:ext cx="228600" cy="217488"/>
              <a:chOff x="4358268" y="2699253"/>
              <a:chExt cx="228600" cy="217488"/>
            </a:xfrm>
          </p:grpSpPr>
          <p:sp>
            <p:nvSpPr>
              <p:cNvPr id="55338" name="Oval 23">
                <a:extLst>
                  <a:ext uri="{FF2B5EF4-FFF2-40B4-BE49-F238E27FC236}">
                    <a16:creationId xmlns:a16="http://schemas.microsoft.com/office/drawing/2014/main" id="{F738C5B5-F385-F219-679D-667D09FAD7FD}"/>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39" name="Oval 55338">
                <a:extLst>
                  <a:ext uri="{FF2B5EF4-FFF2-40B4-BE49-F238E27FC236}">
                    <a16:creationId xmlns:a16="http://schemas.microsoft.com/office/drawing/2014/main" id="{73BE83C2-B10A-7826-4F3E-4EA203394DDE}"/>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sp>
          <p:nvSpPr>
            <p:cNvPr id="55340" name="Arc 55339">
              <a:extLst>
                <a:ext uri="{FF2B5EF4-FFF2-40B4-BE49-F238E27FC236}">
                  <a16:creationId xmlns:a16="http://schemas.microsoft.com/office/drawing/2014/main" id="{6ECDAD6F-7CC8-F93F-82E8-400336A6EC79}"/>
                </a:ext>
              </a:extLst>
            </p:cNvPr>
            <p:cNvSpPr/>
            <p:nvPr/>
          </p:nvSpPr>
          <p:spPr>
            <a:xfrm rot="3315519">
              <a:off x="4322662" y="2493512"/>
              <a:ext cx="379772" cy="37977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341" name="Text Box 13">
              <a:extLst>
                <a:ext uri="{FF2B5EF4-FFF2-40B4-BE49-F238E27FC236}">
                  <a16:creationId xmlns:a16="http://schemas.microsoft.com/office/drawing/2014/main" id="{6DA2AC06-D5C4-51AB-2DE6-29FB8A2DC671}"/>
                </a:ext>
              </a:extLst>
            </p:cNvPr>
            <p:cNvSpPr txBox="1">
              <a:spLocks noChangeArrowheads="1"/>
            </p:cNvSpPr>
            <p:nvPr/>
          </p:nvSpPr>
          <p:spPr bwMode="auto">
            <a:xfrm>
              <a:off x="7853363" y="2821940"/>
              <a:ext cx="528637" cy="314325"/>
            </a:xfrm>
            <a:prstGeom prst="rect">
              <a:avLst/>
            </a:prstGeom>
            <a:solidFill>
              <a:srgbClr val="DCE6F2"/>
            </a:solidFill>
            <a:ln w="9525">
              <a:solidFill>
                <a:schemeClr val="tx1"/>
              </a:solidFill>
              <a:miter lim="800000"/>
              <a:headEnd/>
              <a:tailEnd/>
            </a:ln>
          </p:spPr>
          <p:txBody>
            <a:bodyPr wrap="none" lIns="91438" tIns="45718" rIns="91438" bIns="45718">
              <a:spAutoFit/>
            </a:bodyP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fontAlgn="base">
                <a:spcBef>
                  <a:spcPct val="0"/>
                </a:spcBef>
                <a:spcAft>
                  <a:spcPct val="0"/>
                </a:spcAft>
              </a:pPr>
              <a:r>
                <a:rPr lang="en-US" altLang="en-US" sz="1400" b="1">
                  <a:solidFill>
                    <a:srgbClr val="000000"/>
                  </a:solidFill>
                  <a:latin typeface="Arial" pitchFamily="34" charset="0"/>
                  <a:cs typeface="Arial" pitchFamily="34" charset="0"/>
                </a:rPr>
                <a:t>End</a:t>
              </a:r>
            </a:p>
          </p:txBody>
        </p:sp>
        <p:cxnSp>
          <p:nvCxnSpPr>
            <p:cNvPr id="55342" name="AutoShape 14">
              <a:extLst>
                <a:ext uri="{FF2B5EF4-FFF2-40B4-BE49-F238E27FC236}">
                  <a16:creationId xmlns:a16="http://schemas.microsoft.com/office/drawing/2014/main" id="{5A97C184-C8AC-6A93-E33C-0910943E6682}"/>
                </a:ext>
              </a:extLst>
            </p:cNvPr>
            <p:cNvCxnSpPr>
              <a:cxnSpLocks noChangeShapeType="1"/>
            </p:cNvCxnSpPr>
            <p:nvPr/>
          </p:nvCxnSpPr>
          <p:spPr bwMode="auto">
            <a:xfrm>
              <a:off x="8148638" y="3115628"/>
              <a:ext cx="4762" cy="295275"/>
            </a:xfrm>
            <a:prstGeom prst="straightConnector1">
              <a:avLst/>
            </a:prstGeom>
            <a:noFill/>
            <a:ln w="50800">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5343" name="Text Box 11">
              <a:extLst>
                <a:ext uri="{FF2B5EF4-FFF2-40B4-BE49-F238E27FC236}">
                  <a16:creationId xmlns:a16="http://schemas.microsoft.com/office/drawing/2014/main" id="{AE887D8C-2C9F-CE57-73D8-BC15A3156DFA}"/>
                </a:ext>
              </a:extLst>
            </p:cNvPr>
            <p:cNvSpPr txBox="1">
              <a:spLocks noChangeArrowheads="1"/>
            </p:cNvSpPr>
            <p:nvPr/>
          </p:nvSpPr>
          <p:spPr bwMode="auto">
            <a:xfrm>
              <a:off x="282258" y="2898140"/>
              <a:ext cx="598487" cy="314325"/>
            </a:xfrm>
            <a:prstGeom prst="rect">
              <a:avLst/>
            </a:prstGeom>
            <a:solidFill>
              <a:srgbClr val="DCE6F2"/>
            </a:solidFill>
            <a:ln w="9525">
              <a:solidFill>
                <a:schemeClr val="tx1"/>
              </a:solidFill>
              <a:miter lim="800000"/>
              <a:headEnd/>
              <a:tailEnd/>
            </a:ln>
          </p:spPr>
          <p:txBody>
            <a:bodyPr wrap="none" lIns="91438" tIns="45718" rIns="91438" bIns="45718">
              <a:spAutoFit/>
            </a:bodyP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fontAlgn="base">
                <a:spcBef>
                  <a:spcPct val="0"/>
                </a:spcBef>
                <a:spcAft>
                  <a:spcPct val="0"/>
                </a:spcAft>
              </a:pPr>
              <a:r>
                <a:rPr lang="en-US" altLang="en-US" sz="1400" b="1">
                  <a:solidFill>
                    <a:srgbClr val="000000"/>
                  </a:solidFill>
                  <a:latin typeface="Arial" pitchFamily="34" charset="0"/>
                  <a:cs typeface="Arial" pitchFamily="34" charset="0"/>
                </a:rPr>
                <a:t>Start</a:t>
              </a:r>
            </a:p>
          </p:txBody>
        </p:sp>
        <p:cxnSp>
          <p:nvCxnSpPr>
            <p:cNvPr id="55344" name="AutoShape 12">
              <a:extLst>
                <a:ext uri="{FF2B5EF4-FFF2-40B4-BE49-F238E27FC236}">
                  <a16:creationId xmlns:a16="http://schemas.microsoft.com/office/drawing/2014/main" id="{8EA7DCA8-D1B2-E962-0F1C-F7932644B31A}"/>
                </a:ext>
              </a:extLst>
            </p:cNvPr>
            <p:cNvCxnSpPr>
              <a:cxnSpLocks noChangeShapeType="1"/>
            </p:cNvCxnSpPr>
            <p:nvPr/>
          </p:nvCxnSpPr>
          <p:spPr bwMode="auto">
            <a:xfrm>
              <a:off x="587058" y="3191828"/>
              <a:ext cx="4762" cy="295275"/>
            </a:xfrm>
            <a:prstGeom prst="straightConnector1">
              <a:avLst/>
            </a:prstGeom>
            <a:noFill/>
            <a:ln w="50800">
              <a:solidFill>
                <a:srgbClr val="000000"/>
              </a:solidFill>
              <a:round/>
              <a:headEnd/>
              <a:tailEnd type="triangle" w="med" len="med"/>
            </a:ln>
            <a:extLst>
              <a:ext uri="{909E8E84-426E-40dd-AFC4-6F175D3DCCD1}">
                <a14:hiddenFill xmlns:a14="http://schemas.microsoft.com/office/drawing/2010/main" xmlns="">
                  <a:noFill/>
                </a14:hiddenFill>
              </a:ext>
            </a:extLst>
          </p:spPr>
        </p:cxnSp>
        <p:grpSp>
          <p:nvGrpSpPr>
            <p:cNvPr id="55345" name="Group 55344">
              <a:extLst>
                <a:ext uri="{FF2B5EF4-FFF2-40B4-BE49-F238E27FC236}">
                  <a16:creationId xmlns:a16="http://schemas.microsoft.com/office/drawing/2014/main" id="{C8EC3DA6-D0AA-8888-B37A-761B8D8E5F5F}"/>
                </a:ext>
              </a:extLst>
            </p:cNvPr>
            <p:cNvGrpSpPr/>
            <p:nvPr/>
          </p:nvGrpSpPr>
          <p:grpSpPr>
            <a:xfrm>
              <a:off x="8008620" y="3489960"/>
              <a:ext cx="228600" cy="217488"/>
              <a:chOff x="4358268" y="2699253"/>
              <a:chExt cx="228600" cy="217488"/>
            </a:xfrm>
          </p:grpSpPr>
          <p:sp>
            <p:nvSpPr>
              <p:cNvPr id="55346" name="Oval 23">
                <a:extLst>
                  <a:ext uri="{FF2B5EF4-FFF2-40B4-BE49-F238E27FC236}">
                    <a16:creationId xmlns:a16="http://schemas.microsoft.com/office/drawing/2014/main" id="{725A4498-F8F5-1E1E-72D0-5FBCFD6D76BF}"/>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47" name="Oval 55346">
                <a:extLst>
                  <a:ext uri="{FF2B5EF4-FFF2-40B4-BE49-F238E27FC236}">
                    <a16:creationId xmlns:a16="http://schemas.microsoft.com/office/drawing/2014/main" id="{1604DEA2-CB89-B545-561C-56C1C8A694CC}"/>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5348" name="AutoShape 9">
              <a:extLst>
                <a:ext uri="{FF2B5EF4-FFF2-40B4-BE49-F238E27FC236}">
                  <a16:creationId xmlns:a16="http://schemas.microsoft.com/office/drawing/2014/main" id="{DC449072-091E-6C07-CF62-C5B52F5259D2}"/>
                </a:ext>
              </a:extLst>
            </p:cNvPr>
            <p:cNvCxnSpPr>
              <a:cxnSpLocks noChangeShapeType="1"/>
            </p:cNvCxnSpPr>
            <p:nvPr/>
          </p:nvCxnSpPr>
          <p:spPr bwMode="auto">
            <a:xfrm>
              <a:off x="5300230" y="2968974"/>
              <a:ext cx="2685530" cy="604806"/>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349" name="AutoShape 9">
              <a:extLst>
                <a:ext uri="{FF2B5EF4-FFF2-40B4-BE49-F238E27FC236}">
                  <a16:creationId xmlns:a16="http://schemas.microsoft.com/office/drawing/2014/main" id="{8E437E9A-F1DA-81A2-8748-E0DFC24A1421}"/>
                </a:ext>
              </a:extLst>
            </p:cNvPr>
            <p:cNvCxnSpPr>
              <a:cxnSpLocks noChangeShapeType="1"/>
            </p:cNvCxnSpPr>
            <p:nvPr/>
          </p:nvCxnSpPr>
          <p:spPr bwMode="auto">
            <a:xfrm>
              <a:off x="5323090" y="2488914"/>
              <a:ext cx="2754110" cy="1084866"/>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350" name="AutoShape 9">
              <a:extLst>
                <a:ext uri="{FF2B5EF4-FFF2-40B4-BE49-F238E27FC236}">
                  <a16:creationId xmlns:a16="http://schemas.microsoft.com/office/drawing/2014/main" id="{2B547530-A4A9-45AD-ECE3-699AE678B351}"/>
                </a:ext>
              </a:extLst>
            </p:cNvPr>
            <p:cNvCxnSpPr>
              <a:cxnSpLocks noChangeShapeType="1"/>
            </p:cNvCxnSpPr>
            <p:nvPr/>
          </p:nvCxnSpPr>
          <p:spPr bwMode="auto">
            <a:xfrm flipV="1">
              <a:off x="3174250" y="3429000"/>
              <a:ext cx="2106410" cy="12414"/>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351" name="AutoShape 9">
              <a:extLst>
                <a:ext uri="{FF2B5EF4-FFF2-40B4-BE49-F238E27FC236}">
                  <a16:creationId xmlns:a16="http://schemas.microsoft.com/office/drawing/2014/main" id="{4C355BAB-32F0-60E2-A906-99964BF606BC}"/>
                </a:ext>
              </a:extLst>
            </p:cNvPr>
            <p:cNvCxnSpPr>
              <a:cxnSpLocks noChangeShapeType="1"/>
            </p:cNvCxnSpPr>
            <p:nvPr/>
          </p:nvCxnSpPr>
          <p:spPr bwMode="auto">
            <a:xfrm>
              <a:off x="3174250" y="3502373"/>
              <a:ext cx="1969250" cy="261907"/>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352" name="Group 55351">
              <a:extLst>
                <a:ext uri="{FF2B5EF4-FFF2-40B4-BE49-F238E27FC236}">
                  <a16:creationId xmlns:a16="http://schemas.microsoft.com/office/drawing/2014/main" id="{702BBD3E-D912-43E5-0ED6-8B56A122A97B}"/>
                </a:ext>
              </a:extLst>
            </p:cNvPr>
            <p:cNvGrpSpPr/>
            <p:nvPr/>
          </p:nvGrpSpPr>
          <p:grpSpPr>
            <a:xfrm>
              <a:off x="5265420" y="3360420"/>
              <a:ext cx="228600" cy="217488"/>
              <a:chOff x="4358268" y="2699253"/>
              <a:chExt cx="228600" cy="217488"/>
            </a:xfrm>
          </p:grpSpPr>
          <p:sp>
            <p:nvSpPr>
              <p:cNvPr id="55353" name="Oval 23">
                <a:extLst>
                  <a:ext uri="{FF2B5EF4-FFF2-40B4-BE49-F238E27FC236}">
                    <a16:creationId xmlns:a16="http://schemas.microsoft.com/office/drawing/2014/main" id="{E846783D-3C7F-5B3F-9DF7-0E3BC285ECF0}"/>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54" name="Oval 55353">
                <a:extLst>
                  <a:ext uri="{FF2B5EF4-FFF2-40B4-BE49-F238E27FC236}">
                    <a16:creationId xmlns:a16="http://schemas.microsoft.com/office/drawing/2014/main" id="{0B03E8E5-38FE-823A-ECED-46D86A42E3A6}"/>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grpSp>
          <p:nvGrpSpPr>
            <p:cNvPr id="55355" name="Group 55354">
              <a:extLst>
                <a:ext uri="{FF2B5EF4-FFF2-40B4-BE49-F238E27FC236}">
                  <a16:creationId xmlns:a16="http://schemas.microsoft.com/office/drawing/2014/main" id="{8DD48DFB-CE3F-9DF2-3B44-59791908209F}"/>
                </a:ext>
              </a:extLst>
            </p:cNvPr>
            <p:cNvGrpSpPr/>
            <p:nvPr/>
          </p:nvGrpSpPr>
          <p:grpSpPr>
            <a:xfrm>
              <a:off x="5105400" y="3634740"/>
              <a:ext cx="228600" cy="217488"/>
              <a:chOff x="4358268" y="2699253"/>
              <a:chExt cx="228600" cy="217488"/>
            </a:xfrm>
          </p:grpSpPr>
          <p:sp>
            <p:nvSpPr>
              <p:cNvPr id="55356" name="Oval 23">
                <a:extLst>
                  <a:ext uri="{FF2B5EF4-FFF2-40B4-BE49-F238E27FC236}">
                    <a16:creationId xmlns:a16="http://schemas.microsoft.com/office/drawing/2014/main" id="{6E3A47B3-35C1-7084-6ED7-C26054C039C8}"/>
                  </a:ext>
                </a:extLst>
              </p:cNvPr>
              <p:cNvSpPr>
                <a:spLocks noChangeArrowheads="1"/>
              </p:cNvSpPr>
              <p:nvPr/>
            </p:nvSpPr>
            <p:spPr bwMode="auto">
              <a:xfrm>
                <a:off x="4392536" y="2732630"/>
                <a:ext cx="152400" cy="153987"/>
              </a:xfrm>
              <a:prstGeom prst="ellipse">
                <a:avLst/>
              </a:prstGeom>
              <a:solidFill>
                <a:srgbClr val="FFCC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357" name="Oval 55356">
                <a:extLst>
                  <a:ext uri="{FF2B5EF4-FFF2-40B4-BE49-F238E27FC236}">
                    <a16:creationId xmlns:a16="http://schemas.microsoft.com/office/drawing/2014/main" id="{58848A51-599A-0A9E-4665-46681E4D8EF4}"/>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sp>
          <p:nvSpPr>
            <p:cNvPr id="55358" name="Arc 55357">
              <a:extLst>
                <a:ext uri="{FF2B5EF4-FFF2-40B4-BE49-F238E27FC236}">
                  <a16:creationId xmlns:a16="http://schemas.microsoft.com/office/drawing/2014/main" id="{48AD4AD4-E4D5-603B-7B8E-81F638B8E642}"/>
                </a:ext>
              </a:extLst>
            </p:cNvPr>
            <p:cNvSpPr/>
            <p:nvPr/>
          </p:nvSpPr>
          <p:spPr>
            <a:xfrm rot="3315519">
              <a:off x="3743541" y="3346951"/>
              <a:ext cx="379772" cy="379772"/>
            </a:xfrm>
            <a:prstGeom prst="arc">
              <a:avLst>
                <a:gd name="adj1" fmla="val 16200000"/>
                <a:gd name="adj2" fmla="val 2035955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5359" name="AutoShape 9">
              <a:extLst>
                <a:ext uri="{FF2B5EF4-FFF2-40B4-BE49-F238E27FC236}">
                  <a16:creationId xmlns:a16="http://schemas.microsoft.com/office/drawing/2014/main" id="{EB1908BC-3590-3B6D-614E-73EA8147C6B9}"/>
                </a:ext>
              </a:extLst>
            </p:cNvPr>
            <p:cNvCxnSpPr>
              <a:cxnSpLocks noChangeShapeType="1"/>
            </p:cNvCxnSpPr>
            <p:nvPr/>
          </p:nvCxnSpPr>
          <p:spPr bwMode="auto">
            <a:xfrm>
              <a:off x="5455920" y="3451860"/>
              <a:ext cx="2453640" cy="16764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360" name="AutoShape 9">
              <a:extLst>
                <a:ext uri="{FF2B5EF4-FFF2-40B4-BE49-F238E27FC236}">
                  <a16:creationId xmlns:a16="http://schemas.microsoft.com/office/drawing/2014/main" id="{F5BD13C6-4F35-E5AE-9C75-C5F81D3B1D87}"/>
                </a:ext>
              </a:extLst>
            </p:cNvPr>
            <p:cNvCxnSpPr>
              <a:cxnSpLocks noChangeShapeType="1"/>
            </p:cNvCxnSpPr>
            <p:nvPr/>
          </p:nvCxnSpPr>
          <p:spPr bwMode="auto">
            <a:xfrm flipV="1">
              <a:off x="5311140" y="3604260"/>
              <a:ext cx="2506980" cy="15240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361" name="AutoShape 9">
              <a:extLst>
                <a:ext uri="{FF2B5EF4-FFF2-40B4-BE49-F238E27FC236}">
                  <a16:creationId xmlns:a16="http://schemas.microsoft.com/office/drawing/2014/main" id="{CFEA1239-BBDC-9A61-102F-4BEE5F455C85}"/>
                </a:ext>
              </a:extLst>
            </p:cNvPr>
            <p:cNvCxnSpPr>
              <a:cxnSpLocks noChangeShapeType="1"/>
            </p:cNvCxnSpPr>
            <p:nvPr/>
          </p:nvCxnSpPr>
          <p:spPr bwMode="auto">
            <a:xfrm>
              <a:off x="3215640" y="3002280"/>
              <a:ext cx="4716780" cy="56388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sp>
          <p:nvSpPr>
            <p:cNvPr id="55362" name="Freeform: Shape 181">
              <a:extLst>
                <a:ext uri="{FF2B5EF4-FFF2-40B4-BE49-F238E27FC236}">
                  <a16:creationId xmlns:a16="http://schemas.microsoft.com/office/drawing/2014/main" id="{7B37ED04-14B6-28C0-FF95-DDF0A4A28ED7}"/>
                </a:ext>
              </a:extLst>
            </p:cNvPr>
            <p:cNvSpPr/>
            <p:nvPr/>
          </p:nvSpPr>
          <p:spPr>
            <a:xfrm>
              <a:off x="4145280" y="1529131"/>
              <a:ext cx="3985260" cy="1998929"/>
            </a:xfrm>
            <a:custGeom>
              <a:avLst/>
              <a:gdLst>
                <a:gd name="connsiteX0" fmla="*/ 0 w 3985260"/>
                <a:gd name="connsiteY0" fmla="*/ 170129 h 1998929"/>
                <a:gd name="connsiteX1" fmla="*/ 1661160 w 3985260"/>
                <a:gd name="connsiteY1" fmla="*/ 177749 h 1998929"/>
                <a:gd name="connsiteX2" fmla="*/ 3985260 w 3985260"/>
                <a:gd name="connsiteY2" fmla="*/ 1998929 h 1998929"/>
              </a:gdLst>
              <a:ahLst/>
              <a:cxnLst>
                <a:cxn ang="0">
                  <a:pos x="connsiteX0" y="connsiteY0"/>
                </a:cxn>
                <a:cxn ang="0">
                  <a:pos x="connsiteX1" y="connsiteY1"/>
                </a:cxn>
                <a:cxn ang="0">
                  <a:pos x="connsiteX2" y="connsiteY2"/>
                </a:cxn>
              </a:cxnLst>
              <a:rect l="l" t="t" r="r" b="b"/>
              <a:pathLst>
                <a:path w="3985260" h="1998929">
                  <a:moveTo>
                    <a:pt x="0" y="170129"/>
                  </a:moveTo>
                  <a:cubicBezTo>
                    <a:pt x="498475" y="21539"/>
                    <a:pt x="996950" y="-127051"/>
                    <a:pt x="1661160" y="177749"/>
                  </a:cubicBezTo>
                  <a:cubicBezTo>
                    <a:pt x="2325370" y="482549"/>
                    <a:pt x="3155315" y="1240739"/>
                    <a:pt x="3985260" y="1998929"/>
                  </a:cubicBezTo>
                </a:path>
              </a:pathLst>
            </a:custGeom>
            <a:noFill/>
            <a:ln w="5715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63" name="Freeform: Shape 182">
              <a:extLst>
                <a:ext uri="{FF2B5EF4-FFF2-40B4-BE49-F238E27FC236}">
                  <a16:creationId xmlns:a16="http://schemas.microsoft.com/office/drawing/2014/main" id="{CB01EB07-71C9-6A0B-7091-0ED9029DFC2C}"/>
                </a:ext>
              </a:extLst>
            </p:cNvPr>
            <p:cNvSpPr/>
            <p:nvPr/>
          </p:nvSpPr>
          <p:spPr>
            <a:xfrm>
              <a:off x="4206240" y="2118515"/>
              <a:ext cx="3848100" cy="1394305"/>
            </a:xfrm>
            <a:custGeom>
              <a:avLst/>
              <a:gdLst>
                <a:gd name="connsiteX0" fmla="*/ 0 w 3848100"/>
                <a:gd name="connsiteY0" fmla="*/ 53185 h 1394305"/>
                <a:gd name="connsiteX1" fmla="*/ 1684020 w 3848100"/>
                <a:gd name="connsiteY1" fmla="*/ 159865 h 1394305"/>
                <a:gd name="connsiteX2" fmla="*/ 3848100 w 3848100"/>
                <a:gd name="connsiteY2" fmla="*/ 1394305 h 1394305"/>
              </a:gdLst>
              <a:ahLst/>
              <a:cxnLst>
                <a:cxn ang="0">
                  <a:pos x="connsiteX0" y="connsiteY0"/>
                </a:cxn>
                <a:cxn ang="0">
                  <a:pos x="connsiteX1" y="connsiteY1"/>
                </a:cxn>
                <a:cxn ang="0">
                  <a:pos x="connsiteX2" y="connsiteY2"/>
                </a:cxn>
              </a:cxnLst>
              <a:rect l="l" t="t" r="r" b="b"/>
              <a:pathLst>
                <a:path w="3848100" h="1394305">
                  <a:moveTo>
                    <a:pt x="0" y="53185"/>
                  </a:moveTo>
                  <a:cubicBezTo>
                    <a:pt x="521335" y="-5235"/>
                    <a:pt x="1042670" y="-63655"/>
                    <a:pt x="1684020" y="159865"/>
                  </a:cubicBezTo>
                  <a:cubicBezTo>
                    <a:pt x="2325370" y="383385"/>
                    <a:pt x="3086735" y="888845"/>
                    <a:pt x="3848100" y="1394305"/>
                  </a:cubicBezTo>
                </a:path>
              </a:pathLst>
            </a:custGeom>
            <a:noFill/>
            <a:ln w="5715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700" name="Group 55699">
            <a:extLst>
              <a:ext uri="{FF2B5EF4-FFF2-40B4-BE49-F238E27FC236}">
                <a16:creationId xmlns:a16="http://schemas.microsoft.com/office/drawing/2014/main" id="{74A0B7BC-C73F-C323-4BE9-0F83C457D602}"/>
              </a:ext>
            </a:extLst>
          </p:cNvPr>
          <p:cNvGrpSpPr/>
          <p:nvPr/>
        </p:nvGrpSpPr>
        <p:grpSpPr>
          <a:xfrm>
            <a:off x="1745138" y="3764916"/>
            <a:ext cx="8099742" cy="2323097"/>
            <a:chOff x="282258" y="1529131"/>
            <a:chExt cx="8099742" cy="2323097"/>
          </a:xfrm>
        </p:grpSpPr>
        <p:sp>
          <p:nvSpPr>
            <p:cNvPr id="55633" name="Text Box 13">
              <a:extLst>
                <a:ext uri="{FF2B5EF4-FFF2-40B4-BE49-F238E27FC236}">
                  <a16:creationId xmlns:a16="http://schemas.microsoft.com/office/drawing/2014/main" id="{D8AB1356-4837-DF8A-5DF7-F30AB1771727}"/>
                </a:ext>
              </a:extLst>
            </p:cNvPr>
            <p:cNvSpPr txBox="1">
              <a:spLocks noChangeArrowheads="1"/>
            </p:cNvSpPr>
            <p:nvPr/>
          </p:nvSpPr>
          <p:spPr bwMode="auto">
            <a:xfrm>
              <a:off x="7853363" y="2821940"/>
              <a:ext cx="528637" cy="314325"/>
            </a:xfrm>
            <a:prstGeom prst="rect">
              <a:avLst/>
            </a:prstGeom>
            <a:solidFill>
              <a:srgbClr val="DCE6F2"/>
            </a:solidFill>
            <a:ln w="9525">
              <a:solidFill>
                <a:schemeClr val="tx1"/>
              </a:solidFill>
              <a:miter lim="800000"/>
              <a:headEnd/>
              <a:tailEnd/>
            </a:ln>
          </p:spPr>
          <p:txBody>
            <a:bodyPr wrap="none" lIns="91438" tIns="45718" rIns="91438" bIns="45718">
              <a:spAutoFit/>
            </a:bodyP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fontAlgn="base">
                <a:spcBef>
                  <a:spcPct val="0"/>
                </a:spcBef>
                <a:spcAft>
                  <a:spcPct val="0"/>
                </a:spcAft>
              </a:pPr>
              <a:r>
                <a:rPr lang="en-US" altLang="en-US" sz="1400" b="1">
                  <a:solidFill>
                    <a:srgbClr val="000000"/>
                  </a:solidFill>
                  <a:latin typeface="Arial" pitchFamily="34" charset="0"/>
                  <a:cs typeface="Arial" pitchFamily="34" charset="0"/>
                </a:rPr>
                <a:t>End</a:t>
              </a:r>
            </a:p>
          </p:txBody>
        </p:sp>
        <p:cxnSp>
          <p:nvCxnSpPr>
            <p:cNvPr id="55634" name="AutoShape 14">
              <a:extLst>
                <a:ext uri="{FF2B5EF4-FFF2-40B4-BE49-F238E27FC236}">
                  <a16:creationId xmlns:a16="http://schemas.microsoft.com/office/drawing/2014/main" id="{5718711C-A77A-DB0C-2E43-B478EBB5C1B1}"/>
                </a:ext>
              </a:extLst>
            </p:cNvPr>
            <p:cNvCxnSpPr>
              <a:cxnSpLocks noChangeShapeType="1"/>
            </p:cNvCxnSpPr>
            <p:nvPr/>
          </p:nvCxnSpPr>
          <p:spPr bwMode="auto">
            <a:xfrm>
              <a:off x="8148638" y="3115628"/>
              <a:ext cx="4762" cy="295275"/>
            </a:xfrm>
            <a:prstGeom prst="straightConnector1">
              <a:avLst/>
            </a:prstGeom>
            <a:noFill/>
            <a:ln w="50800">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5635" name="Text Box 11">
              <a:extLst>
                <a:ext uri="{FF2B5EF4-FFF2-40B4-BE49-F238E27FC236}">
                  <a16:creationId xmlns:a16="http://schemas.microsoft.com/office/drawing/2014/main" id="{E78B6E7E-39D7-29E2-88AF-E006754E9549}"/>
                </a:ext>
              </a:extLst>
            </p:cNvPr>
            <p:cNvSpPr txBox="1">
              <a:spLocks noChangeArrowheads="1"/>
            </p:cNvSpPr>
            <p:nvPr/>
          </p:nvSpPr>
          <p:spPr bwMode="auto">
            <a:xfrm>
              <a:off x="282258" y="2898140"/>
              <a:ext cx="598487" cy="314325"/>
            </a:xfrm>
            <a:prstGeom prst="rect">
              <a:avLst/>
            </a:prstGeom>
            <a:solidFill>
              <a:srgbClr val="DCE6F2"/>
            </a:solidFill>
            <a:ln w="9525">
              <a:solidFill>
                <a:schemeClr val="tx1"/>
              </a:solidFill>
              <a:miter lim="800000"/>
              <a:headEnd/>
              <a:tailEnd/>
            </a:ln>
          </p:spPr>
          <p:txBody>
            <a:bodyPr wrap="none" lIns="91438" tIns="45718" rIns="91438" bIns="45718">
              <a:spAutoFit/>
            </a:bodyP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fontAlgn="base">
                <a:spcBef>
                  <a:spcPct val="0"/>
                </a:spcBef>
                <a:spcAft>
                  <a:spcPct val="0"/>
                </a:spcAft>
              </a:pPr>
              <a:r>
                <a:rPr lang="en-US" altLang="en-US" sz="1400" b="1">
                  <a:solidFill>
                    <a:srgbClr val="000000"/>
                  </a:solidFill>
                  <a:latin typeface="Arial" pitchFamily="34" charset="0"/>
                  <a:cs typeface="Arial" pitchFamily="34" charset="0"/>
                </a:rPr>
                <a:t>Start</a:t>
              </a:r>
            </a:p>
          </p:txBody>
        </p:sp>
        <p:cxnSp>
          <p:nvCxnSpPr>
            <p:cNvPr id="55636" name="AutoShape 12">
              <a:extLst>
                <a:ext uri="{FF2B5EF4-FFF2-40B4-BE49-F238E27FC236}">
                  <a16:creationId xmlns:a16="http://schemas.microsoft.com/office/drawing/2014/main" id="{4B6BDD51-CB09-22E3-EBE6-229F27C4028E}"/>
                </a:ext>
              </a:extLst>
            </p:cNvPr>
            <p:cNvCxnSpPr>
              <a:cxnSpLocks noChangeShapeType="1"/>
            </p:cNvCxnSpPr>
            <p:nvPr/>
          </p:nvCxnSpPr>
          <p:spPr bwMode="auto">
            <a:xfrm>
              <a:off x="587058" y="3191828"/>
              <a:ext cx="4762" cy="295275"/>
            </a:xfrm>
            <a:prstGeom prst="straightConnector1">
              <a:avLst/>
            </a:prstGeom>
            <a:noFill/>
            <a:ln w="50800">
              <a:solidFill>
                <a:srgbClr val="000000"/>
              </a:solidFill>
              <a:round/>
              <a:headEnd/>
              <a:tailEnd type="triangle" w="med" len="med"/>
            </a:ln>
            <a:extLst>
              <a:ext uri="{909E8E84-426E-40dd-AFC4-6F175D3DCCD1}">
                <a14:hiddenFill xmlns:a14="http://schemas.microsoft.com/office/drawing/2010/main" xmlns="">
                  <a:noFill/>
                </a14:hiddenFill>
              </a:ext>
            </a:extLst>
          </p:spPr>
        </p:cxnSp>
        <p:grpSp>
          <p:nvGrpSpPr>
            <p:cNvPr id="55637" name="Group 55636">
              <a:extLst>
                <a:ext uri="{FF2B5EF4-FFF2-40B4-BE49-F238E27FC236}">
                  <a16:creationId xmlns:a16="http://schemas.microsoft.com/office/drawing/2014/main" id="{A2550D69-8FA7-CD0F-910A-2BC9E2202FC2}"/>
                </a:ext>
              </a:extLst>
            </p:cNvPr>
            <p:cNvGrpSpPr/>
            <p:nvPr/>
          </p:nvGrpSpPr>
          <p:grpSpPr>
            <a:xfrm>
              <a:off x="487680" y="1529131"/>
              <a:ext cx="7749540" cy="2323097"/>
              <a:chOff x="487680" y="1529131"/>
              <a:chExt cx="7749540" cy="2323097"/>
            </a:xfrm>
          </p:grpSpPr>
          <p:grpSp>
            <p:nvGrpSpPr>
              <p:cNvPr id="55638" name="Group 55637">
                <a:extLst>
                  <a:ext uri="{FF2B5EF4-FFF2-40B4-BE49-F238E27FC236}">
                    <a16:creationId xmlns:a16="http://schemas.microsoft.com/office/drawing/2014/main" id="{DE5112E7-A5A1-EB30-D7F3-B47D721EEAC1}"/>
                  </a:ext>
                </a:extLst>
              </p:cNvPr>
              <p:cNvGrpSpPr/>
              <p:nvPr/>
            </p:nvGrpSpPr>
            <p:grpSpPr>
              <a:xfrm>
                <a:off x="487680" y="3627120"/>
                <a:ext cx="228600" cy="217488"/>
                <a:chOff x="4358268" y="2699253"/>
                <a:chExt cx="228600" cy="217488"/>
              </a:xfrm>
            </p:grpSpPr>
            <p:sp>
              <p:nvSpPr>
                <p:cNvPr id="55698" name="Oval 23">
                  <a:extLst>
                    <a:ext uri="{FF2B5EF4-FFF2-40B4-BE49-F238E27FC236}">
                      <a16:creationId xmlns:a16="http://schemas.microsoft.com/office/drawing/2014/main" id="{9A32E887-E422-A69A-F3C2-9744DA5782FE}"/>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99" name="Oval 55698">
                  <a:extLst>
                    <a:ext uri="{FF2B5EF4-FFF2-40B4-BE49-F238E27FC236}">
                      <a16:creationId xmlns:a16="http://schemas.microsoft.com/office/drawing/2014/main" id="{259930AE-32C7-B4B9-2135-3B041FB98859}"/>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5639" name="AutoShape 9">
                <a:extLst>
                  <a:ext uri="{FF2B5EF4-FFF2-40B4-BE49-F238E27FC236}">
                    <a16:creationId xmlns:a16="http://schemas.microsoft.com/office/drawing/2014/main" id="{BFA87F66-CDE3-C54A-8730-77CE99D63A29}"/>
                  </a:ext>
                </a:extLst>
              </p:cNvPr>
              <p:cNvCxnSpPr>
                <a:cxnSpLocks noChangeShapeType="1"/>
              </p:cNvCxnSpPr>
              <p:nvPr/>
            </p:nvCxnSpPr>
            <p:spPr bwMode="auto">
              <a:xfrm flipV="1">
                <a:off x="678180" y="3124200"/>
                <a:ext cx="1272540" cy="62484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640" name="AutoShape 9">
                <a:extLst>
                  <a:ext uri="{FF2B5EF4-FFF2-40B4-BE49-F238E27FC236}">
                    <a16:creationId xmlns:a16="http://schemas.microsoft.com/office/drawing/2014/main" id="{383DD934-E935-2595-A3EB-0D585BE0B78A}"/>
                  </a:ext>
                </a:extLst>
              </p:cNvPr>
              <p:cNvCxnSpPr>
                <a:cxnSpLocks noChangeShapeType="1"/>
              </p:cNvCxnSpPr>
              <p:nvPr/>
            </p:nvCxnSpPr>
            <p:spPr bwMode="auto">
              <a:xfrm flipV="1">
                <a:off x="624840" y="2286000"/>
                <a:ext cx="1348740" cy="144018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641" name="Group 55640">
                <a:extLst>
                  <a:ext uri="{FF2B5EF4-FFF2-40B4-BE49-F238E27FC236}">
                    <a16:creationId xmlns:a16="http://schemas.microsoft.com/office/drawing/2014/main" id="{6BF59031-809F-D385-8666-F4966AB734AF}"/>
                  </a:ext>
                </a:extLst>
              </p:cNvPr>
              <p:cNvGrpSpPr/>
              <p:nvPr/>
            </p:nvGrpSpPr>
            <p:grpSpPr>
              <a:xfrm>
                <a:off x="1981200" y="2141220"/>
                <a:ext cx="228600" cy="217488"/>
                <a:chOff x="4358268" y="2699253"/>
                <a:chExt cx="228600" cy="217488"/>
              </a:xfrm>
            </p:grpSpPr>
            <p:sp>
              <p:nvSpPr>
                <p:cNvPr id="55696" name="Oval 23">
                  <a:extLst>
                    <a:ext uri="{FF2B5EF4-FFF2-40B4-BE49-F238E27FC236}">
                      <a16:creationId xmlns:a16="http://schemas.microsoft.com/office/drawing/2014/main" id="{80930437-D1FE-5BC3-0D78-AB27F5A3C4E8}"/>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97" name="Oval 55696">
                  <a:extLst>
                    <a:ext uri="{FF2B5EF4-FFF2-40B4-BE49-F238E27FC236}">
                      <a16:creationId xmlns:a16="http://schemas.microsoft.com/office/drawing/2014/main" id="{8CCFDD49-B392-AE68-39F1-4B546ED03683}"/>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grpSp>
            <p:nvGrpSpPr>
              <p:cNvPr id="55642" name="Group 55641">
                <a:extLst>
                  <a:ext uri="{FF2B5EF4-FFF2-40B4-BE49-F238E27FC236}">
                    <a16:creationId xmlns:a16="http://schemas.microsoft.com/office/drawing/2014/main" id="{21FA9ECD-906C-2A9D-A0DC-07DB9B774C7B}"/>
                  </a:ext>
                </a:extLst>
              </p:cNvPr>
              <p:cNvGrpSpPr/>
              <p:nvPr/>
            </p:nvGrpSpPr>
            <p:grpSpPr>
              <a:xfrm>
                <a:off x="1950720" y="3017520"/>
                <a:ext cx="228600" cy="217488"/>
                <a:chOff x="4358268" y="2699253"/>
                <a:chExt cx="228600" cy="217488"/>
              </a:xfrm>
            </p:grpSpPr>
            <p:sp>
              <p:nvSpPr>
                <p:cNvPr id="55694" name="Oval 23">
                  <a:extLst>
                    <a:ext uri="{FF2B5EF4-FFF2-40B4-BE49-F238E27FC236}">
                      <a16:creationId xmlns:a16="http://schemas.microsoft.com/office/drawing/2014/main" id="{8953CF5C-F159-18A5-8126-BF2D836132CE}"/>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95" name="Oval 55694">
                  <a:extLst>
                    <a:ext uri="{FF2B5EF4-FFF2-40B4-BE49-F238E27FC236}">
                      <a16:creationId xmlns:a16="http://schemas.microsoft.com/office/drawing/2014/main" id="{E2871B39-E74E-C1B8-A80E-46A52133322B}"/>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5643" name="AutoShape 9">
                <a:extLst>
                  <a:ext uri="{FF2B5EF4-FFF2-40B4-BE49-F238E27FC236}">
                    <a16:creationId xmlns:a16="http://schemas.microsoft.com/office/drawing/2014/main" id="{75F72C0D-64D5-F7E1-8EDF-20CE9F853EE5}"/>
                  </a:ext>
                </a:extLst>
              </p:cNvPr>
              <p:cNvCxnSpPr>
                <a:cxnSpLocks noChangeShapeType="1"/>
              </p:cNvCxnSpPr>
              <p:nvPr/>
            </p:nvCxnSpPr>
            <p:spPr bwMode="auto">
              <a:xfrm>
                <a:off x="2217420" y="2270760"/>
                <a:ext cx="1882140" cy="39624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644" name="AutoShape 9">
                <a:extLst>
                  <a:ext uri="{FF2B5EF4-FFF2-40B4-BE49-F238E27FC236}">
                    <a16:creationId xmlns:a16="http://schemas.microsoft.com/office/drawing/2014/main" id="{6BDE3B40-2B0A-F3D2-6EBF-8CBEE7B7B5DA}"/>
                  </a:ext>
                </a:extLst>
              </p:cNvPr>
              <p:cNvCxnSpPr>
                <a:cxnSpLocks noChangeShapeType="1"/>
              </p:cNvCxnSpPr>
              <p:nvPr/>
            </p:nvCxnSpPr>
            <p:spPr bwMode="auto">
              <a:xfrm flipV="1">
                <a:off x="2232660" y="1744980"/>
                <a:ext cx="1798320" cy="52578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645" name="Group 55644">
                <a:extLst>
                  <a:ext uri="{FF2B5EF4-FFF2-40B4-BE49-F238E27FC236}">
                    <a16:creationId xmlns:a16="http://schemas.microsoft.com/office/drawing/2014/main" id="{8969C4F3-0B81-839E-7D3D-CD213D5BEAB4}"/>
                  </a:ext>
                </a:extLst>
              </p:cNvPr>
              <p:cNvGrpSpPr/>
              <p:nvPr/>
            </p:nvGrpSpPr>
            <p:grpSpPr>
              <a:xfrm>
                <a:off x="4023360" y="1630680"/>
                <a:ext cx="228600" cy="217488"/>
                <a:chOff x="4358268" y="2699253"/>
                <a:chExt cx="228600" cy="217488"/>
              </a:xfrm>
            </p:grpSpPr>
            <p:sp>
              <p:nvSpPr>
                <p:cNvPr id="55692" name="Oval 23">
                  <a:extLst>
                    <a:ext uri="{FF2B5EF4-FFF2-40B4-BE49-F238E27FC236}">
                      <a16:creationId xmlns:a16="http://schemas.microsoft.com/office/drawing/2014/main" id="{A4AB0496-6001-3800-49AF-62DD43D0EE60}"/>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93" name="Oval 55692">
                  <a:extLst>
                    <a:ext uri="{FF2B5EF4-FFF2-40B4-BE49-F238E27FC236}">
                      <a16:creationId xmlns:a16="http://schemas.microsoft.com/office/drawing/2014/main" id="{0FB8AA1C-E292-71E4-D7ED-2A62AD89BA6C}"/>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grpSp>
            <p:nvGrpSpPr>
              <p:cNvPr id="55646" name="Group 55645">
                <a:extLst>
                  <a:ext uri="{FF2B5EF4-FFF2-40B4-BE49-F238E27FC236}">
                    <a16:creationId xmlns:a16="http://schemas.microsoft.com/office/drawing/2014/main" id="{C6B30349-1712-2E5F-8600-AF1AF3468601}"/>
                  </a:ext>
                </a:extLst>
              </p:cNvPr>
              <p:cNvGrpSpPr/>
              <p:nvPr/>
            </p:nvGrpSpPr>
            <p:grpSpPr>
              <a:xfrm>
                <a:off x="4038600" y="2080260"/>
                <a:ext cx="228600" cy="217488"/>
                <a:chOff x="4358268" y="2699253"/>
                <a:chExt cx="228600" cy="217488"/>
              </a:xfrm>
            </p:grpSpPr>
            <p:sp>
              <p:nvSpPr>
                <p:cNvPr id="55690" name="Oval 23">
                  <a:extLst>
                    <a:ext uri="{FF2B5EF4-FFF2-40B4-BE49-F238E27FC236}">
                      <a16:creationId xmlns:a16="http://schemas.microsoft.com/office/drawing/2014/main" id="{96D1580E-4971-2818-5E64-5B974FD80994}"/>
                    </a:ext>
                  </a:extLst>
                </p:cNvPr>
                <p:cNvSpPr>
                  <a:spLocks noChangeArrowheads="1"/>
                </p:cNvSpPr>
                <p:nvPr/>
              </p:nvSpPr>
              <p:spPr bwMode="auto">
                <a:xfrm>
                  <a:off x="4392536" y="2732630"/>
                  <a:ext cx="152400" cy="153987"/>
                </a:xfrm>
                <a:prstGeom prst="ellipse">
                  <a:avLst/>
                </a:prstGeom>
                <a:solidFill>
                  <a:srgbClr val="FF0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91" name="Oval 55690">
                  <a:extLst>
                    <a:ext uri="{FF2B5EF4-FFF2-40B4-BE49-F238E27FC236}">
                      <a16:creationId xmlns:a16="http://schemas.microsoft.com/office/drawing/2014/main" id="{48D9C9AB-A65A-038E-3C3A-316721E142AF}"/>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5647" name="AutoShape 9">
                <a:extLst>
                  <a:ext uri="{FF2B5EF4-FFF2-40B4-BE49-F238E27FC236}">
                    <a16:creationId xmlns:a16="http://schemas.microsoft.com/office/drawing/2014/main" id="{60134D90-23FD-8CD6-23E7-9AD04F17A1D6}"/>
                  </a:ext>
                </a:extLst>
              </p:cNvPr>
              <p:cNvCxnSpPr>
                <a:cxnSpLocks noChangeShapeType="1"/>
              </p:cNvCxnSpPr>
              <p:nvPr/>
            </p:nvCxnSpPr>
            <p:spPr bwMode="auto">
              <a:xfrm>
                <a:off x="2176030" y="3197573"/>
                <a:ext cx="780530" cy="239047"/>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648" name="AutoShape 9">
                <a:extLst>
                  <a:ext uri="{FF2B5EF4-FFF2-40B4-BE49-F238E27FC236}">
                    <a16:creationId xmlns:a16="http://schemas.microsoft.com/office/drawing/2014/main" id="{31D4C153-6087-079D-9C36-9CD19781009C}"/>
                  </a:ext>
                </a:extLst>
              </p:cNvPr>
              <p:cNvCxnSpPr>
                <a:cxnSpLocks noChangeShapeType="1"/>
              </p:cNvCxnSpPr>
              <p:nvPr/>
            </p:nvCxnSpPr>
            <p:spPr bwMode="auto">
              <a:xfrm flipV="1">
                <a:off x="2148840" y="2956561"/>
                <a:ext cx="830580" cy="167639"/>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649" name="Group 55648">
                <a:extLst>
                  <a:ext uri="{FF2B5EF4-FFF2-40B4-BE49-F238E27FC236}">
                    <a16:creationId xmlns:a16="http://schemas.microsoft.com/office/drawing/2014/main" id="{17C717AA-8A75-E6C0-3027-33689E53CFF5}"/>
                  </a:ext>
                </a:extLst>
              </p:cNvPr>
              <p:cNvGrpSpPr/>
              <p:nvPr/>
            </p:nvGrpSpPr>
            <p:grpSpPr>
              <a:xfrm>
                <a:off x="2964180" y="2819400"/>
                <a:ext cx="228600" cy="217488"/>
                <a:chOff x="4358268" y="2699253"/>
                <a:chExt cx="228600" cy="217488"/>
              </a:xfrm>
            </p:grpSpPr>
            <p:sp>
              <p:nvSpPr>
                <p:cNvPr id="55688" name="Oval 23">
                  <a:extLst>
                    <a:ext uri="{FF2B5EF4-FFF2-40B4-BE49-F238E27FC236}">
                      <a16:creationId xmlns:a16="http://schemas.microsoft.com/office/drawing/2014/main" id="{55176598-4432-7F08-1ED8-05C2CFE4DAA8}"/>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89" name="Oval 55688">
                  <a:extLst>
                    <a:ext uri="{FF2B5EF4-FFF2-40B4-BE49-F238E27FC236}">
                      <a16:creationId xmlns:a16="http://schemas.microsoft.com/office/drawing/2014/main" id="{E1C98223-9DBB-AB3D-5575-DB6E23A97054}"/>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grpSp>
            <p:nvGrpSpPr>
              <p:cNvPr id="55650" name="Group 55649">
                <a:extLst>
                  <a:ext uri="{FF2B5EF4-FFF2-40B4-BE49-F238E27FC236}">
                    <a16:creationId xmlns:a16="http://schemas.microsoft.com/office/drawing/2014/main" id="{CFC263C8-DB7A-472C-F6FA-2CAC49C9B0BF}"/>
                  </a:ext>
                </a:extLst>
              </p:cNvPr>
              <p:cNvGrpSpPr/>
              <p:nvPr/>
            </p:nvGrpSpPr>
            <p:grpSpPr>
              <a:xfrm>
                <a:off x="2964180" y="3329940"/>
                <a:ext cx="228600" cy="217488"/>
                <a:chOff x="4358268" y="2699253"/>
                <a:chExt cx="228600" cy="217488"/>
              </a:xfrm>
            </p:grpSpPr>
            <p:sp>
              <p:nvSpPr>
                <p:cNvPr id="55686" name="Oval 23">
                  <a:extLst>
                    <a:ext uri="{FF2B5EF4-FFF2-40B4-BE49-F238E27FC236}">
                      <a16:creationId xmlns:a16="http://schemas.microsoft.com/office/drawing/2014/main" id="{7861C47F-C312-1320-CD79-18BF1256E762}"/>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87" name="Oval 55686">
                  <a:extLst>
                    <a:ext uri="{FF2B5EF4-FFF2-40B4-BE49-F238E27FC236}">
                      <a16:creationId xmlns:a16="http://schemas.microsoft.com/office/drawing/2014/main" id="{BB22934F-8685-2532-A335-841CB6C0CE0D}"/>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5651" name="AutoShape 9">
                <a:extLst>
                  <a:ext uri="{FF2B5EF4-FFF2-40B4-BE49-F238E27FC236}">
                    <a16:creationId xmlns:a16="http://schemas.microsoft.com/office/drawing/2014/main" id="{0A3A788B-AF41-0B2E-BCAB-19D702B9A47A}"/>
                  </a:ext>
                </a:extLst>
              </p:cNvPr>
              <p:cNvCxnSpPr>
                <a:cxnSpLocks noChangeShapeType="1"/>
              </p:cNvCxnSpPr>
              <p:nvPr/>
            </p:nvCxnSpPr>
            <p:spPr bwMode="auto">
              <a:xfrm flipV="1">
                <a:off x="2232660" y="2202180"/>
                <a:ext cx="1828800" cy="5334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652" name="Group 55651">
                <a:extLst>
                  <a:ext uri="{FF2B5EF4-FFF2-40B4-BE49-F238E27FC236}">
                    <a16:creationId xmlns:a16="http://schemas.microsoft.com/office/drawing/2014/main" id="{C3A38A48-98BC-5CAD-A3C1-96AD83A1C6C6}"/>
                  </a:ext>
                </a:extLst>
              </p:cNvPr>
              <p:cNvGrpSpPr/>
              <p:nvPr/>
            </p:nvGrpSpPr>
            <p:grpSpPr>
              <a:xfrm>
                <a:off x="4030980" y="2529840"/>
                <a:ext cx="228600" cy="217488"/>
                <a:chOff x="4358268" y="2699253"/>
                <a:chExt cx="228600" cy="217488"/>
              </a:xfrm>
            </p:grpSpPr>
            <p:sp>
              <p:nvSpPr>
                <p:cNvPr id="55684" name="Oval 23">
                  <a:extLst>
                    <a:ext uri="{FF2B5EF4-FFF2-40B4-BE49-F238E27FC236}">
                      <a16:creationId xmlns:a16="http://schemas.microsoft.com/office/drawing/2014/main" id="{16BE81E9-7715-6476-1B4F-DADA27E99F9A}"/>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85" name="Oval 55684">
                  <a:extLst>
                    <a:ext uri="{FF2B5EF4-FFF2-40B4-BE49-F238E27FC236}">
                      <a16:creationId xmlns:a16="http://schemas.microsoft.com/office/drawing/2014/main" id="{5411A241-1EA6-B3C3-D902-3232FE8953B8}"/>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sp>
            <p:nvSpPr>
              <p:cNvPr id="55653" name="Arc 55652">
                <a:extLst>
                  <a:ext uri="{FF2B5EF4-FFF2-40B4-BE49-F238E27FC236}">
                    <a16:creationId xmlns:a16="http://schemas.microsoft.com/office/drawing/2014/main" id="{8B5992D4-0DE6-451D-0978-2F6725909A52}"/>
                  </a:ext>
                </a:extLst>
              </p:cNvPr>
              <p:cNvSpPr/>
              <p:nvPr/>
            </p:nvSpPr>
            <p:spPr>
              <a:xfrm rot="1177632">
                <a:off x="886042" y="3202172"/>
                <a:ext cx="379772" cy="37977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654" name="Arc 55653">
                <a:extLst>
                  <a:ext uri="{FF2B5EF4-FFF2-40B4-BE49-F238E27FC236}">
                    <a16:creationId xmlns:a16="http://schemas.microsoft.com/office/drawing/2014/main" id="{C2992808-E480-9773-3D99-D930BF65997A}"/>
                  </a:ext>
                </a:extLst>
              </p:cNvPr>
              <p:cNvSpPr/>
              <p:nvPr/>
            </p:nvSpPr>
            <p:spPr>
              <a:xfrm rot="2840548">
                <a:off x="2562897" y="1960478"/>
                <a:ext cx="537310" cy="53731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655" name="Arc 55654">
                <a:extLst>
                  <a:ext uri="{FF2B5EF4-FFF2-40B4-BE49-F238E27FC236}">
                    <a16:creationId xmlns:a16="http://schemas.microsoft.com/office/drawing/2014/main" id="{3AD88F1D-6377-F01F-7AB3-61B638FC05F5}"/>
                  </a:ext>
                </a:extLst>
              </p:cNvPr>
              <p:cNvSpPr/>
              <p:nvPr/>
            </p:nvSpPr>
            <p:spPr>
              <a:xfrm rot="3315519">
                <a:off x="2211922" y="2965952"/>
                <a:ext cx="379772" cy="37977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5656" name="AutoShape 9">
                <a:extLst>
                  <a:ext uri="{FF2B5EF4-FFF2-40B4-BE49-F238E27FC236}">
                    <a16:creationId xmlns:a16="http://schemas.microsoft.com/office/drawing/2014/main" id="{A7FC447C-8307-686F-3A75-BD9FE8F25634}"/>
                  </a:ext>
                </a:extLst>
              </p:cNvPr>
              <p:cNvCxnSpPr>
                <a:cxnSpLocks noChangeShapeType="1"/>
              </p:cNvCxnSpPr>
              <p:nvPr/>
            </p:nvCxnSpPr>
            <p:spPr bwMode="auto">
              <a:xfrm>
                <a:off x="4286770" y="2725133"/>
                <a:ext cx="780530" cy="239047"/>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657" name="AutoShape 9">
                <a:extLst>
                  <a:ext uri="{FF2B5EF4-FFF2-40B4-BE49-F238E27FC236}">
                    <a16:creationId xmlns:a16="http://schemas.microsoft.com/office/drawing/2014/main" id="{5B0D1B0B-6A46-F226-3A9D-A3DF8725E205}"/>
                  </a:ext>
                </a:extLst>
              </p:cNvPr>
              <p:cNvCxnSpPr>
                <a:cxnSpLocks noChangeShapeType="1"/>
              </p:cNvCxnSpPr>
              <p:nvPr/>
            </p:nvCxnSpPr>
            <p:spPr bwMode="auto">
              <a:xfrm flipV="1">
                <a:off x="4259580" y="2484121"/>
                <a:ext cx="830580" cy="167639"/>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658" name="Group 55657">
                <a:extLst>
                  <a:ext uri="{FF2B5EF4-FFF2-40B4-BE49-F238E27FC236}">
                    <a16:creationId xmlns:a16="http://schemas.microsoft.com/office/drawing/2014/main" id="{31ACA2E0-23F5-8FA3-2990-2ECC0671C23E}"/>
                  </a:ext>
                </a:extLst>
              </p:cNvPr>
              <p:cNvGrpSpPr/>
              <p:nvPr/>
            </p:nvGrpSpPr>
            <p:grpSpPr>
              <a:xfrm>
                <a:off x="5074920" y="2346960"/>
                <a:ext cx="228600" cy="217488"/>
                <a:chOff x="4358268" y="2699253"/>
                <a:chExt cx="228600" cy="217488"/>
              </a:xfrm>
            </p:grpSpPr>
            <p:sp>
              <p:nvSpPr>
                <p:cNvPr id="55682" name="Oval 23">
                  <a:extLst>
                    <a:ext uri="{FF2B5EF4-FFF2-40B4-BE49-F238E27FC236}">
                      <a16:creationId xmlns:a16="http://schemas.microsoft.com/office/drawing/2014/main" id="{6501B4EF-A311-84C9-4A47-C776515898FF}"/>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83" name="Oval 55682">
                  <a:extLst>
                    <a:ext uri="{FF2B5EF4-FFF2-40B4-BE49-F238E27FC236}">
                      <a16:creationId xmlns:a16="http://schemas.microsoft.com/office/drawing/2014/main" id="{68ECD32D-FEA9-0267-87AD-78711EBBEA31}"/>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grpSp>
            <p:nvGrpSpPr>
              <p:cNvPr id="55659" name="Group 55658">
                <a:extLst>
                  <a:ext uri="{FF2B5EF4-FFF2-40B4-BE49-F238E27FC236}">
                    <a16:creationId xmlns:a16="http://schemas.microsoft.com/office/drawing/2014/main" id="{4EEFA6D6-AF8B-B238-9760-34D675ADD733}"/>
                  </a:ext>
                </a:extLst>
              </p:cNvPr>
              <p:cNvGrpSpPr/>
              <p:nvPr/>
            </p:nvGrpSpPr>
            <p:grpSpPr>
              <a:xfrm>
                <a:off x="5074920" y="2857500"/>
                <a:ext cx="228600" cy="217488"/>
                <a:chOff x="4358268" y="2699253"/>
                <a:chExt cx="228600" cy="217488"/>
              </a:xfrm>
            </p:grpSpPr>
            <p:sp>
              <p:nvSpPr>
                <p:cNvPr id="55680" name="Oval 23">
                  <a:extLst>
                    <a:ext uri="{FF2B5EF4-FFF2-40B4-BE49-F238E27FC236}">
                      <a16:creationId xmlns:a16="http://schemas.microsoft.com/office/drawing/2014/main" id="{210F62F0-797A-CC62-0DF3-437E65B88A13}"/>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81" name="Oval 55680">
                  <a:extLst>
                    <a:ext uri="{FF2B5EF4-FFF2-40B4-BE49-F238E27FC236}">
                      <a16:creationId xmlns:a16="http://schemas.microsoft.com/office/drawing/2014/main" id="{8794BDE5-BEDE-E1A9-5035-27727C13C4D2}"/>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sp>
            <p:nvSpPr>
              <p:cNvPr id="55660" name="Arc 55659">
                <a:extLst>
                  <a:ext uri="{FF2B5EF4-FFF2-40B4-BE49-F238E27FC236}">
                    <a16:creationId xmlns:a16="http://schemas.microsoft.com/office/drawing/2014/main" id="{E552072D-8B81-A07C-80F1-D70D30008056}"/>
                  </a:ext>
                </a:extLst>
              </p:cNvPr>
              <p:cNvSpPr/>
              <p:nvPr/>
            </p:nvSpPr>
            <p:spPr>
              <a:xfrm rot="3315519">
                <a:off x="4322662" y="2493512"/>
                <a:ext cx="379772" cy="37977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55661" name="Group 55660">
                <a:extLst>
                  <a:ext uri="{FF2B5EF4-FFF2-40B4-BE49-F238E27FC236}">
                    <a16:creationId xmlns:a16="http://schemas.microsoft.com/office/drawing/2014/main" id="{FF2291EA-4B27-E6BD-F94E-C491C2F6C32A}"/>
                  </a:ext>
                </a:extLst>
              </p:cNvPr>
              <p:cNvGrpSpPr/>
              <p:nvPr/>
            </p:nvGrpSpPr>
            <p:grpSpPr>
              <a:xfrm>
                <a:off x="8008620" y="3489960"/>
                <a:ext cx="228600" cy="217488"/>
                <a:chOff x="4358268" y="2699253"/>
                <a:chExt cx="228600" cy="217488"/>
              </a:xfrm>
            </p:grpSpPr>
            <p:sp>
              <p:nvSpPr>
                <p:cNvPr id="55678" name="Oval 23">
                  <a:extLst>
                    <a:ext uri="{FF2B5EF4-FFF2-40B4-BE49-F238E27FC236}">
                      <a16:creationId xmlns:a16="http://schemas.microsoft.com/office/drawing/2014/main" id="{34E18DA5-89E4-D66A-FA32-3719B3D1CB42}"/>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79" name="Oval 55678">
                  <a:extLst>
                    <a:ext uri="{FF2B5EF4-FFF2-40B4-BE49-F238E27FC236}">
                      <a16:creationId xmlns:a16="http://schemas.microsoft.com/office/drawing/2014/main" id="{1FE0C188-655F-79E7-78F5-089D124F42C9}"/>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cxnSp>
            <p:nvCxnSpPr>
              <p:cNvPr id="55662" name="AutoShape 9">
                <a:extLst>
                  <a:ext uri="{FF2B5EF4-FFF2-40B4-BE49-F238E27FC236}">
                    <a16:creationId xmlns:a16="http://schemas.microsoft.com/office/drawing/2014/main" id="{9532B9E9-8D0C-2756-B2BF-B37ABE9397BE}"/>
                  </a:ext>
                </a:extLst>
              </p:cNvPr>
              <p:cNvCxnSpPr>
                <a:cxnSpLocks noChangeShapeType="1"/>
              </p:cNvCxnSpPr>
              <p:nvPr/>
            </p:nvCxnSpPr>
            <p:spPr bwMode="auto">
              <a:xfrm>
                <a:off x="5300230" y="2968974"/>
                <a:ext cx="2685530" cy="604806"/>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663" name="AutoShape 9">
                <a:extLst>
                  <a:ext uri="{FF2B5EF4-FFF2-40B4-BE49-F238E27FC236}">
                    <a16:creationId xmlns:a16="http://schemas.microsoft.com/office/drawing/2014/main" id="{F915B194-3DF3-F966-82A2-344BED92B8D9}"/>
                  </a:ext>
                </a:extLst>
              </p:cNvPr>
              <p:cNvCxnSpPr>
                <a:cxnSpLocks noChangeShapeType="1"/>
              </p:cNvCxnSpPr>
              <p:nvPr/>
            </p:nvCxnSpPr>
            <p:spPr bwMode="auto">
              <a:xfrm>
                <a:off x="5323090" y="2488914"/>
                <a:ext cx="2754110" cy="1084866"/>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664" name="AutoShape 9">
                <a:extLst>
                  <a:ext uri="{FF2B5EF4-FFF2-40B4-BE49-F238E27FC236}">
                    <a16:creationId xmlns:a16="http://schemas.microsoft.com/office/drawing/2014/main" id="{052E05C3-BD51-CE32-426A-65BCB9F9B511}"/>
                  </a:ext>
                </a:extLst>
              </p:cNvPr>
              <p:cNvCxnSpPr>
                <a:cxnSpLocks noChangeShapeType="1"/>
              </p:cNvCxnSpPr>
              <p:nvPr/>
            </p:nvCxnSpPr>
            <p:spPr bwMode="auto">
              <a:xfrm flipV="1">
                <a:off x="3174250" y="3429000"/>
                <a:ext cx="2106410" cy="12414"/>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665" name="AutoShape 9">
                <a:extLst>
                  <a:ext uri="{FF2B5EF4-FFF2-40B4-BE49-F238E27FC236}">
                    <a16:creationId xmlns:a16="http://schemas.microsoft.com/office/drawing/2014/main" id="{1A3FD871-44AC-A06D-713F-C5A0F29B113E}"/>
                  </a:ext>
                </a:extLst>
              </p:cNvPr>
              <p:cNvCxnSpPr>
                <a:cxnSpLocks noChangeShapeType="1"/>
              </p:cNvCxnSpPr>
              <p:nvPr/>
            </p:nvCxnSpPr>
            <p:spPr bwMode="auto">
              <a:xfrm>
                <a:off x="3174250" y="3502373"/>
                <a:ext cx="1969250" cy="261907"/>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grpSp>
            <p:nvGrpSpPr>
              <p:cNvPr id="55666" name="Group 55665">
                <a:extLst>
                  <a:ext uri="{FF2B5EF4-FFF2-40B4-BE49-F238E27FC236}">
                    <a16:creationId xmlns:a16="http://schemas.microsoft.com/office/drawing/2014/main" id="{6D256D0B-9690-5A05-FC2D-7FF180A3D714}"/>
                  </a:ext>
                </a:extLst>
              </p:cNvPr>
              <p:cNvGrpSpPr/>
              <p:nvPr/>
            </p:nvGrpSpPr>
            <p:grpSpPr>
              <a:xfrm>
                <a:off x="5265420" y="3360420"/>
                <a:ext cx="228600" cy="217488"/>
                <a:chOff x="4358268" y="2699253"/>
                <a:chExt cx="228600" cy="217488"/>
              </a:xfrm>
            </p:grpSpPr>
            <p:sp>
              <p:nvSpPr>
                <p:cNvPr id="55676" name="Oval 23">
                  <a:extLst>
                    <a:ext uri="{FF2B5EF4-FFF2-40B4-BE49-F238E27FC236}">
                      <a16:creationId xmlns:a16="http://schemas.microsoft.com/office/drawing/2014/main" id="{A668FC0E-9868-FB0A-375F-E2057BB4D517}"/>
                    </a:ext>
                  </a:extLst>
                </p:cNvPr>
                <p:cNvSpPr>
                  <a:spLocks noChangeArrowheads="1"/>
                </p:cNvSpPr>
                <p:nvPr/>
              </p:nvSpPr>
              <p:spPr bwMode="auto">
                <a:xfrm>
                  <a:off x="4392536" y="2732630"/>
                  <a:ext cx="152400" cy="153987"/>
                </a:xfrm>
                <a:prstGeom prst="ellipse">
                  <a:avLst/>
                </a:prstGeom>
                <a:solidFill>
                  <a:srgbClr val="FFC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77" name="Oval 55676">
                  <a:extLst>
                    <a:ext uri="{FF2B5EF4-FFF2-40B4-BE49-F238E27FC236}">
                      <a16:creationId xmlns:a16="http://schemas.microsoft.com/office/drawing/2014/main" id="{F8BA0780-956F-A9C8-40AF-A453B9DCF258}"/>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grpSp>
            <p:nvGrpSpPr>
              <p:cNvPr id="55667" name="Group 55666">
                <a:extLst>
                  <a:ext uri="{FF2B5EF4-FFF2-40B4-BE49-F238E27FC236}">
                    <a16:creationId xmlns:a16="http://schemas.microsoft.com/office/drawing/2014/main" id="{587F551F-E5AB-C04C-DC4C-A252D2809AAF}"/>
                  </a:ext>
                </a:extLst>
              </p:cNvPr>
              <p:cNvGrpSpPr/>
              <p:nvPr/>
            </p:nvGrpSpPr>
            <p:grpSpPr>
              <a:xfrm>
                <a:off x="5105400" y="3634740"/>
                <a:ext cx="228600" cy="217488"/>
                <a:chOff x="4358268" y="2699253"/>
                <a:chExt cx="228600" cy="217488"/>
              </a:xfrm>
            </p:grpSpPr>
            <p:sp>
              <p:nvSpPr>
                <p:cNvPr id="55674" name="Oval 23">
                  <a:extLst>
                    <a:ext uri="{FF2B5EF4-FFF2-40B4-BE49-F238E27FC236}">
                      <a16:creationId xmlns:a16="http://schemas.microsoft.com/office/drawing/2014/main" id="{5D69A7DF-D267-AECC-3DF2-5D71DE64A806}"/>
                    </a:ext>
                  </a:extLst>
                </p:cNvPr>
                <p:cNvSpPr>
                  <a:spLocks noChangeArrowheads="1"/>
                </p:cNvSpPr>
                <p:nvPr/>
              </p:nvSpPr>
              <p:spPr bwMode="auto">
                <a:xfrm>
                  <a:off x="4392536" y="2732630"/>
                  <a:ext cx="152400" cy="153987"/>
                </a:xfrm>
                <a:prstGeom prst="ellipse">
                  <a:avLst/>
                </a:prstGeom>
                <a:solidFill>
                  <a:srgbClr val="FF0000"/>
                </a:solidFill>
                <a:ln w="9525" cmpd="thickThin">
                  <a:solidFill>
                    <a:srgbClr val="FFC000"/>
                  </a:solidFill>
                  <a:round/>
                  <a:headEnd/>
                  <a:tailEnd/>
                </a:ln>
              </p:spPr>
              <p:txBody>
                <a:bodyPr wrap="none" anchor="ctr"/>
                <a:lstStyle>
                  <a:lvl1pPr>
                    <a:defRPr sz="2400">
                      <a:solidFill>
                        <a:schemeClr val="bg1"/>
                      </a:solidFill>
                      <a:latin typeface="GillSans" charset="0"/>
                      <a:ea typeface="MS PGothic" pitchFamily="34" charset="-128"/>
                    </a:defRPr>
                  </a:lvl1pPr>
                  <a:lvl2pPr marL="742950" indent="-285750">
                    <a:defRPr sz="2400">
                      <a:solidFill>
                        <a:schemeClr val="bg1"/>
                      </a:solidFill>
                      <a:latin typeface="GillSans" charset="0"/>
                      <a:ea typeface="MS PGothic" pitchFamily="34" charset="-128"/>
                    </a:defRPr>
                  </a:lvl2pPr>
                  <a:lvl3pPr marL="1143000" indent="-228600">
                    <a:defRPr sz="2400">
                      <a:solidFill>
                        <a:schemeClr val="bg1"/>
                      </a:solidFill>
                      <a:latin typeface="GillSans" charset="0"/>
                      <a:ea typeface="MS PGothic" pitchFamily="34" charset="-128"/>
                    </a:defRPr>
                  </a:lvl3pPr>
                  <a:lvl4pPr marL="1600200" indent="-228600">
                    <a:defRPr sz="2400">
                      <a:solidFill>
                        <a:schemeClr val="bg1"/>
                      </a:solidFill>
                      <a:latin typeface="GillSans" charset="0"/>
                      <a:ea typeface="MS PGothic" pitchFamily="34" charset="-128"/>
                    </a:defRPr>
                  </a:lvl4pPr>
                  <a:lvl5pPr marL="2057400" indent="-228600">
                    <a:defRPr sz="2400">
                      <a:solidFill>
                        <a:schemeClr val="bg1"/>
                      </a:solidFill>
                      <a:latin typeface="GillSans" charset="0"/>
                      <a:ea typeface="MS PGothic" pitchFamily="34" charset="-128"/>
                    </a:defRPr>
                  </a:lvl5pPr>
                  <a:lvl6pPr marL="2514600" indent="-228600" eaLnBrk="0" fontAlgn="base" hangingPunct="0">
                    <a:spcBef>
                      <a:spcPct val="0"/>
                    </a:spcBef>
                    <a:spcAft>
                      <a:spcPct val="0"/>
                    </a:spcAft>
                    <a:defRPr sz="2400">
                      <a:solidFill>
                        <a:schemeClr val="bg1"/>
                      </a:solidFill>
                      <a:latin typeface="GillSans" charset="0"/>
                      <a:ea typeface="MS PGothic" pitchFamily="34" charset="-128"/>
                    </a:defRPr>
                  </a:lvl6pPr>
                  <a:lvl7pPr marL="2971800" indent="-228600" eaLnBrk="0" fontAlgn="base" hangingPunct="0">
                    <a:spcBef>
                      <a:spcPct val="0"/>
                    </a:spcBef>
                    <a:spcAft>
                      <a:spcPct val="0"/>
                    </a:spcAft>
                    <a:defRPr sz="2400">
                      <a:solidFill>
                        <a:schemeClr val="bg1"/>
                      </a:solidFill>
                      <a:latin typeface="GillSans" charset="0"/>
                      <a:ea typeface="MS PGothic" pitchFamily="34" charset="-128"/>
                    </a:defRPr>
                  </a:lvl7pPr>
                  <a:lvl8pPr marL="3429000" indent="-228600" eaLnBrk="0" fontAlgn="base" hangingPunct="0">
                    <a:spcBef>
                      <a:spcPct val="0"/>
                    </a:spcBef>
                    <a:spcAft>
                      <a:spcPct val="0"/>
                    </a:spcAft>
                    <a:defRPr sz="2400">
                      <a:solidFill>
                        <a:schemeClr val="bg1"/>
                      </a:solidFill>
                      <a:latin typeface="GillSans" charset="0"/>
                      <a:ea typeface="MS PGothic" pitchFamily="34" charset="-128"/>
                    </a:defRPr>
                  </a:lvl8pPr>
                  <a:lvl9pPr marL="3886200" indent="-228600" eaLnBrk="0" fontAlgn="base" hangingPunct="0">
                    <a:spcBef>
                      <a:spcPct val="0"/>
                    </a:spcBef>
                    <a:spcAft>
                      <a:spcPct val="0"/>
                    </a:spcAft>
                    <a:defRPr sz="2400">
                      <a:solidFill>
                        <a:schemeClr val="bg1"/>
                      </a:solidFill>
                      <a:latin typeface="GillSans" charset="0"/>
                      <a:ea typeface="MS PGothic" pitchFamily="34" charset="-128"/>
                    </a:defRPr>
                  </a:lvl9pPr>
                </a:lstStyle>
                <a:p>
                  <a:pPr eaLnBrk="0" fontAlgn="base" hangingPunct="0">
                    <a:spcBef>
                      <a:spcPct val="0"/>
                    </a:spcBef>
                    <a:spcAft>
                      <a:spcPct val="0"/>
                    </a:spcAft>
                  </a:pPr>
                  <a:endParaRPr lang="en-US" altLang="en-US">
                    <a:solidFill>
                      <a:srgbClr val="FFFFFF"/>
                    </a:solidFill>
                  </a:endParaRPr>
                </a:p>
              </p:txBody>
            </p:sp>
            <p:sp>
              <p:nvSpPr>
                <p:cNvPr id="55675" name="Oval 55674">
                  <a:extLst>
                    <a:ext uri="{FF2B5EF4-FFF2-40B4-BE49-F238E27FC236}">
                      <a16:creationId xmlns:a16="http://schemas.microsoft.com/office/drawing/2014/main" id="{954A9BCC-71E9-4BDC-6232-9453C7C64750}"/>
                    </a:ext>
                  </a:extLst>
                </p:cNvPr>
                <p:cNvSpPr/>
                <p:nvPr/>
              </p:nvSpPr>
              <p:spPr bwMode="auto">
                <a:xfrm>
                  <a:off x="4358268" y="2699253"/>
                  <a:ext cx="228600" cy="217488"/>
                </a:xfrm>
                <a:prstGeom prst="ellipse">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GillSans" pitchFamily="34" charset="0"/>
                  </a:endParaRPr>
                </a:p>
              </p:txBody>
            </p:sp>
          </p:grpSp>
          <p:sp>
            <p:nvSpPr>
              <p:cNvPr id="55668" name="Arc 55667">
                <a:extLst>
                  <a:ext uri="{FF2B5EF4-FFF2-40B4-BE49-F238E27FC236}">
                    <a16:creationId xmlns:a16="http://schemas.microsoft.com/office/drawing/2014/main" id="{96E253E1-B134-2256-DFD7-0AD6D4027146}"/>
                  </a:ext>
                </a:extLst>
              </p:cNvPr>
              <p:cNvSpPr/>
              <p:nvPr/>
            </p:nvSpPr>
            <p:spPr>
              <a:xfrm rot="3315519">
                <a:off x="3743541" y="3346951"/>
                <a:ext cx="379772" cy="379772"/>
              </a:xfrm>
              <a:prstGeom prst="arc">
                <a:avLst>
                  <a:gd name="adj1" fmla="val 16200000"/>
                  <a:gd name="adj2" fmla="val 2035955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5669" name="AutoShape 9">
                <a:extLst>
                  <a:ext uri="{FF2B5EF4-FFF2-40B4-BE49-F238E27FC236}">
                    <a16:creationId xmlns:a16="http://schemas.microsoft.com/office/drawing/2014/main" id="{6CE96A18-BBC0-4038-EDFA-7F5A293891C1}"/>
                  </a:ext>
                </a:extLst>
              </p:cNvPr>
              <p:cNvCxnSpPr>
                <a:cxnSpLocks noChangeShapeType="1"/>
              </p:cNvCxnSpPr>
              <p:nvPr/>
            </p:nvCxnSpPr>
            <p:spPr bwMode="auto">
              <a:xfrm>
                <a:off x="5455920" y="3451860"/>
                <a:ext cx="2453640" cy="16764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670" name="AutoShape 9">
                <a:extLst>
                  <a:ext uri="{FF2B5EF4-FFF2-40B4-BE49-F238E27FC236}">
                    <a16:creationId xmlns:a16="http://schemas.microsoft.com/office/drawing/2014/main" id="{DC955AD4-359E-E33F-08AF-D697FEC1FF00}"/>
                  </a:ext>
                </a:extLst>
              </p:cNvPr>
              <p:cNvCxnSpPr>
                <a:cxnSpLocks noChangeShapeType="1"/>
              </p:cNvCxnSpPr>
              <p:nvPr/>
            </p:nvCxnSpPr>
            <p:spPr bwMode="auto">
              <a:xfrm flipV="1">
                <a:off x="5311140" y="3604260"/>
                <a:ext cx="2506980" cy="15240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cxnSp>
            <p:nvCxnSpPr>
              <p:cNvPr id="55671" name="AutoShape 9">
                <a:extLst>
                  <a:ext uri="{FF2B5EF4-FFF2-40B4-BE49-F238E27FC236}">
                    <a16:creationId xmlns:a16="http://schemas.microsoft.com/office/drawing/2014/main" id="{73709CFB-E49D-4D06-DCFE-482247B3D266}"/>
                  </a:ext>
                </a:extLst>
              </p:cNvPr>
              <p:cNvCxnSpPr>
                <a:cxnSpLocks noChangeShapeType="1"/>
              </p:cNvCxnSpPr>
              <p:nvPr/>
            </p:nvCxnSpPr>
            <p:spPr bwMode="auto">
              <a:xfrm>
                <a:off x="3215640" y="3002280"/>
                <a:ext cx="4716780" cy="563880"/>
              </a:xfrm>
              <a:prstGeom prst="straightConnector1">
                <a:avLst/>
              </a:prstGeom>
              <a:noFill/>
              <a:ln w="57150">
                <a:solidFill>
                  <a:schemeClr val="tx1"/>
                </a:solidFill>
                <a:prstDash val="solid"/>
                <a:round/>
                <a:headEnd/>
                <a:tailEnd type="triangle" w="med" len="med"/>
              </a:ln>
              <a:extLst>
                <a:ext uri="{909E8E84-426E-40dd-AFC4-6F175D3DCCD1}">
                  <a14:hiddenFill xmlns:a14="http://schemas.microsoft.com/office/drawing/2010/main" xmlns="">
                    <a:noFill/>
                  </a14:hiddenFill>
                </a:ext>
              </a:extLst>
            </p:spPr>
          </p:cxnSp>
          <p:sp>
            <p:nvSpPr>
              <p:cNvPr id="55672" name="Freeform: Shape 181">
                <a:extLst>
                  <a:ext uri="{FF2B5EF4-FFF2-40B4-BE49-F238E27FC236}">
                    <a16:creationId xmlns:a16="http://schemas.microsoft.com/office/drawing/2014/main" id="{B56202BC-881F-5B71-11E2-93850676B238}"/>
                  </a:ext>
                </a:extLst>
              </p:cNvPr>
              <p:cNvSpPr/>
              <p:nvPr/>
            </p:nvSpPr>
            <p:spPr>
              <a:xfrm>
                <a:off x="4145280" y="1529131"/>
                <a:ext cx="3985260" cy="1998929"/>
              </a:xfrm>
              <a:custGeom>
                <a:avLst/>
                <a:gdLst>
                  <a:gd name="connsiteX0" fmla="*/ 0 w 3985260"/>
                  <a:gd name="connsiteY0" fmla="*/ 170129 h 1998929"/>
                  <a:gd name="connsiteX1" fmla="*/ 1661160 w 3985260"/>
                  <a:gd name="connsiteY1" fmla="*/ 177749 h 1998929"/>
                  <a:gd name="connsiteX2" fmla="*/ 3985260 w 3985260"/>
                  <a:gd name="connsiteY2" fmla="*/ 1998929 h 1998929"/>
                </a:gdLst>
                <a:ahLst/>
                <a:cxnLst>
                  <a:cxn ang="0">
                    <a:pos x="connsiteX0" y="connsiteY0"/>
                  </a:cxn>
                  <a:cxn ang="0">
                    <a:pos x="connsiteX1" y="connsiteY1"/>
                  </a:cxn>
                  <a:cxn ang="0">
                    <a:pos x="connsiteX2" y="connsiteY2"/>
                  </a:cxn>
                </a:cxnLst>
                <a:rect l="l" t="t" r="r" b="b"/>
                <a:pathLst>
                  <a:path w="3985260" h="1998929">
                    <a:moveTo>
                      <a:pt x="0" y="170129"/>
                    </a:moveTo>
                    <a:cubicBezTo>
                      <a:pt x="498475" y="21539"/>
                      <a:pt x="996950" y="-127051"/>
                      <a:pt x="1661160" y="177749"/>
                    </a:cubicBezTo>
                    <a:cubicBezTo>
                      <a:pt x="2325370" y="482549"/>
                      <a:pt x="3155315" y="1240739"/>
                      <a:pt x="3985260" y="1998929"/>
                    </a:cubicBezTo>
                  </a:path>
                </a:pathLst>
              </a:custGeom>
              <a:noFill/>
              <a:ln w="5715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73" name="Freeform: Shape 182">
                <a:extLst>
                  <a:ext uri="{FF2B5EF4-FFF2-40B4-BE49-F238E27FC236}">
                    <a16:creationId xmlns:a16="http://schemas.microsoft.com/office/drawing/2014/main" id="{6106C3E8-933C-6C31-BE7F-A2FEF73A8D29}"/>
                  </a:ext>
                </a:extLst>
              </p:cNvPr>
              <p:cNvSpPr/>
              <p:nvPr/>
            </p:nvSpPr>
            <p:spPr>
              <a:xfrm>
                <a:off x="4206240" y="2118515"/>
                <a:ext cx="3848100" cy="1394305"/>
              </a:xfrm>
              <a:custGeom>
                <a:avLst/>
                <a:gdLst>
                  <a:gd name="connsiteX0" fmla="*/ 0 w 3848100"/>
                  <a:gd name="connsiteY0" fmla="*/ 53185 h 1394305"/>
                  <a:gd name="connsiteX1" fmla="*/ 1684020 w 3848100"/>
                  <a:gd name="connsiteY1" fmla="*/ 159865 h 1394305"/>
                  <a:gd name="connsiteX2" fmla="*/ 3848100 w 3848100"/>
                  <a:gd name="connsiteY2" fmla="*/ 1394305 h 1394305"/>
                </a:gdLst>
                <a:ahLst/>
                <a:cxnLst>
                  <a:cxn ang="0">
                    <a:pos x="connsiteX0" y="connsiteY0"/>
                  </a:cxn>
                  <a:cxn ang="0">
                    <a:pos x="connsiteX1" y="connsiteY1"/>
                  </a:cxn>
                  <a:cxn ang="0">
                    <a:pos x="connsiteX2" y="connsiteY2"/>
                  </a:cxn>
                </a:cxnLst>
                <a:rect l="l" t="t" r="r" b="b"/>
                <a:pathLst>
                  <a:path w="3848100" h="1394305">
                    <a:moveTo>
                      <a:pt x="0" y="53185"/>
                    </a:moveTo>
                    <a:cubicBezTo>
                      <a:pt x="521335" y="-5235"/>
                      <a:pt x="1042670" y="-63655"/>
                      <a:pt x="1684020" y="159865"/>
                    </a:cubicBezTo>
                    <a:cubicBezTo>
                      <a:pt x="2325370" y="383385"/>
                      <a:pt x="3086735" y="888845"/>
                      <a:pt x="3848100" y="1394305"/>
                    </a:cubicBezTo>
                  </a:path>
                </a:pathLst>
              </a:custGeom>
              <a:noFill/>
              <a:ln w="5715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701" name="TextBox 55700">
            <a:extLst>
              <a:ext uri="{FF2B5EF4-FFF2-40B4-BE49-F238E27FC236}">
                <a16:creationId xmlns:a16="http://schemas.microsoft.com/office/drawing/2014/main" id="{01217860-924B-4998-8CF5-86EACDF6CD08}"/>
              </a:ext>
            </a:extLst>
          </p:cNvPr>
          <p:cNvSpPr txBox="1"/>
          <p:nvPr/>
        </p:nvSpPr>
        <p:spPr>
          <a:xfrm>
            <a:off x="460017" y="3402692"/>
            <a:ext cx="4682692" cy="523220"/>
          </a:xfrm>
          <a:prstGeom prst="rect">
            <a:avLst/>
          </a:prstGeom>
          <a:noFill/>
        </p:spPr>
        <p:txBody>
          <a:bodyPr wrap="none" rtlCol="0">
            <a:spAutoFit/>
          </a:bodyPr>
          <a:lstStyle/>
          <a:p>
            <a:r>
              <a:rPr lang="en-US" sz="2800" dirty="0"/>
              <a:t>Risk-Bounded Conditional Plan</a:t>
            </a:r>
          </a:p>
        </p:txBody>
      </p:sp>
    </p:spTree>
    <p:custDataLst>
      <p:tags r:id="rId1"/>
    </p:custDataLst>
    <p:extLst>
      <p:ext uri="{BB962C8B-B14F-4D97-AF65-F5344CB8AC3E}">
        <p14:creationId xmlns:p14="http://schemas.microsoft.com/office/powerpoint/2010/main" val="149502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5300">
                                            <p:txEl>
                                              <p:pRg st="1" end="1"/>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7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uiExpand="1" build="p"/>
      <p:bldP spid="55300" grpId="1" uiExpand="1" build="p"/>
      <p:bldP spid="557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Bridging Planning and Learning</a:t>
            </a:r>
          </a:p>
        </p:txBody>
      </p:sp>
      <p:sp>
        <p:nvSpPr>
          <p:cNvPr id="55300" name="Rectangle 4"/>
          <p:cNvSpPr>
            <a:spLocks noGrp="1" noChangeArrowheads="1"/>
          </p:cNvSpPr>
          <p:nvPr>
            <p:ph sz="quarter" idx="10"/>
          </p:nvPr>
        </p:nvSpPr>
        <p:spPr/>
        <p:txBody>
          <a:bodyPr/>
          <a:lstStyle/>
          <a:p>
            <a:endParaRPr lang="en-US" dirty="0">
              <a:ea typeface="ＭＳ Ｐゴシック" pitchFamily="-109" charset="-128"/>
              <a:cs typeface="ＭＳ Ｐゴシック" pitchFamily="-109" charset="-128"/>
            </a:endParaRPr>
          </a:p>
          <a:p>
            <a:r>
              <a:rPr lang="en-US" dirty="0">
                <a:ea typeface="ＭＳ Ｐゴシック" pitchFamily="-109" charset="-128"/>
                <a:cs typeface="ＭＳ Ｐゴシック" pitchFamily="-109" charset="-128"/>
              </a:rPr>
              <a:t>Learn policies for primitive actions</a:t>
            </a:r>
          </a:p>
          <a:p>
            <a:r>
              <a:rPr lang="en-US" dirty="0">
                <a:ea typeface="ＭＳ Ｐゴシック" pitchFamily="-109" charset="-128"/>
                <a:cs typeface="ＭＳ Ｐゴシック" pitchFamily="-109" charset="-128"/>
              </a:rPr>
              <a:t>Chain primitive actions to achieve goal</a:t>
            </a:r>
          </a:p>
          <a:p>
            <a:r>
              <a:rPr lang="en-US" dirty="0">
                <a:ea typeface="ＭＳ Ｐゴシック" pitchFamily="-109" charset="-128"/>
                <a:cs typeface="ＭＳ Ｐゴシック" pitchFamily="-109" charset="-128"/>
              </a:rPr>
              <a:t>Ensure risk-bound isn’t violated</a:t>
            </a:r>
          </a:p>
          <a:p>
            <a:endParaRPr lang="en-US" dirty="0">
              <a:ea typeface="ＭＳ Ｐゴシック" pitchFamily="-109" charset="-128"/>
              <a:cs typeface="ＭＳ Ｐゴシック" pitchFamily="-109" charset="-128"/>
            </a:endParaRPr>
          </a:p>
          <a:p>
            <a:pPr marL="0" indent="0">
              <a:buNone/>
            </a:pPr>
            <a:endParaRPr lang="en-US" dirty="0">
              <a:ea typeface="ＭＳ Ｐゴシック" pitchFamily="-109" charset="-128"/>
              <a:cs typeface="ＭＳ Ｐゴシック" pitchFamily="-109" charset="-128"/>
            </a:endParaRP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pic>
        <p:nvPicPr>
          <p:cNvPr id="5122" name="Picture 2">
            <a:extLst>
              <a:ext uri="{FF2B5EF4-FFF2-40B4-BE49-F238E27FC236}">
                <a16:creationId xmlns:a16="http://schemas.microsoft.com/office/drawing/2014/main" id="{ACFFE80C-660E-5BAE-BF0A-77F5428751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653" y="3431578"/>
            <a:ext cx="2534984" cy="22285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BE0E11D-B848-C30B-A118-C1EEC36062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724" y="3431578"/>
            <a:ext cx="2527762" cy="222855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4DBC01E-2B5C-9A1F-7EC2-70006771C3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6573" y="3431578"/>
            <a:ext cx="2535501" cy="222855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1CC5B55B-9150-1CEF-D66E-8A2B739AAF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4161" y="3433603"/>
            <a:ext cx="2538080" cy="222855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4404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30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Proposed Approach</a:t>
            </a: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sp>
        <p:nvSpPr>
          <p:cNvPr id="5" name="TextBox 4">
            <a:extLst>
              <a:ext uri="{FF2B5EF4-FFF2-40B4-BE49-F238E27FC236}">
                <a16:creationId xmlns:a16="http://schemas.microsoft.com/office/drawing/2014/main" id="{D0AD02AE-4291-6DBE-9C6A-F5B5FEE562E5}"/>
              </a:ext>
            </a:extLst>
          </p:cNvPr>
          <p:cNvSpPr txBox="1"/>
          <p:nvPr/>
        </p:nvSpPr>
        <p:spPr>
          <a:xfrm>
            <a:off x="6941821" y="1316304"/>
            <a:ext cx="2932938"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Environment / Landmarks</a:t>
            </a:r>
            <a:endParaRPr lang="en-US" dirty="0">
              <a:effectLst/>
            </a:endParaRPr>
          </a:p>
        </p:txBody>
      </p:sp>
      <p:sp>
        <p:nvSpPr>
          <p:cNvPr id="7" name="TextBox 6">
            <a:extLst>
              <a:ext uri="{FF2B5EF4-FFF2-40B4-BE49-F238E27FC236}">
                <a16:creationId xmlns:a16="http://schemas.microsoft.com/office/drawing/2014/main" id="{AA0D364B-EC9F-F5FD-4EA8-34002C968D2F}"/>
              </a:ext>
            </a:extLst>
          </p:cNvPr>
          <p:cNvSpPr txBox="1"/>
          <p:nvPr/>
        </p:nvSpPr>
        <p:spPr>
          <a:xfrm>
            <a:off x="6991508" y="2400922"/>
            <a:ext cx="2814448"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Learn primitive skills</a:t>
            </a:r>
            <a:endParaRPr lang="en-US" dirty="0">
              <a:effectLst/>
            </a:endParaRPr>
          </a:p>
        </p:txBody>
      </p:sp>
      <p:sp>
        <p:nvSpPr>
          <p:cNvPr id="11" name="TextBox 10">
            <a:extLst>
              <a:ext uri="{FF2B5EF4-FFF2-40B4-BE49-F238E27FC236}">
                <a16:creationId xmlns:a16="http://schemas.microsoft.com/office/drawing/2014/main" id="{A75FE7DC-BBDA-E6BB-DABD-363796D58C2C}"/>
              </a:ext>
            </a:extLst>
          </p:cNvPr>
          <p:cNvSpPr txBox="1"/>
          <p:nvPr/>
        </p:nvSpPr>
        <p:spPr>
          <a:xfrm>
            <a:off x="7466829" y="3594537"/>
            <a:ext cx="1841390" cy="646331"/>
          </a:xfrm>
          <a:prstGeom prst="rect">
            <a:avLst/>
          </a:prstGeom>
          <a:noFill/>
        </p:spPr>
        <p:txBody>
          <a:bodyPr wrap="square">
            <a:spAutoFit/>
          </a:bodyPr>
          <a:lstStyle/>
          <a:p>
            <a:pPr algn="ctr" rtl="0">
              <a:spcBef>
                <a:spcPts val="0"/>
              </a:spcBef>
              <a:spcAft>
                <a:spcPts val="0"/>
              </a:spcAft>
            </a:pPr>
            <a:r>
              <a:rPr lang="en-US" dirty="0">
                <a:effectLst/>
              </a:rPr>
              <a:t>Compute candidate policies</a:t>
            </a:r>
          </a:p>
        </p:txBody>
      </p:sp>
      <p:sp>
        <p:nvSpPr>
          <p:cNvPr id="13" name="TextBox 12">
            <a:extLst>
              <a:ext uri="{FF2B5EF4-FFF2-40B4-BE49-F238E27FC236}">
                <a16:creationId xmlns:a16="http://schemas.microsoft.com/office/drawing/2014/main" id="{10C5C896-D337-655A-58FD-40BCE97081BB}"/>
              </a:ext>
            </a:extLst>
          </p:cNvPr>
          <p:cNvSpPr txBox="1"/>
          <p:nvPr/>
        </p:nvSpPr>
        <p:spPr>
          <a:xfrm>
            <a:off x="7989761" y="4774414"/>
            <a:ext cx="795528" cy="369332"/>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Policy</a:t>
            </a:r>
            <a:endParaRPr lang="en-US" dirty="0">
              <a:effectLst/>
            </a:endParaRPr>
          </a:p>
        </p:txBody>
      </p:sp>
      <p:sp>
        <p:nvSpPr>
          <p:cNvPr id="14" name="Rectangle 13">
            <a:extLst>
              <a:ext uri="{FF2B5EF4-FFF2-40B4-BE49-F238E27FC236}">
                <a16:creationId xmlns:a16="http://schemas.microsoft.com/office/drawing/2014/main" id="{599AA45A-4944-60D9-6EEA-2C4C81358169}"/>
              </a:ext>
            </a:extLst>
          </p:cNvPr>
          <p:cNvSpPr/>
          <p:nvPr/>
        </p:nvSpPr>
        <p:spPr>
          <a:xfrm>
            <a:off x="6991508" y="2304288"/>
            <a:ext cx="2814449" cy="6035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F03338A0-3CE5-5206-7B26-48543DF94F38}"/>
              </a:ext>
            </a:extLst>
          </p:cNvPr>
          <p:cNvSpPr/>
          <p:nvPr/>
        </p:nvSpPr>
        <p:spPr>
          <a:xfrm>
            <a:off x="7159637" y="3481701"/>
            <a:ext cx="2455775" cy="93701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FA7F5EB-A99E-ED52-06C9-C129604F8624}"/>
              </a:ext>
            </a:extLst>
          </p:cNvPr>
          <p:cNvCxnSpPr>
            <a:cxnSpLocks/>
            <a:stCxn id="5" idx="2"/>
            <a:endCxn id="14" idx="0"/>
          </p:cNvCxnSpPr>
          <p:nvPr/>
        </p:nvCxnSpPr>
        <p:spPr>
          <a:xfrm flipH="1">
            <a:off x="8398733" y="1685636"/>
            <a:ext cx="9557" cy="618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907B4CF-DCB0-44EB-49ED-7265B00F3294}"/>
              </a:ext>
            </a:extLst>
          </p:cNvPr>
          <p:cNvCxnSpPr>
            <a:cxnSpLocks/>
            <a:stCxn id="14" idx="2"/>
            <a:endCxn id="15" idx="0"/>
          </p:cNvCxnSpPr>
          <p:nvPr/>
        </p:nvCxnSpPr>
        <p:spPr>
          <a:xfrm flipH="1">
            <a:off x="8387525" y="2907792"/>
            <a:ext cx="11208" cy="573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8C2D2DF-7FDC-CCAC-47E5-0FE160B117DF}"/>
              </a:ext>
            </a:extLst>
          </p:cNvPr>
          <p:cNvCxnSpPr>
            <a:cxnSpLocks/>
            <a:stCxn id="15" idx="2"/>
            <a:endCxn id="13" idx="0"/>
          </p:cNvCxnSpPr>
          <p:nvPr/>
        </p:nvCxnSpPr>
        <p:spPr>
          <a:xfrm>
            <a:off x="8387525" y="4418717"/>
            <a:ext cx="0" cy="355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FC138889-47D8-1687-519F-4169285A9AB8}"/>
              </a:ext>
            </a:extLst>
          </p:cNvPr>
          <p:cNvSpPr txBox="1"/>
          <p:nvPr/>
        </p:nvSpPr>
        <p:spPr>
          <a:xfrm>
            <a:off x="6432036" y="1924484"/>
            <a:ext cx="1898529" cy="369332"/>
          </a:xfrm>
          <a:prstGeom prst="rect">
            <a:avLst/>
          </a:prstGeom>
          <a:noFill/>
        </p:spPr>
        <p:txBody>
          <a:bodyPr wrap="square">
            <a:spAutoFit/>
          </a:bodyPr>
          <a:lstStyle/>
          <a:p>
            <a:pPr algn="ctr" rtl="0">
              <a:spcBef>
                <a:spcPts val="0"/>
              </a:spcBef>
              <a:spcAft>
                <a:spcPts val="0"/>
              </a:spcAft>
            </a:pPr>
            <a:r>
              <a:rPr lang="en-US" i="1" dirty="0">
                <a:solidFill>
                  <a:srgbClr val="FF0000"/>
                </a:solidFill>
                <a:latin typeface="Calibri" panose="020F0502020204030204" pitchFamily="34" charset="0"/>
              </a:rPr>
              <a:t>Primitive Learner</a:t>
            </a:r>
            <a:endParaRPr lang="en-US" i="1" dirty="0">
              <a:solidFill>
                <a:srgbClr val="FF0000"/>
              </a:solidFill>
              <a:effectLst/>
            </a:endParaRPr>
          </a:p>
        </p:txBody>
      </p:sp>
      <p:sp>
        <p:nvSpPr>
          <p:cNvPr id="48" name="TextBox 47">
            <a:extLst>
              <a:ext uri="{FF2B5EF4-FFF2-40B4-BE49-F238E27FC236}">
                <a16:creationId xmlns:a16="http://schemas.microsoft.com/office/drawing/2014/main" id="{85CF95F3-919F-B13B-459A-5915E6C2F672}"/>
              </a:ext>
            </a:extLst>
          </p:cNvPr>
          <p:cNvSpPr txBox="1"/>
          <p:nvPr/>
        </p:nvSpPr>
        <p:spPr>
          <a:xfrm>
            <a:off x="6325478" y="3112369"/>
            <a:ext cx="2082812" cy="369332"/>
          </a:xfrm>
          <a:prstGeom prst="rect">
            <a:avLst/>
          </a:prstGeom>
          <a:noFill/>
        </p:spPr>
        <p:txBody>
          <a:bodyPr wrap="square">
            <a:spAutoFit/>
          </a:bodyPr>
          <a:lstStyle/>
          <a:p>
            <a:pPr algn="ctr" rtl="0">
              <a:spcBef>
                <a:spcPts val="0"/>
              </a:spcBef>
              <a:spcAft>
                <a:spcPts val="0"/>
              </a:spcAft>
            </a:pPr>
            <a:r>
              <a:rPr lang="en-US" i="1" dirty="0">
                <a:solidFill>
                  <a:srgbClr val="FF0000"/>
                </a:solidFill>
                <a:latin typeface="Calibri" panose="020F0502020204030204" pitchFamily="34" charset="0"/>
              </a:rPr>
              <a:t>Conditional Planner</a:t>
            </a:r>
            <a:endParaRPr lang="en-US" i="1" dirty="0">
              <a:solidFill>
                <a:srgbClr val="FF0000"/>
              </a:solidFill>
              <a:effectLst/>
            </a:endParaRPr>
          </a:p>
        </p:txBody>
      </p:sp>
      <p:pic>
        <p:nvPicPr>
          <p:cNvPr id="2" name="Picture 2">
            <a:extLst>
              <a:ext uri="{FF2B5EF4-FFF2-40B4-BE49-F238E27FC236}">
                <a16:creationId xmlns:a16="http://schemas.microsoft.com/office/drawing/2014/main" id="{7145E4B9-5FE0-4C4C-72D5-63C336C653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749" y="1064132"/>
            <a:ext cx="4729735" cy="47297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2263236-2A71-A663-13E1-1C9AD0F8DA22}"/>
                  </a:ext>
                </a:extLst>
              </p:cNvPr>
              <p:cNvSpPr txBox="1"/>
              <p:nvPr/>
            </p:nvSpPr>
            <p:spPr>
              <a:xfrm>
                <a:off x="2332753" y="5660653"/>
                <a:ext cx="2594610" cy="369332"/>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Failure Probability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sz="1800" b="0" i="0" u="none" strike="noStrike" dirty="0">
                    <a:solidFill>
                      <a:srgbClr val="000000"/>
                    </a:solidFill>
                    <a:effectLst/>
                    <a:latin typeface="Calibri" panose="020F0502020204030204" pitchFamily="34" charset="0"/>
                  </a:rPr>
                  <a:t> &lt; 0.3</a:t>
                </a:r>
                <a:endParaRPr lang="en-US" dirty="0">
                  <a:effectLst/>
                </a:endParaRPr>
              </a:p>
            </p:txBody>
          </p:sp>
        </mc:Choice>
        <mc:Fallback xmlns="">
          <p:sp>
            <p:nvSpPr>
              <p:cNvPr id="3" name="TextBox 2">
                <a:extLst>
                  <a:ext uri="{FF2B5EF4-FFF2-40B4-BE49-F238E27FC236}">
                    <a16:creationId xmlns:a16="http://schemas.microsoft.com/office/drawing/2014/main" id="{C2263236-2A71-A663-13E1-1C9AD0F8DA22}"/>
                  </a:ext>
                </a:extLst>
              </p:cNvPr>
              <p:cNvSpPr txBox="1">
                <a:spLocks noRot="1" noChangeAspect="1" noMove="1" noResize="1" noEditPoints="1" noAdjustHandles="1" noChangeArrowheads="1" noChangeShapeType="1" noTextEdit="1"/>
              </p:cNvSpPr>
              <p:nvPr/>
            </p:nvSpPr>
            <p:spPr>
              <a:xfrm>
                <a:off x="2332753" y="5660653"/>
                <a:ext cx="2594610" cy="369332"/>
              </a:xfrm>
              <a:prstGeom prst="rect">
                <a:avLst/>
              </a:prstGeom>
              <a:blipFill>
                <a:blip r:embed="rId5"/>
                <a:stretch>
                  <a:fillRect l="-1951" t="-6667" r="-976" b="-26667"/>
                </a:stretch>
              </a:blipFill>
            </p:spPr>
            <p:txBody>
              <a:bodyPr/>
              <a:lstStyle/>
              <a:p>
                <a:r>
                  <a:rPr lang="en-US">
                    <a:noFill/>
                  </a:rPr>
                  <a:t> </a:t>
                </a:r>
              </a:p>
            </p:txBody>
          </p:sp>
        </mc:Fallback>
      </mc:AlternateContent>
      <p:sp>
        <p:nvSpPr>
          <p:cNvPr id="4" name="Freeform 3">
            <a:extLst>
              <a:ext uri="{FF2B5EF4-FFF2-40B4-BE49-F238E27FC236}">
                <a16:creationId xmlns:a16="http://schemas.microsoft.com/office/drawing/2014/main" id="{265007E3-D588-F3B2-98DC-818FC52F7F29}"/>
              </a:ext>
            </a:extLst>
          </p:cNvPr>
          <p:cNvSpPr/>
          <p:nvPr/>
        </p:nvSpPr>
        <p:spPr>
          <a:xfrm>
            <a:off x="2407438" y="2508376"/>
            <a:ext cx="2415499" cy="2511837"/>
          </a:xfrm>
          <a:custGeom>
            <a:avLst/>
            <a:gdLst>
              <a:gd name="connsiteX0" fmla="*/ 0 w 2415499"/>
              <a:gd name="connsiteY0" fmla="*/ 2511837 h 2511837"/>
              <a:gd name="connsiteX1" fmla="*/ 347472 w 2415499"/>
              <a:gd name="connsiteY1" fmla="*/ 2127789 h 2511837"/>
              <a:gd name="connsiteX2" fmla="*/ 896112 w 2415499"/>
              <a:gd name="connsiteY2" fmla="*/ 2082069 h 2511837"/>
              <a:gd name="connsiteX3" fmla="*/ 1124712 w 2415499"/>
              <a:gd name="connsiteY3" fmla="*/ 1441989 h 2511837"/>
              <a:gd name="connsiteX4" fmla="*/ 1115568 w 2415499"/>
              <a:gd name="connsiteY4" fmla="*/ 939069 h 2511837"/>
              <a:gd name="connsiteX5" fmla="*/ 1728216 w 2415499"/>
              <a:gd name="connsiteY5" fmla="*/ 555021 h 2511837"/>
              <a:gd name="connsiteX6" fmla="*/ 2331720 w 2415499"/>
              <a:gd name="connsiteY6" fmla="*/ 61245 h 2511837"/>
              <a:gd name="connsiteX7" fmla="*/ 2395728 w 2415499"/>
              <a:gd name="connsiteY7" fmla="*/ 24669 h 251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499" h="2511837">
                <a:moveTo>
                  <a:pt x="0" y="2511837"/>
                </a:moveTo>
                <a:cubicBezTo>
                  <a:pt x="99060" y="2355627"/>
                  <a:pt x="198120" y="2199417"/>
                  <a:pt x="347472" y="2127789"/>
                </a:cubicBezTo>
                <a:cubicBezTo>
                  <a:pt x="496824" y="2056161"/>
                  <a:pt x="766572" y="2196369"/>
                  <a:pt x="896112" y="2082069"/>
                </a:cubicBezTo>
                <a:cubicBezTo>
                  <a:pt x="1025652" y="1967769"/>
                  <a:pt x="1088136" y="1632489"/>
                  <a:pt x="1124712" y="1441989"/>
                </a:cubicBezTo>
                <a:cubicBezTo>
                  <a:pt x="1161288" y="1251489"/>
                  <a:pt x="1014984" y="1086897"/>
                  <a:pt x="1115568" y="939069"/>
                </a:cubicBezTo>
                <a:cubicBezTo>
                  <a:pt x="1216152" y="791241"/>
                  <a:pt x="1525524" y="701325"/>
                  <a:pt x="1728216" y="555021"/>
                </a:cubicBezTo>
                <a:cubicBezTo>
                  <a:pt x="1930908" y="408717"/>
                  <a:pt x="2220468" y="149637"/>
                  <a:pt x="2331720" y="61245"/>
                </a:cubicBezTo>
                <a:cubicBezTo>
                  <a:pt x="2442972" y="-27147"/>
                  <a:pt x="2419350" y="-1239"/>
                  <a:pt x="2395728" y="24669"/>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A83FEBA8-573B-B8E3-8F55-F7180AB64FEC}"/>
              </a:ext>
            </a:extLst>
          </p:cNvPr>
          <p:cNvSpPr/>
          <p:nvPr/>
        </p:nvSpPr>
        <p:spPr>
          <a:xfrm>
            <a:off x="2249866" y="2048656"/>
            <a:ext cx="2563799" cy="2843541"/>
          </a:xfrm>
          <a:custGeom>
            <a:avLst/>
            <a:gdLst>
              <a:gd name="connsiteX0" fmla="*/ 130140 w 2563799"/>
              <a:gd name="connsiteY0" fmla="*/ 2843541 h 2843541"/>
              <a:gd name="connsiteX1" fmla="*/ 221580 w 2563799"/>
              <a:gd name="connsiteY1" fmla="*/ 1855989 h 2843541"/>
              <a:gd name="connsiteX2" fmla="*/ 2124 w 2563799"/>
              <a:gd name="connsiteY2" fmla="*/ 1097037 h 2843541"/>
              <a:gd name="connsiteX3" fmla="*/ 111852 w 2563799"/>
              <a:gd name="connsiteY3" fmla="*/ 740421 h 2843541"/>
              <a:gd name="connsiteX4" fmla="*/ 139284 w 2563799"/>
              <a:gd name="connsiteY4" fmla="*/ 164349 h 2843541"/>
              <a:gd name="connsiteX5" fmla="*/ 669636 w 2563799"/>
              <a:gd name="connsiteY5" fmla="*/ 8901 h 2843541"/>
              <a:gd name="connsiteX6" fmla="*/ 1410300 w 2563799"/>
              <a:gd name="connsiteY6" fmla="*/ 45477 h 2843541"/>
              <a:gd name="connsiteX7" fmla="*/ 1867500 w 2563799"/>
              <a:gd name="connsiteY7" fmla="*/ 264933 h 2843541"/>
              <a:gd name="connsiteX8" fmla="*/ 2525868 w 2563799"/>
              <a:gd name="connsiteY8" fmla="*/ 438669 h 2843541"/>
              <a:gd name="connsiteX9" fmla="*/ 2489292 w 2563799"/>
              <a:gd name="connsiteY9" fmla="*/ 438669 h 2843541"/>
              <a:gd name="connsiteX10" fmla="*/ 2535012 w 2563799"/>
              <a:gd name="connsiteY10" fmla="*/ 466101 h 284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3799" h="2843541">
                <a:moveTo>
                  <a:pt x="130140" y="2843541"/>
                </a:moveTo>
                <a:cubicBezTo>
                  <a:pt x="186528" y="2495307"/>
                  <a:pt x="242916" y="2147073"/>
                  <a:pt x="221580" y="1855989"/>
                </a:cubicBezTo>
                <a:cubicBezTo>
                  <a:pt x="200244" y="1564905"/>
                  <a:pt x="20412" y="1282965"/>
                  <a:pt x="2124" y="1097037"/>
                </a:cubicBezTo>
                <a:cubicBezTo>
                  <a:pt x="-16164" y="911109"/>
                  <a:pt x="88992" y="895869"/>
                  <a:pt x="111852" y="740421"/>
                </a:cubicBezTo>
                <a:cubicBezTo>
                  <a:pt x="134712" y="584973"/>
                  <a:pt x="46320" y="286269"/>
                  <a:pt x="139284" y="164349"/>
                </a:cubicBezTo>
                <a:cubicBezTo>
                  <a:pt x="232248" y="42429"/>
                  <a:pt x="457800" y="28713"/>
                  <a:pt x="669636" y="8901"/>
                </a:cubicBezTo>
                <a:cubicBezTo>
                  <a:pt x="881472" y="-10911"/>
                  <a:pt x="1210656" y="2805"/>
                  <a:pt x="1410300" y="45477"/>
                </a:cubicBezTo>
                <a:cubicBezTo>
                  <a:pt x="1609944" y="88149"/>
                  <a:pt x="1681572" y="199401"/>
                  <a:pt x="1867500" y="264933"/>
                </a:cubicBezTo>
                <a:cubicBezTo>
                  <a:pt x="2053428" y="330465"/>
                  <a:pt x="2422236" y="409713"/>
                  <a:pt x="2525868" y="438669"/>
                </a:cubicBezTo>
                <a:cubicBezTo>
                  <a:pt x="2629500" y="467625"/>
                  <a:pt x="2487768" y="434097"/>
                  <a:pt x="2489292" y="438669"/>
                </a:cubicBezTo>
                <a:cubicBezTo>
                  <a:pt x="2490816" y="443241"/>
                  <a:pt x="2512914" y="454671"/>
                  <a:pt x="2535012" y="466101"/>
                </a:cubicBezTo>
              </a:path>
            </a:pathLst>
          </a:custGeom>
          <a:ln w="38100">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reeform 8">
            <a:extLst>
              <a:ext uri="{FF2B5EF4-FFF2-40B4-BE49-F238E27FC236}">
                <a16:creationId xmlns:a16="http://schemas.microsoft.com/office/drawing/2014/main" id="{7233A57F-F0B2-66BC-A134-EEF7B5C72BDA}"/>
              </a:ext>
            </a:extLst>
          </p:cNvPr>
          <p:cNvSpPr/>
          <p:nvPr/>
        </p:nvSpPr>
        <p:spPr>
          <a:xfrm>
            <a:off x="2398294" y="2500454"/>
            <a:ext cx="2634675" cy="2428319"/>
          </a:xfrm>
          <a:custGeom>
            <a:avLst/>
            <a:gdLst>
              <a:gd name="connsiteX0" fmla="*/ 0 w 2634675"/>
              <a:gd name="connsiteY0" fmla="*/ 2428319 h 2428319"/>
              <a:gd name="connsiteX1" fmla="*/ 320040 w 2634675"/>
              <a:gd name="connsiteY1" fmla="*/ 2163143 h 2428319"/>
              <a:gd name="connsiteX2" fmla="*/ 1051560 w 2634675"/>
              <a:gd name="connsiteY2" fmla="*/ 2108279 h 2428319"/>
              <a:gd name="connsiteX3" fmla="*/ 1463040 w 2634675"/>
              <a:gd name="connsiteY3" fmla="*/ 2227151 h 2428319"/>
              <a:gd name="connsiteX4" fmla="*/ 2093976 w 2634675"/>
              <a:gd name="connsiteY4" fmla="*/ 2208863 h 2428319"/>
              <a:gd name="connsiteX5" fmla="*/ 2633472 w 2634675"/>
              <a:gd name="connsiteY5" fmla="*/ 1769951 h 2428319"/>
              <a:gd name="connsiteX6" fmla="*/ 2249424 w 2634675"/>
              <a:gd name="connsiteY6" fmla="*/ 1203023 h 2428319"/>
              <a:gd name="connsiteX7" fmla="*/ 2578608 w 2634675"/>
              <a:gd name="connsiteY7" fmla="*/ 581231 h 2428319"/>
              <a:gd name="connsiteX8" fmla="*/ 2432304 w 2634675"/>
              <a:gd name="connsiteY8" fmla="*/ 60023 h 2428319"/>
              <a:gd name="connsiteX9" fmla="*/ 2432304 w 2634675"/>
              <a:gd name="connsiteY9" fmla="*/ 32591 h 242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4675" h="2428319">
                <a:moveTo>
                  <a:pt x="0" y="2428319"/>
                </a:moveTo>
                <a:cubicBezTo>
                  <a:pt x="72390" y="2322401"/>
                  <a:pt x="144780" y="2216483"/>
                  <a:pt x="320040" y="2163143"/>
                </a:cubicBezTo>
                <a:cubicBezTo>
                  <a:pt x="495300" y="2109803"/>
                  <a:pt x="861060" y="2097611"/>
                  <a:pt x="1051560" y="2108279"/>
                </a:cubicBezTo>
                <a:cubicBezTo>
                  <a:pt x="1242060" y="2118947"/>
                  <a:pt x="1289304" y="2210387"/>
                  <a:pt x="1463040" y="2227151"/>
                </a:cubicBezTo>
                <a:cubicBezTo>
                  <a:pt x="1636776" y="2243915"/>
                  <a:pt x="1898904" y="2285063"/>
                  <a:pt x="2093976" y="2208863"/>
                </a:cubicBezTo>
                <a:cubicBezTo>
                  <a:pt x="2289048" y="2132663"/>
                  <a:pt x="2607564" y="1937591"/>
                  <a:pt x="2633472" y="1769951"/>
                </a:cubicBezTo>
                <a:cubicBezTo>
                  <a:pt x="2659380" y="1602311"/>
                  <a:pt x="2258568" y="1401143"/>
                  <a:pt x="2249424" y="1203023"/>
                </a:cubicBezTo>
                <a:cubicBezTo>
                  <a:pt x="2240280" y="1004903"/>
                  <a:pt x="2548128" y="771731"/>
                  <a:pt x="2578608" y="581231"/>
                </a:cubicBezTo>
                <a:cubicBezTo>
                  <a:pt x="2609088" y="390731"/>
                  <a:pt x="2456688" y="151463"/>
                  <a:pt x="2432304" y="60023"/>
                </a:cubicBezTo>
                <a:cubicBezTo>
                  <a:pt x="2407920" y="-31417"/>
                  <a:pt x="2420112" y="587"/>
                  <a:pt x="2432304" y="32591"/>
                </a:cubicBezTo>
              </a:path>
            </a:pathLst>
          </a:custGeom>
          <a:ln w="38100">
            <a:solidFill>
              <a:srgbClr val="0070C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7196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4" grpId="0" animBg="1"/>
      <p:bldP spid="15" grpId="0" animBg="1"/>
      <p:bldP spid="47" grpId="0"/>
      <p:bldP spid="48" grpId="0"/>
      <p:bldP spid="4" grpId="0" animBg="1"/>
      <p:bldP spid="6"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F2049BE3-E7AD-A981-D8C6-4ACD976C4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79" y="707359"/>
            <a:ext cx="4729735" cy="472973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Proposed Approach</a:t>
            </a: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cxnSp>
        <p:nvCxnSpPr>
          <p:cNvPr id="6" name="Curved Connector 5">
            <a:extLst>
              <a:ext uri="{FF2B5EF4-FFF2-40B4-BE49-F238E27FC236}">
                <a16:creationId xmlns:a16="http://schemas.microsoft.com/office/drawing/2014/main" id="{44132A04-2101-B46F-AF9B-229597902272}"/>
              </a:ext>
            </a:extLst>
          </p:cNvPr>
          <p:cNvCxnSpPr>
            <a:cxnSpLocks/>
            <a:stCxn id="46" idx="3"/>
            <a:endCxn id="45" idx="3"/>
          </p:cNvCxnSpPr>
          <p:nvPr/>
        </p:nvCxnSpPr>
        <p:spPr>
          <a:xfrm flipV="1">
            <a:off x="8339602" y="2612287"/>
            <a:ext cx="190545" cy="1344169"/>
          </a:xfrm>
          <a:prstGeom prst="curvedConnector3">
            <a:avLst>
              <a:gd name="adj1" fmla="val 21997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6B2328A-4974-3C4A-FF75-1B92F3D900F0}"/>
                  </a:ext>
                </a:extLst>
              </p:cNvPr>
              <p:cNvSpPr txBox="1"/>
              <p:nvPr/>
            </p:nvSpPr>
            <p:spPr>
              <a:xfrm>
                <a:off x="1726683" y="5303880"/>
                <a:ext cx="2594610" cy="369332"/>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Failure Probability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sz="1800" b="0" i="0" u="none" strike="noStrike" dirty="0">
                    <a:solidFill>
                      <a:srgbClr val="000000"/>
                    </a:solidFill>
                    <a:effectLst/>
                    <a:latin typeface="Calibri" panose="020F0502020204030204" pitchFamily="34" charset="0"/>
                  </a:rPr>
                  <a:t> &lt; 0.3</a:t>
                </a:r>
                <a:endParaRPr lang="en-US" dirty="0">
                  <a:effectLst/>
                </a:endParaRPr>
              </a:p>
            </p:txBody>
          </p:sp>
        </mc:Choice>
        <mc:Fallback xmlns="">
          <p:sp>
            <p:nvSpPr>
              <p:cNvPr id="19" name="TextBox 18">
                <a:extLst>
                  <a:ext uri="{FF2B5EF4-FFF2-40B4-BE49-F238E27FC236}">
                    <a16:creationId xmlns:a16="http://schemas.microsoft.com/office/drawing/2014/main" id="{56B2328A-4974-3C4A-FF75-1B92F3D900F0}"/>
                  </a:ext>
                </a:extLst>
              </p:cNvPr>
              <p:cNvSpPr txBox="1">
                <a:spLocks noRot="1" noChangeAspect="1" noMove="1" noResize="1" noEditPoints="1" noAdjustHandles="1" noChangeArrowheads="1" noChangeShapeType="1" noTextEdit="1"/>
              </p:cNvSpPr>
              <p:nvPr/>
            </p:nvSpPr>
            <p:spPr>
              <a:xfrm>
                <a:off x="1726683" y="5303880"/>
                <a:ext cx="2594610" cy="369332"/>
              </a:xfrm>
              <a:prstGeom prst="rect">
                <a:avLst/>
              </a:prstGeom>
              <a:blipFill>
                <a:blip r:embed="rId5"/>
                <a:stretch>
                  <a:fillRect l="-1456" t="-6667" r="-485" b="-2666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CAB53E8-2DD8-447A-DC02-76A75214A834}"/>
              </a:ext>
            </a:extLst>
          </p:cNvPr>
          <p:cNvSpPr txBox="1"/>
          <p:nvPr/>
        </p:nvSpPr>
        <p:spPr>
          <a:xfrm>
            <a:off x="9091608" y="2947085"/>
            <a:ext cx="2369262" cy="64633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Selecting subset of primitive actions</a:t>
            </a:r>
            <a:endParaRPr lang="en-US" dirty="0">
              <a:effectLst/>
            </a:endParaRPr>
          </a:p>
        </p:txBody>
      </p:sp>
      <p:sp>
        <p:nvSpPr>
          <p:cNvPr id="22" name="Rectangle 21">
            <a:extLst>
              <a:ext uri="{FF2B5EF4-FFF2-40B4-BE49-F238E27FC236}">
                <a16:creationId xmlns:a16="http://schemas.microsoft.com/office/drawing/2014/main" id="{139AC713-CF86-3D98-E7D2-BB57E75C987C}"/>
              </a:ext>
            </a:extLst>
          </p:cNvPr>
          <p:cNvSpPr/>
          <p:nvPr/>
        </p:nvSpPr>
        <p:spPr>
          <a:xfrm>
            <a:off x="8869015" y="2637836"/>
            <a:ext cx="2814448" cy="126483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Freeform 36">
            <a:extLst>
              <a:ext uri="{FF2B5EF4-FFF2-40B4-BE49-F238E27FC236}">
                <a16:creationId xmlns:a16="http://schemas.microsoft.com/office/drawing/2014/main" id="{A783DF71-E312-BBA5-43E1-D7606018BA57}"/>
              </a:ext>
            </a:extLst>
          </p:cNvPr>
          <p:cNvSpPr/>
          <p:nvPr/>
        </p:nvSpPr>
        <p:spPr>
          <a:xfrm>
            <a:off x="1801368" y="2151603"/>
            <a:ext cx="2415499" cy="2511837"/>
          </a:xfrm>
          <a:custGeom>
            <a:avLst/>
            <a:gdLst>
              <a:gd name="connsiteX0" fmla="*/ 0 w 2415499"/>
              <a:gd name="connsiteY0" fmla="*/ 2511837 h 2511837"/>
              <a:gd name="connsiteX1" fmla="*/ 347472 w 2415499"/>
              <a:gd name="connsiteY1" fmla="*/ 2127789 h 2511837"/>
              <a:gd name="connsiteX2" fmla="*/ 896112 w 2415499"/>
              <a:gd name="connsiteY2" fmla="*/ 2082069 h 2511837"/>
              <a:gd name="connsiteX3" fmla="*/ 1124712 w 2415499"/>
              <a:gd name="connsiteY3" fmla="*/ 1441989 h 2511837"/>
              <a:gd name="connsiteX4" fmla="*/ 1115568 w 2415499"/>
              <a:gd name="connsiteY4" fmla="*/ 939069 h 2511837"/>
              <a:gd name="connsiteX5" fmla="*/ 1728216 w 2415499"/>
              <a:gd name="connsiteY5" fmla="*/ 555021 h 2511837"/>
              <a:gd name="connsiteX6" fmla="*/ 2331720 w 2415499"/>
              <a:gd name="connsiteY6" fmla="*/ 61245 h 2511837"/>
              <a:gd name="connsiteX7" fmla="*/ 2395728 w 2415499"/>
              <a:gd name="connsiteY7" fmla="*/ 24669 h 251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499" h="2511837">
                <a:moveTo>
                  <a:pt x="0" y="2511837"/>
                </a:moveTo>
                <a:cubicBezTo>
                  <a:pt x="99060" y="2355627"/>
                  <a:pt x="198120" y="2199417"/>
                  <a:pt x="347472" y="2127789"/>
                </a:cubicBezTo>
                <a:cubicBezTo>
                  <a:pt x="496824" y="2056161"/>
                  <a:pt x="766572" y="2196369"/>
                  <a:pt x="896112" y="2082069"/>
                </a:cubicBezTo>
                <a:cubicBezTo>
                  <a:pt x="1025652" y="1967769"/>
                  <a:pt x="1088136" y="1632489"/>
                  <a:pt x="1124712" y="1441989"/>
                </a:cubicBezTo>
                <a:cubicBezTo>
                  <a:pt x="1161288" y="1251489"/>
                  <a:pt x="1014984" y="1086897"/>
                  <a:pt x="1115568" y="939069"/>
                </a:cubicBezTo>
                <a:cubicBezTo>
                  <a:pt x="1216152" y="791241"/>
                  <a:pt x="1525524" y="701325"/>
                  <a:pt x="1728216" y="555021"/>
                </a:cubicBezTo>
                <a:cubicBezTo>
                  <a:pt x="1930908" y="408717"/>
                  <a:pt x="2220468" y="149637"/>
                  <a:pt x="2331720" y="61245"/>
                </a:cubicBezTo>
                <a:cubicBezTo>
                  <a:pt x="2442972" y="-27147"/>
                  <a:pt x="2419350" y="-1239"/>
                  <a:pt x="2395728" y="24669"/>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6F157CE6-3D76-DC27-ABA7-E00706697DB4}"/>
              </a:ext>
            </a:extLst>
          </p:cNvPr>
          <p:cNvSpPr/>
          <p:nvPr/>
        </p:nvSpPr>
        <p:spPr>
          <a:xfrm>
            <a:off x="1643796" y="1691883"/>
            <a:ext cx="2563799" cy="2843541"/>
          </a:xfrm>
          <a:custGeom>
            <a:avLst/>
            <a:gdLst>
              <a:gd name="connsiteX0" fmla="*/ 130140 w 2563799"/>
              <a:gd name="connsiteY0" fmla="*/ 2843541 h 2843541"/>
              <a:gd name="connsiteX1" fmla="*/ 221580 w 2563799"/>
              <a:gd name="connsiteY1" fmla="*/ 1855989 h 2843541"/>
              <a:gd name="connsiteX2" fmla="*/ 2124 w 2563799"/>
              <a:gd name="connsiteY2" fmla="*/ 1097037 h 2843541"/>
              <a:gd name="connsiteX3" fmla="*/ 111852 w 2563799"/>
              <a:gd name="connsiteY3" fmla="*/ 740421 h 2843541"/>
              <a:gd name="connsiteX4" fmla="*/ 139284 w 2563799"/>
              <a:gd name="connsiteY4" fmla="*/ 164349 h 2843541"/>
              <a:gd name="connsiteX5" fmla="*/ 669636 w 2563799"/>
              <a:gd name="connsiteY5" fmla="*/ 8901 h 2843541"/>
              <a:gd name="connsiteX6" fmla="*/ 1410300 w 2563799"/>
              <a:gd name="connsiteY6" fmla="*/ 45477 h 2843541"/>
              <a:gd name="connsiteX7" fmla="*/ 1867500 w 2563799"/>
              <a:gd name="connsiteY7" fmla="*/ 264933 h 2843541"/>
              <a:gd name="connsiteX8" fmla="*/ 2525868 w 2563799"/>
              <a:gd name="connsiteY8" fmla="*/ 438669 h 2843541"/>
              <a:gd name="connsiteX9" fmla="*/ 2489292 w 2563799"/>
              <a:gd name="connsiteY9" fmla="*/ 438669 h 2843541"/>
              <a:gd name="connsiteX10" fmla="*/ 2535012 w 2563799"/>
              <a:gd name="connsiteY10" fmla="*/ 466101 h 284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3799" h="2843541">
                <a:moveTo>
                  <a:pt x="130140" y="2843541"/>
                </a:moveTo>
                <a:cubicBezTo>
                  <a:pt x="186528" y="2495307"/>
                  <a:pt x="242916" y="2147073"/>
                  <a:pt x="221580" y="1855989"/>
                </a:cubicBezTo>
                <a:cubicBezTo>
                  <a:pt x="200244" y="1564905"/>
                  <a:pt x="20412" y="1282965"/>
                  <a:pt x="2124" y="1097037"/>
                </a:cubicBezTo>
                <a:cubicBezTo>
                  <a:pt x="-16164" y="911109"/>
                  <a:pt x="88992" y="895869"/>
                  <a:pt x="111852" y="740421"/>
                </a:cubicBezTo>
                <a:cubicBezTo>
                  <a:pt x="134712" y="584973"/>
                  <a:pt x="46320" y="286269"/>
                  <a:pt x="139284" y="164349"/>
                </a:cubicBezTo>
                <a:cubicBezTo>
                  <a:pt x="232248" y="42429"/>
                  <a:pt x="457800" y="28713"/>
                  <a:pt x="669636" y="8901"/>
                </a:cubicBezTo>
                <a:cubicBezTo>
                  <a:pt x="881472" y="-10911"/>
                  <a:pt x="1210656" y="2805"/>
                  <a:pt x="1410300" y="45477"/>
                </a:cubicBezTo>
                <a:cubicBezTo>
                  <a:pt x="1609944" y="88149"/>
                  <a:pt x="1681572" y="199401"/>
                  <a:pt x="1867500" y="264933"/>
                </a:cubicBezTo>
                <a:cubicBezTo>
                  <a:pt x="2053428" y="330465"/>
                  <a:pt x="2422236" y="409713"/>
                  <a:pt x="2525868" y="438669"/>
                </a:cubicBezTo>
                <a:cubicBezTo>
                  <a:pt x="2629500" y="467625"/>
                  <a:pt x="2487768" y="434097"/>
                  <a:pt x="2489292" y="438669"/>
                </a:cubicBezTo>
                <a:cubicBezTo>
                  <a:pt x="2490816" y="443241"/>
                  <a:pt x="2512914" y="454671"/>
                  <a:pt x="2535012" y="466101"/>
                </a:cubicBezTo>
              </a:path>
            </a:pathLst>
          </a:custGeom>
          <a:ln w="38100">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Freeform 38">
            <a:extLst>
              <a:ext uri="{FF2B5EF4-FFF2-40B4-BE49-F238E27FC236}">
                <a16:creationId xmlns:a16="http://schemas.microsoft.com/office/drawing/2014/main" id="{6DF6ED33-A57B-55C7-15BF-F73EFA735591}"/>
              </a:ext>
            </a:extLst>
          </p:cNvPr>
          <p:cNvSpPr/>
          <p:nvPr/>
        </p:nvSpPr>
        <p:spPr>
          <a:xfrm>
            <a:off x="1792224" y="2143681"/>
            <a:ext cx="2634675" cy="2428319"/>
          </a:xfrm>
          <a:custGeom>
            <a:avLst/>
            <a:gdLst>
              <a:gd name="connsiteX0" fmla="*/ 0 w 2634675"/>
              <a:gd name="connsiteY0" fmla="*/ 2428319 h 2428319"/>
              <a:gd name="connsiteX1" fmla="*/ 320040 w 2634675"/>
              <a:gd name="connsiteY1" fmla="*/ 2163143 h 2428319"/>
              <a:gd name="connsiteX2" fmla="*/ 1051560 w 2634675"/>
              <a:gd name="connsiteY2" fmla="*/ 2108279 h 2428319"/>
              <a:gd name="connsiteX3" fmla="*/ 1463040 w 2634675"/>
              <a:gd name="connsiteY3" fmla="*/ 2227151 h 2428319"/>
              <a:gd name="connsiteX4" fmla="*/ 2093976 w 2634675"/>
              <a:gd name="connsiteY4" fmla="*/ 2208863 h 2428319"/>
              <a:gd name="connsiteX5" fmla="*/ 2633472 w 2634675"/>
              <a:gd name="connsiteY5" fmla="*/ 1769951 h 2428319"/>
              <a:gd name="connsiteX6" fmla="*/ 2249424 w 2634675"/>
              <a:gd name="connsiteY6" fmla="*/ 1203023 h 2428319"/>
              <a:gd name="connsiteX7" fmla="*/ 2578608 w 2634675"/>
              <a:gd name="connsiteY7" fmla="*/ 581231 h 2428319"/>
              <a:gd name="connsiteX8" fmla="*/ 2432304 w 2634675"/>
              <a:gd name="connsiteY8" fmla="*/ 60023 h 2428319"/>
              <a:gd name="connsiteX9" fmla="*/ 2432304 w 2634675"/>
              <a:gd name="connsiteY9" fmla="*/ 32591 h 242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4675" h="2428319">
                <a:moveTo>
                  <a:pt x="0" y="2428319"/>
                </a:moveTo>
                <a:cubicBezTo>
                  <a:pt x="72390" y="2322401"/>
                  <a:pt x="144780" y="2216483"/>
                  <a:pt x="320040" y="2163143"/>
                </a:cubicBezTo>
                <a:cubicBezTo>
                  <a:pt x="495300" y="2109803"/>
                  <a:pt x="861060" y="2097611"/>
                  <a:pt x="1051560" y="2108279"/>
                </a:cubicBezTo>
                <a:cubicBezTo>
                  <a:pt x="1242060" y="2118947"/>
                  <a:pt x="1289304" y="2210387"/>
                  <a:pt x="1463040" y="2227151"/>
                </a:cubicBezTo>
                <a:cubicBezTo>
                  <a:pt x="1636776" y="2243915"/>
                  <a:pt x="1898904" y="2285063"/>
                  <a:pt x="2093976" y="2208863"/>
                </a:cubicBezTo>
                <a:cubicBezTo>
                  <a:pt x="2289048" y="2132663"/>
                  <a:pt x="2607564" y="1937591"/>
                  <a:pt x="2633472" y="1769951"/>
                </a:cubicBezTo>
                <a:cubicBezTo>
                  <a:pt x="2659380" y="1602311"/>
                  <a:pt x="2258568" y="1401143"/>
                  <a:pt x="2249424" y="1203023"/>
                </a:cubicBezTo>
                <a:cubicBezTo>
                  <a:pt x="2240280" y="1004903"/>
                  <a:pt x="2548128" y="771731"/>
                  <a:pt x="2578608" y="581231"/>
                </a:cubicBezTo>
                <a:cubicBezTo>
                  <a:pt x="2609088" y="390731"/>
                  <a:pt x="2456688" y="151463"/>
                  <a:pt x="2432304" y="60023"/>
                </a:cubicBezTo>
                <a:cubicBezTo>
                  <a:pt x="2407920" y="-31417"/>
                  <a:pt x="2420112" y="587"/>
                  <a:pt x="2432304" y="32591"/>
                </a:cubicBezTo>
              </a:path>
            </a:pathLst>
          </a:custGeom>
          <a:ln w="38100">
            <a:solidFill>
              <a:srgbClr val="0070C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6AE71E40-3540-56B3-A40C-AECE2203FD25}"/>
              </a:ext>
            </a:extLst>
          </p:cNvPr>
          <p:cNvSpPr txBox="1"/>
          <p:nvPr/>
        </p:nvSpPr>
        <p:spPr>
          <a:xfrm>
            <a:off x="5666011" y="1322551"/>
            <a:ext cx="2932938"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Environment / Landmarks</a:t>
            </a:r>
            <a:endParaRPr lang="en-US" dirty="0">
              <a:effectLst/>
            </a:endParaRPr>
          </a:p>
        </p:txBody>
      </p:sp>
      <p:sp>
        <p:nvSpPr>
          <p:cNvPr id="42" name="TextBox 41">
            <a:extLst>
              <a:ext uri="{FF2B5EF4-FFF2-40B4-BE49-F238E27FC236}">
                <a16:creationId xmlns:a16="http://schemas.microsoft.com/office/drawing/2014/main" id="{A87BCB90-531B-BE73-465C-F43556E50409}"/>
              </a:ext>
            </a:extLst>
          </p:cNvPr>
          <p:cNvSpPr txBox="1"/>
          <p:nvPr/>
        </p:nvSpPr>
        <p:spPr>
          <a:xfrm>
            <a:off x="5715698" y="2407169"/>
            <a:ext cx="2814448"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Learn primitive skills</a:t>
            </a:r>
            <a:endParaRPr lang="en-US" dirty="0">
              <a:effectLst/>
            </a:endParaRPr>
          </a:p>
        </p:txBody>
      </p:sp>
      <p:sp>
        <p:nvSpPr>
          <p:cNvPr id="43" name="TextBox 42">
            <a:extLst>
              <a:ext uri="{FF2B5EF4-FFF2-40B4-BE49-F238E27FC236}">
                <a16:creationId xmlns:a16="http://schemas.microsoft.com/office/drawing/2014/main" id="{32083DF8-2703-9F0E-4A89-5D6698005062}"/>
              </a:ext>
            </a:extLst>
          </p:cNvPr>
          <p:cNvSpPr txBox="1"/>
          <p:nvPr/>
        </p:nvSpPr>
        <p:spPr>
          <a:xfrm>
            <a:off x="6191019" y="3600784"/>
            <a:ext cx="1841390" cy="646331"/>
          </a:xfrm>
          <a:prstGeom prst="rect">
            <a:avLst/>
          </a:prstGeom>
          <a:noFill/>
        </p:spPr>
        <p:txBody>
          <a:bodyPr wrap="square">
            <a:spAutoFit/>
          </a:bodyPr>
          <a:lstStyle/>
          <a:p>
            <a:pPr algn="ctr" rtl="0">
              <a:spcBef>
                <a:spcPts val="0"/>
              </a:spcBef>
              <a:spcAft>
                <a:spcPts val="0"/>
              </a:spcAft>
            </a:pPr>
            <a:r>
              <a:rPr lang="en-US" dirty="0">
                <a:effectLst/>
              </a:rPr>
              <a:t>Compute candidate policies</a:t>
            </a:r>
          </a:p>
        </p:txBody>
      </p:sp>
      <p:sp>
        <p:nvSpPr>
          <p:cNvPr id="44" name="TextBox 43">
            <a:extLst>
              <a:ext uri="{FF2B5EF4-FFF2-40B4-BE49-F238E27FC236}">
                <a16:creationId xmlns:a16="http://schemas.microsoft.com/office/drawing/2014/main" id="{F49E52B4-A07C-A9AE-0DAD-D19E3901F7AA}"/>
              </a:ext>
            </a:extLst>
          </p:cNvPr>
          <p:cNvSpPr txBox="1"/>
          <p:nvPr/>
        </p:nvSpPr>
        <p:spPr>
          <a:xfrm>
            <a:off x="6713951" y="4780661"/>
            <a:ext cx="795528" cy="369332"/>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Policy</a:t>
            </a:r>
            <a:endParaRPr lang="en-US" dirty="0">
              <a:effectLst/>
            </a:endParaRPr>
          </a:p>
        </p:txBody>
      </p:sp>
      <p:sp>
        <p:nvSpPr>
          <p:cNvPr id="45" name="Rectangle 44">
            <a:extLst>
              <a:ext uri="{FF2B5EF4-FFF2-40B4-BE49-F238E27FC236}">
                <a16:creationId xmlns:a16="http://schemas.microsoft.com/office/drawing/2014/main" id="{E25CEFCE-B0C4-A749-4ABE-D618C0CD7AF7}"/>
              </a:ext>
            </a:extLst>
          </p:cNvPr>
          <p:cNvSpPr/>
          <p:nvPr/>
        </p:nvSpPr>
        <p:spPr>
          <a:xfrm>
            <a:off x="5715698" y="2310535"/>
            <a:ext cx="2814449" cy="6035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9236CC19-E76E-47FB-1ABF-0E92A3D640A4}"/>
              </a:ext>
            </a:extLst>
          </p:cNvPr>
          <p:cNvSpPr/>
          <p:nvPr/>
        </p:nvSpPr>
        <p:spPr>
          <a:xfrm>
            <a:off x="5883827" y="3487948"/>
            <a:ext cx="2455775" cy="93701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999F8785-538C-75AF-7DD3-79CF3E0160CF}"/>
              </a:ext>
            </a:extLst>
          </p:cNvPr>
          <p:cNvCxnSpPr>
            <a:cxnSpLocks/>
            <a:stCxn id="41" idx="2"/>
            <a:endCxn id="45" idx="0"/>
          </p:cNvCxnSpPr>
          <p:nvPr/>
        </p:nvCxnSpPr>
        <p:spPr>
          <a:xfrm flipH="1">
            <a:off x="7122923" y="1691883"/>
            <a:ext cx="9557" cy="618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52BD7A5-9BD3-191D-08B2-5FC10DE13267}"/>
              </a:ext>
            </a:extLst>
          </p:cNvPr>
          <p:cNvCxnSpPr>
            <a:cxnSpLocks/>
            <a:stCxn id="45" idx="2"/>
            <a:endCxn id="46" idx="0"/>
          </p:cNvCxnSpPr>
          <p:nvPr/>
        </p:nvCxnSpPr>
        <p:spPr>
          <a:xfrm flipH="1">
            <a:off x="7111715" y="2914039"/>
            <a:ext cx="11208" cy="573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52B4EAA-4F9B-C747-2569-FFBFB191B813}"/>
              </a:ext>
            </a:extLst>
          </p:cNvPr>
          <p:cNvCxnSpPr>
            <a:cxnSpLocks/>
            <a:stCxn id="46" idx="2"/>
            <a:endCxn id="44" idx="0"/>
          </p:cNvCxnSpPr>
          <p:nvPr/>
        </p:nvCxnSpPr>
        <p:spPr>
          <a:xfrm>
            <a:off x="7111715" y="4424964"/>
            <a:ext cx="0" cy="355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F3A830C-AFA1-9433-BB59-C1F3A9A2B075}"/>
              </a:ext>
            </a:extLst>
          </p:cNvPr>
          <p:cNvSpPr txBox="1"/>
          <p:nvPr/>
        </p:nvSpPr>
        <p:spPr>
          <a:xfrm>
            <a:off x="5156226" y="1930731"/>
            <a:ext cx="1898529" cy="369332"/>
          </a:xfrm>
          <a:prstGeom prst="rect">
            <a:avLst/>
          </a:prstGeom>
          <a:noFill/>
        </p:spPr>
        <p:txBody>
          <a:bodyPr wrap="square">
            <a:spAutoFit/>
          </a:bodyPr>
          <a:lstStyle/>
          <a:p>
            <a:pPr algn="ctr" rtl="0">
              <a:spcBef>
                <a:spcPts val="0"/>
              </a:spcBef>
              <a:spcAft>
                <a:spcPts val="0"/>
              </a:spcAft>
            </a:pPr>
            <a:r>
              <a:rPr lang="en-US" i="1" dirty="0">
                <a:solidFill>
                  <a:srgbClr val="FF0000"/>
                </a:solidFill>
                <a:latin typeface="Calibri" panose="020F0502020204030204" pitchFamily="34" charset="0"/>
              </a:rPr>
              <a:t>Primitive Learner</a:t>
            </a:r>
            <a:endParaRPr lang="en-US" i="1" dirty="0">
              <a:solidFill>
                <a:srgbClr val="FF0000"/>
              </a:solidFill>
              <a:effectLst/>
            </a:endParaRPr>
          </a:p>
        </p:txBody>
      </p:sp>
      <p:sp>
        <p:nvSpPr>
          <p:cNvPr id="51" name="TextBox 50">
            <a:extLst>
              <a:ext uri="{FF2B5EF4-FFF2-40B4-BE49-F238E27FC236}">
                <a16:creationId xmlns:a16="http://schemas.microsoft.com/office/drawing/2014/main" id="{73748C3D-ABF0-079B-55B1-23029744B07F}"/>
              </a:ext>
            </a:extLst>
          </p:cNvPr>
          <p:cNvSpPr txBox="1"/>
          <p:nvPr/>
        </p:nvSpPr>
        <p:spPr>
          <a:xfrm>
            <a:off x="5049668" y="3118616"/>
            <a:ext cx="2082812" cy="369332"/>
          </a:xfrm>
          <a:prstGeom prst="rect">
            <a:avLst/>
          </a:prstGeom>
          <a:noFill/>
        </p:spPr>
        <p:txBody>
          <a:bodyPr wrap="square">
            <a:spAutoFit/>
          </a:bodyPr>
          <a:lstStyle/>
          <a:p>
            <a:pPr algn="ctr" rtl="0">
              <a:spcBef>
                <a:spcPts val="0"/>
              </a:spcBef>
              <a:spcAft>
                <a:spcPts val="0"/>
              </a:spcAft>
            </a:pPr>
            <a:r>
              <a:rPr lang="en-US" i="1" dirty="0">
                <a:solidFill>
                  <a:srgbClr val="FF0000"/>
                </a:solidFill>
                <a:latin typeface="Calibri" panose="020F0502020204030204" pitchFamily="34" charset="0"/>
              </a:rPr>
              <a:t>Conditional Planner</a:t>
            </a:r>
            <a:endParaRPr lang="en-US" i="1" dirty="0">
              <a:solidFill>
                <a:srgbClr val="FF0000"/>
              </a:solidFill>
              <a:effectLst/>
            </a:endParaRPr>
          </a:p>
        </p:txBody>
      </p:sp>
    </p:spTree>
    <p:custDataLst>
      <p:tags r:id="rId1"/>
    </p:custDataLst>
    <p:extLst>
      <p:ext uri="{BB962C8B-B14F-4D97-AF65-F5344CB8AC3E}">
        <p14:creationId xmlns:p14="http://schemas.microsoft.com/office/powerpoint/2010/main" val="71619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39AC713-CF86-3D98-E7D2-BB57E75C987C}"/>
              </a:ext>
            </a:extLst>
          </p:cNvPr>
          <p:cNvSpPr/>
          <p:nvPr/>
        </p:nvSpPr>
        <p:spPr>
          <a:xfrm>
            <a:off x="9244135" y="2590912"/>
            <a:ext cx="2514633" cy="524958"/>
          </a:xfrm>
          <a:prstGeom prst="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7227CA0D-7B54-8C95-03C8-FD48D8C86081}"/>
              </a:ext>
            </a:extLst>
          </p:cNvPr>
          <p:cNvSpPr/>
          <p:nvPr/>
        </p:nvSpPr>
        <p:spPr>
          <a:xfrm>
            <a:off x="9244135" y="3421482"/>
            <a:ext cx="2514633" cy="524958"/>
          </a:xfrm>
          <a:prstGeom prst="rect">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00FF00"/>
              </a:highlight>
            </a:endParaRPr>
          </a:p>
        </p:txBody>
      </p:sp>
      <p:pic>
        <p:nvPicPr>
          <p:cNvPr id="29" name="Picture 2">
            <a:extLst>
              <a:ext uri="{FF2B5EF4-FFF2-40B4-BE49-F238E27FC236}">
                <a16:creationId xmlns:a16="http://schemas.microsoft.com/office/drawing/2014/main" id="{F2049BE3-E7AD-A981-D8C6-4ACD976C4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79" y="707359"/>
            <a:ext cx="4729735" cy="472973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Proposed Approach</a:t>
            </a: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6B2328A-4974-3C4A-FF75-1B92F3D900F0}"/>
                  </a:ext>
                </a:extLst>
              </p:cNvPr>
              <p:cNvSpPr txBox="1"/>
              <p:nvPr/>
            </p:nvSpPr>
            <p:spPr>
              <a:xfrm>
                <a:off x="1726683" y="5303880"/>
                <a:ext cx="2594610" cy="369332"/>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Failure Probability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sz="1800" b="0" i="0" u="none" strike="noStrike" dirty="0">
                    <a:solidFill>
                      <a:srgbClr val="000000"/>
                    </a:solidFill>
                    <a:effectLst/>
                    <a:latin typeface="Calibri" panose="020F0502020204030204" pitchFamily="34" charset="0"/>
                  </a:rPr>
                  <a:t> &lt; 0.3</a:t>
                </a:r>
                <a:endParaRPr lang="en-US" dirty="0">
                  <a:effectLst/>
                </a:endParaRPr>
              </a:p>
            </p:txBody>
          </p:sp>
        </mc:Choice>
        <mc:Fallback xmlns="">
          <p:sp>
            <p:nvSpPr>
              <p:cNvPr id="19" name="TextBox 18">
                <a:extLst>
                  <a:ext uri="{FF2B5EF4-FFF2-40B4-BE49-F238E27FC236}">
                    <a16:creationId xmlns:a16="http://schemas.microsoft.com/office/drawing/2014/main" id="{56B2328A-4974-3C4A-FF75-1B92F3D900F0}"/>
                  </a:ext>
                </a:extLst>
              </p:cNvPr>
              <p:cNvSpPr txBox="1">
                <a:spLocks noRot="1" noChangeAspect="1" noMove="1" noResize="1" noEditPoints="1" noAdjustHandles="1" noChangeArrowheads="1" noChangeShapeType="1" noTextEdit="1"/>
              </p:cNvSpPr>
              <p:nvPr/>
            </p:nvSpPr>
            <p:spPr>
              <a:xfrm>
                <a:off x="1726683" y="5303880"/>
                <a:ext cx="2594610" cy="369332"/>
              </a:xfrm>
              <a:prstGeom prst="rect">
                <a:avLst/>
              </a:prstGeom>
              <a:blipFill>
                <a:blip r:embed="rId5"/>
                <a:stretch>
                  <a:fillRect l="-1456" t="-6667" r="-485" b="-2666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CAB53E8-2DD8-447A-DC02-76A75214A834}"/>
              </a:ext>
            </a:extLst>
          </p:cNvPr>
          <p:cNvSpPr txBox="1"/>
          <p:nvPr/>
        </p:nvSpPr>
        <p:spPr>
          <a:xfrm>
            <a:off x="9166914" y="2677179"/>
            <a:ext cx="2591855"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Select primitive skill(s)</a:t>
            </a:r>
            <a:endParaRPr lang="en-US" dirty="0">
              <a:effectLst/>
            </a:endParaRPr>
          </a:p>
        </p:txBody>
      </p:sp>
      <p:sp>
        <p:nvSpPr>
          <p:cNvPr id="37" name="Freeform 36">
            <a:extLst>
              <a:ext uri="{FF2B5EF4-FFF2-40B4-BE49-F238E27FC236}">
                <a16:creationId xmlns:a16="http://schemas.microsoft.com/office/drawing/2014/main" id="{A783DF71-E312-BBA5-43E1-D7606018BA57}"/>
              </a:ext>
            </a:extLst>
          </p:cNvPr>
          <p:cNvSpPr/>
          <p:nvPr/>
        </p:nvSpPr>
        <p:spPr>
          <a:xfrm>
            <a:off x="1801368" y="2151603"/>
            <a:ext cx="2415499" cy="2511837"/>
          </a:xfrm>
          <a:custGeom>
            <a:avLst/>
            <a:gdLst>
              <a:gd name="connsiteX0" fmla="*/ 0 w 2415499"/>
              <a:gd name="connsiteY0" fmla="*/ 2511837 h 2511837"/>
              <a:gd name="connsiteX1" fmla="*/ 347472 w 2415499"/>
              <a:gd name="connsiteY1" fmla="*/ 2127789 h 2511837"/>
              <a:gd name="connsiteX2" fmla="*/ 896112 w 2415499"/>
              <a:gd name="connsiteY2" fmla="*/ 2082069 h 2511837"/>
              <a:gd name="connsiteX3" fmla="*/ 1124712 w 2415499"/>
              <a:gd name="connsiteY3" fmla="*/ 1441989 h 2511837"/>
              <a:gd name="connsiteX4" fmla="*/ 1115568 w 2415499"/>
              <a:gd name="connsiteY4" fmla="*/ 939069 h 2511837"/>
              <a:gd name="connsiteX5" fmla="*/ 1728216 w 2415499"/>
              <a:gd name="connsiteY5" fmla="*/ 555021 h 2511837"/>
              <a:gd name="connsiteX6" fmla="*/ 2331720 w 2415499"/>
              <a:gd name="connsiteY6" fmla="*/ 61245 h 2511837"/>
              <a:gd name="connsiteX7" fmla="*/ 2395728 w 2415499"/>
              <a:gd name="connsiteY7" fmla="*/ 24669 h 251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499" h="2511837">
                <a:moveTo>
                  <a:pt x="0" y="2511837"/>
                </a:moveTo>
                <a:cubicBezTo>
                  <a:pt x="99060" y="2355627"/>
                  <a:pt x="198120" y="2199417"/>
                  <a:pt x="347472" y="2127789"/>
                </a:cubicBezTo>
                <a:cubicBezTo>
                  <a:pt x="496824" y="2056161"/>
                  <a:pt x="766572" y="2196369"/>
                  <a:pt x="896112" y="2082069"/>
                </a:cubicBezTo>
                <a:cubicBezTo>
                  <a:pt x="1025652" y="1967769"/>
                  <a:pt x="1088136" y="1632489"/>
                  <a:pt x="1124712" y="1441989"/>
                </a:cubicBezTo>
                <a:cubicBezTo>
                  <a:pt x="1161288" y="1251489"/>
                  <a:pt x="1014984" y="1086897"/>
                  <a:pt x="1115568" y="939069"/>
                </a:cubicBezTo>
                <a:cubicBezTo>
                  <a:pt x="1216152" y="791241"/>
                  <a:pt x="1525524" y="701325"/>
                  <a:pt x="1728216" y="555021"/>
                </a:cubicBezTo>
                <a:cubicBezTo>
                  <a:pt x="1930908" y="408717"/>
                  <a:pt x="2220468" y="149637"/>
                  <a:pt x="2331720" y="61245"/>
                </a:cubicBezTo>
                <a:cubicBezTo>
                  <a:pt x="2442972" y="-27147"/>
                  <a:pt x="2419350" y="-1239"/>
                  <a:pt x="2395728" y="24669"/>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6F157CE6-3D76-DC27-ABA7-E00706697DB4}"/>
              </a:ext>
            </a:extLst>
          </p:cNvPr>
          <p:cNvSpPr/>
          <p:nvPr/>
        </p:nvSpPr>
        <p:spPr>
          <a:xfrm>
            <a:off x="1643796" y="1691883"/>
            <a:ext cx="2563799" cy="2843541"/>
          </a:xfrm>
          <a:custGeom>
            <a:avLst/>
            <a:gdLst>
              <a:gd name="connsiteX0" fmla="*/ 130140 w 2563799"/>
              <a:gd name="connsiteY0" fmla="*/ 2843541 h 2843541"/>
              <a:gd name="connsiteX1" fmla="*/ 221580 w 2563799"/>
              <a:gd name="connsiteY1" fmla="*/ 1855989 h 2843541"/>
              <a:gd name="connsiteX2" fmla="*/ 2124 w 2563799"/>
              <a:gd name="connsiteY2" fmla="*/ 1097037 h 2843541"/>
              <a:gd name="connsiteX3" fmla="*/ 111852 w 2563799"/>
              <a:gd name="connsiteY3" fmla="*/ 740421 h 2843541"/>
              <a:gd name="connsiteX4" fmla="*/ 139284 w 2563799"/>
              <a:gd name="connsiteY4" fmla="*/ 164349 h 2843541"/>
              <a:gd name="connsiteX5" fmla="*/ 669636 w 2563799"/>
              <a:gd name="connsiteY5" fmla="*/ 8901 h 2843541"/>
              <a:gd name="connsiteX6" fmla="*/ 1410300 w 2563799"/>
              <a:gd name="connsiteY6" fmla="*/ 45477 h 2843541"/>
              <a:gd name="connsiteX7" fmla="*/ 1867500 w 2563799"/>
              <a:gd name="connsiteY7" fmla="*/ 264933 h 2843541"/>
              <a:gd name="connsiteX8" fmla="*/ 2525868 w 2563799"/>
              <a:gd name="connsiteY8" fmla="*/ 438669 h 2843541"/>
              <a:gd name="connsiteX9" fmla="*/ 2489292 w 2563799"/>
              <a:gd name="connsiteY9" fmla="*/ 438669 h 2843541"/>
              <a:gd name="connsiteX10" fmla="*/ 2535012 w 2563799"/>
              <a:gd name="connsiteY10" fmla="*/ 466101 h 284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3799" h="2843541">
                <a:moveTo>
                  <a:pt x="130140" y="2843541"/>
                </a:moveTo>
                <a:cubicBezTo>
                  <a:pt x="186528" y="2495307"/>
                  <a:pt x="242916" y="2147073"/>
                  <a:pt x="221580" y="1855989"/>
                </a:cubicBezTo>
                <a:cubicBezTo>
                  <a:pt x="200244" y="1564905"/>
                  <a:pt x="20412" y="1282965"/>
                  <a:pt x="2124" y="1097037"/>
                </a:cubicBezTo>
                <a:cubicBezTo>
                  <a:pt x="-16164" y="911109"/>
                  <a:pt x="88992" y="895869"/>
                  <a:pt x="111852" y="740421"/>
                </a:cubicBezTo>
                <a:cubicBezTo>
                  <a:pt x="134712" y="584973"/>
                  <a:pt x="46320" y="286269"/>
                  <a:pt x="139284" y="164349"/>
                </a:cubicBezTo>
                <a:cubicBezTo>
                  <a:pt x="232248" y="42429"/>
                  <a:pt x="457800" y="28713"/>
                  <a:pt x="669636" y="8901"/>
                </a:cubicBezTo>
                <a:cubicBezTo>
                  <a:pt x="881472" y="-10911"/>
                  <a:pt x="1210656" y="2805"/>
                  <a:pt x="1410300" y="45477"/>
                </a:cubicBezTo>
                <a:cubicBezTo>
                  <a:pt x="1609944" y="88149"/>
                  <a:pt x="1681572" y="199401"/>
                  <a:pt x="1867500" y="264933"/>
                </a:cubicBezTo>
                <a:cubicBezTo>
                  <a:pt x="2053428" y="330465"/>
                  <a:pt x="2422236" y="409713"/>
                  <a:pt x="2525868" y="438669"/>
                </a:cubicBezTo>
                <a:cubicBezTo>
                  <a:pt x="2629500" y="467625"/>
                  <a:pt x="2487768" y="434097"/>
                  <a:pt x="2489292" y="438669"/>
                </a:cubicBezTo>
                <a:cubicBezTo>
                  <a:pt x="2490816" y="443241"/>
                  <a:pt x="2512914" y="454671"/>
                  <a:pt x="2535012" y="466101"/>
                </a:cubicBezTo>
              </a:path>
            </a:pathLst>
          </a:custGeom>
          <a:ln w="38100">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Freeform 38">
            <a:extLst>
              <a:ext uri="{FF2B5EF4-FFF2-40B4-BE49-F238E27FC236}">
                <a16:creationId xmlns:a16="http://schemas.microsoft.com/office/drawing/2014/main" id="{6DF6ED33-A57B-55C7-15BF-F73EFA735591}"/>
              </a:ext>
            </a:extLst>
          </p:cNvPr>
          <p:cNvSpPr/>
          <p:nvPr/>
        </p:nvSpPr>
        <p:spPr>
          <a:xfrm>
            <a:off x="1792224" y="2143681"/>
            <a:ext cx="2634675" cy="2428319"/>
          </a:xfrm>
          <a:custGeom>
            <a:avLst/>
            <a:gdLst>
              <a:gd name="connsiteX0" fmla="*/ 0 w 2634675"/>
              <a:gd name="connsiteY0" fmla="*/ 2428319 h 2428319"/>
              <a:gd name="connsiteX1" fmla="*/ 320040 w 2634675"/>
              <a:gd name="connsiteY1" fmla="*/ 2163143 h 2428319"/>
              <a:gd name="connsiteX2" fmla="*/ 1051560 w 2634675"/>
              <a:gd name="connsiteY2" fmla="*/ 2108279 h 2428319"/>
              <a:gd name="connsiteX3" fmla="*/ 1463040 w 2634675"/>
              <a:gd name="connsiteY3" fmla="*/ 2227151 h 2428319"/>
              <a:gd name="connsiteX4" fmla="*/ 2093976 w 2634675"/>
              <a:gd name="connsiteY4" fmla="*/ 2208863 h 2428319"/>
              <a:gd name="connsiteX5" fmla="*/ 2633472 w 2634675"/>
              <a:gd name="connsiteY5" fmla="*/ 1769951 h 2428319"/>
              <a:gd name="connsiteX6" fmla="*/ 2249424 w 2634675"/>
              <a:gd name="connsiteY6" fmla="*/ 1203023 h 2428319"/>
              <a:gd name="connsiteX7" fmla="*/ 2578608 w 2634675"/>
              <a:gd name="connsiteY7" fmla="*/ 581231 h 2428319"/>
              <a:gd name="connsiteX8" fmla="*/ 2432304 w 2634675"/>
              <a:gd name="connsiteY8" fmla="*/ 60023 h 2428319"/>
              <a:gd name="connsiteX9" fmla="*/ 2432304 w 2634675"/>
              <a:gd name="connsiteY9" fmla="*/ 32591 h 242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4675" h="2428319">
                <a:moveTo>
                  <a:pt x="0" y="2428319"/>
                </a:moveTo>
                <a:cubicBezTo>
                  <a:pt x="72390" y="2322401"/>
                  <a:pt x="144780" y="2216483"/>
                  <a:pt x="320040" y="2163143"/>
                </a:cubicBezTo>
                <a:cubicBezTo>
                  <a:pt x="495300" y="2109803"/>
                  <a:pt x="861060" y="2097611"/>
                  <a:pt x="1051560" y="2108279"/>
                </a:cubicBezTo>
                <a:cubicBezTo>
                  <a:pt x="1242060" y="2118947"/>
                  <a:pt x="1289304" y="2210387"/>
                  <a:pt x="1463040" y="2227151"/>
                </a:cubicBezTo>
                <a:cubicBezTo>
                  <a:pt x="1636776" y="2243915"/>
                  <a:pt x="1898904" y="2285063"/>
                  <a:pt x="2093976" y="2208863"/>
                </a:cubicBezTo>
                <a:cubicBezTo>
                  <a:pt x="2289048" y="2132663"/>
                  <a:pt x="2607564" y="1937591"/>
                  <a:pt x="2633472" y="1769951"/>
                </a:cubicBezTo>
                <a:cubicBezTo>
                  <a:pt x="2659380" y="1602311"/>
                  <a:pt x="2258568" y="1401143"/>
                  <a:pt x="2249424" y="1203023"/>
                </a:cubicBezTo>
                <a:cubicBezTo>
                  <a:pt x="2240280" y="1004903"/>
                  <a:pt x="2548128" y="771731"/>
                  <a:pt x="2578608" y="581231"/>
                </a:cubicBezTo>
                <a:cubicBezTo>
                  <a:pt x="2609088" y="390731"/>
                  <a:pt x="2456688" y="151463"/>
                  <a:pt x="2432304" y="60023"/>
                </a:cubicBezTo>
                <a:cubicBezTo>
                  <a:pt x="2407920" y="-31417"/>
                  <a:pt x="2420112" y="587"/>
                  <a:pt x="2432304" y="32591"/>
                </a:cubicBezTo>
              </a:path>
            </a:pathLst>
          </a:custGeom>
          <a:ln w="38100">
            <a:solidFill>
              <a:srgbClr val="0070C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B30D7B79-4A8C-10C7-EF8A-73893E40A8C7}"/>
              </a:ext>
            </a:extLst>
          </p:cNvPr>
          <p:cNvSpPr txBox="1"/>
          <p:nvPr/>
        </p:nvSpPr>
        <p:spPr>
          <a:xfrm>
            <a:off x="9166914" y="3507749"/>
            <a:ext cx="2591855"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Select policy</a:t>
            </a:r>
            <a:endParaRPr lang="en-US" dirty="0">
              <a:effectLst/>
            </a:endParaRPr>
          </a:p>
        </p:txBody>
      </p:sp>
      <p:cxnSp>
        <p:nvCxnSpPr>
          <p:cNvPr id="12" name="Straight Arrow Connector 11">
            <a:extLst>
              <a:ext uri="{FF2B5EF4-FFF2-40B4-BE49-F238E27FC236}">
                <a16:creationId xmlns:a16="http://schemas.microsoft.com/office/drawing/2014/main" id="{08D4A804-A848-9B18-F5D7-E0B033A10086}"/>
              </a:ext>
            </a:extLst>
          </p:cNvPr>
          <p:cNvCxnSpPr>
            <a:cxnSpLocks/>
            <a:stCxn id="4" idx="0"/>
            <a:endCxn id="22" idx="2"/>
          </p:cNvCxnSpPr>
          <p:nvPr/>
        </p:nvCxnSpPr>
        <p:spPr>
          <a:xfrm flipV="1">
            <a:off x="10501452" y="3115870"/>
            <a:ext cx="0" cy="305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B0B60F0-902D-16A6-C851-DF955C89C3F3}"/>
              </a:ext>
            </a:extLst>
          </p:cNvPr>
          <p:cNvSpPr/>
          <p:nvPr/>
        </p:nvSpPr>
        <p:spPr>
          <a:xfrm>
            <a:off x="9053591" y="2443006"/>
            <a:ext cx="2814449" cy="166264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6" name="Curved Connector 35">
            <a:extLst>
              <a:ext uri="{FF2B5EF4-FFF2-40B4-BE49-F238E27FC236}">
                <a16:creationId xmlns:a16="http://schemas.microsoft.com/office/drawing/2014/main" id="{B095CC88-20DE-8E56-ECC2-E0725D3FBF6B}"/>
              </a:ext>
            </a:extLst>
          </p:cNvPr>
          <p:cNvCxnSpPr>
            <a:cxnSpLocks/>
            <a:stCxn id="45" idx="2"/>
            <a:endCxn id="16" idx="2"/>
          </p:cNvCxnSpPr>
          <p:nvPr/>
        </p:nvCxnSpPr>
        <p:spPr>
          <a:xfrm rot="5400000" flipH="1" flipV="1">
            <a:off x="8646102" y="2793993"/>
            <a:ext cx="503052" cy="3126375"/>
          </a:xfrm>
          <a:prstGeom prst="curvedConnector3">
            <a:avLst>
              <a:gd name="adj1" fmla="val -59985"/>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E539360-0F03-C872-9DF9-0B2B35096C12}"/>
              </a:ext>
            </a:extLst>
          </p:cNvPr>
          <p:cNvSpPr txBox="1"/>
          <p:nvPr/>
        </p:nvSpPr>
        <p:spPr>
          <a:xfrm>
            <a:off x="5888737" y="1506294"/>
            <a:ext cx="2932938"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Environment / Landmarks</a:t>
            </a:r>
            <a:endParaRPr lang="en-US" dirty="0">
              <a:effectLst/>
            </a:endParaRPr>
          </a:p>
        </p:txBody>
      </p:sp>
      <p:sp>
        <p:nvSpPr>
          <p:cNvPr id="41" name="TextBox 40">
            <a:extLst>
              <a:ext uri="{FF2B5EF4-FFF2-40B4-BE49-F238E27FC236}">
                <a16:creationId xmlns:a16="http://schemas.microsoft.com/office/drawing/2014/main" id="{A7648EAA-D2C9-924A-A54A-EA86F288032D}"/>
              </a:ext>
            </a:extLst>
          </p:cNvPr>
          <p:cNvSpPr txBox="1"/>
          <p:nvPr/>
        </p:nvSpPr>
        <p:spPr>
          <a:xfrm>
            <a:off x="5938424" y="2590912"/>
            <a:ext cx="2814448"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Learn primitive skills</a:t>
            </a:r>
            <a:endParaRPr lang="en-US" dirty="0">
              <a:effectLst/>
            </a:endParaRPr>
          </a:p>
        </p:txBody>
      </p:sp>
      <p:sp>
        <p:nvSpPr>
          <p:cNvPr id="42" name="TextBox 41">
            <a:extLst>
              <a:ext uri="{FF2B5EF4-FFF2-40B4-BE49-F238E27FC236}">
                <a16:creationId xmlns:a16="http://schemas.microsoft.com/office/drawing/2014/main" id="{6DC7BFC4-A04B-5CBD-9703-D71ADF32BD69}"/>
              </a:ext>
            </a:extLst>
          </p:cNvPr>
          <p:cNvSpPr txBox="1"/>
          <p:nvPr/>
        </p:nvSpPr>
        <p:spPr>
          <a:xfrm>
            <a:off x="6413745" y="3784527"/>
            <a:ext cx="1841390" cy="646331"/>
          </a:xfrm>
          <a:prstGeom prst="rect">
            <a:avLst/>
          </a:prstGeom>
          <a:noFill/>
        </p:spPr>
        <p:txBody>
          <a:bodyPr wrap="square">
            <a:spAutoFit/>
          </a:bodyPr>
          <a:lstStyle/>
          <a:p>
            <a:pPr algn="ctr" rtl="0">
              <a:spcBef>
                <a:spcPts val="0"/>
              </a:spcBef>
              <a:spcAft>
                <a:spcPts val="0"/>
              </a:spcAft>
            </a:pPr>
            <a:r>
              <a:rPr lang="en-US" dirty="0">
                <a:effectLst/>
              </a:rPr>
              <a:t>Compute candidate policies</a:t>
            </a:r>
          </a:p>
        </p:txBody>
      </p:sp>
      <p:sp>
        <p:nvSpPr>
          <p:cNvPr id="43" name="TextBox 42">
            <a:extLst>
              <a:ext uri="{FF2B5EF4-FFF2-40B4-BE49-F238E27FC236}">
                <a16:creationId xmlns:a16="http://schemas.microsoft.com/office/drawing/2014/main" id="{8EAF0DB3-994D-9104-FAD2-BB279DF16989}"/>
              </a:ext>
            </a:extLst>
          </p:cNvPr>
          <p:cNvSpPr txBox="1"/>
          <p:nvPr/>
        </p:nvSpPr>
        <p:spPr>
          <a:xfrm>
            <a:off x="6675211" y="4946157"/>
            <a:ext cx="1318458" cy="923330"/>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Anytime Feasible Policy</a:t>
            </a:r>
            <a:endParaRPr lang="en-US" dirty="0">
              <a:effectLst/>
            </a:endParaRPr>
          </a:p>
        </p:txBody>
      </p:sp>
      <p:sp>
        <p:nvSpPr>
          <p:cNvPr id="44" name="Rectangle 43">
            <a:extLst>
              <a:ext uri="{FF2B5EF4-FFF2-40B4-BE49-F238E27FC236}">
                <a16:creationId xmlns:a16="http://schemas.microsoft.com/office/drawing/2014/main" id="{E6F7BA43-EFD8-21DF-407E-5A9877DF65E9}"/>
              </a:ext>
            </a:extLst>
          </p:cNvPr>
          <p:cNvSpPr/>
          <p:nvPr/>
        </p:nvSpPr>
        <p:spPr>
          <a:xfrm>
            <a:off x="5938424" y="2494278"/>
            <a:ext cx="2814449" cy="6035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711AD424-DEAB-C3BC-E1E9-A3181E74A34D}"/>
              </a:ext>
            </a:extLst>
          </p:cNvPr>
          <p:cNvSpPr/>
          <p:nvPr/>
        </p:nvSpPr>
        <p:spPr>
          <a:xfrm>
            <a:off x="6106553" y="3671691"/>
            <a:ext cx="2455775" cy="93701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D93E3CB2-3DFF-B34C-3211-7CCD9FE19B1D}"/>
              </a:ext>
            </a:extLst>
          </p:cNvPr>
          <p:cNvCxnSpPr>
            <a:cxnSpLocks/>
            <a:stCxn id="40" idx="2"/>
            <a:endCxn id="44" idx="0"/>
          </p:cNvCxnSpPr>
          <p:nvPr/>
        </p:nvCxnSpPr>
        <p:spPr>
          <a:xfrm flipH="1">
            <a:off x="7345649" y="1875626"/>
            <a:ext cx="9557" cy="618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0C36EC8-72A1-0CEC-9921-4F9E9D075329}"/>
              </a:ext>
            </a:extLst>
          </p:cNvPr>
          <p:cNvCxnSpPr>
            <a:cxnSpLocks/>
            <a:stCxn id="44" idx="2"/>
            <a:endCxn id="45" idx="0"/>
          </p:cNvCxnSpPr>
          <p:nvPr/>
        </p:nvCxnSpPr>
        <p:spPr>
          <a:xfrm flipH="1">
            <a:off x="7334441" y="3097782"/>
            <a:ext cx="11208" cy="573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9D8B5AD-AF80-E2D4-D07C-7CB6A73652E6}"/>
              </a:ext>
            </a:extLst>
          </p:cNvPr>
          <p:cNvCxnSpPr>
            <a:cxnSpLocks/>
            <a:stCxn id="45" idx="2"/>
            <a:endCxn id="43" idx="0"/>
          </p:cNvCxnSpPr>
          <p:nvPr/>
        </p:nvCxnSpPr>
        <p:spPr>
          <a:xfrm flipH="1">
            <a:off x="7334440" y="4608707"/>
            <a:ext cx="1" cy="337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2186025B-D3E6-28A6-34F4-FA4B720DDD4A}"/>
              </a:ext>
            </a:extLst>
          </p:cNvPr>
          <p:cNvSpPr txBox="1"/>
          <p:nvPr/>
        </p:nvSpPr>
        <p:spPr>
          <a:xfrm>
            <a:off x="5378952" y="2114474"/>
            <a:ext cx="1898529" cy="369332"/>
          </a:xfrm>
          <a:prstGeom prst="rect">
            <a:avLst/>
          </a:prstGeom>
          <a:noFill/>
        </p:spPr>
        <p:txBody>
          <a:bodyPr wrap="square">
            <a:spAutoFit/>
          </a:bodyPr>
          <a:lstStyle/>
          <a:p>
            <a:pPr algn="ctr" rtl="0">
              <a:spcBef>
                <a:spcPts val="0"/>
              </a:spcBef>
              <a:spcAft>
                <a:spcPts val="0"/>
              </a:spcAft>
            </a:pPr>
            <a:r>
              <a:rPr lang="en-US" i="1" dirty="0">
                <a:solidFill>
                  <a:srgbClr val="FF0000"/>
                </a:solidFill>
                <a:latin typeface="Calibri" panose="020F0502020204030204" pitchFamily="34" charset="0"/>
              </a:rPr>
              <a:t>Primitive Learner</a:t>
            </a:r>
            <a:endParaRPr lang="en-US" i="1" dirty="0">
              <a:solidFill>
                <a:srgbClr val="FF0000"/>
              </a:solidFill>
              <a:effectLst/>
            </a:endParaRPr>
          </a:p>
        </p:txBody>
      </p:sp>
      <p:sp>
        <p:nvSpPr>
          <p:cNvPr id="50" name="TextBox 49">
            <a:extLst>
              <a:ext uri="{FF2B5EF4-FFF2-40B4-BE49-F238E27FC236}">
                <a16:creationId xmlns:a16="http://schemas.microsoft.com/office/drawing/2014/main" id="{59242658-EE53-F82C-BCF6-CD753F14B959}"/>
              </a:ext>
            </a:extLst>
          </p:cNvPr>
          <p:cNvSpPr txBox="1"/>
          <p:nvPr/>
        </p:nvSpPr>
        <p:spPr>
          <a:xfrm>
            <a:off x="5272394" y="3302359"/>
            <a:ext cx="2082812" cy="369332"/>
          </a:xfrm>
          <a:prstGeom prst="rect">
            <a:avLst/>
          </a:prstGeom>
          <a:noFill/>
        </p:spPr>
        <p:txBody>
          <a:bodyPr wrap="square">
            <a:spAutoFit/>
          </a:bodyPr>
          <a:lstStyle/>
          <a:p>
            <a:pPr algn="ctr" rtl="0">
              <a:spcBef>
                <a:spcPts val="0"/>
              </a:spcBef>
              <a:spcAft>
                <a:spcPts val="0"/>
              </a:spcAft>
            </a:pPr>
            <a:r>
              <a:rPr lang="en-US" i="1" dirty="0">
                <a:solidFill>
                  <a:srgbClr val="FF0000"/>
                </a:solidFill>
                <a:latin typeface="Calibri" panose="020F0502020204030204" pitchFamily="34" charset="0"/>
              </a:rPr>
              <a:t>Conditional Planner</a:t>
            </a:r>
            <a:endParaRPr lang="en-US" i="1" dirty="0">
              <a:solidFill>
                <a:srgbClr val="FF0000"/>
              </a:solidFill>
              <a:effectLst/>
            </a:endParaRPr>
          </a:p>
        </p:txBody>
      </p:sp>
      <p:sp>
        <p:nvSpPr>
          <p:cNvPr id="51" name="TextBox 50">
            <a:extLst>
              <a:ext uri="{FF2B5EF4-FFF2-40B4-BE49-F238E27FC236}">
                <a16:creationId xmlns:a16="http://schemas.microsoft.com/office/drawing/2014/main" id="{4703C229-209A-79A5-0332-3FD5F3FB9070}"/>
              </a:ext>
            </a:extLst>
          </p:cNvPr>
          <p:cNvSpPr txBox="1"/>
          <p:nvPr/>
        </p:nvSpPr>
        <p:spPr>
          <a:xfrm>
            <a:off x="9910674" y="1840503"/>
            <a:ext cx="2082812" cy="646331"/>
          </a:xfrm>
          <a:prstGeom prst="rect">
            <a:avLst/>
          </a:prstGeom>
          <a:noFill/>
        </p:spPr>
        <p:txBody>
          <a:bodyPr wrap="square">
            <a:spAutoFit/>
          </a:bodyPr>
          <a:lstStyle/>
          <a:p>
            <a:pPr algn="ctr" rtl="0">
              <a:spcBef>
                <a:spcPts val="0"/>
              </a:spcBef>
              <a:spcAft>
                <a:spcPts val="0"/>
              </a:spcAft>
            </a:pPr>
            <a:r>
              <a:rPr lang="en-US" i="1" dirty="0">
                <a:solidFill>
                  <a:srgbClr val="FF0000"/>
                </a:solidFill>
                <a:latin typeface="Calibri" panose="020F0502020204030204" pitchFamily="34" charset="0"/>
              </a:rPr>
              <a:t>Primitive </a:t>
            </a:r>
            <a:br>
              <a:rPr lang="en-US" i="1" dirty="0">
                <a:solidFill>
                  <a:srgbClr val="FF0000"/>
                </a:solidFill>
                <a:latin typeface="Calibri" panose="020F0502020204030204" pitchFamily="34" charset="0"/>
              </a:rPr>
            </a:br>
            <a:r>
              <a:rPr lang="en-US" i="1" dirty="0">
                <a:solidFill>
                  <a:srgbClr val="FF0000"/>
                </a:solidFill>
                <a:latin typeface="Calibri" panose="020F0502020204030204" pitchFamily="34" charset="0"/>
              </a:rPr>
              <a:t>Improver</a:t>
            </a:r>
            <a:endParaRPr lang="en-US" i="1" dirty="0">
              <a:solidFill>
                <a:srgbClr val="FF0000"/>
              </a:solidFill>
              <a:effectLst/>
            </a:endParaRPr>
          </a:p>
        </p:txBody>
      </p:sp>
      <p:cxnSp>
        <p:nvCxnSpPr>
          <p:cNvPr id="54" name="Curved Connector 53">
            <a:extLst>
              <a:ext uri="{FF2B5EF4-FFF2-40B4-BE49-F238E27FC236}">
                <a16:creationId xmlns:a16="http://schemas.microsoft.com/office/drawing/2014/main" id="{0D16E082-3427-85B1-6DC8-C05CDC8C8974}"/>
              </a:ext>
            </a:extLst>
          </p:cNvPr>
          <p:cNvCxnSpPr>
            <a:cxnSpLocks/>
            <a:stCxn id="16" idx="0"/>
            <a:endCxn id="44" idx="0"/>
          </p:cNvCxnSpPr>
          <p:nvPr/>
        </p:nvCxnSpPr>
        <p:spPr>
          <a:xfrm rot="16200000" flipH="1" flipV="1">
            <a:off x="8877597" y="911058"/>
            <a:ext cx="51272" cy="3115167"/>
          </a:xfrm>
          <a:prstGeom prst="curvedConnector3">
            <a:avLst>
              <a:gd name="adj1" fmla="val -945222"/>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36330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animBg="1"/>
      <p:bldP spid="20" grpId="0"/>
      <p:bldP spid="3"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A69490-14E9-FB0B-828E-0ABE17E46FBE}"/>
              </a:ext>
            </a:extLst>
          </p:cNvPr>
          <p:cNvSpPr>
            <a:spLocks noGrp="1"/>
          </p:cNvSpPr>
          <p:nvPr>
            <p:ph type="title"/>
          </p:nvPr>
        </p:nvSpPr>
        <p:spPr/>
        <p:txBody>
          <a:bodyPr/>
          <a:lstStyle/>
          <a:p>
            <a:r>
              <a:rPr lang="en-US" dirty="0"/>
              <a:t>Prioritization matters a lot!</a:t>
            </a:r>
          </a:p>
        </p:txBody>
      </p:sp>
      <p:sp>
        <p:nvSpPr>
          <p:cNvPr id="10" name="Text Placeholder 12">
            <a:extLst>
              <a:ext uri="{FF2B5EF4-FFF2-40B4-BE49-F238E27FC236}">
                <a16:creationId xmlns:a16="http://schemas.microsoft.com/office/drawing/2014/main" id="{31343951-DA17-AA8C-0F3E-6B2FAC75AB91}"/>
              </a:ext>
            </a:extLst>
          </p:cNvPr>
          <p:cNvSpPr>
            <a:spLocks noGrp="1"/>
          </p:cNvSpPr>
          <p:nvPr>
            <p:ph type="body" sz="quarter" idx="11"/>
          </p:nvPr>
        </p:nvSpPr>
        <p:spPr>
          <a:xfrm>
            <a:off x="-6350" y="12700"/>
            <a:ext cx="2935288" cy="482867"/>
          </a:xfrm>
        </p:spPr>
        <p:txBody>
          <a:bodyPr/>
          <a:lstStyle/>
          <a:p>
            <a:r>
              <a:rPr lang="en-US" dirty="0"/>
              <a:t>MERS Research</a:t>
            </a:r>
          </a:p>
        </p:txBody>
      </p:sp>
      <p:pic>
        <p:nvPicPr>
          <p:cNvPr id="13314" name="Picture 2">
            <a:extLst>
              <a:ext uri="{FF2B5EF4-FFF2-40B4-BE49-F238E27FC236}">
                <a16:creationId xmlns:a16="http://schemas.microsoft.com/office/drawing/2014/main" id="{D17708C5-40F4-EC09-6722-4455924717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01" r="1" b="5612"/>
          <a:stretch/>
        </p:blipFill>
        <p:spPr bwMode="auto">
          <a:xfrm>
            <a:off x="6757416" y="1135603"/>
            <a:ext cx="4587456" cy="3655853"/>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a:extLst>
              <a:ext uri="{FF2B5EF4-FFF2-40B4-BE49-F238E27FC236}">
                <a16:creationId xmlns:a16="http://schemas.microsoft.com/office/drawing/2014/main" id="{4C577A64-AB0C-0898-DA75-7D19337868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679" y="707359"/>
            <a:ext cx="4729735" cy="4729735"/>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70">
            <a:extLst>
              <a:ext uri="{FF2B5EF4-FFF2-40B4-BE49-F238E27FC236}">
                <a16:creationId xmlns:a16="http://schemas.microsoft.com/office/drawing/2014/main" id="{E690781B-57F7-6AA8-BD28-EB4861583A4C}"/>
              </a:ext>
            </a:extLst>
          </p:cNvPr>
          <p:cNvSpPr/>
          <p:nvPr/>
        </p:nvSpPr>
        <p:spPr>
          <a:xfrm>
            <a:off x="1801368" y="2151603"/>
            <a:ext cx="2415499" cy="2511837"/>
          </a:xfrm>
          <a:custGeom>
            <a:avLst/>
            <a:gdLst>
              <a:gd name="connsiteX0" fmla="*/ 0 w 2415499"/>
              <a:gd name="connsiteY0" fmla="*/ 2511837 h 2511837"/>
              <a:gd name="connsiteX1" fmla="*/ 347472 w 2415499"/>
              <a:gd name="connsiteY1" fmla="*/ 2127789 h 2511837"/>
              <a:gd name="connsiteX2" fmla="*/ 896112 w 2415499"/>
              <a:gd name="connsiteY2" fmla="*/ 2082069 h 2511837"/>
              <a:gd name="connsiteX3" fmla="*/ 1124712 w 2415499"/>
              <a:gd name="connsiteY3" fmla="*/ 1441989 h 2511837"/>
              <a:gd name="connsiteX4" fmla="*/ 1115568 w 2415499"/>
              <a:gd name="connsiteY4" fmla="*/ 939069 h 2511837"/>
              <a:gd name="connsiteX5" fmla="*/ 1728216 w 2415499"/>
              <a:gd name="connsiteY5" fmla="*/ 555021 h 2511837"/>
              <a:gd name="connsiteX6" fmla="*/ 2331720 w 2415499"/>
              <a:gd name="connsiteY6" fmla="*/ 61245 h 2511837"/>
              <a:gd name="connsiteX7" fmla="*/ 2395728 w 2415499"/>
              <a:gd name="connsiteY7" fmla="*/ 24669 h 251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499" h="2511837">
                <a:moveTo>
                  <a:pt x="0" y="2511837"/>
                </a:moveTo>
                <a:cubicBezTo>
                  <a:pt x="99060" y="2355627"/>
                  <a:pt x="198120" y="2199417"/>
                  <a:pt x="347472" y="2127789"/>
                </a:cubicBezTo>
                <a:cubicBezTo>
                  <a:pt x="496824" y="2056161"/>
                  <a:pt x="766572" y="2196369"/>
                  <a:pt x="896112" y="2082069"/>
                </a:cubicBezTo>
                <a:cubicBezTo>
                  <a:pt x="1025652" y="1967769"/>
                  <a:pt x="1088136" y="1632489"/>
                  <a:pt x="1124712" y="1441989"/>
                </a:cubicBezTo>
                <a:cubicBezTo>
                  <a:pt x="1161288" y="1251489"/>
                  <a:pt x="1014984" y="1086897"/>
                  <a:pt x="1115568" y="939069"/>
                </a:cubicBezTo>
                <a:cubicBezTo>
                  <a:pt x="1216152" y="791241"/>
                  <a:pt x="1525524" y="701325"/>
                  <a:pt x="1728216" y="555021"/>
                </a:cubicBezTo>
                <a:cubicBezTo>
                  <a:pt x="1930908" y="408717"/>
                  <a:pt x="2220468" y="149637"/>
                  <a:pt x="2331720" y="61245"/>
                </a:cubicBezTo>
                <a:cubicBezTo>
                  <a:pt x="2442972" y="-27147"/>
                  <a:pt x="2419350" y="-1239"/>
                  <a:pt x="2395728" y="24669"/>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a:extLst>
              <a:ext uri="{FF2B5EF4-FFF2-40B4-BE49-F238E27FC236}">
                <a16:creationId xmlns:a16="http://schemas.microsoft.com/office/drawing/2014/main" id="{BA0BE5CE-9A0B-1DE4-72EF-63A143460D6F}"/>
              </a:ext>
            </a:extLst>
          </p:cNvPr>
          <p:cNvSpPr/>
          <p:nvPr/>
        </p:nvSpPr>
        <p:spPr>
          <a:xfrm>
            <a:off x="1643796" y="1691883"/>
            <a:ext cx="2563799" cy="2843541"/>
          </a:xfrm>
          <a:custGeom>
            <a:avLst/>
            <a:gdLst>
              <a:gd name="connsiteX0" fmla="*/ 130140 w 2563799"/>
              <a:gd name="connsiteY0" fmla="*/ 2843541 h 2843541"/>
              <a:gd name="connsiteX1" fmla="*/ 221580 w 2563799"/>
              <a:gd name="connsiteY1" fmla="*/ 1855989 h 2843541"/>
              <a:gd name="connsiteX2" fmla="*/ 2124 w 2563799"/>
              <a:gd name="connsiteY2" fmla="*/ 1097037 h 2843541"/>
              <a:gd name="connsiteX3" fmla="*/ 111852 w 2563799"/>
              <a:gd name="connsiteY3" fmla="*/ 740421 h 2843541"/>
              <a:gd name="connsiteX4" fmla="*/ 139284 w 2563799"/>
              <a:gd name="connsiteY4" fmla="*/ 164349 h 2843541"/>
              <a:gd name="connsiteX5" fmla="*/ 669636 w 2563799"/>
              <a:gd name="connsiteY5" fmla="*/ 8901 h 2843541"/>
              <a:gd name="connsiteX6" fmla="*/ 1410300 w 2563799"/>
              <a:gd name="connsiteY6" fmla="*/ 45477 h 2843541"/>
              <a:gd name="connsiteX7" fmla="*/ 1867500 w 2563799"/>
              <a:gd name="connsiteY7" fmla="*/ 264933 h 2843541"/>
              <a:gd name="connsiteX8" fmla="*/ 2525868 w 2563799"/>
              <a:gd name="connsiteY8" fmla="*/ 438669 h 2843541"/>
              <a:gd name="connsiteX9" fmla="*/ 2489292 w 2563799"/>
              <a:gd name="connsiteY9" fmla="*/ 438669 h 2843541"/>
              <a:gd name="connsiteX10" fmla="*/ 2535012 w 2563799"/>
              <a:gd name="connsiteY10" fmla="*/ 466101 h 284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3799" h="2843541">
                <a:moveTo>
                  <a:pt x="130140" y="2843541"/>
                </a:moveTo>
                <a:cubicBezTo>
                  <a:pt x="186528" y="2495307"/>
                  <a:pt x="242916" y="2147073"/>
                  <a:pt x="221580" y="1855989"/>
                </a:cubicBezTo>
                <a:cubicBezTo>
                  <a:pt x="200244" y="1564905"/>
                  <a:pt x="20412" y="1282965"/>
                  <a:pt x="2124" y="1097037"/>
                </a:cubicBezTo>
                <a:cubicBezTo>
                  <a:pt x="-16164" y="911109"/>
                  <a:pt x="88992" y="895869"/>
                  <a:pt x="111852" y="740421"/>
                </a:cubicBezTo>
                <a:cubicBezTo>
                  <a:pt x="134712" y="584973"/>
                  <a:pt x="46320" y="286269"/>
                  <a:pt x="139284" y="164349"/>
                </a:cubicBezTo>
                <a:cubicBezTo>
                  <a:pt x="232248" y="42429"/>
                  <a:pt x="457800" y="28713"/>
                  <a:pt x="669636" y="8901"/>
                </a:cubicBezTo>
                <a:cubicBezTo>
                  <a:pt x="881472" y="-10911"/>
                  <a:pt x="1210656" y="2805"/>
                  <a:pt x="1410300" y="45477"/>
                </a:cubicBezTo>
                <a:cubicBezTo>
                  <a:pt x="1609944" y="88149"/>
                  <a:pt x="1681572" y="199401"/>
                  <a:pt x="1867500" y="264933"/>
                </a:cubicBezTo>
                <a:cubicBezTo>
                  <a:pt x="2053428" y="330465"/>
                  <a:pt x="2422236" y="409713"/>
                  <a:pt x="2525868" y="438669"/>
                </a:cubicBezTo>
                <a:cubicBezTo>
                  <a:pt x="2629500" y="467625"/>
                  <a:pt x="2487768" y="434097"/>
                  <a:pt x="2489292" y="438669"/>
                </a:cubicBezTo>
                <a:cubicBezTo>
                  <a:pt x="2490816" y="443241"/>
                  <a:pt x="2512914" y="454671"/>
                  <a:pt x="2535012" y="466101"/>
                </a:cubicBezTo>
              </a:path>
            </a:pathLst>
          </a:custGeom>
          <a:ln w="38100">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28546A30-DCFF-34BF-6B85-8EC73748711B}"/>
              </a:ext>
            </a:extLst>
          </p:cNvPr>
          <p:cNvSpPr txBox="1"/>
          <p:nvPr/>
        </p:nvSpPr>
        <p:spPr>
          <a:xfrm rot="16200000">
            <a:off x="5350230" y="2778862"/>
            <a:ext cx="2359107" cy="369332"/>
          </a:xfrm>
          <a:prstGeom prst="rect">
            <a:avLst/>
          </a:prstGeom>
          <a:noFill/>
        </p:spPr>
        <p:txBody>
          <a:bodyPr wrap="none" rtlCol="0">
            <a:spAutoFit/>
          </a:bodyPr>
          <a:lstStyle/>
          <a:p>
            <a:r>
              <a:rPr lang="en-US" dirty="0"/>
              <a:t>Incumbent policy’s cost</a:t>
            </a:r>
          </a:p>
        </p:txBody>
      </p:sp>
      <p:sp>
        <p:nvSpPr>
          <p:cNvPr id="75" name="TextBox 74">
            <a:extLst>
              <a:ext uri="{FF2B5EF4-FFF2-40B4-BE49-F238E27FC236}">
                <a16:creationId xmlns:a16="http://schemas.microsoft.com/office/drawing/2014/main" id="{5DAEC507-B9CA-1492-0428-5C38F4194B84}"/>
              </a:ext>
            </a:extLst>
          </p:cNvPr>
          <p:cNvSpPr txBox="1"/>
          <p:nvPr/>
        </p:nvSpPr>
        <p:spPr>
          <a:xfrm>
            <a:off x="7734842" y="4818888"/>
            <a:ext cx="2659702" cy="369332"/>
          </a:xfrm>
          <a:prstGeom prst="rect">
            <a:avLst/>
          </a:prstGeom>
          <a:noFill/>
        </p:spPr>
        <p:txBody>
          <a:bodyPr wrap="none" rtlCol="0">
            <a:spAutoFit/>
          </a:bodyPr>
          <a:lstStyle/>
          <a:p>
            <a:r>
              <a:rPr lang="en-US" dirty="0"/>
              <a:t>Outer loop iteration steps</a:t>
            </a:r>
          </a:p>
        </p:txBody>
      </p:sp>
      <p:pic>
        <p:nvPicPr>
          <p:cNvPr id="76" name="Picture 2">
            <a:extLst>
              <a:ext uri="{FF2B5EF4-FFF2-40B4-BE49-F238E27FC236}">
                <a16:creationId xmlns:a16="http://schemas.microsoft.com/office/drawing/2014/main" id="{046B7AC3-32BD-F215-E4BE-3A50A79708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307" t="8108" r="24021" b="86517"/>
          <a:stretch/>
        </p:blipFill>
        <p:spPr bwMode="auto">
          <a:xfrm>
            <a:off x="6368976" y="5668975"/>
            <a:ext cx="369333" cy="208182"/>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a:extLst>
              <a:ext uri="{FF2B5EF4-FFF2-40B4-BE49-F238E27FC236}">
                <a16:creationId xmlns:a16="http://schemas.microsoft.com/office/drawing/2014/main" id="{3D300C4C-B1A7-D2AE-6488-0561380FDB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315" t="13125" r="24517" b="81682"/>
          <a:stretch/>
        </p:blipFill>
        <p:spPr bwMode="auto">
          <a:xfrm>
            <a:off x="6345117" y="6060725"/>
            <a:ext cx="393192" cy="201168"/>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70FDC6F3-1655-5CA4-9F13-7014187706AB}"/>
              </a:ext>
            </a:extLst>
          </p:cNvPr>
          <p:cNvSpPr txBox="1"/>
          <p:nvPr/>
        </p:nvSpPr>
        <p:spPr>
          <a:xfrm>
            <a:off x="6892924" y="5537731"/>
            <a:ext cx="2954848" cy="369332"/>
          </a:xfrm>
          <a:prstGeom prst="rect">
            <a:avLst/>
          </a:prstGeom>
          <a:noFill/>
        </p:spPr>
        <p:txBody>
          <a:bodyPr wrap="none" rtlCol="0">
            <a:spAutoFit/>
          </a:bodyPr>
          <a:lstStyle/>
          <a:p>
            <a:r>
              <a:rPr lang="en-US" dirty="0"/>
              <a:t>Greedy prioritization method</a:t>
            </a:r>
          </a:p>
        </p:txBody>
      </p:sp>
      <p:sp>
        <p:nvSpPr>
          <p:cNvPr id="79" name="TextBox 78">
            <a:extLst>
              <a:ext uri="{FF2B5EF4-FFF2-40B4-BE49-F238E27FC236}">
                <a16:creationId xmlns:a16="http://schemas.microsoft.com/office/drawing/2014/main" id="{59ACE11D-ADB9-291D-1C8E-3881C051C165}"/>
              </a:ext>
            </a:extLst>
          </p:cNvPr>
          <p:cNvSpPr txBox="1"/>
          <p:nvPr/>
        </p:nvSpPr>
        <p:spPr>
          <a:xfrm>
            <a:off x="6892924" y="5934495"/>
            <a:ext cx="2680542" cy="369332"/>
          </a:xfrm>
          <a:prstGeom prst="rect">
            <a:avLst/>
          </a:prstGeom>
          <a:noFill/>
        </p:spPr>
        <p:txBody>
          <a:bodyPr wrap="none" rtlCol="0">
            <a:spAutoFit/>
          </a:bodyPr>
          <a:lstStyle/>
          <a:p>
            <a:r>
              <a:rPr lang="en-US" dirty="0"/>
              <a:t>Baseline (no prioritization)</a:t>
            </a:r>
          </a:p>
        </p:txBody>
      </p:sp>
      <p:sp>
        <p:nvSpPr>
          <p:cNvPr id="80" name="TextBox 79">
            <a:extLst>
              <a:ext uri="{FF2B5EF4-FFF2-40B4-BE49-F238E27FC236}">
                <a16:creationId xmlns:a16="http://schemas.microsoft.com/office/drawing/2014/main" id="{A7281103-1CB8-ABD8-B3C5-EEE5E5134F14}"/>
              </a:ext>
            </a:extLst>
          </p:cNvPr>
          <p:cNvSpPr txBox="1"/>
          <p:nvPr/>
        </p:nvSpPr>
        <p:spPr>
          <a:xfrm>
            <a:off x="1591790" y="5338563"/>
            <a:ext cx="2804454" cy="923330"/>
          </a:xfrm>
          <a:prstGeom prst="rect">
            <a:avLst/>
          </a:prstGeom>
          <a:noFill/>
        </p:spPr>
        <p:txBody>
          <a:bodyPr wrap="square" rtlCol="0">
            <a:spAutoFit/>
          </a:bodyPr>
          <a:lstStyle/>
          <a:p>
            <a:r>
              <a:rPr lang="en-US" dirty="0"/>
              <a:t>Infeasible solution became feasible due to focused improvement</a:t>
            </a:r>
          </a:p>
        </p:txBody>
      </p:sp>
      <p:cxnSp>
        <p:nvCxnSpPr>
          <p:cNvPr id="84" name="Straight Arrow Connector 83">
            <a:extLst>
              <a:ext uri="{FF2B5EF4-FFF2-40B4-BE49-F238E27FC236}">
                <a16:creationId xmlns:a16="http://schemas.microsoft.com/office/drawing/2014/main" id="{79BF5908-8E43-5DFB-F9A2-F84BD1918B6A}"/>
              </a:ext>
            </a:extLst>
          </p:cNvPr>
          <p:cNvCxnSpPr>
            <a:stCxn id="80" idx="0"/>
          </p:cNvCxnSpPr>
          <p:nvPr/>
        </p:nvCxnSpPr>
        <p:spPr>
          <a:xfrm flipH="1" flipV="1">
            <a:off x="2788920" y="4343400"/>
            <a:ext cx="205097" cy="99516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40203830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
</p:tagLst>
</file>

<file path=ppt/tags/tag10.xml><?xml version="1.0" encoding="utf-8"?>
<p:tagLst xmlns:a="http://schemas.openxmlformats.org/drawingml/2006/main" xmlns:r="http://schemas.openxmlformats.org/officeDocument/2006/relationships" xmlns:p="http://schemas.openxmlformats.org/presentationml/2006/main">
  <p:tag name="TIMING" val="|6."/>
</p:tagLst>
</file>

<file path=ppt/tags/tag11.xml><?xml version="1.0" encoding="utf-8"?>
<p:tagLst xmlns:a="http://schemas.openxmlformats.org/drawingml/2006/main" xmlns:r="http://schemas.openxmlformats.org/officeDocument/2006/relationships" xmlns:p="http://schemas.openxmlformats.org/presentationml/2006/main">
  <p:tag name="TIMING" val="|6."/>
</p:tagLst>
</file>

<file path=ppt/tags/tag12.xml><?xml version="1.0" encoding="utf-8"?>
<p:tagLst xmlns:a="http://schemas.openxmlformats.org/drawingml/2006/main" xmlns:r="http://schemas.openxmlformats.org/officeDocument/2006/relationships" xmlns:p="http://schemas.openxmlformats.org/presentationml/2006/main">
  <p:tag name="TIMING" val="|6."/>
</p:tagLst>
</file>

<file path=ppt/tags/tag13.xml><?xml version="1.0" encoding="utf-8"?>
<p:tagLst xmlns:a="http://schemas.openxmlformats.org/drawingml/2006/main" xmlns:r="http://schemas.openxmlformats.org/officeDocument/2006/relationships" xmlns:p="http://schemas.openxmlformats.org/presentationml/2006/main">
  <p:tag name="TIMING" val="|6."/>
</p:tagLst>
</file>

<file path=ppt/tags/tag2.xml><?xml version="1.0" encoding="utf-8"?>
<p:tagLst xmlns:a="http://schemas.openxmlformats.org/drawingml/2006/main" xmlns:r="http://schemas.openxmlformats.org/officeDocument/2006/relationships" xmlns:p="http://schemas.openxmlformats.org/presentationml/2006/main">
  <p:tag name="TIMING" val="|6."/>
</p:tagLst>
</file>

<file path=ppt/tags/tag3.xml><?xml version="1.0" encoding="utf-8"?>
<p:tagLst xmlns:a="http://schemas.openxmlformats.org/drawingml/2006/main" xmlns:r="http://schemas.openxmlformats.org/officeDocument/2006/relationships" xmlns:p="http://schemas.openxmlformats.org/presentationml/2006/main">
  <p:tag name="TIMING" val="|6."/>
</p:tagLst>
</file>

<file path=ppt/tags/tag4.xml><?xml version="1.0" encoding="utf-8"?>
<p:tagLst xmlns:a="http://schemas.openxmlformats.org/drawingml/2006/main" xmlns:r="http://schemas.openxmlformats.org/officeDocument/2006/relationships" xmlns:p="http://schemas.openxmlformats.org/presentationml/2006/main">
  <p:tag name="TIMING" val="|6."/>
</p:tagLst>
</file>

<file path=ppt/tags/tag5.xml><?xml version="1.0" encoding="utf-8"?>
<p:tagLst xmlns:a="http://schemas.openxmlformats.org/drawingml/2006/main" xmlns:r="http://schemas.openxmlformats.org/officeDocument/2006/relationships" xmlns:p="http://schemas.openxmlformats.org/presentationml/2006/main">
  <p:tag name="TIMING" val="|6."/>
</p:tagLst>
</file>

<file path=ppt/tags/tag6.xml><?xml version="1.0" encoding="utf-8"?>
<p:tagLst xmlns:a="http://schemas.openxmlformats.org/drawingml/2006/main" xmlns:r="http://schemas.openxmlformats.org/officeDocument/2006/relationships" xmlns:p="http://schemas.openxmlformats.org/presentationml/2006/main">
  <p:tag name="TIMING" val="|6."/>
</p:tagLst>
</file>

<file path=ppt/tags/tag7.xml><?xml version="1.0" encoding="utf-8"?>
<p:tagLst xmlns:a="http://schemas.openxmlformats.org/drawingml/2006/main" xmlns:r="http://schemas.openxmlformats.org/officeDocument/2006/relationships" xmlns:p="http://schemas.openxmlformats.org/presentationml/2006/main">
  <p:tag name="TIMING" val="|6."/>
</p:tagLst>
</file>

<file path=ppt/tags/tag8.xml><?xml version="1.0" encoding="utf-8"?>
<p:tagLst xmlns:a="http://schemas.openxmlformats.org/drawingml/2006/main" xmlns:r="http://schemas.openxmlformats.org/officeDocument/2006/relationships" xmlns:p="http://schemas.openxmlformats.org/presentationml/2006/main">
  <p:tag name="TIMING" val="|6."/>
</p:tagLst>
</file>

<file path=ppt/tags/tag9.xml><?xml version="1.0" encoding="utf-8"?>
<p:tagLst xmlns:a="http://schemas.openxmlformats.org/drawingml/2006/main" xmlns:r="http://schemas.openxmlformats.org/officeDocument/2006/relationships" xmlns:p="http://schemas.openxmlformats.org/presentationml/2006/main">
  <p:tag name="TIMING" val="|6."/>
</p:tagLst>
</file>

<file path=ppt/theme/theme1.xml><?xml version="1.0" encoding="utf-8"?>
<a:theme xmlns:a="http://schemas.openxmlformats.org/drawingml/2006/main" name="Office Theme">
  <a:themeElements>
    <a:clrScheme name="Thesis">
      <a:dk1>
        <a:srgbClr val="000000"/>
      </a:dk1>
      <a:lt1>
        <a:srgbClr val="FFFFFF"/>
      </a:lt1>
      <a:dk2>
        <a:srgbClr val="373545"/>
      </a:dk2>
      <a:lt2>
        <a:srgbClr val="DCD8DC"/>
      </a:lt2>
      <a:accent1>
        <a:srgbClr val="617F65"/>
      </a:accent1>
      <a:accent2>
        <a:srgbClr val="BA5F26"/>
      </a:accent2>
      <a:accent3>
        <a:srgbClr val="5E7997"/>
      </a:accent3>
      <a:accent4>
        <a:srgbClr val="B58C40"/>
      </a:accent4>
      <a:accent5>
        <a:srgbClr val="C07183"/>
      </a:accent5>
      <a:accent6>
        <a:srgbClr val="632C38"/>
      </a:accent6>
      <a:hlink>
        <a:srgbClr val="69A020"/>
      </a:hlink>
      <a:folHlink>
        <a:srgbClr val="8C8C8C"/>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C890398-D18C-DB40-B19B-4E0A96A4A9E9}" vid="{5B639BC2-0377-9F49-90A6-CD30B5937151}"/>
    </a:ext>
  </a:extLst>
</a:theme>
</file>

<file path=ppt/theme/theme2.xml><?xml version="1.0" encoding="utf-8"?>
<a:theme xmlns:a="http://schemas.openxmlformats.org/drawingml/2006/main" name="1_Office Theme">
  <a:themeElements>
    <a:clrScheme name="Thesis">
      <a:dk1>
        <a:srgbClr val="000000"/>
      </a:dk1>
      <a:lt1>
        <a:srgbClr val="FFFFFF"/>
      </a:lt1>
      <a:dk2>
        <a:srgbClr val="373545"/>
      </a:dk2>
      <a:lt2>
        <a:srgbClr val="DCD8DC"/>
      </a:lt2>
      <a:accent1>
        <a:srgbClr val="617F65"/>
      </a:accent1>
      <a:accent2>
        <a:srgbClr val="BA5F26"/>
      </a:accent2>
      <a:accent3>
        <a:srgbClr val="5E7997"/>
      </a:accent3>
      <a:accent4>
        <a:srgbClr val="B58C40"/>
      </a:accent4>
      <a:accent5>
        <a:srgbClr val="C07183"/>
      </a:accent5>
      <a:accent6>
        <a:srgbClr val="632C38"/>
      </a:accent6>
      <a:hlink>
        <a:srgbClr val="69A020"/>
      </a:hlink>
      <a:folHlink>
        <a:srgbClr val="8C8C8C"/>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MCTS - Final Version" id="{19721DAC-9A87-6545-8E2B-69673379D0C5}" vid="{92CE9B7F-3D7F-2243-8905-876D09FC681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5486</TotalTime>
  <Words>2016</Words>
  <Application>Microsoft Macintosh PowerPoint</Application>
  <PresentationFormat>Widescreen</PresentationFormat>
  <Paragraphs>221</Paragraphs>
  <Slides>14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ＭＳ Ｐゴシック</vt:lpstr>
      <vt:lpstr>Arial</vt:lpstr>
      <vt:lpstr>Calibri</vt:lpstr>
      <vt:lpstr>Cambria Math</vt:lpstr>
      <vt:lpstr>Gill Sans MT</vt:lpstr>
      <vt:lpstr>Gill Sans Nova Light</vt:lpstr>
      <vt:lpstr>Gill Sans Ultra Bold</vt:lpstr>
      <vt:lpstr>GillSans</vt:lpstr>
      <vt:lpstr>Times New Roman</vt:lpstr>
      <vt:lpstr>Office Theme</vt:lpstr>
      <vt:lpstr>1_Office Theme</vt:lpstr>
      <vt:lpstr>Task-driven Risk-bounded Hierarchical Reinforcement Learning Based on Iterative Refinement   Viraj Parimi, Sungkweon Hong, Brian Williams</vt:lpstr>
      <vt:lpstr>Human-Like Learning</vt:lpstr>
      <vt:lpstr>Hierarchical Reinforcement Learning</vt:lpstr>
      <vt:lpstr>Risk-Bounded Conditional Planning</vt:lpstr>
      <vt:lpstr>Bridging Planning and Learning</vt:lpstr>
      <vt:lpstr>Proposed Approach</vt:lpstr>
      <vt:lpstr>Proposed Approach</vt:lpstr>
      <vt:lpstr>Proposed Approach</vt:lpstr>
      <vt:lpstr>Prioritization matters a lot!</vt:lpstr>
      <vt:lpstr>Idea</vt:lpstr>
      <vt:lpstr>Policy Selection</vt:lpstr>
      <vt:lpstr>Skill Selection</vt:lpstr>
      <vt:lpstr>Proposed Approach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Magellan:  a risk-bounded plan executive for agents with learned dynamics  Marlyse Reeves Thesis Committee Meeting March 12, 2024</dc:title>
  <dc:creator>Marlyse H Reeves</dc:creator>
  <cp:lastModifiedBy>Viraj Parimi</cp:lastModifiedBy>
  <cp:revision>33</cp:revision>
  <cp:lastPrinted>2020-10-27T19:37:42Z</cp:lastPrinted>
  <dcterms:created xsi:type="dcterms:W3CDTF">2024-03-11T13:33:01Z</dcterms:created>
  <dcterms:modified xsi:type="dcterms:W3CDTF">2024-03-25T20:46:49Z</dcterms:modified>
</cp:coreProperties>
</file>