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7DD7-EEA4-1DD2-22BE-27CD09EF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446FD-86C9-2ADC-DC66-B622025B9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544C-25E7-00B0-9F42-DF318CE1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259D-D21F-6988-D9E6-0DBCED85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5601-70EC-6D97-5AB5-0FA3FA4B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AF20-58F6-8BB7-2988-97661AFE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DCB8F-36C7-69B5-2207-1BC836A8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BBEB-F3FB-7AC8-8A89-9406B97E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CFF4-B40B-EB1C-7C46-ADF02E58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EB0B-8B05-9DAB-E634-8BEDAEA6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3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57390-8697-ADD3-37DF-0A882788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BDA0E-68FA-C53F-B953-8BB56ED18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3D6B-3D85-42A1-88BB-F7D6564A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57A4-5B30-4EFC-7C39-0DFC48A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035D-27EE-E8C5-BAB1-B7F8F6C5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6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C8D-59D7-AC88-EC98-8BA8D804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BD76-884C-7065-362A-5E588FD7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B934-9CAC-2BB7-4158-A2778001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51E0-0C96-7AC0-31C1-838EFF4A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2BFA-FA01-9E12-FA94-9DD90167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8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8D6A-DAD3-B727-6850-A462CE6E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CA134-E52B-4211-106C-B04706BD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9245-36ED-2E6D-AF26-CF3832CE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C7FB-0C55-FA18-BACC-48566192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AAC2-CDF1-28F8-42FF-BC9E6890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7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A0B2-A7A2-01BF-30AC-E7DB9571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70B5-212C-9B77-2CB0-96E4D7890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83A81-9E1C-7144-372D-ED294C1D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7339-C8F3-AFE4-34AB-7367CE8A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B247-F2E7-8692-16BF-EE7568D0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B102C-DF00-BA0F-5F02-E7FD3E43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3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BBAE-6355-F6B7-7344-7C2310C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8705-C13A-CF8F-CAB0-6C12BA6A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B1D2-7B2D-A938-7F17-779B76010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9D5E4-C758-93EB-0B2E-C0DD26798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3E0F6-12E4-7E21-6A8B-960B6CF67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6FBF9-7A38-2E6D-2A3D-F72EC49A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3D54-E160-7DAD-4CE9-4909654C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FAD3D-F2E9-884E-9B99-ACE3FFB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7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74A3-57B5-CA1A-2108-3BD11D22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459CE-8193-C961-14D1-BC716DF3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BFC7E-E938-7447-CC3D-A1653D65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2DA6-18AC-A45C-C49F-9EB89095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CB58-43B9-D300-2829-579C0433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255A7-E517-B3A9-0DCE-E5EBDCA4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1EBD0-AFAC-064B-EFB7-E1BEAEF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6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B02F-CB8D-7B9F-4AC7-8D961405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1DB7-F1F9-AF51-A097-2E876180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3A86E-1A67-6DC0-4AA8-4F84FB729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BCB9C-BC0A-31ED-1403-1DC27B55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F1FBA-A301-5349-BCAC-77CFD387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92E9-5377-ADCC-F3F0-57AA4381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6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F959-835E-C80B-56B0-F95882CE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EF8AF-B932-C976-890E-8794D416B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F86DF-5C30-D524-A946-F9B349119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2514A-5E23-EAF1-C391-139DB33A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B61D-8A4B-CAE7-C1C1-D0C0A435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4A70F-25CF-37CE-85BE-CDC57FD7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2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9FCB6-B4F8-391B-F7AB-1A737D6A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98A95-26CF-2FC0-257A-23A87B76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1F90-3858-D66C-93AD-DD2C4B88B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131D-5A99-4983-9DA8-9E4262B308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EFD8-ECBD-84D9-E811-F84D93ECC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E6F0-111F-5C44-9725-7C78ADD49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D302-B980-4ACE-AAC3-F0425FA52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08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6B44A1-DCAF-D650-A5F7-DEF74758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13" y="493853"/>
            <a:ext cx="8820150" cy="314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0F8F1-1501-C499-DBA7-2827BCBC9B5F}"/>
              </a:ext>
            </a:extLst>
          </p:cNvPr>
          <p:cNvSpPr txBox="1"/>
          <p:nvPr/>
        </p:nvSpPr>
        <p:spPr>
          <a:xfrm>
            <a:off x="893957" y="4090173"/>
            <a:ext cx="947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raw data and target data.</a:t>
            </a:r>
          </a:p>
          <a:p>
            <a:r>
              <a:rPr lang="en-US" dirty="0"/>
              <a:t>2. Lowercase column names.</a:t>
            </a:r>
          </a:p>
          <a:p>
            <a:r>
              <a:rPr lang="en-US" dirty="0"/>
              <a:t>3. Rename column names: 'unnamed: 0' to index and 'unnamed: 17' to unnamed_17</a:t>
            </a:r>
          </a:p>
          <a:p>
            <a:r>
              <a:rPr lang="en-US" dirty="0"/>
              <a:t>4. Fill missing value of groups with the mode of the groups on date 21/01/2020.</a:t>
            </a:r>
          </a:p>
          <a:p>
            <a:r>
              <a:rPr lang="en-US" dirty="0"/>
              <a:t>5. Convert datatypes.</a:t>
            </a:r>
          </a:p>
          <a:p>
            <a:r>
              <a:rPr lang="en-US" dirty="0"/>
              <a:t>6. join raw data and target data on index for each group.</a:t>
            </a:r>
          </a:p>
          <a:p>
            <a:r>
              <a:rPr lang="en-US" dirty="0"/>
              <a:t>7. Rename and drop columns.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71DC8-64FF-DE8E-2A7E-4F8DB465B6B5}"/>
              </a:ext>
            </a:extLst>
          </p:cNvPr>
          <p:cNvSpPr txBox="1"/>
          <p:nvPr/>
        </p:nvSpPr>
        <p:spPr>
          <a:xfrm>
            <a:off x="4172414" y="124521"/>
            <a:ext cx="528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Preparation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31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F8B6DA1-62A9-D200-F1DE-9ACC2415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05" y="66902"/>
            <a:ext cx="5991930" cy="4119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6502F-A9C1-C85E-98F0-EFEE0458D1D9}"/>
              </a:ext>
            </a:extLst>
          </p:cNvPr>
          <p:cNvSpPr txBox="1"/>
          <p:nvPr/>
        </p:nvSpPr>
        <p:spPr>
          <a:xfrm>
            <a:off x="596590" y="4499517"/>
            <a:ext cx="112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learning curve shows the error on the y axis and no. of trees on the x axis. The training error is reducing while the </a:t>
            </a:r>
          </a:p>
          <a:p>
            <a:r>
              <a:rPr lang="en-US" dirty="0"/>
              <a:t>Validation error stops reducing when at 98</a:t>
            </a:r>
            <a:r>
              <a:rPr lang="en-US" baseline="30000" dirty="0"/>
              <a:t>th</a:t>
            </a:r>
            <a:r>
              <a:rPr lang="en-US" dirty="0"/>
              <a:t> tree. Early stopping was used to avoid overfitting.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82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8BB01C9-5ECF-C56A-94CE-60CE3B7C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56" y="250902"/>
            <a:ext cx="4029307" cy="4029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E7FB4-7B4E-ADE0-F681-833C669DF4E2}"/>
              </a:ext>
            </a:extLst>
          </p:cNvPr>
          <p:cNvSpPr txBox="1"/>
          <p:nvPr/>
        </p:nvSpPr>
        <p:spPr>
          <a:xfrm>
            <a:off x="1064941" y="4917688"/>
            <a:ext cx="743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the important features based on the Gini impurity.</a:t>
            </a:r>
          </a:p>
          <a:p>
            <a:r>
              <a:rPr lang="en-US" dirty="0"/>
              <a:t> We can see that groups, day and crystal type are important features.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4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594A5-79E8-EEEA-815B-7CEA5928B24B}"/>
              </a:ext>
            </a:extLst>
          </p:cNvPr>
          <p:cNvSpPr txBox="1"/>
          <p:nvPr/>
        </p:nvSpPr>
        <p:spPr>
          <a:xfrm>
            <a:off x="4471639" y="351263"/>
            <a:ext cx="215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interpretation</a:t>
            </a:r>
          </a:p>
          <a:p>
            <a:endParaRPr lang="en-GB" dirty="0"/>
          </a:p>
        </p:txBody>
      </p:sp>
      <p:pic>
        <p:nvPicPr>
          <p:cNvPr id="6" name="Picture 5" descr="Funnel chart&#10;&#10;Description automatically generated">
            <a:extLst>
              <a:ext uri="{FF2B5EF4-FFF2-40B4-BE49-F238E27FC236}">
                <a16:creationId xmlns:a16="http://schemas.microsoft.com/office/drawing/2014/main" id="{670D0C05-EB00-B69B-1E02-D4E963355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35" y="1404833"/>
            <a:ext cx="4514248" cy="4600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6B4CE-6788-6F00-9295-EE462B50B7C1}"/>
              </a:ext>
            </a:extLst>
          </p:cNvPr>
          <p:cNvSpPr txBox="1"/>
          <p:nvPr/>
        </p:nvSpPr>
        <p:spPr>
          <a:xfrm>
            <a:off x="5999278" y="2319887"/>
            <a:ext cx="5335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the value of 0.63 for </a:t>
            </a:r>
            <a:r>
              <a:rPr lang="en-US" sz="1400" dirty="0" err="1"/>
              <a:t>pure_seastone</a:t>
            </a:r>
            <a:r>
              <a:rPr lang="en-US" sz="1400" dirty="0"/>
              <a:t> it adds 0.03 to the prediction of the target prediction. </a:t>
            </a:r>
          </a:p>
          <a:p>
            <a:r>
              <a:rPr lang="en-US" sz="1400" dirty="0"/>
              <a:t>While for a value of -1.5 for column </a:t>
            </a:r>
            <a:r>
              <a:rPr lang="en-US" sz="1400" dirty="0" err="1"/>
              <a:t>TE_groups_categorify</a:t>
            </a:r>
            <a:r>
              <a:rPr lang="en-US" sz="1400" dirty="0"/>
              <a:t> it reduces 0.17 to the target prediction.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7705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356353-7509-1385-91E6-F5736F3F3FEE}"/>
              </a:ext>
            </a:extLst>
          </p:cNvPr>
          <p:cNvSpPr txBox="1"/>
          <p:nvPr/>
        </p:nvSpPr>
        <p:spPr>
          <a:xfrm>
            <a:off x="4527396" y="373565"/>
            <a:ext cx="29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results with </a:t>
            </a:r>
            <a:r>
              <a:rPr lang="en-US" dirty="0" err="1"/>
              <a:t>AutoML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5B157-D05B-B151-D887-CFACF7206586}"/>
              </a:ext>
            </a:extLst>
          </p:cNvPr>
          <p:cNvSpPr txBox="1"/>
          <p:nvPr/>
        </p:nvSpPr>
        <p:spPr>
          <a:xfrm>
            <a:off x="680226" y="1182029"/>
            <a:ext cx="384717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Best model:</a:t>
            </a:r>
          </a:p>
          <a:p>
            <a:endParaRPr lang="en-US" sz="1050" dirty="0"/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class_name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XGBoostRegressor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automl.client.core.common.model_wrappers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param_args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param_kwargs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"booster"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gbtree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colsample_bytree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"eta"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"gamma"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max_leaves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"objective"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reg:linear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reg_alpha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1.3541666666666667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reg_lambda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1.6666666666666667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"subsample"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tree_method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"auto"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prepared_kwargs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{},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spec_class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1050" dirty="0"/>
          </a:p>
          <a:p>
            <a:endParaRPr lang="en-GB" sz="1050" dirty="0"/>
          </a:p>
          <a:p>
            <a:r>
              <a:rPr lang="en-GB" sz="1050" dirty="0"/>
              <a:t>Normalized RMSE: 0.06124</a:t>
            </a:r>
          </a:p>
        </p:txBody>
      </p:sp>
    </p:spTree>
    <p:extLst>
      <p:ext uri="{BB962C8B-B14F-4D97-AF65-F5344CB8AC3E}">
        <p14:creationId xmlns:p14="http://schemas.microsoft.com/office/powerpoint/2010/main" val="200554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6932-3FF5-ED80-2B40-5B8B4399F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DA723-2182-C166-AC50-D384AEB05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0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50F8F1-1501-C499-DBA7-2827BCBC9B5F}"/>
              </a:ext>
            </a:extLst>
          </p:cNvPr>
          <p:cNvSpPr txBox="1"/>
          <p:nvPr/>
        </p:nvSpPr>
        <p:spPr>
          <a:xfrm>
            <a:off x="893957" y="4090173"/>
            <a:ext cx="9472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Drop duplicate column 'Unnamed: 17' which is a copy of '</a:t>
            </a:r>
            <a:r>
              <a:rPr lang="en-US" dirty="0" err="1"/>
              <a:t>first_factor_x</a:t>
            </a:r>
            <a:r>
              <a:rPr lang="en-US" dirty="0"/>
              <a:t>'.</a:t>
            </a:r>
          </a:p>
          <a:p>
            <a:r>
              <a:rPr lang="en-US" dirty="0"/>
              <a:t>2. Convert datatypes of the features.</a:t>
            </a:r>
          </a:p>
          <a:p>
            <a:r>
              <a:rPr lang="en-US" dirty="0"/>
              <a:t>3. Replace values for columns cycle (label encode ['33', '1ª', '2ª', '3ª', '131']), </a:t>
            </a:r>
            <a:r>
              <a:rPr lang="en-US" dirty="0" err="1"/>
              <a:t>crystal_supergroup</a:t>
            </a:r>
            <a:r>
              <a:rPr lang="en-US" dirty="0"/>
              <a:t> (replace '1ª' with 0), </a:t>
            </a:r>
            <a:r>
              <a:rPr lang="en-US" dirty="0" err="1"/>
              <a:t>etherium_before_start</a:t>
            </a:r>
            <a:r>
              <a:rPr lang="en-US" dirty="0"/>
              <a:t> (replace datetime value with the mean of this column)</a:t>
            </a:r>
          </a:p>
          <a:p>
            <a:r>
              <a:rPr lang="en-US" dirty="0"/>
              <a:t>4. Replace missing values of continuous variables with the median of the variable and missing values of categorical variables with the mode of the variable.</a:t>
            </a:r>
          </a:p>
          <a:p>
            <a:r>
              <a:rPr lang="en-US" dirty="0"/>
              <a:t>5. Interpolate datetime columns.</a:t>
            </a:r>
          </a:p>
          <a:p>
            <a:r>
              <a:rPr lang="en-US" dirty="0"/>
              <a:t>6. Drop duplicate rows by ‘start’ column.</a:t>
            </a:r>
          </a:p>
          <a:p>
            <a:r>
              <a:rPr lang="en-US" dirty="0"/>
              <a:t>7. Remove outliers with IQR method.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71DC8-64FF-DE8E-2A7E-4F8DB465B6B5}"/>
              </a:ext>
            </a:extLst>
          </p:cNvPr>
          <p:cNvSpPr txBox="1"/>
          <p:nvPr/>
        </p:nvSpPr>
        <p:spPr>
          <a:xfrm>
            <a:off x="4172414" y="124521"/>
            <a:ext cx="528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DA9226-8A3F-92CC-2A28-A92D0C3E4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493853"/>
            <a:ext cx="10420815" cy="36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C71DC8-64FF-DE8E-2A7E-4F8DB465B6B5}"/>
              </a:ext>
            </a:extLst>
          </p:cNvPr>
          <p:cNvSpPr txBox="1"/>
          <p:nvPr/>
        </p:nvSpPr>
        <p:spPr>
          <a:xfrm>
            <a:off x="4172414" y="124521"/>
            <a:ext cx="528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</a:t>
            </a:r>
            <a:endParaRPr lang="en-GB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449B991-27BB-09BA-68C0-39F688DA1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26" y="493853"/>
            <a:ext cx="7886966" cy="2074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AB608-A800-8DC4-0C85-58DEAE232969}"/>
              </a:ext>
            </a:extLst>
          </p:cNvPr>
          <p:cNvSpPr txBox="1"/>
          <p:nvPr/>
        </p:nvSpPr>
        <p:spPr>
          <a:xfrm>
            <a:off x="869796" y="2763161"/>
            <a:ext cx="100574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Spit the 'when' column in day, weekday, month. Perform one hot encoding on the weekday column.</a:t>
            </a:r>
          </a:p>
          <a:p>
            <a:r>
              <a:rPr lang="en-US" sz="1200" dirty="0"/>
              <a:t>2. Calculate time difference between timestamps</a:t>
            </a:r>
          </a:p>
          <a:p>
            <a:r>
              <a:rPr lang="en-US" sz="1200" dirty="0"/>
              <a:t>3. Encoding for categorical columns. To deal with high cardinality and overfitting, we will replace the categories with low frequency with a single category.</a:t>
            </a:r>
          </a:p>
          <a:p>
            <a:r>
              <a:rPr lang="en-US" sz="1200" dirty="0"/>
              <a:t>4. Target encoding done to deal with high cardinality in the categorical columns. Target Encoding (TE) calculates the statistics from a target variable grouped by the unique values of one or more categorical features.</a:t>
            </a:r>
          </a:p>
          <a:p>
            <a:r>
              <a:rPr lang="en-US" sz="1200" dirty="0"/>
              <a:t>. Calculate mean for the target variable grouped by the unique values of the categorical features. </a:t>
            </a:r>
          </a:p>
          <a:p>
            <a:r>
              <a:rPr lang="en-US" sz="1200" dirty="0"/>
              <a:t>Since target encoding lacks to generalize well and it will tend to overfit. Smoothing is used to generalize the target encoding. </a:t>
            </a:r>
          </a:p>
          <a:p>
            <a:r>
              <a:rPr lang="en-US" sz="1200" dirty="0"/>
              <a:t>The smoothing parameter is calculated using the formula below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TE = (count(cat) * mean(target) + smoothing  * global mean(target))</a:t>
            </a:r>
          </a:p>
          <a:p>
            <a:r>
              <a:rPr lang="en-US" sz="1200" dirty="0"/>
              <a:t>     ____________________________________________________________</a:t>
            </a:r>
          </a:p>
          <a:p>
            <a:endParaRPr lang="en-US" sz="1200" dirty="0"/>
          </a:p>
          <a:p>
            <a:r>
              <a:rPr lang="en-US" sz="1200" dirty="0"/>
              <a:t>                        count(cat) + smoothing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5. Count encoding on categorical columns. It is done to calculate frequency from one or more categorical features.</a:t>
            </a:r>
          </a:p>
          <a:p>
            <a:r>
              <a:rPr lang="en-US" sz="1200" dirty="0"/>
              <a:t> The advantage of Count Encoding is that the category values are grouped together based on behavior. </a:t>
            </a:r>
          </a:p>
          <a:p>
            <a:r>
              <a:rPr lang="en-US" sz="1200" dirty="0"/>
              <a:t>Particularly in cases with only a few observation, a decision tree is not able to create a split.</a:t>
            </a:r>
          </a:p>
          <a:p>
            <a:r>
              <a:rPr lang="en-US" sz="1200" dirty="0"/>
              <a:t>6. Gaussian rank normalization on continuous columns and target to normalize the data and reduce the effect of outliers.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5399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C71DC8-64FF-DE8E-2A7E-4F8DB465B6B5}"/>
              </a:ext>
            </a:extLst>
          </p:cNvPr>
          <p:cNvSpPr txBox="1"/>
          <p:nvPr/>
        </p:nvSpPr>
        <p:spPr>
          <a:xfrm>
            <a:off x="4172414" y="124521"/>
            <a:ext cx="528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8981FE-3E9E-2E1F-1D6B-D3792452C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73" y="615826"/>
            <a:ext cx="8486775" cy="3451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F9D4C-4388-CD13-0076-1DE9AF492176}"/>
              </a:ext>
            </a:extLst>
          </p:cNvPr>
          <p:cNvSpPr txBox="1"/>
          <p:nvPr/>
        </p:nvSpPr>
        <p:spPr>
          <a:xfrm>
            <a:off x="953430" y="4627756"/>
            <a:ext cx="968483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Continous</a:t>
            </a:r>
            <a:r>
              <a:rPr lang="en-US" sz="1500" b="1" dirty="0"/>
              <a:t> variable:</a:t>
            </a:r>
          </a:p>
          <a:p>
            <a:endParaRPr lang="en-US" sz="1500" dirty="0"/>
          </a:p>
          <a:p>
            <a:pPr marL="342900" indent="-342900">
              <a:buAutoNum type="arabicPeriod"/>
            </a:pPr>
            <a:r>
              <a:rPr lang="en-US" sz="1500" dirty="0"/>
              <a:t>Removes all the low variance features from the dataset that are of no great use in model training. </a:t>
            </a:r>
          </a:p>
          <a:p>
            <a:r>
              <a:rPr lang="en-US" sz="1500" dirty="0"/>
              <a:t>Drop Columns that are 75% or more similar.</a:t>
            </a:r>
          </a:p>
          <a:p>
            <a:r>
              <a:rPr lang="en-US" sz="1500" dirty="0"/>
              <a:t>2. Perform Lasso regression with </a:t>
            </a:r>
            <a:r>
              <a:rPr lang="en-US" sz="1500" dirty="0" err="1"/>
              <a:t>gridsearch</a:t>
            </a:r>
            <a:r>
              <a:rPr lang="en-US" sz="1500" dirty="0"/>
              <a:t> CV for different values of alpha to select the best features from step 1.</a:t>
            </a:r>
          </a:p>
          <a:p>
            <a:r>
              <a:rPr lang="en-US" sz="1500" dirty="0"/>
              <a:t>3. Find correlated features from the best features selected in step 2 and drop the features that are highly correlated with low mutual information score.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91119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C71DC8-64FF-DE8E-2A7E-4F8DB465B6B5}"/>
              </a:ext>
            </a:extLst>
          </p:cNvPr>
          <p:cNvSpPr txBox="1"/>
          <p:nvPr/>
        </p:nvSpPr>
        <p:spPr>
          <a:xfrm>
            <a:off x="4172414" y="124521"/>
            <a:ext cx="528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8981FE-3E9E-2E1F-1D6B-D3792452C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73" y="615826"/>
            <a:ext cx="8486775" cy="3451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F9D4C-4388-CD13-0076-1DE9AF492176}"/>
              </a:ext>
            </a:extLst>
          </p:cNvPr>
          <p:cNvSpPr txBox="1"/>
          <p:nvPr/>
        </p:nvSpPr>
        <p:spPr>
          <a:xfrm>
            <a:off x="668143" y="4655635"/>
            <a:ext cx="968483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Categorical variable:</a:t>
            </a:r>
          </a:p>
          <a:p>
            <a:endParaRPr lang="en-US" sz="1500" dirty="0"/>
          </a:p>
          <a:p>
            <a:r>
              <a:rPr lang="en-US" sz="1500" dirty="0"/>
              <a:t>1. Removes all the low variance features from the dataset that are of no great use in model training. Drop Columns that are 75% or more similar.</a:t>
            </a:r>
          </a:p>
          <a:p>
            <a:r>
              <a:rPr lang="en-US" sz="1500" dirty="0"/>
              <a:t>2. Perform </a:t>
            </a:r>
            <a:r>
              <a:rPr lang="en-US" sz="1500" dirty="0" err="1"/>
              <a:t>Oneway</a:t>
            </a:r>
            <a:r>
              <a:rPr lang="en-US" sz="1500" dirty="0"/>
              <a:t> ANOVA test on categorical variables and target to check if there is any statistical differences among the means of two or more groups.</a:t>
            </a:r>
          </a:p>
          <a:p>
            <a:r>
              <a:rPr lang="en-US" sz="1500" dirty="0"/>
              <a:t>3. Take variables with p value &lt; 0.05. since there is difference in the groups in those variables.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57331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C71DC8-64FF-DE8E-2A7E-4F8DB465B6B5}"/>
              </a:ext>
            </a:extLst>
          </p:cNvPr>
          <p:cNvSpPr txBox="1"/>
          <p:nvPr/>
        </p:nvSpPr>
        <p:spPr>
          <a:xfrm>
            <a:off x="4172414" y="124521"/>
            <a:ext cx="528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F9D4C-4388-CD13-0076-1DE9AF492176}"/>
              </a:ext>
            </a:extLst>
          </p:cNvPr>
          <p:cNvSpPr txBox="1"/>
          <p:nvPr/>
        </p:nvSpPr>
        <p:spPr>
          <a:xfrm>
            <a:off x="668143" y="4655635"/>
            <a:ext cx="9684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500" dirty="0"/>
              <a:t>Build a baseline model on the selected features. Multiple regression model was used as the baseline model.</a:t>
            </a:r>
          </a:p>
          <a:p>
            <a:endParaRPr lang="en-GB" sz="1500" dirty="0"/>
          </a:p>
          <a:p>
            <a:r>
              <a:rPr lang="en-GB" sz="1500" dirty="0"/>
              <a:t>2. Perform hyperparameter tuning on random forest model using randomized search CV.</a:t>
            </a:r>
          </a:p>
          <a:p>
            <a:endParaRPr lang="en-GB" sz="1500" dirty="0"/>
          </a:p>
          <a:p>
            <a:r>
              <a:rPr lang="en-GB" sz="1500" dirty="0"/>
              <a:t>3. Build Random forest model on best parameters from random search cv.</a:t>
            </a:r>
          </a:p>
          <a:p>
            <a:endParaRPr lang="en-GB" sz="1500" dirty="0"/>
          </a:p>
          <a:p>
            <a:r>
              <a:rPr lang="en-GB" sz="1500" dirty="0"/>
              <a:t>4. Perform hyperparameter </a:t>
            </a:r>
            <a:r>
              <a:rPr lang="en-GB" sz="1500" dirty="0" err="1"/>
              <a:t>tuninng</a:t>
            </a:r>
            <a:r>
              <a:rPr lang="en-GB" sz="1500" dirty="0"/>
              <a:t> on </a:t>
            </a:r>
            <a:r>
              <a:rPr lang="en-GB" sz="1500" dirty="0" err="1"/>
              <a:t>xgboost</a:t>
            </a:r>
            <a:r>
              <a:rPr lang="en-GB" sz="1500" dirty="0"/>
              <a:t> model using randomized </a:t>
            </a:r>
            <a:r>
              <a:rPr lang="en-GB" sz="1500" dirty="0" err="1"/>
              <a:t>serach</a:t>
            </a:r>
            <a:r>
              <a:rPr lang="en-GB" sz="1500" dirty="0"/>
              <a:t> CV. Then train </a:t>
            </a:r>
            <a:r>
              <a:rPr lang="en-GB" sz="1500" dirty="0" err="1"/>
              <a:t>xgboost</a:t>
            </a:r>
            <a:r>
              <a:rPr lang="en-GB" sz="1500" dirty="0"/>
              <a:t> model on best parameters from random search cv.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B736230-4351-F4DF-B26E-37E9C5F5B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20" y="686517"/>
            <a:ext cx="7928926" cy="36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E11F4-57F3-8F34-3E88-2D923B0F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79" y="692791"/>
            <a:ext cx="6913746" cy="3122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B8723-04C4-A660-0644-579266664EAF}"/>
              </a:ext>
            </a:extLst>
          </p:cNvPr>
          <p:cNvSpPr txBox="1"/>
          <p:nvPr/>
        </p:nvSpPr>
        <p:spPr>
          <a:xfrm>
            <a:off x="563146" y="4404732"/>
            <a:ext cx="101189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Baseline model: The Value of Root mean squared error is 0.65. and Normalized RMSE = 0.09. </a:t>
            </a:r>
          </a:p>
          <a:p>
            <a:r>
              <a:rPr lang="en-US" dirty="0"/>
              <a:t>The value of VIF is 1.16. This means that there is no multicollinearity in the model. </a:t>
            </a:r>
          </a:p>
          <a:p>
            <a:r>
              <a:rPr lang="en-US" dirty="0"/>
              <a:t>The </a:t>
            </a:r>
            <a:r>
              <a:rPr lang="en-US" dirty="0" err="1"/>
              <a:t>mean_residuals</a:t>
            </a:r>
            <a:r>
              <a:rPr lang="en-US" dirty="0"/>
              <a:t> is 0.01, the residuals are normally distributed</a:t>
            </a:r>
          </a:p>
          <a:p>
            <a:r>
              <a:rPr lang="en-US" dirty="0"/>
              <a:t>2. Random forest model: The value of Root mean squared error is 0.54. and Normalized RMSE = 0.07. </a:t>
            </a:r>
          </a:p>
          <a:p>
            <a:r>
              <a:rPr lang="en-US" dirty="0"/>
              <a:t>The value of OOB error is 0.54. The model will make an error of 54% on test data. The model is overfitting.</a:t>
            </a:r>
          </a:p>
          <a:p>
            <a:r>
              <a:rPr lang="en-US" dirty="0"/>
              <a:t>3. </a:t>
            </a:r>
            <a:r>
              <a:rPr lang="en-US" dirty="0" err="1"/>
              <a:t>XGBoost</a:t>
            </a:r>
            <a:r>
              <a:rPr lang="en-US" dirty="0"/>
              <a:t> model: The value of Root mean squared error is 0.52.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877AA-3D24-927B-A723-7267F53DFD57}"/>
              </a:ext>
            </a:extLst>
          </p:cNvPr>
          <p:cNvSpPr txBox="1"/>
          <p:nvPr/>
        </p:nvSpPr>
        <p:spPr>
          <a:xfrm>
            <a:off x="4873145" y="213222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4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64FC6DE-FDF2-37F8-8108-0FD8228F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" y="0"/>
            <a:ext cx="4225190" cy="422519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689EDBD-9B58-C4D5-288D-C8D5FD2F0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96" y="0"/>
            <a:ext cx="3672468" cy="3672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D5E7EE-E8ED-02B5-59C3-973064076E13}"/>
              </a:ext>
            </a:extLst>
          </p:cNvPr>
          <p:cNvSpPr txBox="1"/>
          <p:nvPr/>
        </p:nvSpPr>
        <p:spPr>
          <a:xfrm>
            <a:off x="328961" y="4304371"/>
            <a:ext cx="3088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There is no strong correlation between the actual and predicted values.</a:t>
            </a:r>
          </a:p>
          <a:p>
            <a:pPr marL="342900" indent="-342900">
              <a:buAutoNum type="arabicPeriod"/>
            </a:pPr>
            <a:r>
              <a:rPr lang="en-US" dirty="0"/>
              <a:t>The predicted values are not close to the best fitted line.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54D17-A792-F23C-F7E1-3CF0D0B70F6F}"/>
              </a:ext>
            </a:extLst>
          </p:cNvPr>
          <p:cNvSpPr txBox="1"/>
          <p:nvPr/>
        </p:nvSpPr>
        <p:spPr>
          <a:xfrm>
            <a:off x="8454483" y="4304371"/>
            <a:ext cx="3088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distribution of the fitted values is different from the actual values.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model performs poorly on the test data.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6E4CA-FDC3-45AC-93C8-CDFD76D276F5}"/>
              </a:ext>
            </a:extLst>
          </p:cNvPr>
          <p:cNvSpPr txBox="1"/>
          <p:nvPr/>
        </p:nvSpPr>
        <p:spPr>
          <a:xfrm>
            <a:off x="5084957" y="61331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  <a:endParaRPr lang="en-GB" dirty="0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AA64DD5-A72D-9CD9-928C-C0397C3CC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27" y="388130"/>
            <a:ext cx="3837060" cy="3837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6649C2-59CC-D348-C6A1-3AEB669AA870}"/>
              </a:ext>
            </a:extLst>
          </p:cNvPr>
          <p:cNvSpPr txBox="1"/>
          <p:nvPr/>
        </p:nvSpPr>
        <p:spPr>
          <a:xfrm>
            <a:off x="4724400" y="4398954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train error is low and validation error is high. The model has high variance.</a:t>
            </a:r>
          </a:p>
          <a:p>
            <a:endParaRPr lang="en-US" dirty="0"/>
          </a:p>
          <a:p>
            <a:r>
              <a:rPr lang="en-US" dirty="0"/>
              <a:t>The training error and validation error are not converging.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47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1B411C9-D881-535D-B66E-1A536E58F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40" y="270725"/>
            <a:ext cx="8854070" cy="2951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1D420-0668-853C-03C1-6CAC395E9711}"/>
              </a:ext>
            </a:extLst>
          </p:cNvPr>
          <p:cNvSpPr txBox="1"/>
          <p:nvPr/>
        </p:nvSpPr>
        <p:spPr>
          <a:xfrm>
            <a:off x="384717" y="3635919"/>
            <a:ext cx="363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poor correlation between actual and predicted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predicted values are not close to the best fitted line.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5E3B8-47AF-35A9-E466-AAC335641674}"/>
              </a:ext>
            </a:extLst>
          </p:cNvPr>
          <p:cNvSpPr txBox="1"/>
          <p:nvPr/>
        </p:nvSpPr>
        <p:spPr>
          <a:xfrm>
            <a:off x="4438184" y="3635919"/>
            <a:ext cx="286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residuals are not close to 0 for the predicted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assumption of Homoscedasticity is violated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A3760-BD70-1CB3-8925-4F3BD58E5F6F}"/>
              </a:ext>
            </a:extLst>
          </p:cNvPr>
          <p:cNvSpPr txBox="1"/>
          <p:nvPr/>
        </p:nvSpPr>
        <p:spPr>
          <a:xfrm>
            <a:off x="7618140" y="3582022"/>
            <a:ext cx="2865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residuals are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25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1218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Pawar</dc:creator>
  <cp:lastModifiedBy>Viraj Pawar</cp:lastModifiedBy>
  <cp:revision>10</cp:revision>
  <dcterms:created xsi:type="dcterms:W3CDTF">2022-10-06T20:44:12Z</dcterms:created>
  <dcterms:modified xsi:type="dcterms:W3CDTF">2022-10-07T07:55:00Z</dcterms:modified>
</cp:coreProperties>
</file>