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8" r:id="rId4"/>
    <p:sldId id="257" r:id="rId5"/>
    <p:sldId id="269" r:id="rId6"/>
    <p:sldId id="270" r:id="rId7"/>
    <p:sldId id="271" r:id="rId8"/>
    <p:sldId id="258" r:id="rId9"/>
    <p:sldId id="259" r:id="rId10"/>
    <p:sldId id="260" r:id="rId11"/>
    <p:sldId id="262" r:id="rId12"/>
    <p:sldId id="263" r:id="rId13"/>
    <p:sldId id="272" r:id="rId14"/>
    <p:sldId id="261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Adapted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/>
              <a:t>For the purpose of encoding we </a:t>
            </a:r>
            <a:r>
              <a:rPr lang="en-US" dirty="0" smtClean="0"/>
              <a:t>have used basic </a:t>
            </a:r>
            <a:r>
              <a:rPr lang="en-US" dirty="0"/>
              <a:t>symbols like</a:t>
            </a:r>
            <a:r>
              <a:rPr lang="en-US" dirty="0" smtClean="0"/>
              <a:t>:</a:t>
            </a:r>
          </a:p>
          <a:p>
            <a:pPr marL="457200" indent="-457200" algn="just">
              <a:buClrTx/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ClrTx/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ClrTx/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/>
              <a:t>The various </a:t>
            </a:r>
            <a:r>
              <a:rPr lang="en-US" dirty="0">
                <a:solidFill>
                  <a:srgbClr val="FF0000"/>
                </a:solidFill>
              </a:rPr>
              <a:t>patterns of these symbols </a:t>
            </a:r>
            <a:r>
              <a:rPr lang="en-US" dirty="0" smtClean="0"/>
              <a:t>are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encode the ASCII characters</a:t>
            </a:r>
            <a:r>
              <a:rPr lang="en-US" dirty="0" smtClean="0"/>
              <a:t>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/>
              <a:t>For further simplification the </a:t>
            </a:r>
            <a:r>
              <a:rPr lang="en-US" dirty="0">
                <a:solidFill>
                  <a:srgbClr val="FF0000"/>
                </a:solidFill>
              </a:rPr>
              <a:t>first character of the code </a:t>
            </a:r>
            <a:r>
              <a:rPr lang="en-US" dirty="0" smtClean="0">
                <a:solidFill>
                  <a:srgbClr val="FF0000"/>
                </a:solidFill>
              </a:rPr>
              <a:t>decides </a:t>
            </a:r>
            <a:r>
              <a:rPr lang="en-US" dirty="0">
                <a:solidFill>
                  <a:srgbClr val="FF0000"/>
                </a:solidFill>
              </a:rPr>
              <a:t>the type of character</a:t>
            </a:r>
            <a:r>
              <a:rPr lang="en-US" dirty="0"/>
              <a:t>- special character, number, alphabet etc. This </a:t>
            </a:r>
            <a:r>
              <a:rPr lang="en-US" dirty="0" smtClean="0"/>
              <a:t>helps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limiting the search space and also for indexing</a:t>
            </a:r>
            <a:r>
              <a:rPr lang="en-US" dirty="0"/>
              <a:t> for faster decoding. 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/>
              <a:t>At the </a:t>
            </a:r>
            <a:r>
              <a:rPr lang="en-US" dirty="0">
                <a:solidFill>
                  <a:srgbClr val="FF0000"/>
                </a:solidFill>
              </a:rPr>
              <a:t>receiver’s end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images </a:t>
            </a:r>
            <a:r>
              <a:rPr lang="en-US" dirty="0" smtClean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captured</a:t>
            </a:r>
            <a:r>
              <a:rPr lang="en-US" dirty="0">
                <a:solidFill>
                  <a:srgbClr val="FF0000"/>
                </a:solidFill>
              </a:rPr>
              <a:t>, processed and decoded </a:t>
            </a:r>
            <a:r>
              <a:rPr lang="en-US" dirty="0"/>
              <a:t>for obtaining the original data</a:t>
            </a:r>
            <a:r>
              <a:rPr lang="en-US" dirty="0" smtClean="0"/>
              <a:t>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/>
              <a:t>As discussed, both </a:t>
            </a:r>
            <a:r>
              <a:rPr lang="en-US" dirty="0">
                <a:solidFill>
                  <a:srgbClr val="FF0000"/>
                </a:solidFill>
              </a:rPr>
              <a:t>encoding and decoding algorithms </a:t>
            </a:r>
            <a:r>
              <a:rPr lang="en-US" dirty="0" smtClean="0">
                <a:solidFill>
                  <a:srgbClr val="FF0000"/>
                </a:solidFill>
              </a:rPr>
              <a:t>are private</a:t>
            </a:r>
            <a:r>
              <a:rPr lang="en-US" dirty="0" smtClean="0"/>
              <a:t> </a:t>
            </a:r>
            <a:r>
              <a:rPr lang="en-US" dirty="0"/>
              <a:t>to make it difficult to reverse engineer for the original data even if the patterns are physically captured by a hacker.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t="35205" r="9091" b="42351"/>
          <a:stretch/>
        </p:blipFill>
        <p:spPr>
          <a:xfrm>
            <a:off x="2633574" y="2671892"/>
            <a:ext cx="6501180" cy="9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Camera Module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30 fps VGA camera </a:t>
            </a:r>
            <a:r>
              <a:rPr lang="en-US" dirty="0"/>
              <a:t>that </a:t>
            </a:r>
            <a:r>
              <a:rPr lang="en-US" dirty="0" smtClean="0"/>
              <a:t>captures the </a:t>
            </a:r>
            <a:r>
              <a:rPr lang="en-US" dirty="0"/>
              <a:t>transmitted data</a:t>
            </a:r>
            <a:r>
              <a:rPr lang="en-US" dirty="0" smtClean="0"/>
              <a:t>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Bluetooth:</a:t>
            </a:r>
            <a:r>
              <a:rPr lang="en-US" dirty="0"/>
              <a:t> The laptops come preinstalled with Bluetooth modules and these </a:t>
            </a:r>
            <a:r>
              <a:rPr lang="en-US" dirty="0" smtClean="0"/>
              <a:t>have been </a:t>
            </a:r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for synchronizing the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Computer System: </a:t>
            </a:r>
            <a:r>
              <a:rPr lang="en-US" dirty="0"/>
              <a:t>Two separate </a:t>
            </a:r>
            <a:r>
              <a:rPr lang="en-US" dirty="0">
                <a:solidFill>
                  <a:srgbClr val="FF0000"/>
                </a:solidFill>
              </a:rPr>
              <a:t>laptops </a:t>
            </a:r>
            <a:r>
              <a:rPr lang="en-US" dirty="0" smtClean="0">
                <a:solidFill>
                  <a:srgbClr val="FF0000"/>
                </a:solidFill>
              </a:rPr>
              <a:t>act </a:t>
            </a:r>
            <a:r>
              <a:rPr lang="en-US" dirty="0">
                <a:solidFill>
                  <a:srgbClr val="FF0000"/>
                </a:solidFill>
              </a:rPr>
              <a:t>as the sender and the receiver</a:t>
            </a:r>
            <a:r>
              <a:rPr lang="en-US" dirty="0"/>
              <a:t>. The basic configuration of the system is approximately as:</a:t>
            </a:r>
          </a:p>
          <a:p>
            <a:pPr algn="just"/>
            <a:r>
              <a:rPr lang="en-US" dirty="0"/>
              <a:t> </a:t>
            </a:r>
            <a:r>
              <a:rPr lang="en-US" b="1" dirty="0" smtClean="0"/>
              <a:t>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Processor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Intel Core i3 clocked at 2 GHz</a:t>
            </a:r>
          </a:p>
          <a:p>
            <a:pPr lvl="0" algn="just"/>
            <a:r>
              <a:rPr lang="en-US" b="1" dirty="0" smtClean="0"/>
              <a:t>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RAM: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4 GB</a:t>
            </a:r>
            <a:endParaRPr lang="en-US" dirty="0"/>
          </a:p>
          <a:p>
            <a:pPr lvl="0" algn="just"/>
            <a:r>
              <a:rPr lang="en-US" b="1" dirty="0" smtClean="0">
                <a:solidFill>
                  <a:srgbClr val="FF0000"/>
                </a:solidFill>
              </a:rPr>
              <a:t>                                 Storage </a:t>
            </a:r>
            <a:r>
              <a:rPr lang="en-US" b="1" dirty="0">
                <a:solidFill>
                  <a:srgbClr val="FF0000"/>
                </a:solidFill>
              </a:rPr>
              <a:t>space: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Approx. 200 </a:t>
            </a:r>
            <a:r>
              <a:rPr lang="en-US" dirty="0" smtClean="0"/>
              <a:t>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Python </a:t>
            </a:r>
            <a:r>
              <a:rPr lang="en-US" b="1" dirty="0">
                <a:solidFill>
                  <a:srgbClr val="FF0000"/>
                </a:solidFill>
              </a:rPr>
              <a:t>2.7: </a:t>
            </a:r>
            <a:r>
              <a:rPr lang="en-US" dirty="0"/>
              <a:t>This </a:t>
            </a:r>
            <a:r>
              <a:rPr lang="en-US" dirty="0" smtClean="0"/>
              <a:t>is used </a:t>
            </a:r>
            <a:r>
              <a:rPr lang="en-US" dirty="0"/>
              <a:t>to </a:t>
            </a:r>
            <a:r>
              <a:rPr lang="en-US" dirty="0" smtClean="0">
                <a:solidFill>
                  <a:srgbClr val="FF0000"/>
                </a:solidFill>
              </a:rPr>
              <a:t>as the coding language </a:t>
            </a:r>
            <a:r>
              <a:rPr lang="en-US" dirty="0" smtClean="0"/>
              <a:t>for </a:t>
            </a:r>
            <a:r>
              <a:rPr lang="en-US" dirty="0"/>
              <a:t>implementing the decoding and encoding algorithms</a:t>
            </a:r>
            <a:r>
              <a:rPr lang="en-US" dirty="0" smtClean="0"/>
              <a:t>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OpenCV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image processing.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NumPy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matrix handling.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PyBluez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For handling </a:t>
            </a:r>
            <a:r>
              <a:rPr lang="en-US" dirty="0" smtClean="0">
                <a:solidFill>
                  <a:srgbClr val="FF0000"/>
                </a:solidFill>
              </a:rPr>
              <a:t>Bluetooth operations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 for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4871705" cy="4797189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bank will push a secured certificate</a:t>
            </a:r>
            <a:r>
              <a:rPr lang="en-US" dirty="0" smtClean="0"/>
              <a:t>, containing the user’s bank details, </a:t>
            </a:r>
            <a:r>
              <a:rPr lang="en-US" dirty="0" smtClean="0">
                <a:solidFill>
                  <a:srgbClr val="FF0000"/>
                </a:solidFill>
              </a:rPr>
              <a:t>to the user’s cellphone.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When ever a payment is need to be done</a:t>
            </a:r>
            <a:r>
              <a:rPr lang="en-US" dirty="0" smtClean="0"/>
              <a:t>, the user need to </a:t>
            </a:r>
            <a:r>
              <a:rPr lang="en-US" dirty="0" smtClean="0">
                <a:solidFill>
                  <a:srgbClr val="FF0000"/>
                </a:solidFill>
              </a:rPr>
              <a:t>run the bank app </a:t>
            </a:r>
            <a:r>
              <a:rPr lang="en-US" dirty="0" smtClean="0"/>
              <a:t>on the phone and </a:t>
            </a:r>
            <a:r>
              <a:rPr lang="en-US" dirty="0" smtClean="0">
                <a:solidFill>
                  <a:srgbClr val="FF0000"/>
                </a:solidFill>
              </a:rPr>
              <a:t>face the screen to the camera </a:t>
            </a:r>
            <a:r>
              <a:rPr lang="en-US" dirty="0" smtClean="0"/>
              <a:t>on the PC.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The bank</a:t>
            </a:r>
            <a:r>
              <a:rPr lang="en-US" dirty="0" smtClean="0"/>
              <a:t>, through its collaboration with GSM networks, </a:t>
            </a:r>
            <a:r>
              <a:rPr lang="en-US" dirty="0" smtClean="0">
                <a:solidFill>
                  <a:srgbClr val="FF0000"/>
                </a:solidFill>
              </a:rPr>
              <a:t>pushes the encrypting key to the phone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app uses it to encrypt data</a:t>
            </a:r>
            <a:r>
              <a:rPr lang="en-US" dirty="0" smtClean="0"/>
              <a:t>. Thus </a:t>
            </a:r>
            <a:r>
              <a:rPr lang="en-US" dirty="0" smtClean="0">
                <a:solidFill>
                  <a:srgbClr val="FF0000"/>
                </a:solidFill>
              </a:rPr>
              <a:t>avoiding releasing the key</a:t>
            </a:r>
            <a:r>
              <a:rPr lang="en-US" dirty="0" smtClean="0"/>
              <a:t> on unsecured networks like 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encrypted data is then encoded </a:t>
            </a:r>
            <a:r>
              <a:rPr lang="en-US" dirty="0" smtClean="0"/>
              <a:t>into patterns and </a:t>
            </a:r>
            <a:r>
              <a:rPr lang="en-US" dirty="0" smtClean="0">
                <a:solidFill>
                  <a:srgbClr val="FF0000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camera records the patterns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transmits</a:t>
            </a:r>
            <a:r>
              <a:rPr lang="en-US" dirty="0" smtClean="0"/>
              <a:t> it to bank’s payment server.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server receives the pictures and decodes and decrypts</a:t>
            </a:r>
            <a:r>
              <a:rPr lang="en-US" dirty="0" smtClean="0"/>
              <a:t> it to authenticate the transaction.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15" y="2428733"/>
            <a:ext cx="5930859" cy="32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Because of the </a:t>
            </a:r>
            <a:r>
              <a:rPr lang="en-US" dirty="0" smtClean="0">
                <a:solidFill>
                  <a:srgbClr val="FF0000"/>
                </a:solidFill>
              </a:rPr>
              <a:t>secretive implementation almost impossible to hack </a:t>
            </a:r>
            <a:r>
              <a:rPr lang="en-US" dirty="0" smtClean="0"/>
              <a:t>as the algorithms shall remain private.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Furthermore, to be able to intercept data, </a:t>
            </a:r>
            <a:r>
              <a:rPr lang="en-US" dirty="0" smtClean="0">
                <a:solidFill>
                  <a:srgbClr val="FF0000"/>
                </a:solidFill>
              </a:rPr>
              <a:t>hacker needs to be physically present for obtaining generated patterns</a:t>
            </a:r>
            <a:r>
              <a:rPr lang="en-US" dirty="0" smtClean="0"/>
              <a:t>. This further improves the reliability of the system.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Further </a:t>
            </a:r>
            <a:r>
              <a:rPr lang="en-US" dirty="0" smtClean="0">
                <a:solidFill>
                  <a:srgbClr val="FF0000"/>
                </a:solidFill>
              </a:rPr>
              <a:t>improvement in camera capabilities and better pattern density </a:t>
            </a:r>
            <a:r>
              <a:rPr lang="en-US" dirty="0" smtClean="0"/>
              <a:t>shall </a:t>
            </a:r>
            <a:r>
              <a:rPr lang="en-US" dirty="0" smtClean="0">
                <a:solidFill>
                  <a:srgbClr val="FF0000"/>
                </a:solidFill>
              </a:rPr>
              <a:t>enhance data rates</a:t>
            </a:r>
            <a:r>
              <a:rPr lang="en-US" dirty="0" smtClean="0"/>
              <a:t>.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new devices need to be installed </a:t>
            </a:r>
            <a:r>
              <a:rPr lang="en-US" dirty="0" smtClean="0"/>
              <a:t>as these days almost every device involved in such transmissions comes equipped with a display unit and a camera.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5657" y="2701971"/>
            <a:ext cx="9720263" cy="14986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500">
        <p14:prism/>
      </p:transition>
    </mc:Choice>
    <mc:Fallback xmlns="">
      <p:transition spd="slow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414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Data transmission using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Neha Kaushik  (12BCE0076)</a:t>
            </a:r>
          </a:p>
          <a:p>
            <a:pPr algn="just"/>
            <a:r>
              <a:rPr lang="en-US" dirty="0" smtClean="0"/>
              <a:t>Viraj Sahai     (12BCE0498)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3026" y="6211669"/>
            <a:ext cx="2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 - CSE499_I014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1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 smtClean="0"/>
              <a:t>We have developed a </a:t>
            </a:r>
            <a:r>
              <a:rPr lang="en-US" dirty="0" smtClean="0">
                <a:solidFill>
                  <a:srgbClr val="FF0000"/>
                </a:solidFill>
              </a:rPr>
              <a:t>Wireless Transmission System</a:t>
            </a:r>
            <a:r>
              <a:rPr lang="en-US" dirty="0" smtClean="0"/>
              <a:t> that can be used for </a:t>
            </a:r>
            <a:r>
              <a:rPr lang="en-US" dirty="0" smtClean="0">
                <a:solidFill>
                  <a:srgbClr val="FF0000"/>
                </a:solidFill>
              </a:rPr>
              <a:t>transmitting data between</a:t>
            </a:r>
            <a:r>
              <a:rPr lang="en-US" dirty="0" smtClean="0"/>
              <a:t> two systems </a:t>
            </a:r>
            <a:r>
              <a:rPr lang="en-US" dirty="0" smtClean="0">
                <a:solidFill>
                  <a:srgbClr val="FF0000"/>
                </a:solidFill>
              </a:rPr>
              <a:t>within short ranges</a:t>
            </a:r>
            <a:r>
              <a:rPr lang="en-US" dirty="0" smtClean="0"/>
              <a:t>.</a:t>
            </a:r>
          </a:p>
          <a:p>
            <a:pPr marL="457200" indent="-457200" algn="just">
              <a:buClrTx/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display unit </a:t>
            </a:r>
            <a:r>
              <a:rPr lang="en-US" dirty="0" smtClean="0"/>
              <a:t>of any device, that wishes to transmit data, can be used as the </a:t>
            </a:r>
            <a:r>
              <a:rPr lang="en-US" dirty="0" smtClean="0">
                <a:solidFill>
                  <a:srgbClr val="FF0000"/>
                </a:solidFill>
              </a:rPr>
              <a:t>transmitter</a:t>
            </a:r>
            <a:r>
              <a:rPr lang="en-US" dirty="0" smtClean="0"/>
              <a:t>.</a:t>
            </a:r>
          </a:p>
          <a:p>
            <a:pPr marL="457200" indent="-457200" algn="just">
              <a:buClrTx/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camera</a:t>
            </a:r>
            <a:r>
              <a:rPr lang="en-US" dirty="0" smtClean="0"/>
              <a:t> on the other end will act as the data </a:t>
            </a:r>
            <a:r>
              <a:rPr lang="en-US" dirty="0" smtClean="0">
                <a:solidFill>
                  <a:srgbClr val="FF0000"/>
                </a:solidFill>
              </a:rPr>
              <a:t>receiver</a:t>
            </a:r>
            <a:r>
              <a:rPr lang="en-US" dirty="0" smtClean="0"/>
              <a:t>. It receives data by capturing images and decoding it to obtain the message.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Every year, almost as many as </a:t>
            </a:r>
            <a:r>
              <a:rPr lang="en-US" dirty="0">
                <a:solidFill>
                  <a:srgbClr val="FF0000"/>
                </a:solidFill>
              </a:rPr>
              <a:t>1 lakh people </a:t>
            </a:r>
            <a:r>
              <a:rPr lang="en-US" dirty="0"/>
              <a:t>across the </a:t>
            </a:r>
            <a:r>
              <a:rPr lang="en-US" dirty="0" smtClean="0"/>
              <a:t>globe </a:t>
            </a:r>
            <a:r>
              <a:rPr lang="en-US" dirty="0">
                <a:solidFill>
                  <a:srgbClr val="FF0000"/>
                </a:solidFill>
              </a:rPr>
              <a:t>lose their credit and debit card information</a:t>
            </a:r>
            <a:r>
              <a:rPr lang="en-US" dirty="0"/>
              <a:t> </a:t>
            </a:r>
            <a:r>
              <a:rPr lang="en-US" dirty="0" smtClean="0"/>
              <a:t>because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using systems infected with worms that log key strokes</a:t>
            </a:r>
            <a:r>
              <a:rPr lang="en-US" dirty="0"/>
              <a:t> and send them to the worm creators. </a:t>
            </a:r>
            <a:endParaRPr lang="en-US" dirty="0" smtClean="0"/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India ranks 3</a:t>
            </a:r>
            <a:r>
              <a:rPr lang="en-US" baseline="30000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world in terms of having </a:t>
            </a:r>
            <a:r>
              <a:rPr lang="en-US" dirty="0" smtClean="0">
                <a:solidFill>
                  <a:srgbClr val="FF0000"/>
                </a:solidFill>
              </a:rPr>
              <a:t>most infected PCs </a:t>
            </a:r>
            <a:r>
              <a:rPr lang="en-US" dirty="0" smtClean="0"/>
              <a:t>on the internet.</a:t>
            </a:r>
            <a:endParaRPr lang="en-US" dirty="0" smtClean="0"/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Our </a:t>
            </a:r>
            <a:r>
              <a:rPr lang="en-US" dirty="0" smtClean="0"/>
              <a:t>system </a:t>
            </a:r>
            <a:r>
              <a:rPr lang="en-US" dirty="0" smtClean="0">
                <a:solidFill>
                  <a:srgbClr val="FF0000"/>
                </a:solidFill>
              </a:rPr>
              <a:t>transfers </a:t>
            </a:r>
            <a:r>
              <a:rPr lang="en-US" dirty="0">
                <a:solidFill>
                  <a:srgbClr val="FF0000"/>
                </a:solidFill>
              </a:rPr>
              <a:t>data without any user intervention using patterns</a:t>
            </a:r>
            <a:r>
              <a:rPr lang="en-US" dirty="0"/>
              <a:t> that are </a:t>
            </a:r>
            <a:r>
              <a:rPr lang="en-US" dirty="0">
                <a:solidFill>
                  <a:srgbClr val="FF0000"/>
                </a:solidFill>
              </a:rPr>
              <a:t>encoded through a secure and </a:t>
            </a:r>
            <a:r>
              <a:rPr lang="en-US" dirty="0" smtClean="0">
                <a:solidFill>
                  <a:srgbClr val="FF0000"/>
                </a:solidFill>
              </a:rPr>
              <a:t>private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Such an approach would cut the use of keyboards and thus, </a:t>
            </a:r>
            <a:r>
              <a:rPr lang="en-US" dirty="0">
                <a:solidFill>
                  <a:srgbClr val="FF0000"/>
                </a:solidFill>
              </a:rPr>
              <a:t>effectively reducing </a:t>
            </a:r>
            <a:r>
              <a:rPr lang="en-US" dirty="0" smtClean="0">
                <a:solidFill>
                  <a:srgbClr val="FF0000"/>
                </a:solidFill>
              </a:rPr>
              <a:t>any </a:t>
            </a:r>
            <a:r>
              <a:rPr lang="en-US" dirty="0">
                <a:solidFill>
                  <a:srgbClr val="FF0000"/>
                </a:solidFill>
              </a:rPr>
              <a:t>possible attack </a:t>
            </a:r>
            <a:r>
              <a:rPr lang="en-US" dirty="0"/>
              <a:t>that happen in the interim.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1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Solutions: VIRTUAL KEYBOARDS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521050" cy="4023360"/>
          </a:xfrm>
        </p:spPr>
        <p:txBody>
          <a:bodyPr>
            <a:normAutofit fontScale="92500"/>
          </a:bodyPr>
          <a:lstStyle/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Not many widely used and successful solutions are available as of now, however</a:t>
            </a:r>
            <a:r>
              <a:rPr lang="en-US" dirty="0" smtClean="0">
                <a:solidFill>
                  <a:srgbClr val="FF0000"/>
                </a:solidFill>
              </a:rPr>
              <a:t>, most banks provide</a:t>
            </a:r>
            <a:r>
              <a:rPr lang="en-US" dirty="0" smtClean="0"/>
              <a:t> the option of using </a:t>
            </a:r>
            <a:r>
              <a:rPr lang="en-US" dirty="0" smtClean="0">
                <a:solidFill>
                  <a:srgbClr val="FF0000"/>
                </a:solidFill>
              </a:rPr>
              <a:t>Virtual Keyboards</a:t>
            </a:r>
            <a:r>
              <a:rPr lang="en-US" dirty="0" smtClean="0"/>
              <a:t>.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keyboard </a:t>
            </a:r>
            <a:r>
              <a:rPr lang="en-US" dirty="0" smtClean="0">
                <a:solidFill>
                  <a:srgbClr val="FF0000"/>
                </a:solidFill>
              </a:rPr>
              <a:t>is a </a:t>
            </a:r>
            <a:r>
              <a:rPr lang="en-US" dirty="0">
                <a:solidFill>
                  <a:srgbClr val="FF0000"/>
                </a:solidFill>
              </a:rPr>
              <a:t>software </a:t>
            </a:r>
            <a:r>
              <a:rPr lang="en-US" dirty="0"/>
              <a:t>component allowing the user </a:t>
            </a:r>
            <a:r>
              <a:rPr lang="en-US" dirty="0">
                <a:solidFill>
                  <a:srgbClr val="FF0000"/>
                </a:solidFill>
              </a:rPr>
              <a:t>to enter characters</a:t>
            </a:r>
            <a:r>
              <a:rPr lang="en-US" dirty="0"/>
              <a:t>. </a:t>
            </a:r>
            <a:r>
              <a:rPr lang="en-US" dirty="0" smtClean="0"/>
              <a:t>We usually find them in </a:t>
            </a:r>
            <a:r>
              <a:rPr lang="en-US" dirty="0"/>
              <a:t>smart phones these days. </a:t>
            </a:r>
            <a:endParaRPr lang="en-US" dirty="0" smtClean="0"/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Banks</a:t>
            </a:r>
            <a:r>
              <a:rPr lang="en-US" dirty="0"/>
              <a:t> </a:t>
            </a:r>
            <a:r>
              <a:rPr lang="en-US" dirty="0" smtClean="0"/>
              <a:t>employ </a:t>
            </a:r>
            <a:r>
              <a:rPr lang="en-US" dirty="0"/>
              <a:t>virtual </a:t>
            </a:r>
            <a:r>
              <a:rPr lang="en-US" dirty="0" smtClean="0"/>
              <a:t>keyboards by </a:t>
            </a:r>
            <a:r>
              <a:rPr lang="en-US" dirty="0">
                <a:solidFill>
                  <a:srgbClr val="FF0000"/>
                </a:solidFill>
              </a:rPr>
              <a:t>taking input from the mouse</a:t>
            </a:r>
            <a:r>
              <a:rPr lang="en-US" dirty="0"/>
              <a:t> and thereby </a:t>
            </a:r>
            <a:r>
              <a:rPr lang="en-US" dirty="0">
                <a:solidFill>
                  <a:srgbClr val="FF0000"/>
                </a:solidFill>
              </a:rPr>
              <a:t>trying to avoid keylogging </a:t>
            </a:r>
            <a:r>
              <a:rPr lang="en-US" dirty="0" smtClean="0">
                <a:solidFill>
                  <a:srgbClr val="FF0000"/>
                </a:solidFill>
              </a:rPr>
              <a:t>thefts.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TreasuryDirectLogin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79" y="1769110"/>
            <a:ext cx="5265737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7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virtual keyboards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600" dirty="0"/>
              <a:t>Although it is </a:t>
            </a:r>
            <a:r>
              <a:rPr lang="en-US" sz="2600" dirty="0">
                <a:solidFill>
                  <a:srgbClr val="FF0000"/>
                </a:solidFill>
              </a:rPr>
              <a:t>more difficult than monitoring key </a:t>
            </a:r>
            <a:r>
              <a:rPr lang="en-US" sz="2600" dirty="0" smtClean="0">
                <a:solidFill>
                  <a:srgbClr val="FF0000"/>
                </a:solidFill>
              </a:rPr>
              <a:t>strokes</a:t>
            </a:r>
            <a:r>
              <a:rPr lang="en-US" sz="2600" dirty="0"/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but hackers use malwares </a:t>
            </a:r>
            <a:r>
              <a:rPr lang="en-US" sz="2600" dirty="0" smtClean="0"/>
              <a:t>to </a:t>
            </a:r>
            <a:r>
              <a:rPr lang="en-US" sz="2600" dirty="0" smtClean="0">
                <a:solidFill>
                  <a:srgbClr val="FF0000"/>
                </a:solidFill>
              </a:rPr>
              <a:t>record </a:t>
            </a:r>
            <a:r>
              <a:rPr lang="en-US" sz="2600" dirty="0">
                <a:solidFill>
                  <a:srgbClr val="FF0000"/>
                </a:solidFill>
              </a:rPr>
              <a:t>system screenshots</a:t>
            </a:r>
            <a:r>
              <a:rPr lang="en-US" sz="2600" dirty="0"/>
              <a:t> at intervals and then forward them to </a:t>
            </a:r>
            <a:r>
              <a:rPr lang="en-US" sz="2600" dirty="0" smtClean="0"/>
              <a:t>themselves .</a:t>
            </a:r>
            <a:endParaRPr lang="en-US" sz="2600" dirty="0"/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endParaRPr lang="en-US" sz="2600" dirty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600" dirty="0" smtClean="0"/>
              <a:t>Virtual </a:t>
            </a:r>
            <a:r>
              <a:rPr lang="en-US" sz="2600" dirty="0"/>
              <a:t>keyboards also </a:t>
            </a:r>
            <a:r>
              <a:rPr lang="en-US" sz="2600" dirty="0">
                <a:solidFill>
                  <a:srgbClr val="FF0000"/>
                </a:solidFill>
              </a:rPr>
              <a:t>increase the chances of theft through shoulder surfing </a:t>
            </a:r>
            <a:r>
              <a:rPr lang="en-US" sz="2600" dirty="0"/>
              <a:t>as anyone around can easily peek into the screen and steal the sensitive information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endParaRPr lang="en-US" sz="2600" dirty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Security </a:t>
            </a:r>
            <a:r>
              <a:rPr lang="en-US" sz="2600" dirty="0">
                <a:solidFill>
                  <a:srgbClr val="FF0000"/>
                </a:solidFill>
              </a:rPr>
              <a:t>and hidden cameras </a:t>
            </a:r>
            <a:r>
              <a:rPr lang="en-US" sz="2600" dirty="0"/>
              <a:t>are used by crooks </a:t>
            </a:r>
            <a:r>
              <a:rPr lang="en-US" sz="2600" dirty="0">
                <a:solidFill>
                  <a:srgbClr val="FF0000"/>
                </a:solidFill>
              </a:rPr>
              <a:t>for recording the input </a:t>
            </a:r>
            <a:r>
              <a:rPr lang="en-US" sz="2600" dirty="0"/>
              <a:t>by the user and thus stealing their personal information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endParaRPr lang="en-US" sz="2600" dirty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600" dirty="0" smtClean="0"/>
              <a:t>Most </a:t>
            </a:r>
            <a:r>
              <a:rPr lang="en-US" sz="2600" dirty="0"/>
              <a:t>implementations of </a:t>
            </a:r>
            <a:r>
              <a:rPr lang="en-US" sz="2600" dirty="0">
                <a:solidFill>
                  <a:srgbClr val="FF0000"/>
                </a:solidFill>
              </a:rPr>
              <a:t>virtual keyboards give visual feedback </a:t>
            </a:r>
            <a:r>
              <a:rPr lang="en-US" sz="2600" dirty="0"/>
              <a:t>when a key is clicked. These visual feedbacks are nothing but state changes in the script of the page. Hackers </a:t>
            </a:r>
            <a:r>
              <a:rPr lang="en-US" sz="2600" dirty="0">
                <a:solidFill>
                  <a:srgbClr val="FF0000"/>
                </a:solidFill>
              </a:rPr>
              <a:t>can use malwares </a:t>
            </a:r>
            <a:r>
              <a:rPr lang="en-US" sz="2600" dirty="0"/>
              <a:t>to </a:t>
            </a:r>
            <a:r>
              <a:rPr lang="en-US" sz="2600" dirty="0">
                <a:solidFill>
                  <a:srgbClr val="FF0000"/>
                </a:solidFill>
              </a:rPr>
              <a:t>read such information from the browser</a:t>
            </a:r>
            <a:r>
              <a:rPr lang="en-US" sz="2600" dirty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edge out virtual keyboards?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10153388" cy="4428699"/>
          </a:xfrm>
        </p:spPr>
        <p:txBody>
          <a:bodyPr>
            <a:normAutofit/>
          </a:bodyPr>
          <a:lstStyle/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Shoulder surfing </a:t>
            </a:r>
            <a:r>
              <a:rPr lang="en-US" dirty="0" smtClean="0">
                <a:solidFill>
                  <a:srgbClr val="FF0000"/>
                </a:solidFill>
              </a:rPr>
              <a:t>multiple </a:t>
            </a:r>
            <a:r>
              <a:rPr lang="en-US" dirty="0">
                <a:solidFill>
                  <a:srgbClr val="FF0000"/>
                </a:solidFill>
              </a:rPr>
              <a:t>patterns </a:t>
            </a:r>
            <a:r>
              <a:rPr lang="en-US" dirty="0" smtClean="0">
                <a:solidFill>
                  <a:srgbClr val="FF0000"/>
                </a:solidFill>
              </a:rPr>
              <a:t>is more difficult </a:t>
            </a:r>
            <a:r>
              <a:rPr lang="en-US" dirty="0" smtClean="0"/>
              <a:t>than a few characters. </a:t>
            </a:r>
            <a:r>
              <a:rPr lang="en-US" dirty="0"/>
              <a:t> </a:t>
            </a:r>
            <a:endParaRPr lang="en-US" dirty="0" smtClean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cameras are </a:t>
            </a:r>
            <a:r>
              <a:rPr lang="en-US" dirty="0" smtClean="0">
                <a:solidFill>
                  <a:srgbClr val="FF0000"/>
                </a:solidFill>
              </a:rPr>
              <a:t>used to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/>
              <a:t>the sequence of patterns, the </a:t>
            </a:r>
            <a:r>
              <a:rPr lang="en-US" dirty="0">
                <a:solidFill>
                  <a:srgbClr val="FF0000"/>
                </a:solidFill>
              </a:rPr>
              <a:t>encrypting and decrypting algorithms will be kept private </a:t>
            </a:r>
            <a:r>
              <a:rPr lang="en-US" dirty="0"/>
              <a:t>and safe with the bank servers.  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Secure and </a:t>
            </a:r>
            <a:r>
              <a:rPr lang="en-US" dirty="0" smtClean="0">
                <a:solidFill>
                  <a:srgbClr val="FF0000"/>
                </a:solidFill>
              </a:rPr>
              <a:t>private algorithms remove the </a:t>
            </a:r>
            <a:r>
              <a:rPr lang="en-US" dirty="0">
                <a:solidFill>
                  <a:srgbClr val="FF0000"/>
                </a:solidFill>
              </a:rPr>
              <a:t>possibility of reverse engineering </a:t>
            </a:r>
            <a:r>
              <a:rPr lang="en-US" dirty="0"/>
              <a:t>to get the actual </a:t>
            </a:r>
            <a:r>
              <a:rPr lang="en-US" dirty="0" smtClean="0"/>
              <a:t>algorithms. </a:t>
            </a:r>
            <a:r>
              <a:rPr lang="en-US" dirty="0"/>
              <a:t> 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no visual feedbacks required </a:t>
            </a:r>
            <a:r>
              <a:rPr lang="en-US" dirty="0"/>
              <a:t>as the scripts will just capture the pictures of the patterns and send them to the server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Intermediate hacking during transmission </a:t>
            </a:r>
            <a:r>
              <a:rPr lang="en-US" dirty="0"/>
              <a:t>will also be </a:t>
            </a:r>
            <a:r>
              <a:rPr lang="en-US" dirty="0">
                <a:solidFill>
                  <a:srgbClr val="FF0000"/>
                </a:solidFill>
              </a:rPr>
              <a:t>fruitless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 data will travel as pictures </a:t>
            </a:r>
            <a:r>
              <a:rPr lang="en-US" dirty="0"/>
              <a:t>and not in the form of any </a:t>
            </a:r>
            <a:r>
              <a:rPr lang="en-US" dirty="0" smtClean="0"/>
              <a:t>text.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+mj-lt"/>
              </a:rPr>
              <a:t>SENDER END</a:t>
            </a:r>
          </a:p>
          <a:p>
            <a:pPr algn="just"/>
            <a:r>
              <a:rPr lang="en-US" b="1" dirty="0"/>
              <a:t>Processing Phase: 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is encrypted and encoded </a:t>
            </a:r>
            <a:r>
              <a:rPr lang="en-US" dirty="0"/>
              <a:t>into </a:t>
            </a:r>
            <a:r>
              <a:rPr lang="en-US" dirty="0" smtClean="0"/>
              <a:t>patterns. </a:t>
            </a:r>
            <a:r>
              <a:rPr lang="en-US" dirty="0"/>
              <a:t>As observed, considering our application, both </a:t>
            </a:r>
            <a:r>
              <a:rPr lang="en-US" dirty="0">
                <a:solidFill>
                  <a:srgbClr val="FF0000"/>
                </a:solidFill>
              </a:rPr>
              <a:t>data input and encoding stages are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backend, </a:t>
            </a:r>
            <a:r>
              <a:rPr lang="en-US" dirty="0">
                <a:solidFill>
                  <a:srgbClr val="FF0000"/>
                </a:solidFill>
              </a:rPr>
              <a:t>hidden from user </a:t>
            </a:r>
            <a:r>
              <a:rPr lang="en-US" dirty="0" smtClean="0"/>
              <a:t>intervention.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/>
              <a:t>Data Transmission Phase: 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encoded data </a:t>
            </a:r>
            <a:r>
              <a:rPr lang="en-US" dirty="0" smtClean="0">
                <a:solidFill>
                  <a:srgbClr val="FF0000"/>
                </a:solidFill>
              </a:rPr>
              <a:t>is transmitted</a:t>
            </a:r>
            <a:r>
              <a:rPr lang="en-US" dirty="0" smtClean="0"/>
              <a:t> </a:t>
            </a:r>
            <a:r>
              <a:rPr lang="en-US" dirty="0"/>
              <a:t>in the form of </a:t>
            </a:r>
            <a:r>
              <a:rPr lang="en-US" dirty="0">
                <a:solidFill>
                  <a:srgbClr val="FF0000"/>
                </a:solidFill>
              </a:rPr>
              <a:t>flashing patterns on the display unit</a:t>
            </a:r>
            <a:r>
              <a:rPr lang="en-US" dirty="0"/>
              <a:t>. </a:t>
            </a:r>
            <a:endParaRPr lang="en-US" sz="2800" dirty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7" y="2978331"/>
            <a:ext cx="5052763" cy="2491047"/>
          </a:xfrm>
        </p:spPr>
      </p:pic>
    </p:spTree>
    <p:extLst>
      <p:ext uri="{BB962C8B-B14F-4D97-AF65-F5344CB8AC3E}">
        <p14:creationId xmlns:p14="http://schemas.microsoft.com/office/powerpoint/2010/main" val="37027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+mj-lt"/>
              </a:rPr>
              <a:t>RECEIVER END</a:t>
            </a:r>
          </a:p>
          <a:p>
            <a:pPr algn="just"/>
            <a:r>
              <a:rPr lang="en-US" b="1" dirty="0"/>
              <a:t>Reception Phase: </a:t>
            </a:r>
            <a:r>
              <a:rPr lang="en-US" dirty="0"/>
              <a:t> Herein the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is received </a:t>
            </a:r>
            <a:r>
              <a:rPr lang="en-US" dirty="0">
                <a:solidFill>
                  <a:srgbClr val="FF0000"/>
                </a:solidFill>
              </a:rPr>
              <a:t>by the camera </a:t>
            </a:r>
            <a:r>
              <a:rPr lang="en-US" dirty="0"/>
              <a:t>and then forwarded to the decoding stages. 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b="1" dirty="0"/>
              <a:t>Processing Phase: 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received data is </a:t>
            </a:r>
            <a:r>
              <a:rPr lang="en-US" dirty="0" smtClean="0">
                <a:solidFill>
                  <a:srgbClr val="FF0000"/>
                </a:solidFill>
              </a:rPr>
              <a:t>decrypted and decoded </a:t>
            </a:r>
            <a:r>
              <a:rPr lang="en-US" dirty="0">
                <a:solidFill>
                  <a:srgbClr val="FF0000"/>
                </a:solidFill>
              </a:rPr>
              <a:t>using decoding algorithms </a:t>
            </a:r>
            <a:r>
              <a:rPr lang="en-US" dirty="0"/>
              <a:t>for obtaining the original data.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b="1" dirty="0"/>
              <a:t>Output Phase: 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decoded data is then displayed as an output either directly to the system or to the user </a:t>
            </a:r>
            <a:r>
              <a:rPr lang="en-US" dirty="0"/>
              <a:t>as required.</a:t>
            </a:r>
          </a:p>
          <a:p>
            <a:endParaRPr lang="en-US" sz="2800" dirty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75" y="2899955"/>
            <a:ext cx="4756168" cy="2569424"/>
          </a:xfrm>
        </p:spPr>
      </p:pic>
    </p:spTree>
    <p:extLst>
      <p:ext uri="{BB962C8B-B14F-4D97-AF65-F5344CB8AC3E}">
        <p14:creationId xmlns:p14="http://schemas.microsoft.com/office/powerpoint/2010/main" val="19656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</TotalTime>
  <Words>897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PowerPoint Presentation</vt:lpstr>
      <vt:lpstr>Wireless Data transmission using patterns</vt:lpstr>
      <vt:lpstr>Introduction </vt:lpstr>
      <vt:lpstr>MOtivation</vt:lpstr>
      <vt:lpstr>Present Solutions: VIRTUAL KEYBOARDS</vt:lpstr>
      <vt:lpstr>DRAWBACKS of virtual keyboards</vt:lpstr>
      <vt:lpstr>How we edge out virtual keyboards?</vt:lpstr>
      <vt:lpstr>System Architecture</vt:lpstr>
      <vt:lpstr>System Architecture</vt:lpstr>
      <vt:lpstr>Methodology Adapted</vt:lpstr>
      <vt:lpstr>Hardware components</vt:lpstr>
      <vt:lpstr>Software components</vt:lpstr>
      <vt:lpstr>Proposed model for banks</vt:lpstr>
      <vt:lpstr>Advantages</vt:lpstr>
      <vt:lpstr> Any Questions?</vt:lpstr>
      <vt:lpstr>THANK you!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Data transmission using patterns</dc:title>
  <dc:creator>Viraj Sahai</dc:creator>
  <cp:lastModifiedBy>Viraj Sahai</cp:lastModifiedBy>
  <cp:revision>19</cp:revision>
  <dcterms:created xsi:type="dcterms:W3CDTF">2016-02-25T18:50:00Z</dcterms:created>
  <dcterms:modified xsi:type="dcterms:W3CDTF">2016-05-11T22:46:03Z</dcterms:modified>
</cp:coreProperties>
</file>