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flask.palletsprojects.com/" TargetMode="External"/><Relationship Id="rId3" Type="http://schemas.openxmlformats.org/officeDocument/2006/relationships/hyperlink" Target="https://docs.sqlalchemy.org/" TargetMode="External"/><Relationship Id="rId4" Type="http://schemas.openxmlformats.org/officeDocument/2006/relationships/hyperlink" Target="https://getbootstrap.com/docs" TargetMode="External"/><Relationship Id="rId5" Type="http://schemas.openxmlformats.org/officeDocument/2006/relationships/hyperlink" Target="https://www.sqlite.org/docs.html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8773" y="2117191"/>
            <a:ext cx="3305175" cy="187769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dirty="0" sz="2000" spc="-5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algn="ctr" marL="1041400" marR="1034415">
              <a:lnSpc>
                <a:spcPts val="3650"/>
              </a:lnSpc>
              <a:spcBef>
                <a:spcPts val="330"/>
              </a:spcBef>
            </a:pP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Study </a:t>
            </a:r>
            <a:r>
              <a:rPr dirty="0" sz="2000" spc="-25" b="1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2000" b="1">
                <a:latin typeface="Times New Roman"/>
                <a:cs typeface="Times New Roman"/>
              </a:rPr>
              <a:t>“Grocery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Store”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96542" y="7544180"/>
            <a:ext cx="39643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MASTERS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 </a:t>
            </a:r>
            <a:r>
              <a:rPr dirty="0" sz="1600" spc="-10" b="1">
                <a:latin typeface="Times New Roman"/>
                <a:cs typeface="Times New Roman"/>
              </a:rPr>
              <a:t>COMPUTER</a:t>
            </a:r>
            <a:r>
              <a:rPr dirty="0" sz="1600" spc="-8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APPLICATION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60189" y="8303514"/>
            <a:ext cx="1898650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Submitted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To: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30"/>
              </a:spcBef>
            </a:pPr>
            <a:r>
              <a:rPr dirty="0" sz="1200" b="1">
                <a:latin typeface="Times New Roman"/>
                <a:cs typeface="Times New Roman"/>
              </a:rPr>
              <a:t>Ms.</a:t>
            </a:r>
            <a:r>
              <a:rPr dirty="0" sz="1200" spc="-10" b="1">
                <a:latin typeface="Times New Roman"/>
                <a:cs typeface="Times New Roman"/>
              </a:rPr>
              <a:t> Palwinder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Kaur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Mangat </a:t>
            </a:r>
            <a:r>
              <a:rPr dirty="0" sz="1200" b="1">
                <a:latin typeface="Times New Roman"/>
                <a:cs typeface="Times New Roman"/>
              </a:rPr>
              <a:t>Assistant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Professor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8303514"/>
            <a:ext cx="1772285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Submitted</a:t>
            </a:r>
            <a:r>
              <a:rPr dirty="0" sz="1400" spc="-25" b="1">
                <a:latin typeface="Times New Roman"/>
                <a:cs typeface="Times New Roman"/>
              </a:rPr>
              <a:t> By: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30"/>
              </a:spcBef>
            </a:pPr>
            <a:r>
              <a:rPr dirty="0" sz="1200" spc="-10" b="1">
                <a:latin typeface="Times New Roman"/>
                <a:cs typeface="Times New Roman"/>
              </a:rPr>
              <a:t>Name-</a:t>
            </a:r>
            <a:r>
              <a:rPr dirty="0" sz="1200" spc="-9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Viraj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Vikram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Singh </a:t>
            </a:r>
            <a:r>
              <a:rPr dirty="0" sz="1200" b="1">
                <a:latin typeface="Times New Roman"/>
                <a:cs typeface="Times New Roman"/>
              </a:rPr>
              <a:t>UID-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24MCA20369</a:t>
            </a:r>
            <a:endParaRPr sz="1200">
              <a:latin typeface="Times New Roman"/>
              <a:cs typeface="Times New Roman"/>
            </a:endParaRPr>
          </a:p>
          <a:p>
            <a:pPr marL="12700" marR="816610">
              <a:lnSpc>
                <a:spcPts val="1600"/>
              </a:lnSpc>
              <a:spcBef>
                <a:spcPts val="65"/>
              </a:spcBef>
            </a:pPr>
            <a:r>
              <a:rPr dirty="0" sz="1200" b="1">
                <a:latin typeface="Times New Roman"/>
                <a:cs typeface="Times New Roman"/>
              </a:rPr>
              <a:t>Branch-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MCA </a:t>
            </a:r>
            <a:r>
              <a:rPr dirty="0" sz="1200" b="1">
                <a:latin typeface="Times New Roman"/>
                <a:cs typeface="Times New Roman"/>
              </a:rPr>
              <a:t>Section-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6-</a:t>
            </a:r>
            <a:r>
              <a:rPr dirty="0" sz="1200" spc="-50" b="1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28" y="914399"/>
            <a:ext cx="2591348" cy="9055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3329" y="950594"/>
            <a:ext cx="1518864" cy="8782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4655" y="5636950"/>
            <a:ext cx="2579240" cy="120210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17066" y="1944369"/>
            <a:ext cx="47294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1.9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(linking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order_details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order_id)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226434"/>
            <a:ext cx="5757545" cy="410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86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2.0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(linking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order_details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product_id)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160"/>
              </a:spcBef>
            </a:pPr>
            <a:r>
              <a:rPr dirty="0" sz="1400">
                <a:latin typeface="Times New Roman"/>
                <a:cs typeface="Times New Roman"/>
              </a:rPr>
              <a:t>4)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Create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sql-connection.py:</a:t>
            </a:r>
            <a:endParaRPr sz="1600">
              <a:latin typeface="Times New Roman"/>
              <a:cs typeface="Times New Roman"/>
            </a:endParaRPr>
          </a:p>
          <a:p>
            <a:pPr marL="12700" marR="97155">
              <a:lnSpc>
                <a:spcPct val="110600"/>
              </a:lnSpc>
              <a:spcBef>
                <a:spcPts val="969"/>
              </a:spcBef>
            </a:pPr>
            <a:r>
              <a:rPr dirty="0" sz="1600" spc="-10">
                <a:latin typeface="Times New Roman"/>
                <a:cs typeface="Times New Roman"/>
              </a:rPr>
              <a:t>Now,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PyCharm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sql-</a:t>
            </a:r>
            <a:r>
              <a:rPr dirty="0" sz="1600">
                <a:latin typeface="Times New Roman"/>
                <a:cs typeface="Times New Roman"/>
              </a:rPr>
              <a:t>connection.py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file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inside ‘grocery_management_app’.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file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contains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basic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information </a:t>
            </a:r>
            <a:r>
              <a:rPr dirty="0" sz="1600">
                <a:latin typeface="Times New Roman"/>
                <a:cs typeface="Times New Roman"/>
              </a:rPr>
              <a:t>about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database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000"/>
              </a:lnSpc>
              <a:spcBef>
                <a:spcPts val="994"/>
              </a:spcBef>
              <a:buFont typeface="Wingdings"/>
              <a:buChar char=""/>
              <a:tabLst>
                <a:tab pos="469265" algn="l"/>
                <a:tab pos="1800860" algn="l"/>
                <a:tab pos="3745229" algn="l"/>
                <a:tab pos="5450840" algn="l"/>
              </a:tabLst>
            </a:pPr>
            <a:r>
              <a:rPr dirty="0" sz="1600" spc="-10">
                <a:latin typeface="Times New Roman"/>
                <a:cs typeface="Times New Roman"/>
              </a:rPr>
              <a:t>user=’root’,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password=’12345’,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host=’127.0.0.1’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 spc="-10">
                <a:latin typeface="Times New Roman"/>
                <a:cs typeface="Times New Roman"/>
              </a:rPr>
              <a:t>database=’grocery_store’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95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3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</a:t>
            </a:r>
            <a:r>
              <a:rPr dirty="0" sz="1600" spc="3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‘mysql-</a:t>
            </a:r>
            <a:r>
              <a:rPr dirty="0" sz="1600" spc="-20">
                <a:latin typeface="Times New Roman"/>
                <a:cs typeface="Times New Roman"/>
              </a:rPr>
              <a:t>connector-</a:t>
            </a:r>
            <a:r>
              <a:rPr dirty="0" sz="1600">
                <a:latin typeface="Times New Roman"/>
                <a:cs typeface="Times New Roman"/>
              </a:rPr>
              <a:t>python’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library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our</a:t>
            </a:r>
            <a:endParaRPr sz="1600">
              <a:latin typeface="Times New Roman"/>
              <a:cs typeface="Times New Roman"/>
            </a:endParaRPr>
          </a:p>
          <a:p>
            <a:pPr marL="469265" marR="10795">
              <a:lnSpc>
                <a:spcPct val="110000"/>
              </a:lnSpc>
              <a:spcBef>
                <a:spcPts val="15"/>
              </a:spcBef>
            </a:pPr>
            <a:r>
              <a:rPr dirty="0" sz="1600">
                <a:latin typeface="Times New Roman"/>
                <a:cs typeface="Times New Roman"/>
              </a:rPr>
              <a:t>project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establish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database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connection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between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database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our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project.</a:t>
            </a:r>
            <a:endParaRPr sz="1600">
              <a:latin typeface="Times New Roman"/>
              <a:cs typeface="Times New Roman"/>
            </a:endParaRPr>
          </a:p>
          <a:p>
            <a:pPr marL="469265" marR="8890" indent="-228600">
              <a:lnSpc>
                <a:spcPct val="110000"/>
              </a:lnSpc>
              <a:buFont typeface="Wingdings"/>
              <a:buChar char=""/>
              <a:tabLst>
                <a:tab pos="469265" algn="l"/>
                <a:tab pos="983615" algn="l"/>
                <a:tab pos="1790700" algn="l"/>
                <a:tab pos="2215515" algn="l"/>
                <a:tab pos="2830830" algn="l"/>
                <a:tab pos="3209925" algn="l"/>
                <a:tab pos="4674235" algn="l"/>
                <a:tab pos="5086985" algn="l"/>
                <a:tab pos="5488940" algn="l"/>
              </a:tabLst>
            </a:pP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way,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will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separately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sql_connection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make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our </a:t>
            </a:r>
            <a:r>
              <a:rPr dirty="0" sz="1600" spc="-20">
                <a:latin typeface="Times New Roman"/>
                <a:cs typeface="Times New Roman"/>
              </a:rPr>
              <a:t>code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modular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return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	connection.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 spc="-25">
                <a:latin typeface="Times New Roman"/>
                <a:cs typeface="Times New Roman"/>
              </a:rPr>
              <a:t>We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use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469265" marR="10160">
              <a:lnSpc>
                <a:spcPct val="110600"/>
              </a:lnSpc>
            </a:pPr>
            <a:r>
              <a:rPr dirty="0" sz="1600">
                <a:latin typeface="Times New Roman"/>
                <a:cs typeface="Times New Roman"/>
              </a:rPr>
              <a:t>connection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whenever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want,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don’t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need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write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code </a:t>
            </a:r>
            <a:r>
              <a:rPr dirty="0" sz="1600">
                <a:latin typeface="Times New Roman"/>
                <a:cs typeface="Times New Roman"/>
              </a:rPr>
              <a:t>again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again.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966459" cy="8915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330221"/>
            <a:ext cx="5950018" cy="7537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7485926"/>
            <a:ext cx="5867400" cy="2262758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285"/>
            <a:ext cx="5752465" cy="1294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2.1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(creating </a:t>
            </a:r>
            <a:r>
              <a:rPr dirty="0" sz="1400" spc="-10">
                <a:latin typeface="Times New Roman"/>
                <a:cs typeface="Times New Roman"/>
              </a:rPr>
              <a:t>sql-connection.py)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400">
                <a:latin typeface="Times New Roman"/>
                <a:cs typeface="Times New Roman"/>
              </a:rPr>
              <a:t>5)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Create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templates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Directory: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1200"/>
              </a:lnSpc>
              <a:spcBef>
                <a:spcPts val="960"/>
              </a:spcBef>
            </a:pPr>
            <a:r>
              <a:rPr dirty="0" sz="1600">
                <a:latin typeface="Times New Roman"/>
                <a:cs typeface="Times New Roman"/>
              </a:rPr>
              <a:t>Inside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‘templates’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directory,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three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html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files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for </a:t>
            </a:r>
            <a:r>
              <a:rPr dirty="0" sz="1600" spc="-10">
                <a:latin typeface="Times New Roman"/>
                <a:cs typeface="Times New Roman"/>
              </a:rPr>
              <a:t>development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frontend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UI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Interface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follows: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176143"/>
            <a:ext cx="5361305" cy="209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932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2.2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(creating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html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inside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templates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directory)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400">
                <a:latin typeface="Times New Roman"/>
                <a:cs typeface="Times New Roman"/>
              </a:rPr>
              <a:t>6)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Create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static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Directory: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600">
                <a:latin typeface="Times New Roman"/>
                <a:cs typeface="Times New Roman"/>
              </a:rPr>
              <a:t>Inside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‘static’</a:t>
            </a:r>
            <a:r>
              <a:rPr dirty="0" sz="1600" spc="-1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directory,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three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more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directories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latin typeface="Times New Roman"/>
                <a:cs typeface="Times New Roman"/>
              </a:rPr>
              <a:t>css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css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files.</a:t>
            </a:r>
            <a:endParaRPr sz="1400">
              <a:latin typeface="Times New Roman"/>
              <a:cs typeface="Times New Roman"/>
            </a:endParaRPr>
          </a:p>
          <a:p>
            <a:pPr marL="469265" marR="440690" indent="-228600">
              <a:lnSpc>
                <a:spcPts val="1860"/>
              </a:lnSpc>
              <a:spcBef>
                <a:spcPts val="8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latin typeface="Times New Roman"/>
                <a:cs typeface="Times New Roman"/>
              </a:rPr>
              <a:t>images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images,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render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after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 deployment.</a:t>
            </a:r>
            <a:endParaRPr sz="1400">
              <a:latin typeface="Times New Roman"/>
              <a:cs typeface="Times New Roman"/>
            </a:endParaRPr>
          </a:p>
          <a:p>
            <a:pPr marL="513715" indent="-272415">
              <a:lnSpc>
                <a:spcPct val="100000"/>
              </a:lnSpc>
              <a:spcBef>
                <a:spcPts val="85"/>
              </a:spcBef>
              <a:buFont typeface="Wingdings"/>
              <a:buChar char=""/>
              <a:tabLst>
                <a:tab pos="513715" algn="l"/>
              </a:tabLst>
            </a:pPr>
            <a:r>
              <a:rPr dirty="0" sz="1400" b="1">
                <a:latin typeface="Times New Roman"/>
                <a:cs typeface="Times New Roman"/>
              </a:rPr>
              <a:t>js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embedded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business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logic.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6337172"/>
            <a:ext cx="5755005" cy="1231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2.3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(creating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static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directory)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400">
                <a:latin typeface="Times New Roman"/>
                <a:cs typeface="Times New Roman"/>
              </a:rPr>
              <a:t>7)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Create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DAO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files: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700"/>
              </a:lnSpc>
              <a:spcBef>
                <a:spcPts val="1030"/>
              </a:spcBef>
            </a:pPr>
            <a:r>
              <a:rPr dirty="0" sz="1400" spc="-20">
                <a:latin typeface="Times New Roman"/>
                <a:cs typeface="Times New Roman"/>
              </a:rPr>
              <a:t>Now,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various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dao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[data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object]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perform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different </a:t>
            </a:r>
            <a:r>
              <a:rPr dirty="0" sz="1400">
                <a:latin typeface="Times New Roman"/>
                <a:cs typeface="Times New Roman"/>
              </a:rPr>
              <a:t>operations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14954" y="9298634"/>
            <a:ext cx="1934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2.4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(creating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files)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36672"/>
            <a:ext cx="5775959" cy="70104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20918"/>
            <a:ext cx="5836920" cy="77655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7714488"/>
            <a:ext cx="3779520" cy="1447927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6416" y="1230121"/>
            <a:ext cx="5769610" cy="27940"/>
          </a:xfrm>
          <a:custGeom>
            <a:avLst/>
            <a:gdLst/>
            <a:ahLst/>
            <a:cxnLst/>
            <a:rect l="l" t="t" r="r" b="b"/>
            <a:pathLst>
              <a:path w="5769609" h="27940">
                <a:moveTo>
                  <a:pt x="5769229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5769229" y="27432"/>
                </a:lnTo>
                <a:lnTo>
                  <a:pt x="5769229" y="18288"/>
                </a:lnTo>
                <a:close/>
              </a:path>
              <a:path w="5769609" h="27940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02004" y="888238"/>
            <a:ext cx="5751830" cy="100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Results:</a:t>
            </a:r>
            <a:endParaRPr sz="18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600"/>
              </a:lnSpc>
              <a:spcBef>
                <a:spcPts val="134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Firstly,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start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Flask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server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deploy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our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web </a:t>
            </a:r>
            <a:r>
              <a:rPr dirty="0" sz="1600">
                <a:latin typeface="Times New Roman"/>
                <a:cs typeface="Times New Roman"/>
              </a:rPr>
              <a:t>application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local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server.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4040250"/>
            <a:ext cx="5522595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4986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2.5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(Deployment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Project)</a:t>
            </a:r>
            <a:endParaRPr sz="1400">
              <a:latin typeface="Times New Roman"/>
              <a:cs typeface="Times New Roman"/>
            </a:endParaRPr>
          </a:p>
          <a:p>
            <a:pPr algn="just" marL="240665" marR="5080" indent="-228600">
              <a:lnSpc>
                <a:spcPct val="110300"/>
              </a:lnSpc>
              <a:spcBef>
                <a:spcPts val="950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 sz="1600">
                <a:latin typeface="Times New Roman"/>
                <a:cs typeface="Times New Roman"/>
              </a:rPr>
              <a:t>Now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copy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URL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paste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web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browser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‘/’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because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mapped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index()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function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inside server.py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render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load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index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page.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8603741"/>
            <a:ext cx="5528310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1135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2.6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(Index </a:t>
            </a:r>
            <a:r>
              <a:rPr dirty="0" sz="1400" spc="-20">
                <a:latin typeface="Times New Roman"/>
                <a:cs typeface="Times New Roman"/>
              </a:rPr>
              <a:t>Page)</a:t>
            </a:r>
            <a:endParaRPr sz="1400">
              <a:latin typeface="Times New Roman"/>
              <a:cs typeface="Times New Roman"/>
            </a:endParaRPr>
          </a:p>
          <a:p>
            <a:pPr algn="just" marL="240665" marR="5080" indent="-228600">
              <a:lnSpc>
                <a:spcPct val="110600"/>
              </a:lnSpc>
              <a:spcBef>
                <a:spcPts val="930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Index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page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tabular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format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contains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particular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Date,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Number,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Name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Total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Cost.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49779"/>
            <a:ext cx="5905500" cy="185127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58383"/>
            <a:ext cx="5844540" cy="310134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3453510"/>
            <a:ext cx="5525770" cy="83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1653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2.7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(Orders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different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Customers)</a:t>
            </a:r>
            <a:endParaRPr sz="14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10700"/>
              </a:lnSpc>
              <a:spcBef>
                <a:spcPts val="985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click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‘Manage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Products’</a:t>
            </a:r>
            <a:r>
              <a:rPr dirty="0" sz="1400" spc="-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button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dialog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box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grocery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store.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43682" y="6285356"/>
            <a:ext cx="2476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2.8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(Manage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Button)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85186" y="9548570"/>
            <a:ext cx="2793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2.9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(Add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dialog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box)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74419"/>
            <a:ext cx="5928359" cy="224027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50647"/>
            <a:ext cx="5920740" cy="159996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670547"/>
            <a:ext cx="5966459" cy="2743073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67510"/>
            <a:ext cx="552767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10700"/>
              </a:lnSpc>
              <a:spcBef>
                <a:spcPts val="100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click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‘New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Oreder’</a:t>
            </a:r>
            <a:r>
              <a:rPr dirty="0" sz="1400" spc="-1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button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display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new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html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page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customer.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64663" y="2758185"/>
            <a:ext cx="20332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3.0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(New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Button)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5716904"/>
            <a:ext cx="5524500" cy="107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14629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3.1 (Create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Customer)</a:t>
            </a:r>
            <a:endParaRPr sz="1400">
              <a:latin typeface="Times New Roman"/>
              <a:cs typeface="Times New Roman"/>
            </a:endParaRPr>
          </a:p>
          <a:p>
            <a:pPr algn="just" marL="240665" marR="5080" indent="-228600">
              <a:lnSpc>
                <a:spcPct val="110700"/>
              </a:lnSpc>
              <a:spcBef>
                <a:spcPts val="980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click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‘Save’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button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automatically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order,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order_details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database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reflect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in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index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order.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59838" y="9527234"/>
            <a:ext cx="3043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3.2 (Create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 </a:t>
            </a:r>
            <a:r>
              <a:rPr dirty="0" sz="1400" spc="-10">
                <a:latin typeface="Times New Roman"/>
                <a:cs typeface="Times New Roman"/>
              </a:rPr>
              <a:t>Customer)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86002"/>
            <a:ext cx="5844540" cy="103819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144011"/>
            <a:ext cx="5867400" cy="243078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934453"/>
            <a:ext cx="5897880" cy="245364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6416" y="1230121"/>
            <a:ext cx="5769610" cy="27940"/>
          </a:xfrm>
          <a:custGeom>
            <a:avLst/>
            <a:gdLst/>
            <a:ahLst/>
            <a:cxnLst/>
            <a:rect l="l" t="t" r="r" b="b"/>
            <a:pathLst>
              <a:path w="5769609" h="27940">
                <a:moveTo>
                  <a:pt x="5769229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5769229" y="27432"/>
                </a:lnTo>
                <a:lnTo>
                  <a:pt x="5769229" y="18288"/>
                </a:lnTo>
                <a:close/>
              </a:path>
              <a:path w="5769609" h="27940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96416" y="5480938"/>
            <a:ext cx="5769610" cy="27940"/>
          </a:xfrm>
          <a:custGeom>
            <a:avLst/>
            <a:gdLst/>
            <a:ahLst/>
            <a:cxnLst/>
            <a:rect l="l" t="t" r="r" b="b"/>
            <a:pathLst>
              <a:path w="5769609" h="27939">
                <a:moveTo>
                  <a:pt x="5769229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5769229" y="27432"/>
                </a:lnTo>
                <a:lnTo>
                  <a:pt x="5769229" y="18288"/>
                </a:lnTo>
                <a:close/>
              </a:path>
              <a:path w="5769609" h="27939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888238"/>
            <a:ext cx="5758815" cy="569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Conclusion: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200"/>
              </a:lnSpc>
              <a:spcBef>
                <a:spcPts val="139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Grocery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Management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serves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efficient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user-</a:t>
            </a:r>
            <a:r>
              <a:rPr dirty="0" sz="1400">
                <a:latin typeface="Times New Roman"/>
                <a:cs typeface="Times New Roman"/>
              </a:rPr>
              <a:t>friendly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platform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grocery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store's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day-</a:t>
            </a:r>
            <a:r>
              <a:rPr dirty="0" sz="1400" spc="-10">
                <a:latin typeface="Times New Roman"/>
                <a:cs typeface="Times New Roman"/>
              </a:rPr>
              <a:t>to-</a:t>
            </a:r>
            <a:r>
              <a:rPr dirty="0" sz="1400">
                <a:latin typeface="Times New Roman"/>
                <a:cs typeface="Times New Roman"/>
              </a:rPr>
              <a:t>day</a:t>
            </a:r>
            <a:r>
              <a:rPr dirty="0" sz="1400" spc="-10">
                <a:latin typeface="Times New Roman"/>
                <a:cs typeface="Times New Roman"/>
              </a:rPr>
              <a:t> operations. </a:t>
            </a:r>
            <a:r>
              <a:rPr dirty="0" sz="1400">
                <a:latin typeface="Times New Roman"/>
                <a:cs typeface="Times New Roman"/>
              </a:rPr>
              <a:t>Built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modern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technologies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Python,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Flask,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integrated</a:t>
            </a:r>
            <a:r>
              <a:rPr dirty="0" sz="1400" spc="17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databases,</a:t>
            </a:r>
            <a:r>
              <a:rPr dirty="0" sz="1400" spc="17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7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17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streamlines</a:t>
            </a:r>
            <a:r>
              <a:rPr dirty="0" sz="1400" spc="17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inventory</a:t>
            </a:r>
            <a:r>
              <a:rPr dirty="0" sz="1400" spc="175">
                <a:latin typeface="Times New Roman"/>
                <a:cs typeface="Times New Roman"/>
              </a:rPr>
              <a:t>  </a:t>
            </a:r>
            <a:r>
              <a:rPr dirty="0" sz="1400" spc="-10">
                <a:latin typeface="Times New Roman"/>
                <a:cs typeface="Times New Roman"/>
              </a:rPr>
              <a:t>management, </a:t>
            </a:r>
            <a:r>
              <a:rPr dirty="0" sz="1400">
                <a:latin typeface="Times New Roman"/>
                <a:cs typeface="Times New Roman"/>
              </a:rPr>
              <a:t>customer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transactions,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tracking.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store</a:t>
            </a:r>
            <a:r>
              <a:rPr dirty="0" sz="1400" spc="-10">
                <a:latin typeface="Times New Roman"/>
                <a:cs typeface="Times New Roman"/>
              </a:rPr>
              <a:t> administrators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easily add,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update,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delete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product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details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such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name,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price,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quantity,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category, </a:t>
            </a:r>
            <a:r>
              <a:rPr dirty="0" sz="1400">
                <a:latin typeface="Times New Roman"/>
                <a:cs typeface="Times New Roman"/>
              </a:rPr>
              <a:t>ensuring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real-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inventory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300"/>
              </a:lnSpc>
              <a:spcBef>
                <a:spcPts val="994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implements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essential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features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history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tracking, </a:t>
            </a:r>
            <a:r>
              <a:rPr dirty="0" sz="1400">
                <a:latin typeface="Times New Roman"/>
                <a:cs typeface="Times New Roman"/>
              </a:rPr>
              <a:t>stock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alerts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low </a:t>
            </a:r>
            <a:r>
              <a:rPr dirty="0" sz="1400" spc="-10">
                <a:latin typeface="Times New Roman"/>
                <a:cs typeface="Times New Roman"/>
              </a:rPr>
              <a:t>inventory,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store </a:t>
            </a:r>
            <a:r>
              <a:rPr dirty="0" sz="1400">
                <a:latin typeface="Times New Roman"/>
                <a:cs typeface="Times New Roman"/>
              </a:rPr>
              <a:t>managers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data-</a:t>
            </a:r>
            <a:r>
              <a:rPr dirty="0" sz="1400">
                <a:latin typeface="Times New Roman"/>
                <a:cs typeface="Times New Roman"/>
              </a:rPr>
              <a:t>driven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decisions.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Moreover,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responsive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ensures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platform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accessible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across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different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devices,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enhancing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experience.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By </a:t>
            </a:r>
            <a:r>
              <a:rPr dirty="0" sz="1400">
                <a:latin typeface="Times New Roman"/>
                <a:cs typeface="Times New Roman"/>
              </a:rPr>
              <a:t>automating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manual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tasks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involved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grocery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management,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this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improves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operational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efficiency,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reduces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errors,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enhances </a:t>
            </a:r>
            <a:r>
              <a:rPr dirty="0" sz="1400">
                <a:latin typeface="Times New Roman"/>
                <a:cs typeface="Times New Roman"/>
              </a:rPr>
              <a:t>customer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satisfaction,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making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comprehensive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solution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modern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retail businesses.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800" spc="-10" b="1">
                <a:latin typeface="Times New Roman"/>
                <a:cs typeface="Times New Roman"/>
              </a:rPr>
              <a:t>References:</a:t>
            </a:r>
            <a:endParaRPr sz="18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000"/>
              </a:lnSpc>
              <a:spcBef>
                <a:spcPts val="1490"/>
              </a:spcBef>
              <a:buFont typeface="Symbol"/>
              <a:buChar char=""/>
              <a:tabLst>
                <a:tab pos="469265" algn="l"/>
                <a:tab pos="1125855" algn="l"/>
                <a:tab pos="1924050" algn="l"/>
                <a:tab pos="2626360" algn="l"/>
                <a:tab pos="3203575" algn="l"/>
                <a:tab pos="4526915" algn="l"/>
                <a:tab pos="5399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Pallets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0">
                <a:latin typeface="Times New Roman"/>
                <a:cs typeface="Times New Roman"/>
              </a:rPr>
              <a:t>Projects.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0">
                <a:latin typeface="Times New Roman"/>
                <a:cs typeface="Times New Roman"/>
              </a:rPr>
              <a:t>(2023).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0" i="1">
                <a:latin typeface="Times New Roman"/>
                <a:cs typeface="Times New Roman"/>
              </a:rPr>
              <a:t>Flask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10" i="1">
                <a:latin typeface="Times New Roman"/>
                <a:cs typeface="Times New Roman"/>
              </a:rPr>
              <a:t>Documentation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0">
                <a:latin typeface="Times New Roman"/>
                <a:cs typeface="Times New Roman"/>
              </a:rPr>
              <a:t>Retrieved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0">
                <a:latin typeface="Times New Roman"/>
                <a:cs typeface="Times New Roman"/>
              </a:rPr>
              <a:t>from </a:t>
            </a: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https://flask.palletsprojects.com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0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400">
                <a:latin typeface="Times New Roman"/>
                <a:cs typeface="Times New Roman"/>
              </a:rPr>
              <a:t>SQLAlchemy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Project.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(2023).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SQLAlchemy</a:t>
            </a:r>
            <a:r>
              <a:rPr dirty="0" sz="1400" spc="32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Documentation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Retrieved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https://docs.sqlalchemy.org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05649" y="6591680"/>
            <a:ext cx="2454910" cy="722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Documentation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10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Retrieved</a:t>
            </a:r>
            <a:r>
              <a:rPr dirty="0" sz="1400" spc="110">
                <a:latin typeface="Times New Roman"/>
                <a:cs typeface="Times New Roman"/>
              </a:rPr>
              <a:t>  </a:t>
            </a:r>
            <a:r>
              <a:rPr dirty="0" sz="1400" spc="-20">
                <a:latin typeface="Times New Roman"/>
                <a:cs typeface="Times New Roman"/>
              </a:rPr>
              <a:t>from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4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dirty="0" sz="1400" i="1">
                <a:latin typeface="Times New Roman"/>
                <a:cs typeface="Times New Roman"/>
              </a:rPr>
              <a:t>Documentation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4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Retrieved</a:t>
            </a:r>
            <a:r>
              <a:rPr dirty="0" sz="1400" spc="484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from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6570953"/>
            <a:ext cx="3009265" cy="12268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400">
                <a:latin typeface="Times New Roman"/>
                <a:cs typeface="Times New Roman"/>
              </a:rPr>
              <a:t>Bootstrap</a:t>
            </a:r>
            <a:r>
              <a:rPr dirty="0" sz="1400" spc="9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Team.</a:t>
            </a:r>
            <a:r>
              <a:rPr dirty="0" sz="1400" spc="11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(2023).</a:t>
            </a:r>
            <a:r>
              <a:rPr dirty="0" sz="1400" spc="114">
                <a:latin typeface="Times New Roman"/>
                <a:cs typeface="Times New Roman"/>
              </a:rPr>
              <a:t>  </a:t>
            </a:r>
            <a:r>
              <a:rPr dirty="0" sz="1400" spc="-10" i="1">
                <a:latin typeface="Times New Roman"/>
                <a:cs typeface="Times New Roman"/>
              </a:rPr>
              <a:t>Bootstrap</a:t>
            </a:r>
            <a:endParaRPr sz="14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70"/>
              </a:spcBef>
            </a:pP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https://getbootstrap.com/docs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400">
                <a:latin typeface="Times New Roman"/>
                <a:cs typeface="Times New Roman"/>
              </a:rPr>
              <a:t>SQLite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Consortium.</a:t>
            </a:r>
            <a:r>
              <a:rPr dirty="0" sz="1400" spc="4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(2023).</a:t>
            </a:r>
            <a:r>
              <a:rPr dirty="0" sz="1400" spc="85">
                <a:latin typeface="Times New Roman"/>
                <a:cs typeface="Times New Roman"/>
              </a:rPr>
              <a:t>  </a:t>
            </a:r>
            <a:r>
              <a:rPr dirty="0" sz="1400" spc="-10" i="1">
                <a:latin typeface="Times New Roman"/>
                <a:cs typeface="Times New Roman"/>
              </a:rPr>
              <a:t>SQLite</a:t>
            </a:r>
            <a:endParaRPr sz="14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70"/>
              </a:spcBef>
            </a:pP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https://www.sqlite.org/docs.html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0665" algn="l"/>
                <a:tab pos="1075055" algn="l"/>
                <a:tab pos="1428750" algn="l"/>
                <a:tab pos="2100580" algn="l"/>
                <a:tab pos="2647315" algn="l"/>
              </a:tabLst>
            </a:pPr>
            <a:r>
              <a:rPr dirty="0" sz="1400" spc="-10">
                <a:latin typeface="Times New Roman"/>
                <a:cs typeface="Times New Roman"/>
              </a:rPr>
              <a:t>Grinberg,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5">
                <a:latin typeface="Times New Roman"/>
                <a:cs typeface="Times New Roman"/>
              </a:rPr>
              <a:t>M.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0">
                <a:latin typeface="Times New Roman"/>
                <a:cs typeface="Times New Roman"/>
              </a:rPr>
              <a:t>(2018).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0" i="1">
                <a:latin typeface="Times New Roman"/>
                <a:cs typeface="Times New Roman"/>
              </a:rPr>
              <a:t>Flask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25" i="1">
                <a:latin typeface="Times New Roman"/>
                <a:cs typeface="Times New Roman"/>
              </a:rPr>
              <a:t>Web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16242" y="7557896"/>
            <a:ext cx="2442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875" algn="l"/>
                <a:tab pos="2129155" algn="l"/>
              </a:tabLst>
            </a:pPr>
            <a:r>
              <a:rPr dirty="0" sz="1400" spc="-10" i="1">
                <a:latin typeface="Times New Roman"/>
                <a:cs typeface="Times New Roman"/>
              </a:rPr>
              <a:t>Development: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10" i="1">
                <a:latin typeface="Times New Roman"/>
                <a:cs typeface="Times New Roman"/>
              </a:rPr>
              <a:t>Developing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30" i="1">
                <a:latin typeface="Times New Roman"/>
                <a:cs typeface="Times New Roman"/>
              </a:rPr>
              <a:t>Web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604" y="7758531"/>
            <a:ext cx="5530215" cy="12280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240665">
              <a:lnSpc>
                <a:spcPct val="100000"/>
              </a:lnSpc>
              <a:spcBef>
                <a:spcPts val="375"/>
              </a:spcBef>
            </a:pPr>
            <a:r>
              <a:rPr dirty="0" sz="1400" i="1">
                <a:latin typeface="Times New Roman"/>
                <a:cs typeface="Times New Roman"/>
              </a:rPr>
              <a:t>Applications</a:t>
            </a:r>
            <a:r>
              <a:rPr dirty="0" sz="1400" spc="-4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with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Python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O'Reilly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Media.</a:t>
            </a:r>
            <a:endParaRPr sz="1400">
              <a:latin typeface="Times New Roman"/>
              <a:cs typeface="Times New Roman"/>
            </a:endParaRPr>
          </a:p>
          <a:p>
            <a:pPr algn="just" marL="240665" marR="5080" indent="-228600">
              <a:lnSpc>
                <a:spcPct val="1102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400">
                <a:latin typeface="Times New Roman"/>
                <a:cs typeface="Times New Roman"/>
              </a:rPr>
              <a:t>ChatGPT,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"Grocery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Management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Application: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Conceptual Design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Features."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ChatGPT</a:t>
            </a:r>
            <a:r>
              <a:rPr dirty="0" sz="1400" spc="-7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by</a:t>
            </a:r>
            <a:r>
              <a:rPr dirty="0" sz="1400" spc="-5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OpenAI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Consulted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generating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ideas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understanding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key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components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developing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Grocery </a:t>
            </a:r>
            <a:r>
              <a:rPr dirty="0" sz="1400">
                <a:latin typeface="Times New Roman"/>
                <a:cs typeface="Times New Roman"/>
              </a:rPr>
              <a:t>Management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56559" y="885189"/>
            <a:ext cx="648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Index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14704" y="1839721"/>
          <a:ext cx="6158230" cy="777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/>
                <a:gridCol w="4205605"/>
                <a:gridCol w="1110614"/>
              </a:tblGrid>
              <a:tr h="659765">
                <a:tc>
                  <a:txBody>
                    <a:bodyPr/>
                    <a:lstStyle/>
                    <a:p>
                      <a:pPr marL="89535">
                        <a:lnSpc>
                          <a:spcPts val="2075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1.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5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Objectives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8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2.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17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85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85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3.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4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Definition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8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4.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1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Solution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Approach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85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85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5.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5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6.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11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Steps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creation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project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7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7-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7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7.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4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Results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12-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8.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4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Conclusion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9.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5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References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2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6416" y="1726957"/>
            <a:ext cx="5769610" cy="27940"/>
          </a:xfrm>
          <a:custGeom>
            <a:avLst/>
            <a:gdLst/>
            <a:ahLst/>
            <a:cxnLst/>
            <a:rect l="l" t="t" r="r" b="b"/>
            <a:pathLst>
              <a:path w="5769609" h="27939">
                <a:moveTo>
                  <a:pt x="5769229" y="18275"/>
                </a:moveTo>
                <a:lnTo>
                  <a:pt x="0" y="18275"/>
                </a:lnTo>
                <a:lnTo>
                  <a:pt x="0" y="27419"/>
                </a:lnTo>
                <a:lnTo>
                  <a:pt x="5769229" y="27419"/>
                </a:lnTo>
                <a:lnTo>
                  <a:pt x="5769229" y="18275"/>
                </a:lnTo>
                <a:close/>
              </a:path>
              <a:path w="5769609" h="27939">
                <a:moveTo>
                  <a:pt x="5769229" y="0"/>
                </a:moveTo>
                <a:lnTo>
                  <a:pt x="0" y="0"/>
                </a:lnTo>
                <a:lnTo>
                  <a:pt x="0" y="9131"/>
                </a:lnTo>
                <a:lnTo>
                  <a:pt x="5769229" y="9131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96416" y="6910704"/>
            <a:ext cx="5769610" cy="27940"/>
          </a:xfrm>
          <a:custGeom>
            <a:avLst/>
            <a:gdLst/>
            <a:ahLst/>
            <a:cxnLst/>
            <a:rect l="l" t="t" r="r" b="b"/>
            <a:pathLst>
              <a:path w="5769609" h="27940">
                <a:moveTo>
                  <a:pt x="5769229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5769229" y="27432"/>
                </a:lnTo>
                <a:lnTo>
                  <a:pt x="5769229" y="18288"/>
                </a:lnTo>
                <a:close/>
              </a:path>
              <a:path w="5769609" h="27940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1348485"/>
            <a:ext cx="5757545" cy="838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Objectives: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300"/>
              </a:lnSpc>
              <a:spcBef>
                <a:spcPts val="1395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primary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objective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Grocery</a:t>
            </a:r>
            <a:r>
              <a:rPr dirty="0" sz="1600" spc="2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Management</a:t>
            </a:r>
            <a:r>
              <a:rPr dirty="0" sz="1600" spc="204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Store</a:t>
            </a:r>
            <a:r>
              <a:rPr dirty="0" sz="1600" spc="2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Python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2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</a:t>
            </a:r>
            <a:r>
              <a:rPr dirty="0" sz="1600" spc="32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efficient,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automated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solution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for </a:t>
            </a:r>
            <a:r>
              <a:rPr dirty="0" sz="1600">
                <a:latin typeface="Times New Roman"/>
                <a:cs typeface="Times New Roman"/>
              </a:rPr>
              <a:t>managing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grocery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store’s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operations,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including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inventory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tracking, </a:t>
            </a:r>
            <a:r>
              <a:rPr dirty="0" sz="1600">
                <a:latin typeface="Times New Roman"/>
                <a:cs typeface="Times New Roman"/>
              </a:rPr>
              <a:t>customer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transactions,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management.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aims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streamline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overall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workflow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offering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administrators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tools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easily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add,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update,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manage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product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listings,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including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details such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as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product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name,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price,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quantity,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categories.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It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reduces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manual intervention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automatically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updating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inventory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levels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when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items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are </a:t>
            </a:r>
            <a:r>
              <a:rPr dirty="0" sz="1600">
                <a:latin typeface="Times New Roman"/>
                <a:cs typeface="Times New Roman"/>
              </a:rPr>
              <a:t>purchased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restocked,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ensuring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accurate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stock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management.</a:t>
            </a:r>
            <a:endParaRPr sz="16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10300"/>
              </a:lnSpc>
              <a:spcBef>
                <a:spcPts val="990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focuses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scalability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flexibility,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providing </a:t>
            </a:r>
            <a:r>
              <a:rPr dirty="0" sz="1600">
                <a:latin typeface="Times New Roman"/>
                <a:cs typeface="Times New Roman"/>
              </a:rPr>
              <a:t>features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managing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multiple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users,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including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customers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staff, </a:t>
            </a:r>
            <a:r>
              <a:rPr dirty="0" sz="1600">
                <a:latin typeface="Times New Roman"/>
                <a:cs typeface="Times New Roman"/>
              </a:rPr>
              <a:t>while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ensuring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 security.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essence,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objective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modernize </a:t>
            </a:r>
            <a:r>
              <a:rPr dirty="0" sz="1600">
                <a:latin typeface="Times New Roman"/>
                <a:cs typeface="Times New Roman"/>
              </a:rPr>
              <a:t>traditional</a:t>
            </a:r>
            <a:r>
              <a:rPr dirty="0" sz="1600" spc="2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grocery</a:t>
            </a:r>
            <a:r>
              <a:rPr dirty="0" sz="1600" spc="229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store</a:t>
            </a:r>
            <a:r>
              <a:rPr dirty="0" sz="1600" spc="229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management,</a:t>
            </a:r>
            <a:r>
              <a:rPr dirty="0" sz="1600" spc="2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reducing</a:t>
            </a:r>
            <a:r>
              <a:rPr dirty="0" sz="1600" spc="229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human</a:t>
            </a:r>
            <a:r>
              <a:rPr dirty="0" sz="1600" spc="229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errors, </a:t>
            </a:r>
            <a:r>
              <a:rPr dirty="0" sz="1600">
                <a:latin typeface="Times New Roman"/>
                <a:cs typeface="Times New Roman"/>
              </a:rPr>
              <a:t>improving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operational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efficiency,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delivering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better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shopping </a:t>
            </a:r>
            <a:r>
              <a:rPr dirty="0" sz="1600">
                <a:latin typeface="Times New Roman"/>
                <a:cs typeface="Times New Roman"/>
              </a:rPr>
              <a:t>experience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customers.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Times New Roman"/>
                <a:cs typeface="Times New Roman"/>
              </a:rPr>
              <a:t>Introduction:</a:t>
            </a:r>
            <a:endParaRPr sz="20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10300"/>
              </a:lnSpc>
              <a:spcBef>
                <a:spcPts val="1380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Grocery</a:t>
            </a:r>
            <a:r>
              <a:rPr dirty="0" sz="1600" spc="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Management</a:t>
            </a:r>
            <a:r>
              <a:rPr dirty="0" sz="1600" spc="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Store</a:t>
            </a:r>
            <a:r>
              <a:rPr dirty="0" sz="1600" spc="8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Python-</a:t>
            </a:r>
            <a:r>
              <a:rPr dirty="0" sz="1600">
                <a:latin typeface="Times New Roman"/>
                <a:cs typeface="Times New Roman"/>
              </a:rPr>
              <a:t>based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web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application designed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optimize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management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daily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operations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grocery </a:t>
            </a:r>
            <a:r>
              <a:rPr dirty="0" sz="1600">
                <a:latin typeface="Times New Roman"/>
                <a:cs typeface="Times New Roman"/>
              </a:rPr>
              <a:t>store.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integrates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various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features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like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inventory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management,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sales </a:t>
            </a:r>
            <a:r>
              <a:rPr dirty="0" sz="1600">
                <a:latin typeface="Times New Roman"/>
                <a:cs typeface="Times New Roman"/>
              </a:rPr>
              <a:t>tracking,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</a:t>
            </a:r>
            <a:r>
              <a:rPr dirty="0" sz="1600" spc="4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interaction,</a:t>
            </a:r>
            <a:r>
              <a:rPr dirty="0" sz="1600" spc="4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billing</a:t>
            </a:r>
            <a:r>
              <a:rPr dirty="0" sz="1600" spc="4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into</a:t>
            </a:r>
            <a:r>
              <a:rPr dirty="0" sz="1600" spc="4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4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single,</a:t>
            </a:r>
            <a:r>
              <a:rPr dirty="0" sz="1600" spc="4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efficient system.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application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intended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minimize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manual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efforts,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reduce </a:t>
            </a:r>
            <a:r>
              <a:rPr dirty="0" sz="1600">
                <a:latin typeface="Times New Roman"/>
                <a:cs typeface="Times New Roman"/>
              </a:rPr>
              <a:t>errors,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enhance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experience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offering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digital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platform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manage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various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aspects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grocery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store.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Whether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you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store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owner,</a:t>
            </a:r>
            <a:r>
              <a:rPr dirty="0" sz="1600" spc="4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employee,</a:t>
            </a:r>
            <a:r>
              <a:rPr dirty="0" sz="1600" spc="4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4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customer,</a:t>
            </a:r>
            <a:r>
              <a:rPr dirty="0" sz="1600" spc="4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4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ensures</a:t>
            </a:r>
            <a:r>
              <a:rPr dirty="0" sz="1600" spc="4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smooth, </a:t>
            </a:r>
            <a:r>
              <a:rPr dirty="0" sz="1600">
                <a:latin typeface="Times New Roman"/>
                <a:cs typeface="Times New Roman"/>
              </a:rPr>
              <a:t>reliable,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interactions,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making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overall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more </a:t>
            </a:r>
            <a:r>
              <a:rPr dirty="0" sz="1600">
                <a:latin typeface="Times New Roman"/>
                <a:cs typeface="Times New Roman"/>
              </a:rPr>
              <a:t>organized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efficient.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6416" y="5621413"/>
            <a:ext cx="5769610" cy="27940"/>
          </a:xfrm>
          <a:custGeom>
            <a:avLst/>
            <a:gdLst/>
            <a:ahLst/>
            <a:cxnLst/>
            <a:rect l="l" t="t" r="r" b="b"/>
            <a:pathLst>
              <a:path w="5769609" h="27939">
                <a:moveTo>
                  <a:pt x="5769229" y="18275"/>
                </a:moveTo>
                <a:lnTo>
                  <a:pt x="0" y="18275"/>
                </a:lnTo>
                <a:lnTo>
                  <a:pt x="0" y="27419"/>
                </a:lnTo>
                <a:lnTo>
                  <a:pt x="5769229" y="27419"/>
                </a:lnTo>
                <a:lnTo>
                  <a:pt x="5769229" y="18275"/>
                </a:lnTo>
                <a:close/>
              </a:path>
              <a:path w="5769609" h="27939">
                <a:moveTo>
                  <a:pt x="5769229" y="0"/>
                </a:moveTo>
                <a:lnTo>
                  <a:pt x="0" y="0"/>
                </a:lnTo>
                <a:lnTo>
                  <a:pt x="0" y="9131"/>
                </a:lnTo>
                <a:lnTo>
                  <a:pt x="5769229" y="9131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02004" y="4788724"/>
            <a:ext cx="5757545" cy="3789679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88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1.1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(Manage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Grocery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daily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basis)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000" b="1">
                <a:latin typeface="Times New Roman"/>
                <a:cs typeface="Times New Roman"/>
              </a:rPr>
              <a:t>Problem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Definition: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0600"/>
              </a:lnSpc>
              <a:spcBef>
                <a:spcPts val="1355"/>
              </a:spcBef>
            </a:pPr>
            <a:r>
              <a:rPr dirty="0" sz="1800">
                <a:latin typeface="Times New Roman"/>
                <a:cs typeface="Times New Roman"/>
              </a:rPr>
              <a:t>Managing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grocery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involves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several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complex,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repetitive,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error-</a:t>
            </a:r>
            <a:r>
              <a:rPr dirty="0" sz="1800">
                <a:latin typeface="Times New Roman"/>
                <a:cs typeface="Times New Roman"/>
              </a:rPr>
              <a:t>prone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tasks.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Some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challenges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spcBef>
                <a:spcPts val="1205"/>
              </a:spcBef>
              <a:buSzPct val="111111"/>
              <a:buFont typeface="Times New Roman"/>
              <a:buAutoNum type="arabicParenR"/>
              <a:tabLst>
                <a:tab pos="287655" algn="l"/>
              </a:tabLst>
            </a:pPr>
            <a:r>
              <a:rPr dirty="0" sz="1800" b="1">
                <a:latin typeface="Times New Roman"/>
                <a:cs typeface="Times New Roman"/>
              </a:rPr>
              <a:t>Manual Inventory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Tracking:</a:t>
            </a:r>
            <a:endParaRPr sz="1800">
              <a:latin typeface="Times New Roman"/>
              <a:cs typeface="Times New Roman"/>
            </a:endParaRPr>
          </a:p>
          <a:p>
            <a:pPr marL="12700" marR="10160">
              <a:lnSpc>
                <a:spcPct val="110600"/>
              </a:lnSpc>
              <a:spcBef>
                <a:spcPts val="1060"/>
              </a:spcBef>
            </a:pPr>
            <a:r>
              <a:rPr dirty="0" sz="1600">
                <a:latin typeface="Times New Roman"/>
                <a:cs typeface="Times New Roman"/>
              </a:rPr>
              <a:t>Traditional</a:t>
            </a:r>
            <a:r>
              <a:rPr dirty="0" sz="1600" spc="46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paper-</a:t>
            </a:r>
            <a:r>
              <a:rPr dirty="0" sz="1600">
                <a:latin typeface="Times New Roman"/>
                <a:cs typeface="Times New Roman"/>
              </a:rPr>
              <a:t>based</a:t>
            </a:r>
            <a:r>
              <a:rPr dirty="0" sz="1600" spc="4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4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spreadsheet</a:t>
            </a:r>
            <a:r>
              <a:rPr dirty="0" sz="1600" spc="4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methods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4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keep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track</a:t>
            </a:r>
            <a:r>
              <a:rPr dirty="0" sz="1600" spc="48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products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inaccuracies,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overstocking,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stockouts.</a:t>
            </a:r>
            <a:endParaRPr sz="16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195"/>
              </a:spcBef>
              <a:buSzPct val="88888"/>
              <a:buFont typeface="Times New Roman"/>
              <a:buAutoNum type="arabicParenR" startAt="2"/>
              <a:tabLst>
                <a:tab pos="230504" algn="l"/>
              </a:tabLst>
            </a:pPr>
            <a:r>
              <a:rPr dirty="0" sz="1800" b="1">
                <a:latin typeface="Times New Roman"/>
                <a:cs typeface="Times New Roman"/>
              </a:rPr>
              <a:t>Billing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Invoicing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Errors:</a:t>
            </a:r>
            <a:endParaRPr sz="1800">
              <a:latin typeface="Times New Roman"/>
              <a:cs typeface="Times New Roman"/>
            </a:endParaRPr>
          </a:p>
          <a:p>
            <a:pPr marL="12700" marR="12065">
              <a:lnSpc>
                <a:spcPct val="110600"/>
              </a:lnSpc>
              <a:spcBef>
                <a:spcPts val="1015"/>
              </a:spcBef>
            </a:pPr>
            <a:r>
              <a:rPr dirty="0" sz="1600">
                <a:latin typeface="Times New Roman"/>
                <a:cs typeface="Times New Roman"/>
              </a:rPr>
              <a:t>Manually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calculating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bills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invoices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result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discrepancies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delays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checkout.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82079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6416" y="3847210"/>
            <a:ext cx="5769610" cy="27940"/>
          </a:xfrm>
          <a:custGeom>
            <a:avLst/>
            <a:gdLst/>
            <a:ahLst/>
            <a:cxnLst/>
            <a:rect l="l" t="t" r="r" b="b"/>
            <a:pathLst>
              <a:path w="5769609" h="27939">
                <a:moveTo>
                  <a:pt x="5769229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5769229" y="27432"/>
                </a:lnTo>
                <a:lnTo>
                  <a:pt x="5769229" y="18288"/>
                </a:lnTo>
                <a:close/>
              </a:path>
              <a:path w="5769609" h="27939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02004" y="888238"/>
            <a:ext cx="5755640" cy="7884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504" indent="-217804">
              <a:lnSpc>
                <a:spcPct val="100000"/>
              </a:lnSpc>
              <a:spcBef>
                <a:spcPts val="100"/>
              </a:spcBef>
              <a:buSzPct val="88888"/>
              <a:buFont typeface="Times New Roman"/>
              <a:buAutoNum type="arabicParenR" startAt="3"/>
              <a:tabLst>
                <a:tab pos="230504" algn="l"/>
              </a:tabLst>
            </a:pPr>
            <a:r>
              <a:rPr dirty="0" sz="1800" b="1">
                <a:latin typeface="Times New Roman"/>
                <a:cs typeface="Times New Roman"/>
              </a:rPr>
              <a:t>Order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Management:</a:t>
            </a:r>
            <a:endParaRPr sz="1800">
              <a:latin typeface="Times New Roman"/>
              <a:cs typeface="Times New Roman"/>
            </a:endParaRPr>
          </a:p>
          <a:p>
            <a:pPr marL="12700" marR="6985">
              <a:lnSpc>
                <a:spcPct val="110600"/>
              </a:lnSpc>
              <a:spcBef>
                <a:spcPts val="1015"/>
              </a:spcBef>
            </a:pPr>
            <a:r>
              <a:rPr dirty="0" sz="1600">
                <a:latin typeface="Times New Roman"/>
                <a:cs typeface="Times New Roman"/>
              </a:rPr>
              <a:t>Handling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orders,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either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in-store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online,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requires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track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fulfill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these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efficiently.</a:t>
            </a:r>
            <a:endParaRPr sz="16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1190"/>
              </a:spcBef>
              <a:buSzPct val="88888"/>
              <a:buFont typeface="Times New Roman"/>
              <a:buAutoNum type="arabicParenR" startAt="4"/>
              <a:tabLst>
                <a:tab pos="230504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Time-</a:t>
            </a:r>
            <a:r>
              <a:rPr dirty="0" sz="1800" b="1">
                <a:latin typeface="Times New Roman"/>
                <a:cs typeface="Times New Roman"/>
              </a:rPr>
              <a:t>consuming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Reports:</a:t>
            </a:r>
            <a:endParaRPr sz="1800">
              <a:latin typeface="Times New Roman"/>
              <a:cs typeface="Times New Roman"/>
            </a:endParaRPr>
          </a:p>
          <a:p>
            <a:pPr marL="12700" marR="9525">
              <a:lnSpc>
                <a:spcPct val="111200"/>
              </a:lnSpc>
              <a:spcBef>
                <a:spcPts val="994"/>
              </a:spcBef>
            </a:pPr>
            <a:r>
              <a:rPr dirty="0" sz="1600">
                <a:latin typeface="Times New Roman"/>
                <a:cs typeface="Times New Roman"/>
              </a:rPr>
              <a:t>Generating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reports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daily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sales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summaries,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stock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levels,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profit/loss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calculations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tedious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done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manually.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latin typeface="Times New Roman"/>
                <a:cs typeface="Times New Roman"/>
              </a:rPr>
              <a:t>Solution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Approach: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0600"/>
              </a:lnSpc>
              <a:spcBef>
                <a:spcPts val="1350"/>
              </a:spcBef>
            </a:pP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address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problems,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Grocery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Store </a:t>
            </a:r>
            <a:r>
              <a:rPr dirty="0" sz="1800" spc="-60">
                <a:latin typeface="Times New Roman"/>
                <a:cs typeface="Times New Roman"/>
              </a:rPr>
              <a:t>Web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following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solutions:</a:t>
            </a:r>
            <a:endParaRPr sz="1800">
              <a:latin typeface="Times New Roman"/>
              <a:cs typeface="Times New Roman"/>
            </a:endParaRPr>
          </a:p>
          <a:p>
            <a:pPr lvl="1" marL="260350" indent="-247650">
              <a:lnSpc>
                <a:spcPct val="100000"/>
              </a:lnSpc>
              <a:spcBef>
                <a:spcPts val="1225"/>
              </a:spcBef>
              <a:buAutoNum type="arabicParenR"/>
              <a:tabLst>
                <a:tab pos="260350" algn="l"/>
              </a:tabLst>
            </a:pPr>
            <a:r>
              <a:rPr dirty="0" sz="1800" b="1">
                <a:latin typeface="Times New Roman"/>
                <a:cs typeface="Times New Roman"/>
              </a:rPr>
              <a:t>Inventory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Management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System:</a:t>
            </a:r>
            <a:endParaRPr sz="18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34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tracking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stock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lvl="2" marL="469265" marR="8890" indent="-228600">
              <a:lnSpc>
                <a:spcPct val="1106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Simplified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product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addition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categorization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(with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details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like </a:t>
            </a:r>
            <a:r>
              <a:rPr dirty="0" sz="1600">
                <a:latin typeface="Times New Roman"/>
                <a:cs typeface="Times New Roman"/>
              </a:rPr>
              <a:t>product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name,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price,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date,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etc.)</a:t>
            </a:r>
            <a:endParaRPr sz="1600">
              <a:latin typeface="Times New Roman"/>
              <a:cs typeface="Times New Roman"/>
            </a:endParaRPr>
          </a:p>
          <a:p>
            <a:pPr lvl="1" marL="260350" indent="-247650">
              <a:lnSpc>
                <a:spcPct val="100000"/>
              </a:lnSpc>
              <a:spcBef>
                <a:spcPts val="1195"/>
              </a:spcBef>
              <a:buAutoNum type="arabicParenR"/>
              <a:tabLst>
                <a:tab pos="260350" algn="l"/>
              </a:tabLst>
            </a:pPr>
            <a:r>
              <a:rPr dirty="0" sz="1800" b="1">
                <a:latin typeface="Times New Roman"/>
                <a:cs typeface="Times New Roman"/>
              </a:rPr>
              <a:t>Order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Management:</a:t>
            </a:r>
            <a:endParaRPr sz="18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34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 spc="-10">
                <a:latin typeface="Times New Roman"/>
                <a:cs typeface="Times New Roman"/>
              </a:rPr>
              <a:t>Easy-to-</a:t>
            </a: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processing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in-</a:t>
            </a:r>
            <a:r>
              <a:rPr dirty="0" sz="1600">
                <a:latin typeface="Times New Roman"/>
                <a:cs typeface="Times New Roman"/>
              </a:rPr>
              <a:t>store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orders.</a:t>
            </a:r>
            <a:endParaRPr sz="16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31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Track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fulfill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real-time.</a:t>
            </a:r>
            <a:endParaRPr sz="16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Provide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histories.</a:t>
            </a:r>
            <a:endParaRPr sz="1600">
              <a:latin typeface="Times New Roman"/>
              <a:cs typeface="Times New Roman"/>
            </a:endParaRPr>
          </a:p>
          <a:p>
            <a:pPr lvl="1" marL="260350" indent="-247650">
              <a:lnSpc>
                <a:spcPct val="100000"/>
              </a:lnSpc>
              <a:spcBef>
                <a:spcPts val="1205"/>
              </a:spcBef>
              <a:buAutoNum type="arabicParenR"/>
              <a:tabLst>
                <a:tab pos="260350" algn="l"/>
              </a:tabLst>
            </a:pPr>
            <a:r>
              <a:rPr dirty="0" sz="1800" b="1">
                <a:latin typeface="Times New Roman"/>
                <a:cs typeface="Times New Roman"/>
              </a:rPr>
              <a:t>Customer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Management:</a:t>
            </a:r>
            <a:endParaRPr sz="18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33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Track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purchase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history,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preferences,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feedback.</a:t>
            </a:r>
            <a:endParaRPr sz="1600">
              <a:latin typeface="Times New Roman"/>
              <a:cs typeface="Times New Roman"/>
            </a:endParaRPr>
          </a:p>
          <a:p>
            <a:pPr lvl="2" marL="469265" marR="6985" indent="-228600">
              <a:lnSpc>
                <a:spcPct val="1106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938530" algn="l"/>
                <a:tab pos="1837055" algn="l"/>
                <a:tab pos="2328545" algn="l"/>
                <a:tab pos="2640965" algn="l"/>
                <a:tab pos="3185795" algn="l"/>
                <a:tab pos="4367530" algn="l"/>
                <a:tab pos="5447030" algn="l"/>
              </a:tabLst>
            </a:pPr>
            <a:r>
              <a:rPr dirty="0" sz="1600" spc="-25">
                <a:latin typeface="Times New Roman"/>
                <a:cs typeface="Times New Roman"/>
              </a:rPr>
              <a:t>Use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customer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Times New Roman"/>
                <a:cs typeface="Times New Roman"/>
              </a:rPr>
              <a:t>data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offer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personalized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promotions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 spc="-10">
                <a:latin typeface="Times New Roman"/>
                <a:cs typeface="Times New Roman"/>
              </a:rPr>
              <a:t>discounts.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6416" y="4281550"/>
            <a:ext cx="5769610" cy="27940"/>
          </a:xfrm>
          <a:custGeom>
            <a:avLst/>
            <a:gdLst/>
            <a:ahLst/>
            <a:cxnLst/>
            <a:rect l="l" t="t" r="r" b="b"/>
            <a:pathLst>
              <a:path w="5769609" h="27939">
                <a:moveTo>
                  <a:pt x="5769229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5769229" y="27432"/>
                </a:lnTo>
                <a:lnTo>
                  <a:pt x="5769229" y="18288"/>
                </a:lnTo>
                <a:close/>
              </a:path>
              <a:path w="5769609" h="27939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02004" y="888238"/>
            <a:ext cx="5757545" cy="847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100"/>
              </a:spcBef>
              <a:buAutoNum type="arabicParenR" startAt="4"/>
              <a:tabLst>
                <a:tab pos="2603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Data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Analytics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Reporting:</a:t>
            </a:r>
            <a:endParaRPr sz="18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ct val="110000"/>
              </a:lnSpc>
              <a:spcBef>
                <a:spcPts val="114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Daily,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weekly,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monthly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sales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reports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quick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business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performance.</a:t>
            </a:r>
            <a:endParaRPr sz="16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Stock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level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product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popularity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insights.</a:t>
            </a:r>
            <a:endParaRPr sz="160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spcBef>
                <a:spcPts val="1190"/>
              </a:spcBef>
              <a:buAutoNum type="arabicParenR" startAt="4"/>
              <a:tabLst>
                <a:tab pos="260350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User-</a:t>
            </a:r>
            <a:r>
              <a:rPr dirty="0" sz="1800" b="1">
                <a:latin typeface="Times New Roman"/>
                <a:cs typeface="Times New Roman"/>
              </a:rPr>
              <a:t>Friendly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Interface:</a:t>
            </a:r>
            <a:endParaRPr sz="1800">
              <a:latin typeface="Times New Roman"/>
              <a:cs typeface="Times New Roman"/>
            </a:endParaRPr>
          </a:p>
          <a:p>
            <a:pPr lvl="1" marL="469265" marR="12065" indent="-228600">
              <a:lnSpc>
                <a:spcPct val="110000"/>
              </a:lnSpc>
              <a:spcBef>
                <a:spcPts val="115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Store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owners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manage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product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listings,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stock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levels,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reports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dashboard.</a:t>
            </a:r>
            <a:endParaRPr sz="16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ct val="1106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2009139" algn="l"/>
                <a:tab pos="4982210" algn="l"/>
                <a:tab pos="5371465" algn="l"/>
              </a:tabLst>
            </a:pPr>
            <a:r>
              <a:rPr dirty="0" sz="1600">
                <a:latin typeface="Times New Roman"/>
                <a:cs typeface="Times New Roman"/>
              </a:rPr>
              <a:t>Owner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85">
                <a:latin typeface="Times New Roman"/>
                <a:cs typeface="Times New Roman"/>
              </a:rPr>
              <a:t>  </a:t>
            </a:r>
            <a:r>
              <a:rPr dirty="0" sz="1600" spc="-20">
                <a:latin typeface="Times New Roman"/>
                <a:cs typeface="Times New Roman"/>
              </a:rPr>
              <a:t>also</a:t>
            </a:r>
            <a:r>
              <a:rPr dirty="0" sz="1600">
                <a:latin typeface="Times New Roman"/>
                <a:cs typeface="Times New Roman"/>
              </a:rPr>
              <a:t>	generate</a:t>
            </a:r>
            <a:r>
              <a:rPr dirty="0" sz="1600" spc="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orders</a:t>
            </a:r>
            <a:r>
              <a:rPr dirty="0" sz="1600" spc="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customer</a:t>
            </a:r>
            <a:r>
              <a:rPr dirty="0" sz="1600" spc="70">
                <a:latin typeface="Times New Roman"/>
                <a:cs typeface="Times New Roman"/>
              </a:rPr>
              <a:t>  </a:t>
            </a:r>
            <a:r>
              <a:rPr dirty="0" sz="1600" spc="-25">
                <a:latin typeface="Times New Roman"/>
                <a:cs typeface="Times New Roman"/>
              </a:rPr>
              <a:t>as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per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their requirement.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190"/>
              </a:spcBef>
            </a:pPr>
            <a:r>
              <a:rPr dirty="0" sz="1800" spc="-10" b="1">
                <a:latin typeface="Times New Roman"/>
                <a:cs typeface="Times New Roman"/>
              </a:rPr>
              <a:t>Software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Requirement:</a:t>
            </a:r>
            <a:endParaRPr sz="18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25"/>
              </a:spcBef>
              <a:buAutoNum type="arabicParenR"/>
              <a:tabLst>
                <a:tab pos="469265" algn="l"/>
              </a:tabLst>
            </a:pPr>
            <a:r>
              <a:rPr dirty="0" sz="1800" b="1">
                <a:latin typeface="Times New Roman"/>
                <a:cs typeface="Times New Roman"/>
              </a:rPr>
              <a:t>Frontend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(UI):</a:t>
            </a:r>
            <a:endParaRPr sz="1800">
              <a:latin typeface="Times New Roman"/>
              <a:cs typeface="Times New Roman"/>
            </a:endParaRPr>
          </a:p>
          <a:p>
            <a:pPr lvl="1" marL="697865" marR="6350" indent="-228600">
              <a:lnSpc>
                <a:spcPct val="109300"/>
              </a:lnSpc>
              <a:spcBef>
                <a:spcPts val="21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400" b="1">
                <a:latin typeface="Times New Roman"/>
                <a:cs typeface="Times New Roman"/>
              </a:rPr>
              <a:t>HTML,</a:t>
            </a:r>
            <a:r>
              <a:rPr dirty="0" sz="1400" spc="204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CSS,</a:t>
            </a:r>
            <a:r>
              <a:rPr dirty="0" sz="1400" spc="2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JavaScript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creating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interface,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ensuring responsiveness,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providing</a:t>
            </a:r>
            <a:r>
              <a:rPr dirty="0" sz="1400" spc="-10">
                <a:latin typeface="Times New Roman"/>
                <a:cs typeface="Times New Roman"/>
              </a:rPr>
              <a:t> interactivity.</a:t>
            </a:r>
            <a:endParaRPr sz="14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400" b="1">
                <a:latin typeface="Times New Roman"/>
                <a:cs typeface="Times New Roman"/>
              </a:rPr>
              <a:t>Bootstrap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styling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mobile-</a:t>
            </a:r>
            <a:r>
              <a:rPr dirty="0" sz="1400">
                <a:latin typeface="Times New Roman"/>
                <a:cs typeface="Times New Roman"/>
              </a:rPr>
              <a:t>friendly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design.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80"/>
              </a:spcBef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468630" indent="-227329">
              <a:lnSpc>
                <a:spcPct val="100000"/>
              </a:lnSpc>
              <a:buSzPct val="88888"/>
              <a:buFont typeface="Times New Roman"/>
              <a:buAutoNum type="arabicParenR"/>
              <a:tabLst>
                <a:tab pos="46863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Backend:</a:t>
            </a:r>
            <a:endParaRPr sz="18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345"/>
              </a:spcBef>
              <a:buSzPct val="114285"/>
              <a:buFont typeface="Symbol"/>
              <a:buChar char=""/>
              <a:tabLst>
                <a:tab pos="697865" algn="l"/>
              </a:tabLst>
            </a:pPr>
            <a:r>
              <a:rPr dirty="0" sz="1400" b="1">
                <a:latin typeface="Times New Roman"/>
                <a:cs typeface="Times New Roman"/>
              </a:rPr>
              <a:t>Python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language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application’s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logic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lvl="1" marL="697865" marR="8890" indent="-228600">
              <a:lnSpc>
                <a:spcPct val="109300"/>
              </a:lnSpc>
              <a:spcBef>
                <a:spcPts val="165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400" b="1">
                <a:latin typeface="Times New Roman"/>
                <a:cs typeface="Times New Roman"/>
              </a:rPr>
              <a:t>Flask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lightweight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framework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web </a:t>
            </a:r>
            <a:r>
              <a:rPr dirty="0" sz="1400" spc="-10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90"/>
              </a:spcBef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468630" indent="-227329">
              <a:lnSpc>
                <a:spcPct val="100000"/>
              </a:lnSpc>
              <a:buSzPct val="88888"/>
              <a:buFont typeface="Times New Roman"/>
              <a:buAutoNum type="arabicParenR"/>
              <a:tabLst>
                <a:tab pos="46863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Database</a:t>
            </a:r>
            <a:r>
              <a:rPr dirty="0" sz="1600" spc="-10" b="1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algn="just" lvl="1" marL="697865" marR="7620" indent="-228600">
              <a:lnSpc>
                <a:spcPct val="110700"/>
              </a:lnSpc>
              <a:spcBef>
                <a:spcPts val="17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400" b="1">
                <a:latin typeface="Times New Roman"/>
                <a:cs typeface="Times New Roman"/>
              </a:rPr>
              <a:t>MySQL</a:t>
            </a:r>
            <a:r>
              <a:rPr dirty="0" sz="1400" spc="1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Workbench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Database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storing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product,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customer,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transaction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10300"/>
              </a:lnSpc>
              <a:spcBef>
                <a:spcPts val="950"/>
              </a:spcBef>
            </a:pP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web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backend,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there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has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web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server,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web </a:t>
            </a:r>
            <a:r>
              <a:rPr dirty="0" sz="1600">
                <a:latin typeface="Times New Roman"/>
                <a:cs typeface="Times New Roman"/>
              </a:rPr>
              <a:t>application,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Flask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micro-</a:t>
            </a:r>
            <a:r>
              <a:rPr dirty="0" sz="1600">
                <a:latin typeface="Times New Roman"/>
                <a:cs typeface="Times New Roman"/>
              </a:rPr>
              <a:t>framework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our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web </a:t>
            </a:r>
            <a:r>
              <a:rPr dirty="0" sz="1600" spc="-10">
                <a:latin typeface="Times New Roman"/>
                <a:cs typeface="Times New Roman"/>
              </a:rPr>
              <a:t>server.</a:t>
            </a:r>
            <a:endParaRPr sz="16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10600"/>
              </a:lnSpc>
              <a:spcBef>
                <a:spcPts val="985"/>
              </a:spcBef>
            </a:pPr>
            <a:r>
              <a:rPr dirty="0" sz="1600">
                <a:latin typeface="Times New Roman"/>
                <a:cs typeface="Times New Roman"/>
              </a:rPr>
              <a:t>There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another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i.e.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Django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will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Flask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because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is </a:t>
            </a:r>
            <a:r>
              <a:rPr dirty="0" sz="1600" spc="-10">
                <a:latin typeface="Times New Roman"/>
                <a:cs typeface="Times New Roman"/>
              </a:rPr>
              <a:t>light-weight.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6416" y="1230121"/>
            <a:ext cx="5769610" cy="27940"/>
          </a:xfrm>
          <a:custGeom>
            <a:avLst/>
            <a:gdLst/>
            <a:ahLst/>
            <a:cxnLst/>
            <a:rect l="l" t="t" r="r" b="b"/>
            <a:pathLst>
              <a:path w="5769609" h="27940">
                <a:moveTo>
                  <a:pt x="5769229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5769229" y="27432"/>
                </a:lnTo>
                <a:lnTo>
                  <a:pt x="5769229" y="18288"/>
                </a:lnTo>
                <a:close/>
              </a:path>
              <a:path w="5769609" h="27940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02004" y="888238"/>
            <a:ext cx="5758180" cy="312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Steps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creation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Grocery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Store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40" b="1">
                <a:latin typeface="Times New Roman"/>
                <a:cs typeface="Times New Roman"/>
              </a:rPr>
              <a:t>Web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App: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0600"/>
              </a:lnSpc>
              <a:spcBef>
                <a:spcPts val="1340"/>
              </a:spcBef>
            </a:pPr>
            <a:r>
              <a:rPr dirty="0" sz="1600" spc="-35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web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Owners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products,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view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list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products,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maintain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list,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follow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these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general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steps:</a:t>
            </a:r>
            <a:endParaRPr sz="160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1200"/>
              </a:spcBef>
              <a:buFont typeface="Times New Roman"/>
              <a:buAutoNum type="arabicParenR"/>
              <a:tabLst>
                <a:tab pos="280670" algn="l"/>
              </a:tabLst>
            </a:pPr>
            <a:r>
              <a:rPr dirty="0" sz="1600" b="1">
                <a:latin typeface="Times New Roman"/>
                <a:cs typeface="Times New Roman"/>
              </a:rPr>
              <a:t>Set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Up</a:t>
            </a:r>
            <a:r>
              <a:rPr dirty="0" sz="1600" spc="-8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Your </a:t>
            </a:r>
            <a:r>
              <a:rPr dirty="0" sz="1600" b="1">
                <a:latin typeface="Times New Roman"/>
                <a:cs typeface="Times New Roman"/>
              </a:rPr>
              <a:t>Development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Environment:</a:t>
            </a:r>
            <a:endParaRPr sz="1600">
              <a:latin typeface="Times New Roman"/>
              <a:cs typeface="Times New Roman"/>
            </a:endParaRPr>
          </a:p>
          <a:p>
            <a:pPr lvl="1" marL="469265" marR="8255" indent="-228600">
              <a:lnSpc>
                <a:spcPct val="109500"/>
              </a:lnSpc>
              <a:spcBef>
                <a:spcPts val="1165"/>
              </a:spcBef>
              <a:buSzPct val="114285"/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latin typeface="Times New Roman"/>
                <a:cs typeface="Times New Roman"/>
              </a:rPr>
              <a:t>Install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Python</a:t>
            </a:r>
            <a:r>
              <a:rPr dirty="0" sz="1400" spc="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Flask:</a:t>
            </a:r>
            <a:r>
              <a:rPr dirty="0" sz="1400" spc="7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Ensure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installed,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install </a:t>
            </a:r>
            <a:r>
              <a:rPr dirty="0" sz="1400">
                <a:latin typeface="Times New Roman"/>
                <a:cs typeface="Times New Roman"/>
              </a:rPr>
              <a:t>Flask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(a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lightweight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framework)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building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backend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lvl="1" marL="469265" marR="10160" indent="-228600">
              <a:lnSpc>
                <a:spcPts val="2120"/>
              </a:lnSpc>
              <a:spcBef>
                <a:spcPts val="100"/>
              </a:spcBef>
              <a:buSzPct val="114285"/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latin typeface="Times New Roman"/>
                <a:cs typeface="Times New Roman"/>
              </a:rPr>
              <a:t>Install</a:t>
            </a:r>
            <a:r>
              <a:rPr dirty="0" sz="1400" spc="3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PyCharm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Ensure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Integrated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Development </a:t>
            </a:r>
            <a:r>
              <a:rPr dirty="0" sz="1600">
                <a:latin typeface="Times New Roman"/>
                <a:cs typeface="Times New Roman"/>
              </a:rPr>
              <a:t>Environment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(IDE)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easy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flow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execution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  <a:p>
            <a:pPr lvl="1" marL="469265" marR="8890" indent="-228600">
              <a:lnSpc>
                <a:spcPts val="211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600" b="1">
                <a:latin typeface="Times New Roman"/>
                <a:cs typeface="Times New Roman"/>
              </a:rPr>
              <a:t>Set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Up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Directories: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smooth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flow,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proper </a:t>
            </a:r>
            <a:r>
              <a:rPr dirty="0" sz="1600">
                <a:latin typeface="Times New Roman"/>
                <a:cs typeface="Times New Roman"/>
              </a:rPr>
              <a:t>directory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structure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frontend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files.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07691" y="9205721"/>
            <a:ext cx="2348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1.2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(Creation of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Directories)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436363"/>
            <a:ext cx="5478780" cy="4625086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9761"/>
            <a:ext cx="5755640" cy="933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2)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Create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Flask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(Backend):</a:t>
            </a:r>
            <a:endParaRPr sz="16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600"/>
              </a:lnSpc>
              <a:spcBef>
                <a:spcPts val="985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Inside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server.py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file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main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Flask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app),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basic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Boiler </a:t>
            </a:r>
            <a:r>
              <a:rPr dirty="0" sz="1600">
                <a:latin typeface="Times New Roman"/>
                <a:cs typeface="Times New Roman"/>
              </a:rPr>
              <a:t>Plate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run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Flask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5640704"/>
            <a:ext cx="5410835" cy="1957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4925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1.3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(Creation 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Flask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App)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400">
                <a:latin typeface="Times New Roman"/>
                <a:cs typeface="Times New Roman"/>
              </a:rPr>
              <a:t>3)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Create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Database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Schemas:</a:t>
            </a:r>
            <a:endParaRPr sz="1600">
              <a:latin typeface="Times New Roman"/>
              <a:cs typeface="Times New Roman"/>
            </a:endParaRPr>
          </a:p>
          <a:p>
            <a:pPr marL="12700" marR="93345">
              <a:lnSpc>
                <a:spcPct val="110600"/>
              </a:lnSpc>
              <a:spcBef>
                <a:spcPts val="985"/>
              </a:spcBef>
            </a:pPr>
            <a:r>
              <a:rPr dirty="0" sz="1600">
                <a:latin typeface="Times New Roman"/>
                <a:cs typeface="Times New Roman"/>
              </a:rPr>
              <a:t>Firstly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will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schema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like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‘grocery_store’. </a:t>
            </a:r>
            <a:r>
              <a:rPr dirty="0" sz="1600">
                <a:latin typeface="Times New Roman"/>
                <a:cs typeface="Times New Roman"/>
              </a:rPr>
              <a:t>After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tables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like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9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products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table: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[product_id,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name,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uom_id,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price_per_unit]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600" b="1">
                <a:latin typeface="Times New Roman"/>
                <a:cs typeface="Times New Roman"/>
              </a:rPr>
              <a:t>uom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table: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[uom_id,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uom_name]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59735" y="9039605"/>
            <a:ext cx="16414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1.4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(product</a:t>
            </a:r>
            <a:r>
              <a:rPr dirty="0" sz="1400" spc="-10">
                <a:latin typeface="Times New Roman"/>
                <a:cs typeface="Times New Roman"/>
              </a:rPr>
              <a:t> table)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75103"/>
            <a:ext cx="5731509" cy="35255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749552"/>
            <a:ext cx="5699759" cy="115048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898649"/>
            <a:ext cx="565404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541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1.5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(uom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table)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700"/>
              </a:lnSpc>
              <a:spcBef>
                <a:spcPts val="985"/>
              </a:spcBef>
            </a:pPr>
            <a:r>
              <a:rPr dirty="0" sz="1400">
                <a:latin typeface="Times New Roman"/>
                <a:cs typeface="Times New Roman"/>
              </a:rPr>
              <a:t>Now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relation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between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uom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foreign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key </a:t>
            </a:r>
            <a:r>
              <a:rPr dirty="0" sz="1400">
                <a:latin typeface="Times New Roman"/>
                <a:cs typeface="Times New Roman"/>
              </a:rPr>
              <a:t>concept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maintain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referential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integrity,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link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two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done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validation.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395342"/>
            <a:ext cx="4638675" cy="1198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5285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1.6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(linking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uom_id)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400">
                <a:latin typeface="Times New Roman"/>
                <a:cs typeface="Times New Roman"/>
              </a:rPr>
              <a:t>After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two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marL="514350" indent="-227965">
              <a:lnSpc>
                <a:spcPct val="100000"/>
              </a:lnSpc>
              <a:spcBef>
                <a:spcPts val="1165"/>
              </a:spcBef>
              <a:buFont typeface="Wingdings"/>
              <a:buChar char=""/>
              <a:tabLst>
                <a:tab pos="514350" algn="l"/>
              </a:tabLst>
            </a:pPr>
            <a:r>
              <a:rPr dirty="0" sz="1400">
                <a:latin typeface="Times New Roman"/>
                <a:cs typeface="Times New Roman"/>
              </a:rPr>
              <a:t>orders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table: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[order_id,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customer_name,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total,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datetime]</a:t>
            </a:r>
            <a:endParaRPr sz="1400">
              <a:latin typeface="Times New Roman"/>
              <a:cs typeface="Times New Roman"/>
            </a:endParaRPr>
          </a:p>
          <a:p>
            <a:pPr marL="514350" indent="-227965">
              <a:lnSpc>
                <a:spcPct val="100000"/>
              </a:lnSpc>
              <a:spcBef>
                <a:spcPts val="180"/>
              </a:spcBef>
              <a:buFont typeface="Wingdings"/>
              <a:buChar char=""/>
              <a:tabLst>
                <a:tab pos="514350" algn="l"/>
              </a:tabLst>
            </a:pPr>
            <a:r>
              <a:rPr dirty="0" sz="1400">
                <a:latin typeface="Times New Roman"/>
                <a:cs typeface="Times New Roman"/>
              </a:rPr>
              <a:t>order_details: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[order_id,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product_id,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quantity,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total_price]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10026" y="6922389"/>
            <a:ext cx="15436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1.7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(orders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table)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8631173"/>
            <a:ext cx="5708650" cy="1071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953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Fig-</a:t>
            </a:r>
            <a:r>
              <a:rPr dirty="0" sz="1400">
                <a:latin typeface="Times New Roman"/>
                <a:cs typeface="Times New Roman"/>
              </a:rPr>
              <a:t>1.8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(order_details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table)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700"/>
              </a:lnSpc>
              <a:spcBef>
                <a:spcPts val="975"/>
              </a:spcBef>
            </a:pPr>
            <a:r>
              <a:rPr dirty="0" sz="1400">
                <a:latin typeface="Times New Roman"/>
                <a:cs typeface="Times New Roman"/>
              </a:rPr>
              <a:t>Now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again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relation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between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order_details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table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using </a:t>
            </a:r>
            <a:r>
              <a:rPr dirty="0" sz="1400">
                <a:latin typeface="Times New Roman"/>
                <a:cs typeface="Times New Roman"/>
              </a:rPr>
              <a:t>foreign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concept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maintain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referential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integrity,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two </a:t>
            </a:r>
            <a:r>
              <a:rPr dirty="0" sz="1400">
                <a:latin typeface="Times New Roman"/>
                <a:cs typeface="Times New Roman"/>
              </a:rPr>
              <a:t>tables,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done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validation.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0240" cy="8458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116706"/>
            <a:ext cx="5791200" cy="113537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739358"/>
            <a:ext cx="5814059" cy="104345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7306436"/>
            <a:ext cx="5829300" cy="1188720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Viraj Vikram Singh</dc:creator>
  <dcterms:created xsi:type="dcterms:W3CDTF">2024-10-22T17:26:00Z</dcterms:created>
  <dcterms:modified xsi:type="dcterms:W3CDTF">2024-10-22T17:26:00Z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2024-10-22T00:00:00Z</vt:filetime>
  </property>
  <property fmtid="{D5CDD505-2E9C-101B-9397-08002B2CF9AE}" pid="5" name="Producer">
    <vt:lpwstr>Microsoft® Word 2021</vt:lpwstr>
  </property>
</Properties>
</file>