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4"/>
  </p:notesMasterIdLst>
  <p:handoutMasterIdLst>
    <p:handoutMasterId r:id="rId25"/>
  </p:handoutMasterIdLst>
  <p:sldIdLst>
    <p:sldId id="557" r:id="rId5"/>
    <p:sldId id="562" r:id="rId6"/>
    <p:sldId id="639" r:id="rId7"/>
    <p:sldId id="659" r:id="rId8"/>
    <p:sldId id="647" r:id="rId9"/>
    <p:sldId id="649" r:id="rId10"/>
    <p:sldId id="658" r:id="rId11"/>
    <p:sldId id="648" r:id="rId12"/>
    <p:sldId id="650" r:id="rId13"/>
    <p:sldId id="651" r:id="rId14"/>
    <p:sldId id="660" r:id="rId15"/>
    <p:sldId id="653" r:id="rId16"/>
    <p:sldId id="655" r:id="rId17"/>
    <p:sldId id="654" r:id="rId18"/>
    <p:sldId id="656" r:id="rId19"/>
    <p:sldId id="657" r:id="rId20"/>
    <p:sldId id="614" r:id="rId21"/>
    <p:sldId id="661" r:id="rId22"/>
    <p:sldId id="634" r:id="rId23"/>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36" autoAdjust="0"/>
    <p:restoredTop sz="86421" autoAdjust="0"/>
  </p:normalViewPr>
  <p:slideViewPr>
    <p:cSldViewPr snapToGrid="0" snapToObjects="1" showGuides="1">
      <p:cViewPr varScale="1">
        <p:scale>
          <a:sx n="97" d="100"/>
          <a:sy n="97" d="100"/>
        </p:scale>
        <p:origin x="1272" y="78"/>
      </p:cViewPr>
      <p:guideLst>
        <p:guide orient="horz" pos="2160"/>
        <p:guide pos="288"/>
        <p:guide orient="horz" pos="187"/>
        <p:guide pos="5978"/>
        <p:guide orient="horz" pos="668"/>
      </p:guideLst>
    </p:cSldViewPr>
  </p:slideViewPr>
  <p:outlineViewPr>
    <p:cViewPr>
      <p:scale>
        <a:sx n="33" d="100"/>
        <a:sy n="33" d="100"/>
      </p:scale>
      <p:origin x="0" y="-13770"/>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Download</a:t>
            </a:r>
            <a:r>
              <a:rPr lang="pl-PL" dirty="0" smtClean="0"/>
              <a:t> </a:t>
            </a:r>
            <a:r>
              <a:rPr lang="pl-PL" dirty="0" err="1" smtClean="0"/>
              <a:t>source</a:t>
            </a:r>
            <a:r>
              <a:rPr lang="pl-PL" dirty="0" smtClean="0"/>
              <a:t> </a:t>
            </a:r>
            <a:r>
              <a:rPr lang="pl-PL" dirty="0" err="1" smtClean="0"/>
              <a:t>code</a:t>
            </a:r>
            <a:r>
              <a:rPr lang="pl-PL" dirty="0" smtClean="0"/>
              <a:t> for </a:t>
            </a:r>
            <a:r>
              <a:rPr lang="pl-PL" dirty="0" err="1" smtClean="0"/>
              <a:t>this</a:t>
            </a:r>
            <a:r>
              <a:rPr lang="pl-PL" dirty="0" smtClean="0"/>
              <a:t> </a:t>
            </a:r>
            <a:r>
              <a:rPr lang="pl-PL" dirty="0" err="1" smtClean="0"/>
              <a:t>lesson</a:t>
            </a:r>
            <a:r>
              <a:rPr lang="pl-PL" dirty="0" smtClean="0"/>
              <a:t> (lesson-2). </a:t>
            </a:r>
            <a:r>
              <a:rPr lang="pl-PL" dirty="0" err="1" smtClean="0"/>
              <a:t>If</a:t>
            </a:r>
            <a:r>
              <a:rPr lang="pl-PL" baseline="0" dirty="0" smtClean="0"/>
              <a:t> </a:t>
            </a:r>
            <a:r>
              <a:rPr lang="pl-PL" baseline="0" dirty="0" err="1" smtClean="0"/>
              <a:t>required</a:t>
            </a:r>
            <a:r>
              <a:rPr lang="pl-PL" baseline="0" dirty="0" smtClean="0"/>
              <a:t> </a:t>
            </a:r>
            <a:r>
              <a:rPr lang="pl-PL" baseline="0" dirty="0" err="1" smtClean="0"/>
              <a:t>install</a:t>
            </a:r>
            <a:r>
              <a:rPr lang="pl-PL" baseline="0" dirty="0" smtClean="0"/>
              <a:t> </a:t>
            </a:r>
            <a:r>
              <a:rPr lang="pl-PL" baseline="0" dirty="0" err="1" smtClean="0"/>
              <a:t>Gradle</a:t>
            </a:r>
            <a:r>
              <a:rPr lang="pl-PL" baseline="0" dirty="0" smtClean="0"/>
              <a:t>, </a:t>
            </a:r>
            <a:r>
              <a:rPr lang="pl-PL" baseline="0" dirty="0" err="1" smtClean="0"/>
              <a:t>Eclipse</a:t>
            </a:r>
            <a:r>
              <a:rPr lang="pl-PL" baseline="0" dirty="0" smtClean="0"/>
              <a:t> and </a:t>
            </a:r>
            <a:r>
              <a:rPr lang="pl-PL" baseline="0" dirty="0" err="1" smtClean="0"/>
              <a:t>Gradle</a:t>
            </a:r>
            <a:r>
              <a:rPr lang="pl-PL" baseline="0" dirty="0" smtClean="0"/>
              <a:t> plug in for </a:t>
            </a:r>
            <a:r>
              <a:rPr lang="pl-PL" baseline="0" dirty="0" err="1" smtClean="0"/>
              <a:t>Eclipse</a:t>
            </a:r>
            <a:r>
              <a:rPr lang="pl-PL" baseline="0" dirty="0" smtClean="0"/>
              <a:t>.</a:t>
            </a:r>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32635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smtClean="0"/>
              <a:t>Build</a:t>
            </a:r>
            <a:r>
              <a:rPr lang="pl-PL" baseline="0" dirty="0" smtClean="0"/>
              <a:t> </a:t>
            </a:r>
            <a:r>
              <a:rPr lang="pl-PL" baseline="0" dirty="0" err="1" smtClean="0"/>
              <a:t>project</a:t>
            </a:r>
            <a:r>
              <a:rPr lang="pl-PL" baseline="0" dirty="0" smtClean="0"/>
              <a:t> </a:t>
            </a:r>
            <a:r>
              <a:rPr lang="pl-PL" baseline="0" dirty="0" err="1" smtClean="0"/>
              <a:t>using</a:t>
            </a:r>
            <a:r>
              <a:rPr lang="pl-PL" baseline="0" dirty="0" smtClean="0"/>
              <a:t> </a:t>
            </a:r>
            <a:r>
              <a:rPr lang="pl-PL" baseline="0" dirty="0" err="1" smtClean="0"/>
              <a:t>gradle</a:t>
            </a:r>
            <a:r>
              <a:rPr lang="pl-PL" baseline="0" dirty="0" smtClean="0"/>
              <a:t> </a:t>
            </a:r>
            <a:r>
              <a:rPr lang="pl-PL" baseline="0" dirty="0" err="1" smtClean="0"/>
              <a:t>build</a:t>
            </a:r>
            <a:r>
              <a:rPr lang="pl-PL" baseline="0" dirty="0" smtClean="0"/>
              <a:t> </a:t>
            </a:r>
            <a:r>
              <a:rPr lang="pl-PL" baseline="0" dirty="0" err="1" smtClean="0"/>
              <a:t>command</a:t>
            </a:r>
            <a:r>
              <a:rPr lang="pl-PL" baseline="0" dirty="0" smtClean="0"/>
              <a:t> </a:t>
            </a:r>
            <a:r>
              <a:rPr lang="pl-PL" baseline="0" dirty="0" err="1" smtClean="0"/>
              <a:t>or</a:t>
            </a:r>
            <a:r>
              <a:rPr lang="pl-PL" baseline="0" dirty="0" smtClean="0"/>
              <a:t> via </a:t>
            </a:r>
            <a:r>
              <a:rPr lang="pl-PL" baseline="0" dirty="0" err="1" smtClean="0"/>
              <a:t>Eclipse</a:t>
            </a:r>
            <a:r>
              <a:rPr lang="pl-PL" baseline="0" dirty="0" smtClean="0"/>
              <a:t> IDE.</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74141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In the </a:t>
            </a:r>
            <a:r>
              <a:rPr lang="pl-PL" dirty="0" err="1" smtClean="0"/>
              <a:t>source</a:t>
            </a:r>
            <a:r>
              <a:rPr lang="pl-PL" dirty="0" smtClean="0"/>
              <a:t> </a:t>
            </a:r>
            <a:r>
              <a:rPr lang="pl-PL" dirty="0" err="1" smtClean="0"/>
              <a:t>code</a:t>
            </a:r>
            <a:r>
              <a:rPr lang="pl-PL" dirty="0" smtClean="0"/>
              <a:t> </a:t>
            </a:r>
            <a:r>
              <a:rPr lang="pl-PL" dirty="0" err="1" smtClean="0"/>
              <a:t>that</a:t>
            </a:r>
            <a:r>
              <a:rPr lang="pl-PL" dirty="0" smtClean="0"/>
              <a:t> </a:t>
            </a:r>
            <a:r>
              <a:rPr lang="pl-PL" dirty="0" err="1" smtClean="0"/>
              <a:t>supports</a:t>
            </a:r>
            <a:r>
              <a:rPr lang="pl-PL" dirty="0" smtClean="0"/>
              <a:t> </a:t>
            </a:r>
            <a:r>
              <a:rPr lang="pl-PL" dirty="0" err="1" smtClean="0"/>
              <a:t>this</a:t>
            </a:r>
            <a:r>
              <a:rPr lang="pl-PL" dirty="0" smtClean="0"/>
              <a:t> </a:t>
            </a:r>
            <a:r>
              <a:rPr lang="pl-PL" dirty="0" err="1" smtClean="0"/>
              <a:t>lesson</a:t>
            </a:r>
            <a:r>
              <a:rPr lang="pl-PL" dirty="0" smtClean="0"/>
              <a:t> </a:t>
            </a:r>
            <a:r>
              <a:rPr lang="pl-PL" dirty="0" err="1" smtClean="0"/>
              <a:t>find</a:t>
            </a:r>
            <a:r>
              <a:rPr lang="pl-PL" baseline="0" dirty="0" smtClean="0"/>
              <a:t> </a:t>
            </a:r>
            <a:r>
              <a:rPr lang="pl-PL" baseline="0" dirty="0" err="1" smtClean="0"/>
              <a:t>class</a:t>
            </a:r>
            <a:r>
              <a:rPr lang="pl-PL" baseline="0" dirty="0" smtClean="0"/>
              <a:t> </a:t>
            </a:r>
            <a:r>
              <a:rPr lang="pl-PL" baseline="0" dirty="0" err="1" smtClean="0"/>
              <a:t>AnserEntity</a:t>
            </a:r>
            <a:r>
              <a:rPr lang="pl-PL" baseline="0" dirty="0" smtClean="0"/>
              <a:t> in </a:t>
            </a:r>
            <a:r>
              <a:rPr lang="pl-PL" sz="1200" kern="1200" dirty="0" err="1" smtClean="0">
                <a:solidFill>
                  <a:schemeClr val="tx1"/>
                </a:solidFill>
                <a:latin typeface="Arial" pitchFamily="34" charset="0"/>
                <a:ea typeface="ＭＳ Ｐゴシック" pitchFamily="34" charset="-128"/>
                <a:cs typeface="ＭＳ Ｐゴシック" charset="0"/>
              </a:rPr>
              <a:t>com.gft.structuraltest.testconference.registrationdata</a:t>
            </a:r>
            <a:r>
              <a:rPr lang="pl-PL" sz="1200" kern="1200" dirty="0" smtClean="0">
                <a:solidFill>
                  <a:schemeClr val="tx1"/>
                </a:solidFill>
                <a:latin typeface="Arial" pitchFamily="34" charset="0"/>
                <a:ea typeface="ＭＳ Ｐゴシック" pitchFamily="34" charset="-128"/>
                <a:cs typeface="ＭＳ Ｐゴシック" charset="0"/>
              </a:rPr>
              <a:t> </a:t>
            </a:r>
            <a:r>
              <a:rPr lang="pl-PL" sz="1200" kern="1200" dirty="0" err="1" smtClean="0">
                <a:solidFill>
                  <a:schemeClr val="tx1"/>
                </a:solidFill>
                <a:latin typeface="Arial" pitchFamily="34" charset="0"/>
                <a:ea typeface="ＭＳ Ｐゴシック" pitchFamily="34" charset="-128"/>
                <a:cs typeface="ＭＳ Ｐゴシック" charset="0"/>
              </a:rPr>
              <a:t>package</a:t>
            </a:r>
            <a:r>
              <a:rPr lang="pl-PL" sz="1200" kern="1200" dirty="0" smtClean="0">
                <a:solidFill>
                  <a:schemeClr val="tx1"/>
                </a:solidFill>
                <a:latin typeface="Arial" pitchFamily="34" charset="0"/>
                <a:ea typeface="ＭＳ Ｐゴシック" pitchFamily="34" charset="-128"/>
                <a:cs typeface="ＭＳ Ｐゴシック" charset="0"/>
              </a:rPr>
              <a:t>. </a:t>
            </a:r>
            <a:r>
              <a:rPr lang="pl-PL" sz="1200" kern="1200" dirty="0" err="1" smtClean="0">
                <a:solidFill>
                  <a:schemeClr val="tx1"/>
                </a:solidFill>
                <a:latin typeface="Arial" pitchFamily="34" charset="0"/>
                <a:ea typeface="ＭＳ Ｐゴシック" pitchFamily="34" charset="-128"/>
                <a:cs typeface="ＭＳ Ｐゴシック" charset="0"/>
              </a:rPr>
              <a:t>There</a:t>
            </a:r>
            <a:r>
              <a:rPr lang="pl-PL" sz="1200" kern="1200" dirty="0" smtClean="0">
                <a:solidFill>
                  <a:schemeClr val="tx1"/>
                </a:solidFill>
                <a:latin typeface="Arial" pitchFamily="34" charset="0"/>
                <a:ea typeface="ＭＳ Ｐゴシック" pitchFamily="34" charset="-128"/>
                <a:cs typeface="ＭＳ Ｐゴシック" charset="0"/>
              </a:rPr>
              <a:t> </a:t>
            </a:r>
            <a:r>
              <a:rPr lang="pl-PL" sz="1200" kern="1200" dirty="0" err="1" smtClean="0">
                <a:solidFill>
                  <a:schemeClr val="tx1"/>
                </a:solidFill>
                <a:latin typeface="Arial" pitchFamily="34" charset="0"/>
                <a:ea typeface="ＭＳ Ｐゴシック" pitchFamily="34" charset="-128"/>
                <a:cs typeface="ＭＳ Ｐゴシック" charset="0"/>
              </a:rPr>
              <a:t>is</a:t>
            </a:r>
            <a:r>
              <a:rPr lang="pl-PL" sz="1200" kern="1200" baseline="0" dirty="0" smtClean="0">
                <a:solidFill>
                  <a:schemeClr val="tx1"/>
                </a:solidFill>
                <a:latin typeface="Arial" pitchFamily="34" charset="0"/>
                <a:ea typeface="ＭＳ Ｐゴシック" pitchFamily="34" charset="-128"/>
                <a:cs typeface="ＭＳ Ｐゴシック" charset="0"/>
              </a:rPr>
              <a:t> a </a:t>
            </a:r>
            <a:r>
              <a:rPr lang="pl-PL" sz="1200" kern="1200" baseline="0" dirty="0" err="1" smtClean="0">
                <a:solidFill>
                  <a:schemeClr val="tx1"/>
                </a:solidFill>
                <a:latin typeface="Arial" pitchFamily="34" charset="0"/>
                <a:ea typeface="ＭＳ Ｐゴシック" pitchFamily="34" charset="-128"/>
                <a:cs typeface="ＭＳ Ｐゴシック" charset="0"/>
              </a:rPr>
              <a:t>template</a:t>
            </a:r>
            <a:r>
              <a:rPr lang="pl-PL" sz="1200" kern="1200" baseline="0" dirty="0" smtClean="0">
                <a:solidFill>
                  <a:schemeClr val="tx1"/>
                </a:solidFill>
                <a:latin typeface="Arial" pitchFamily="34" charset="0"/>
                <a:ea typeface="ＭＳ Ｐゴシック" pitchFamily="34" charset="-128"/>
                <a:cs typeface="ＭＳ Ｐゴシック" charset="0"/>
              </a:rPr>
              <a:t> test for </a:t>
            </a:r>
            <a:r>
              <a:rPr lang="pl-PL" sz="1200" kern="1200" baseline="0" dirty="0" err="1" smtClean="0">
                <a:solidFill>
                  <a:schemeClr val="tx1"/>
                </a:solidFill>
                <a:latin typeface="Arial" pitchFamily="34" charset="0"/>
                <a:ea typeface="ＭＳ Ｐゴシック" pitchFamily="34" charset="-128"/>
                <a:cs typeface="ＭＳ Ｐゴシック" charset="0"/>
              </a:rPr>
              <a:t>method</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dirty="0" err="1" smtClean="0">
                <a:solidFill>
                  <a:schemeClr val="tx1"/>
                </a:solidFill>
                <a:latin typeface="Arial" pitchFamily="34" charset="0"/>
                <a:ea typeface="ＭＳ Ｐゴシック" pitchFamily="34" charset="-128"/>
                <a:cs typeface="ＭＳ Ｐゴシック" charset="0"/>
              </a:rPr>
              <a:t>equals</a:t>
            </a:r>
            <a:r>
              <a:rPr lang="pl-PL" sz="1200" kern="1200" dirty="0" smtClean="0">
                <a:solidFill>
                  <a:schemeClr val="tx1"/>
                </a:solidFill>
                <a:latin typeface="Arial" pitchFamily="34" charset="0"/>
                <a:ea typeface="ＭＳ Ｐゴシック" pitchFamily="34" charset="-128"/>
                <a:cs typeface="ＭＳ Ｐゴシック" charset="0"/>
              </a:rPr>
              <a:t>() of </a:t>
            </a:r>
            <a:r>
              <a:rPr lang="pl-PL" sz="1200" kern="1200" dirty="0" err="1" smtClean="0">
                <a:solidFill>
                  <a:schemeClr val="tx1"/>
                </a:solidFill>
                <a:latin typeface="Arial" pitchFamily="34" charset="0"/>
                <a:ea typeface="ＭＳ Ｐゴシック" pitchFamily="34" charset="-128"/>
                <a:cs typeface="ＭＳ Ｐゴシック" charset="0"/>
              </a:rPr>
              <a:t>this</a:t>
            </a:r>
            <a:r>
              <a:rPr lang="pl-PL" sz="1200" kern="120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class</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Based</a:t>
            </a:r>
            <a:r>
              <a:rPr lang="pl-PL" sz="1200" kern="1200" baseline="0" dirty="0" smtClean="0">
                <a:solidFill>
                  <a:schemeClr val="tx1"/>
                </a:solidFill>
                <a:latin typeface="Arial" pitchFamily="34" charset="0"/>
                <a:ea typeface="ＭＳ Ｐゴシック" pitchFamily="34" charset="-128"/>
                <a:cs typeface="ＭＳ Ｐゴシック" charset="0"/>
              </a:rPr>
              <a:t> on the </a:t>
            </a:r>
            <a:r>
              <a:rPr lang="pl-PL" sz="1200" kern="1200" baseline="0" dirty="0" err="1" smtClean="0">
                <a:solidFill>
                  <a:schemeClr val="tx1"/>
                </a:solidFill>
                <a:latin typeface="Arial" pitchFamily="34" charset="0"/>
                <a:ea typeface="ＭＳ Ｐゴシック" pitchFamily="34" charset="-128"/>
                <a:cs typeface="ＭＳ Ｐゴシック" charset="0"/>
              </a:rPr>
              <a:t>example</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add</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new</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tests</a:t>
            </a:r>
            <a:r>
              <a:rPr lang="pl-PL" sz="1200" kern="1200" baseline="0" dirty="0" smtClean="0">
                <a:solidFill>
                  <a:schemeClr val="tx1"/>
                </a:solidFill>
                <a:latin typeface="Arial" pitchFamily="34" charset="0"/>
                <a:ea typeface="ＭＳ Ｐゴシック" pitchFamily="34" charset="-128"/>
                <a:cs typeface="ＭＳ Ｐゴシック" charset="0"/>
              </a:rPr>
              <a:t> to </a:t>
            </a:r>
            <a:r>
              <a:rPr lang="pl-PL" sz="1200" kern="1200" baseline="0" dirty="0" err="1" smtClean="0">
                <a:solidFill>
                  <a:schemeClr val="tx1"/>
                </a:solidFill>
                <a:latin typeface="Arial" pitchFamily="34" charset="0"/>
                <a:ea typeface="ＭＳ Ｐゴシック" pitchFamily="34" charset="-128"/>
                <a:cs typeface="ＭＳ Ｐゴシック" charset="0"/>
              </a:rPr>
              <a:t>cover</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all</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statements</a:t>
            </a:r>
            <a:r>
              <a:rPr lang="pl-PL" sz="1200" kern="1200" baseline="0" dirty="0" smtClean="0">
                <a:solidFill>
                  <a:schemeClr val="tx1"/>
                </a:solidFill>
                <a:latin typeface="Arial" pitchFamily="34" charset="0"/>
                <a:ea typeface="ＭＳ Ｐゴシック" pitchFamily="34" charset="-128"/>
                <a:cs typeface="ＭＳ Ｐゴシック" charset="0"/>
              </a:rPr>
              <a:t> in </a:t>
            </a:r>
            <a:r>
              <a:rPr lang="pl-PL" sz="1200" kern="1200" baseline="0" dirty="0" err="1" smtClean="0">
                <a:solidFill>
                  <a:schemeClr val="tx1"/>
                </a:solidFill>
                <a:latin typeface="Arial" pitchFamily="34" charset="0"/>
                <a:ea typeface="ＭＳ Ｐゴシック" pitchFamily="34" charset="-128"/>
                <a:cs typeface="ＭＳ Ｐゴシック" charset="0"/>
              </a:rPr>
              <a:t>this</a:t>
            </a:r>
            <a:r>
              <a:rPr lang="pl-PL" sz="1200" kern="1200" baseline="0" dirty="0" smtClean="0">
                <a:solidFill>
                  <a:schemeClr val="tx1"/>
                </a:solidFill>
                <a:latin typeface="Arial" pitchFamily="34" charset="0"/>
                <a:ea typeface="ＭＳ Ｐゴシック" pitchFamily="34" charset="-128"/>
                <a:cs typeface="ＭＳ Ｐゴシック" charset="0"/>
              </a:rPr>
              <a:t> </a:t>
            </a:r>
            <a:r>
              <a:rPr lang="pl-PL" sz="1200" kern="1200" baseline="0" dirty="0" err="1" smtClean="0">
                <a:solidFill>
                  <a:schemeClr val="tx1"/>
                </a:solidFill>
                <a:latin typeface="Arial" pitchFamily="34" charset="0"/>
                <a:ea typeface="ＭＳ Ｐゴシック" pitchFamily="34" charset="-128"/>
                <a:cs typeface="ＭＳ Ｐゴシック" charset="0"/>
              </a:rPr>
              <a:t>method</a:t>
            </a:r>
            <a:r>
              <a:rPr lang="pl-PL" sz="1200" kern="1200" baseline="0" dirty="0" smtClean="0">
                <a:solidFill>
                  <a:schemeClr val="tx1"/>
                </a:solidFill>
                <a:latin typeface="Arial" pitchFamily="34" charset="0"/>
                <a:ea typeface="ＭＳ Ｐゴシック" pitchFamily="34" charset="-128"/>
                <a:cs typeface="ＭＳ Ｐゴシック" charset="0"/>
              </a:rPr>
              <a: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85946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Run </a:t>
            </a:r>
            <a:r>
              <a:rPr lang="pl-PL" dirty="0" err="1" smtClean="0"/>
              <a:t>gradle</a:t>
            </a:r>
            <a:r>
              <a:rPr lang="pl-PL" dirty="0" smtClean="0"/>
              <a:t> </a:t>
            </a:r>
            <a:r>
              <a:rPr lang="pl-PL" dirty="0" err="1" smtClean="0"/>
              <a:t>jacocoTestReport</a:t>
            </a:r>
            <a:r>
              <a:rPr lang="pl-PL" dirty="0" smtClean="0"/>
              <a:t> </a:t>
            </a:r>
            <a:r>
              <a:rPr lang="pl-PL" dirty="0" err="1" smtClean="0"/>
              <a:t>task</a:t>
            </a:r>
            <a:r>
              <a:rPr lang="pl-PL" dirty="0" smtClean="0"/>
              <a:t> to </a:t>
            </a:r>
            <a:r>
              <a:rPr lang="pl-PL" dirty="0" err="1" smtClean="0"/>
              <a:t>get</a:t>
            </a:r>
            <a:r>
              <a:rPr lang="pl-PL" dirty="0" smtClean="0"/>
              <a:t> </a:t>
            </a:r>
            <a:r>
              <a:rPr lang="pl-PL" dirty="0" err="1" smtClean="0"/>
              <a:t>coverage</a:t>
            </a:r>
            <a:r>
              <a:rPr lang="pl-PL" dirty="0" smtClean="0"/>
              <a:t> </a:t>
            </a:r>
            <a:r>
              <a:rPr lang="pl-PL" dirty="0" err="1" smtClean="0"/>
              <a:t>metric</a:t>
            </a:r>
            <a:r>
              <a:rPr lang="pl-PL" dirty="0" smtClean="0"/>
              <a:t> for </a:t>
            </a:r>
            <a:r>
              <a:rPr lang="pl-PL" dirty="0" err="1" smtClean="0"/>
              <a:t>you</a:t>
            </a:r>
            <a:r>
              <a:rPr lang="pl-PL" dirty="0" smtClean="0"/>
              <a:t> unit </a:t>
            </a:r>
            <a:r>
              <a:rPr lang="pl-PL" dirty="0" err="1" smtClean="0"/>
              <a:t>tests</a:t>
            </a:r>
            <a:r>
              <a:rPr lang="pl-PL" dirty="0" smtClean="0"/>
              <a: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60595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smtClean="0"/>
              <a:t>Add</a:t>
            </a:r>
            <a:r>
              <a:rPr lang="pl-PL" dirty="0" smtClean="0"/>
              <a:t> </a:t>
            </a:r>
            <a:r>
              <a:rPr lang="pl-PL" dirty="0" err="1" smtClean="0"/>
              <a:t>aditional</a:t>
            </a:r>
            <a:r>
              <a:rPr lang="pl-PL" dirty="0" smtClean="0"/>
              <a:t> </a:t>
            </a:r>
            <a:r>
              <a:rPr lang="pl-PL" dirty="0" err="1" smtClean="0"/>
              <a:t>tests</a:t>
            </a:r>
            <a:r>
              <a:rPr lang="pl-PL" dirty="0" smtClean="0"/>
              <a:t> to </a:t>
            </a:r>
            <a:r>
              <a:rPr lang="pl-PL" dirty="0" err="1" smtClean="0"/>
              <a:t>validation</a:t>
            </a:r>
            <a:r>
              <a:rPr lang="pl-PL" dirty="0" smtClean="0"/>
              <a:t> </a:t>
            </a:r>
            <a:r>
              <a:rPr lang="pl-PL" dirty="0" err="1" smtClean="0"/>
              <a:t>method</a:t>
            </a:r>
            <a:r>
              <a:rPr lang="pl-PL" dirty="0" smtClean="0"/>
              <a:t> in </a:t>
            </a:r>
            <a:r>
              <a:rPr lang="pl-PL" dirty="0" err="1" smtClean="0"/>
              <a:t>ContactsDetails</a:t>
            </a:r>
            <a:r>
              <a:rPr lang="pl-PL" dirty="0" smtClean="0"/>
              <a:t> </a:t>
            </a:r>
            <a:r>
              <a:rPr lang="pl-PL" dirty="0" err="1" smtClean="0"/>
              <a:t>class</a:t>
            </a:r>
            <a:r>
              <a:rPr lang="pl-PL" dirty="0" smtClean="0"/>
              <a:t> in </a:t>
            </a:r>
            <a:r>
              <a:rPr lang="pl-PL" dirty="0" err="1" smtClean="0"/>
              <a:t>package</a:t>
            </a:r>
            <a:r>
              <a:rPr lang="pl-PL" baseline="0" dirty="0" smtClean="0"/>
              <a:t> </a:t>
            </a:r>
            <a:r>
              <a:rPr lang="pl-PL" sz="1200" kern="1200" dirty="0" err="1" smtClean="0">
                <a:solidFill>
                  <a:schemeClr val="tx1"/>
                </a:solidFill>
                <a:latin typeface="Arial" pitchFamily="34" charset="0"/>
                <a:ea typeface="ＭＳ Ｐゴシック" pitchFamily="34" charset="-128"/>
                <a:cs typeface="ＭＳ Ｐゴシック" charset="0"/>
              </a:rPr>
              <a:t>com.gft.structuraltest.testconference</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9216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329025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92174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99422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194413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279307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167446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366304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4236854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1428064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19-Oct-15</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projects.eclipse.org/projects/tools.buildship/downloads" TargetMode="External"/><Relationship Id="rId4" Type="http://schemas.openxmlformats.org/officeDocument/2006/relationships/hyperlink" Target="https://docs.gradle.org/current/userguide/tutorial_java_project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junit.sourceforge.net/javadoc/org/junit/Assert.html" TargetMode="External"/><Relationship Id="rId4" Type="http://schemas.openxmlformats.org/officeDocument/2006/relationships/hyperlink" Target="http://junit.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github.com/Pragmatists/junitparams/tree/master/src/test/java/junitparams/usag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mockito.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acekokrojek/math.uni.lodz.p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jacekokrojek/math.uni.lodz.p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US" dirty="0" smtClean="0">
                <a:ea typeface="MS PGothic" panose="020B0600070205080204" pitchFamily="34" charset="-128"/>
              </a:rPr>
              <a:t>Static testing techniques</a:t>
            </a:r>
            <a:r>
              <a:rPr lang="en-US" noProof="0" dirty="0" smtClean="0">
                <a:ea typeface="MS PGothic" panose="020B0600070205080204" pitchFamily="34" charset="-128"/>
              </a:rPr>
              <a:t/>
            </a:r>
            <a:br>
              <a:rPr lang="en-US" noProof="0" dirty="0" smtClean="0">
                <a:ea typeface="MS PGothic" panose="020B0600070205080204" pitchFamily="34" charset="-128"/>
              </a:rPr>
            </a:br>
            <a:r>
              <a:rPr lang="en-US" noProof="0" dirty="0" smtClean="0">
                <a:ea typeface="MS PGothic" panose="020B0600070205080204" pitchFamily="34" charset="-128"/>
              </a:rPr>
              <a:t/>
            </a:r>
            <a:br>
              <a:rPr lang="en-US" noProof="0" dirty="0" smtClean="0">
                <a:ea typeface="MS PGothic" panose="020B0600070205080204" pitchFamily="34" charset="-128"/>
              </a:rPr>
            </a:br>
            <a:endParaRPr lang="en-US"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Jacek Okrojek</a:t>
            </a:r>
            <a:endParaRPr lang="en-GB" sz="1200" spc="-54" dirty="0">
              <a:solidFill>
                <a:srgbClr val="213E7F"/>
              </a:solidFill>
              <a:latin typeface="+mj-lt"/>
              <a:ea typeface="MS PGothic" panose="020B0600070205080204" pitchFamily="34" charset="-128"/>
              <a:cs typeface="ＭＳ Ｐゴシック" charset="0"/>
            </a:endParaRPr>
          </a:p>
          <a:p>
            <a:r>
              <a:rPr lang="pl-PL" sz="1200" spc="-54" dirty="0" smtClean="0">
                <a:solidFill>
                  <a:srgbClr val="213E7F"/>
                </a:solidFill>
                <a:latin typeface="+mj-lt"/>
                <a:ea typeface="MS PGothic" panose="020B0600070205080204" pitchFamily="34" charset="-128"/>
                <a:cs typeface="ＭＳ Ｐゴシック" charset="0"/>
              </a:rPr>
              <a:t>13 </a:t>
            </a:r>
            <a:r>
              <a:rPr lang="pl-PL" sz="1200" spc="-54" dirty="0" err="1" smtClean="0">
                <a:solidFill>
                  <a:srgbClr val="213E7F"/>
                </a:solidFill>
                <a:latin typeface="+mj-lt"/>
                <a:ea typeface="MS PGothic" panose="020B0600070205080204" pitchFamily="34" charset="-128"/>
                <a:cs typeface="ＭＳ Ｐゴシック" charset="0"/>
              </a:rPr>
              <a:t>October</a:t>
            </a:r>
            <a:r>
              <a:rPr lang="pl-PL" sz="1200" spc="-54" dirty="0" smtClean="0">
                <a:solidFill>
                  <a:srgbClr val="213E7F"/>
                </a:solidFill>
                <a:latin typeface="+mj-lt"/>
                <a:ea typeface="MS PGothic" panose="020B0600070205080204" pitchFamily="34" charset="-128"/>
                <a:cs typeface="ＭＳ Ｐゴシック" charset="0"/>
              </a:rPr>
              <a:t> </a:t>
            </a:r>
            <a:r>
              <a:rPr lang="en-GB" sz="1200" spc="-54" dirty="0" smtClean="0">
                <a:solidFill>
                  <a:srgbClr val="213E7F"/>
                </a:solidFill>
                <a:latin typeface="+mj-lt"/>
                <a:ea typeface="MS PGothic" panose="020B0600070205080204" pitchFamily="34" charset="-128"/>
                <a:cs typeface="ＭＳ Ｐゴシック" charset="0"/>
              </a:rPr>
              <a:t> </a:t>
            </a:r>
            <a:r>
              <a:rPr lang="en-GB" sz="1200" spc="-54" dirty="0">
                <a:solidFill>
                  <a:srgbClr val="213E7F"/>
                </a:solidFill>
                <a:latin typeface="+mj-lt"/>
                <a:ea typeface="MS PGothic" panose="020B0600070205080204" pitchFamily="34" charset="-128"/>
                <a:cs typeface="ＭＳ Ｐゴシック" charset="0"/>
              </a:rPr>
              <a:t>2015</a:t>
            </a: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pl-PL"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smtClean="0"/>
              <a:t>According to its definition by McCabe1996 </a:t>
            </a:r>
            <a:r>
              <a:rPr lang="en-US" dirty="0" err="1" smtClean="0"/>
              <a:t>cyclomatic</a:t>
            </a:r>
            <a:r>
              <a:rPr lang="en-US" dirty="0" smtClean="0"/>
              <a:t> complexity is the minimum number of paths that can, in (linear) combination, generate all possible paths through a method. Thus the complexity value can serve as an indication for the number of unit test cases to fully cover a certain piece of software. </a:t>
            </a:r>
          </a:p>
          <a:p>
            <a:r>
              <a:rPr lang="en-US" dirty="0" err="1" smtClean="0"/>
              <a:t>JaCoCo</a:t>
            </a:r>
            <a:r>
              <a:rPr lang="en-US" dirty="0" smtClean="0"/>
              <a:t> calculates </a:t>
            </a:r>
            <a:r>
              <a:rPr lang="en-US" dirty="0" err="1" smtClean="0"/>
              <a:t>cyclomatic</a:t>
            </a:r>
            <a:r>
              <a:rPr lang="en-US" dirty="0" smtClean="0"/>
              <a:t> complexity of a method with the following equivalent equation based on the number of branches (B) and the number of decision points (D):</a:t>
            </a:r>
          </a:p>
          <a:p>
            <a:pPr lvl="1"/>
            <a:r>
              <a:rPr lang="en-US" dirty="0" smtClean="0"/>
              <a:t>v(G) = B - D + 1</a:t>
            </a:r>
          </a:p>
          <a:p>
            <a:r>
              <a:rPr lang="en-US" dirty="0" smtClean="0"/>
              <a:t>There are studies showing that </a:t>
            </a:r>
            <a:r>
              <a:rPr lang="en-US" dirty="0" err="1" smtClean="0"/>
              <a:t>cyclomatic</a:t>
            </a:r>
            <a:r>
              <a:rPr lang="en-US" dirty="0" smtClean="0"/>
              <a:t> complexity lower then 8 leads to fewer faults and better quality but there is constant debate on how reliable are results of those studies</a:t>
            </a:r>
          </a:p>
          <a:p>
            <a:endParaRPr lang="en-US" dirty="0"/>
          </a:p>
        </p:txBody>
      </p:sp>
      <p:sp>
        <p:nvSpPr>
          <p:cNvPr id="3" name="Title 2"/>
          <p:cNvSpPr>
            <a:spLocks noGrp="1"/>
          </p:cNvSpPr>
          <p:nvPr>
            <p:ph type="title"/>
          </p:nvPr>
        </p:nvSpPr>
        <p:spPr/>
        <p:txBody>
          <a:bodyPr/>
          <a:lstStyle/>
          <a:p>
            <a:r>
              <a:rPr lang="en-US" dirty="0" err="1" smtClean="0"/>
              <a:t>Cyclomatic</a:t>
            </a:r>
            <a:r>
              <a:rPr lang="en-US" dirty="0" smtClean="0"/>
              <a:t> </a:t>
            </a:r>
            <a:r>
              <a:rPr lang="en-US" dirty="0" err="1" smtClean="0"/>
              <a:t>comlexity</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void 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 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rostokąt 12"/>
          <p:cNvSpPr/>
          <p:nvPr/>
        </p:nvSpPr>
        <p:spPr bwMode="auto">
          <a:xfrm>
            <a:off x="5633883"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60590017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pl-PL" dirty="0"/>
              <a:t>100% MC/DC </a:t>
            </a:r>
            <a:r>
              <a:rPr lang="pl-PL" dirty="0" err="1"/>
              <a:t>coverage</a:t>
            </a:r>
            <a:r>
              <a:rPr lang="pl-PL" dirty="0"/>
              <a:t> for </a:t>
            </a:r>
            <a:r>
              <a:rPr lang="pl-PL" dirty="0" err="1"/>
              <a:t>avionic</a:t>
            </a:r>
            <a:r>
              <a:rPr lang="pl-PL" dirty="0"/>
              <a:t> software (</a:t>
            </a:r>
            <a:r>
              <a:rPr lang="pl-PL" dirty="0" smtClean="0"/>
              <a:t>DO-178B)</a:t>
            </a:r>
            <a:endParaRPr lang="pl-PL" dirty="0"/>
          </a:p>
          <a:p>
            <a:r>
              <a:rPr lang="pl-PL" dirty="0" err="1" smtClean="0"/>
              <a:t>Higher</a:t>
            </a:r>
            <a:r>
              <a:rPr lang="pl-PL" dirty="0" smtClean="0"/>
              <a:t> </a:t>
            </a:r>
            <a:r>
              <a:rPr lang="pl-PL" dirty="0" err="1" smtClean="0"/>
              <a:t>coverage</a:t>
            </a:r>
            <a:r>
              <a:rPr lang="pl-PL" dirty="0" smtClean="0"/>
              <a:t> for </a:t>
            </a:r>
            <a:r>
              <a:rPr lang="pl-PL" dirty="0" err="1" smtClean="0"/>
              <a:t>critical</a:t>
            </a:r>
            <a:r>
              <a:rPr lang="pl-PL" dirty="0" smtClean="0"/>
              <a:t> </a:t>
            </a:r>
            <a:r>
              <a:rPr lang="pl-PL" dirty="0" err="1" smtClean="0"/>
              <a:t>or</a:t>
            </a:r>
            <a:r>
              <a:rPr lang="pl-PL" dirty="0" smtClean="0"/>
              <a:t> </a:t>
            </a:r>
            <a:r>
              <a:rPr lang="pl-PL" dirty="0" err="1" smtClean="0"/>
              <a:t>complex</a:t>
            </a:r>
            <a:r>
              <a:rPr lang="pl-PL" dirty="0" smtClean="0"/>
              <a:t> </a:t>
            </a:r>
            <a:r>
              <a:rPr lang="pl-PL" dirty="0" err="1" smtClean="0"/>
              <a:t>parts</a:t>
            </a:r>
            <a:r>
              <a:rPr lang="pl-PL" dirty="0" smtClean="0"/>
              <a:t> of program</a:t>
            </a:r>
          </a:p>
          <a:p>
            <a:r>
              <a:rPr lang="pl-PL" dirty="0" err="1" smtClean="0"/>
              <a:t>Usaully</a:t>
            </a:r>
            <a:r>
              <a:rPr lang="pl-PL" dirty="0" smtClean="0"/>
              <a:t> 100% </a:t>
            </a:r>
            <a:r>
              <a:rPr lang="pl-PL" dirty="0" err="1" smtClean="0"/>
              <a:t>coverage</a:t>
            </a:r>
            <a:r>
              <a:rPr lang="pl-PL" dirty="0" smtClean="0"/>
              <a:t> </a:t>
            </a:r>
            <a:r>
              <a:rPr lang="pl-PL" dirty="0" err="1" smtClean="0"/>
              <a:t>means</a:t>
            </a:r>
            <a:r>
              <a:rPr lang="pl-PL" dirty="0" smtClean="0"/>
              <a:t> </a:t>
            </a:r>
            <a:r>
              <a:rPr lang="pl-PL" dirty="0" err="1" smtClean="0"/>
              <a:t>that</a:t>
            </a:r>
            <a:r>
              <a:rPr lang="pl-PL" dirty="0" smtClean="0"/>
              <a:t> test </a:t>
            </a:r>
            <a:r>
              <a:rPr lang="pl-PL" dirty="0" err="1" smtClean="0"/>
              <a:t>were</a:t>
            </a:r>
            <a:r>
              <a:rPr lang="pl-PL" dirty="0" smtClean="0"/>
              <a:t> </a:t>
            </a:r>
            <a:r>
              <a:rPr lang="pl-PL" dirty="0" err="1" smtClean="0"/>
              <a:t>written</a:t>
            </a:r>
            <a:r>
              <a:rPr lang="pl-PL" dirty="0" smtClean="0"/>
              <a:t> </a:t>
            </a:r>
            <a:r>
              <a:rPr lang="pl-PL" dirty="0" err="1" smtClean="0"/>
              <a:t>only</a:t>
            </a:r>
            <a:r>
              <a:rPr lang="pl-PL" dirty="0" smtClean="0"/>
              <a:t> to </a:t>
            </a:r>
            <a:r>
              <a:rPr lang="pl-PL" dirty="0" err="1" smtClean="0"/>
              <a:t>satisfy</a:t>
            </a:r>
            <a:r>
              <a:rPr lang="pl-PL" dirty="0" smtClean="0"/>
              <a:t> </a:t>
            </a:r>
            <a:r>
              <a:rPr lang="pl-PL" dirty="0" err="1" smtClean="0"/>
              <a:t>criteria</a:t>
            </a:r>
            <a:endParaRPr lang="pl-PL" dirty="0"/>
          </a:p>
          <a:p>
            <a:endParaRPr lang="pl-PL" dirty="0" smtClean="0"/>
          </a:p>
          <a:p>
            <a:pPr marL="714375" indent="0">
              <a:buNone/>
            </a:pPr>
            <a:r>
              <a:rPr lang="pl-PL" i="1" dirty="0" smtClean="0"/>
              <a:t>"</a:t>
            </a:r>
            <a:r>
              <a:rPr lang="pl-PL" i="1" dirty="0"/>
              <a:t>100% </a:t>
            </a:r>
            <a:r>
              <a:rPr lang="pl-PL" i="1" dirty="0" err="1"/>
              <a:t>code</a:t>
            </a:r>
            <a:r>
              <a:rPr lang="pl-PL" i="1" dirty="0"/>
              <a:t> </a:t>
            </a:r>
            <a:r>
              <a:rPr lang="pl-PL" i="1" dirty="0" err="1"/>
              <a:t>coverage</a:t>
            </a:r>
            <a:r>
              <a:rPr lang="pl-PL" i="1" dirty="0"/>
              <a:t> </a:t>
            </a:r>
            <a:r>
              <a:rPr lang="pl-PL" i="1" dirty="0" err="1"/>
              <a:t>isn't</a:t>
            </a:r>
            <a:r>
              <a:rPr lang="pl-PL" i="1" dirty="0"/>
              <a:t> </a:t>
            </a:r>
            <a:r>
              <a:rPr lang="pl-PL" i="1" dirty="0" err="1"/>
              <a:t>an</a:t>
            </a:r>
            <a:r>
              <a:rPr lang="pl-PL" i="1" dirty="0"/>
              <a:t> </a:t>
            </a:r>
            <a:r>
              <a:rPr lang="pl-PL" i="1" dirty="0" err="1"/>
              <a:t>achievement</a:t>
            </a:r>
            <a:r>
              <a:rPr lang="pl-PL" i="1" dirty="0"/>
              <a:t>, </a:t>
            </a:r>
            <a:r>
              <a:rPr lang="pl-PL" i="1" dirty="0" err="1"/>
              <a:t>it</a:t>
            </a:r>
            <a:r>
              <a:rPr lang="pl-PL" i="1" dirty="0"/>
              <a:t> </a:t>
            </a:r>
            <a:r>
              <a:rPr lang="pl-PL" i="1" dirty="0" err="1"/>
              <a:t>is</a:t>
            </a:r>
            <a:r>
              <a:rPr lang="pl-PL" i="1" dirty="0"/>
              <a:t> a minimum </a:t>
            </a:r>
            <a:r>
              <a:rPr lang="pl-PL" i="1" dirty="0" err="1"/>
              <a:t>requirement</a:t>
            </a:r>
            <a:r>
              <a:rPr lang="pl-PL" i="1" dirty="0"/>
              <a:t>. </a:t>
            </a:r>
            <a:r>
              <a:rPr lang="pl-PL" i="1" dirty="0" err="1"/>
              <a:t>If</a:t>
            </a:r>
            <a:r>
              <a:rPr lang="pl-PL" i="1" dirty="0"/>
              <a:t> </a:t>
            </a:r>
            <a:r>
              <a:rPr lang="pl-PL" i="1" dirty="0" err="1"/>
              <a:t>you</a:t>
            </a:r>
            <a:r>
              <a:rPr lang="pl-PL" i="1" dirty="0"/>
              <a:t> </a:t>
            </a:r>
            <a:r>
              <a:rPr lang="pl-PL" i="1" dirty="0" err="1"/>
              <a:t>write</a:t>
            </a:r>
            <a:r>
              <a:rPr lang="pl-PL" i="1" dirty="0"/>
              <a:t> a </a:t>
            </a:r>
            <a:r>
              <a:rPr lang="pl-PL" i="1" dirty="0" err="1"/>
              <a:t>line</a:t>
            </a:r>
            <a:r>
              <a:rPr lang="pl-PL" i="1" dirty="0"/>
              <a:t> of </a:t>
            </a:r>
            <a:r>
              <a:rPr lang="pl-PL" i="1" dirty="0" err="1"/>
              <a:t>code</a:t>
            </a:r>
            <a:r>
              <a:rPr lang="pl-PL" i="1" dirty="0"/>
              <a:t> </a:t>
            </a:r>
            <a:r>
              <a:rPr lang="pl-PL" i="1" dirty="0" err="1"/>
              <a:t>you'd</a:t>
            </a:r>
            <a:r>
              <a:rPr lang="pl-PL" i="1" dirty="0"/>
              <a:t> </a:t>
            </a:r>
            <a:r>
              <a:rPr lang="pl-PL" i="1" dirty="0" err="1"/>
              <a:t>better</a:t>
            </a:r>
            <a:r>
              <a:rPr lang="pl-PL" i="1" dirty="0"/>
              <a:t> test </a:t>
            </a:r>
            <a:r>
              <a:rPr lang="pl-PL" i="1" dirty="0" err="1"/>
              <a:t>it</a:t>
            </a:r>
            <a:r>
              <a:rPr lang="pl-PL" i="1" dirty="0"/>
              <a:t>" – Robert Martin</a:t>
            </a:r>
          </a:p>
          <a:p>
            <a:endParaRPr lang="pl-PL" dirty="0" smtClean="0"/>
          </a:p>
          <a:p>
            <a:endParaRPr lang="en-US" dirty="0"/>
          </a:p>
        </p:txBody>
      </p:sp>
      <p:sp>
        <p:nvSpPr>
          <p:cNvPr id="3" name="Title 2"/>
          <p:cNvSpPr>
            <a:spLocks noGrp="1"/>
          </p:cNvSpPr>
          <p:nvPr>
            <p:ph type="title"/>
          </p:nvPr>
        </p:nvSpPr>
        <p:spPr/>
        <p:txBody>
          <a:bodyPr/>
          <a:lstStyle/>
          <a:p>
            <a:r>
              <a:rPr lang="pl-PL" dirty="0" smtClean="0"/>
              <a:t>How much </a:t>
            </a:r>
            <a:r>
              <a:rPr lang="pl-PL" dirty="0" err="1" smtClean="0"/>
              <a:t>should</a:t>
            </a:r>
            <a:r>
              <a:rPr lang="pl-PL" dirty="0" smtClean="0"/>
              <a:t> </a:t>
            </a:r>
            <a:r>
              <a:rPr lang="pl-PL" dirty="0" err="1" smtClean="0"/>
              <a:t>you</a:t>
            </a:r>
            <a:r>
              <a:rPr lang="pl-PL" dirty="0" smtClean="0"/>
              <a:t> </a:t>
            </a:r>
            <a:r>
              <a:rPr lang="pl-PL" dirty="0" err="1" smtClean="0"/>
              <a:t>achieve</a:t>
            </a:r>
            <a:endParaRPr lang="en-US" dirty="0"/>
          </a:p>
        </p:txBody>
      </p:sp>
    </p:spTree>
    <p:extLst>
      <p:ext uri="{BB962C8B-B14F-4D97-AF65-F5344CB8AC3E}">
        <p14:creationId xmlns:p14="http://schemas.microsoft.com/office/powerpoint/2010/main" val="331708761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4247073"/>
          </a:xfrm>
        </p:spPr>
        <p:txBody>
          <a:bodyPr/>
          <a:lstStyle/>
          <a:p>
            <a:r>
              <a:rPr lang="en-US" dirty="0" smtClean="0"/>
              <a:t>Build tool</a:t>
            </a:r>
          </a:p>
          <a:p>
            <a:r>
              <a:rPr lang="en-US" dirty="0" err="1" smtClean="0"/>
              <a:t>Build.gradle</a:t>
            </a:r>
            <a:r>
              <a:rPr lang="en-US" dirty="0" smtClean="0"/>
              <a:t> file used for configuration</a:t>
            </a:r>
          </a:p>
          <a:p>
            <a:r>
              <a:rPr lang="en-US" dirty="0" smtClean="0"/>
              <a:t>Java plugin assumes that</a:t>
            </a:r>
          </a:p>
          <a:p>
            <a:pPr lvl="1"/>
            <a:r>
              <a:rPr lang="en-US" dirty="0" smtClean="0"/>
              <a:t>/</a:t>
            </a:r>
            <a:r>
              <a:rPr lang="en-US" dirty="0" err="1" smtClean="0"/>
              <a:t>src</a:t>
            </a:r>
            <a:r>
              <a:rPr lang="en-US" dirty="0" smtClean="0"/>
              <a:t>/main/java</a:t>
            </a:r>
          </a:p>
          <a:p>
            <a:pPr lvl="1"/>
            <a:r>
              <a:rPr lang="en-US" dirty="0" smtClean="0"/>
              <a:t>/</a:t>
            </a:r>
            <a:r>
              <a:rPr lang="en-US" dirty="0" err="1" smtClean="0"/>
              <a:t>src</a:t>
            </a:r>
            <a:r>
              <a:rPr lang="en-US" dirty="0" smtClean="0"/>
              <a:t>/test/java</a:t>
            </a:r>
          </a:p>
          <a:p>
            <a:r>
              <a:rPr lang="en-US" dirty="0" smtClean="0"/>
              <a:t>Building project</a:t>
            </a:r>
          </a:p>
          <a:p>
            <a:pPr lvl="1"/>
            <a:r>
              <a:rPr lang="en-US" dirty="0" err="1" smtClean="0"/>
              <a:t>gradle</a:t>
            </a:r>
            <a:r>
              <a:rPr lang="en-US" dirty="0" smtClean="0"/>
              <a:t> build</a:t>
            </a:r>
          </a:p>
          <a:p>
            <a:pPr marL="0" indent="0">
              <a:buNone/>
            </a:pPr>
            <a:endParaRPr lang="en-US" dirty="0"/>
          </a:p>
        </p:txBody>
      </p:sp>
      <p:sp>
        <p:nvSpPr>
          <p:cNvPr id="3" name="Title 2"/>
          <p:cNvSpPr>
            <a:spLocks noGrp="1"/>
          </p:cNvSpPr>
          <p:nvPr>
            <p:ph type="title"/>
          </p:nvPr>
        </p:nvSpPr>
        <p:spPr/>
        <p:txBody>
          <a:bodyPr/>
          <a:lstStyle/>
          <a:p>
            <a:r>
              <a:rPr lang="en-US" dirty="0" err="1" smtClean="0"/>
              <a:t>Gradle</a:t>
            </a:r>
            <a:endParaRPr lang="en-US" dirty="0"/>
          </a:p>
        </p:txBody>
      </p:sp>
      <p:sp>
        <p:nvSpPr>
          <p:cNvPr id="5" name="TextBox 4"/>
          <p:cNvSpPr txBox="1"/>
          <p:nvPr/>
        </p:nvSpPr>
        <p:spPr bwMode="auto">
          <a:xfrm>
            <a:off x="4965291" y="1057003"/>
            <a:ext cx="5041006" cy="1846659"/>
          </a:xfrm>
          <a:prstGeom prst="rect">
            <a:avLst/>
          </a:prstGeom>
          <a:noFill/>
          <a:ln w="9525">
            <a:noFill/>
            <a:miter lim="800000"/>
            <a:headEnd/>
            <a:tailEnd/>
          </a:ln>
        </p:spPr>
        <p:txBody>
          <a:bodyPr wrap="square" lIns="0" tIns="0" rIns="0" bIns="0" rtlCol="0">
            <a:spAutoFit/>
          </a:bodyPr>
          <a:lstStyle/>
          <a:p>
            <a:r>
              <a:rPr lang="pl-PL" sz="1000" dirty="0" err="1">
                <a:latin typeface="Courier New" panose="02070309020205020404" pitchFamily="49" charset="0"/>
                <a:cs typeface="Courier New" panose="02070309020205020404" pitchFamily="49" charset="0"/>
              </a:rPr>
              <a:t>apply</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plugin</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java</a:t>
            </a: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sourceCompatibility</a:t>
            </a:r>
            <a:r>
              <a:rPr lang="pl-PL" sz="1000" dirty="0">
                <a:latin typeface="Courier New" panose="02070309020205020404" pitchFamily="49" charset="0"/>
                <a:cs typeface="Courier New" panose="02070309020205020404" pitchFamily="49" charset="0"/>
              </a:rPr>
              <a:t> = 1.7</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version = '1.0'</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repositories</a:t>
            </a:r>
            <a:r>
              <a:rPr lang="pl-PL" sz="1000" dirty="0">
                <a:latin typeface="Courier New" panose="02070309020205020404" pitchFamily="49" charset="0"/>
                <a:cs typeface="Courier New" panose="02070309020205020404" pitchFamily="49" charset="0"/>
              </a:rPr>
              <a:t> {</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mavenCentral</a:t>
            </a: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dependencies</a:t>
            </a:r>
            <a:r>
              <a:rPr lang="pl-PL" sz="1000" dirty="0">
                <a:latin typeface="Courier New" panose="02070309020205020404" pitchFamily="49" charset="0"/>
                <a:cs typeface="Courier New" panose="02070309020205020404" pitchFamily="49" charset="0"/>
              </a:rPr>
              <a:t> {</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testCompile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group</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junit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name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junit</a:t>
            </a:r>
            <a:r>
              <a:rPr lang="pl-PL" sz="1000" dirty="0">
                <a:latin typeface="Courier New" panose="02070309020205020404" pitchFamily="49" charset="0"/>
                <a:cs typeface="Courier New" panose="02070309020205020404" pitchFamily="49" charset="0"/>
              </a:rPr>
              <a:t>', version: </a:t>
            </a:r>
            <a:r>
              <a:rPr lang="pl-PL" sz="1000" dirty="0" smtClean="0">
                <a:latin typeface="Courier New" panose="02070309020205020404" pitchFamily="49" charset="0"/>
                <a:cs typeface="Courier New" panose="02070309020205020404" pitchFamily="49" charset="0"/>
              </a:rPr>
              <a:t>'4.11'</a:t>
            </a:r>
            <a:r>
              <a:rPr lang="pl-PL" sz="1000" dirty="0">
                <a:latin typeface="Courier New" panose="02070309020205020404" pitchFamily="49" charset="0"/>
                <a:cs typeface="Courier New" panose="02070309020205020404" pitchFamily="49" charset="0"/>
              </a:rPr>
              <a:t/>
            </a:r>
            <a:br>
              <a:rPr lang="pl-PL" sz="1000" dirty="0">
                <a:latin typeface="Courier New" panose="02070309020205020404" pitchFamily="49" charset="0"/>
                <a:cs typeface="Courier New" panose="02070309020205020404" pitchFamily="49" charset="0"/>
              </a:rPr>
            </a:br>
            <a:r>
              <a:rPr lang="pl-PL" sz="1000" dirty="0" smtClean="0">
                <a:latin typeface="Courier New" panose="02070309020205020404" pitchFamily="49" charset="0"/>
                <a:cs typeface="Courier New" panose="02070309020205020404" pitchFamily="49" charset="0"/>
              </a:rPr>
              <a:t>}</a:t>
            </a:r>
            <a:endParaRPr lang="pl-PL" sz="1000" dirty="0">
              <a:latin typeface="Courier New" panose="02070309020205020404" pitchFamily="49" charset="0"/>
              <a:cs typeface="Courier New" panose="02070309020205020404" pitchFamily="49" charset="0"/>
            </a:endParaRP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References</a:t>
            </a:r>
            <a:endParaRPr lang="pl-PL" sz="1200" b="1" kern="0" dirty="0" smtClean="0"/>
          </a:p>
          <a:p>
            <a:pPr marL="0" indent="0">
              <a:buFontTx/>
              <a:buNone/>
            </a:pPr>
            <a:r>
              <a:rPr lang="pl-PL" sz="1200" kern="0" dirty="0" err="1" smtClean="0"/>
              <a:t>Gradle</a:t>
            </a:r>
            <a:r>
              <a:rPr lang="pl-PL" sz="1200" kern="0" dirty="0" smtClean="0"/>
              <a:t> </a:t>
            </a:r>
            <a:r>
              <a:rPr lang="pl-PL" sz="1200" kern="0" dirty="0" err="1" smtClean="0"/>
              <a:t>Quick</a:t>
            </a:r>
            <a:r>
              <a:rPr lang="pl-PL" sz="1200" kern="0" dirty="0" smtClean="0"/>
              <a:t> Start to Java </a:t>
            </a:r>
            <a:r>
              <a:rPr lang="en-US" sz="1200" kern="0" dirty="0" smtClean="0">
                <a:hlinkClick r:id="rId4"/>
              </a:rPr>
              <a:t>https://docs.gradle.org/current/userguide/tutorial_java_projects.html</a:t>
            </a:r>
            <a:endParaRPr lang="pl-PL" sz="1200" kern="0" dirty="0" smtClean="0"/>
          </a:p>
          <a:p>
            <a:pPr marL="0" indent="0">
              <a:buFontTx/>
              <a:buNone/>
            </a:pPr>
            <a:r>
              <a:rPr lang="pl-PL" sz="1200" kern="0" dirty="0" err="1" smtClean="0"/>
              <a:t>Buildship</a:t>
            </a:r>
            <a:r>
              <a:rPr lang="pl-PL" sz="1200" kern="0" dirty="0" smtClean="0"/>
              <a:t> – </a:t>
            </a:r>
            <a:r>
              <a:rPr lang="pl-PL" sz="1200" kern="0" dirty="0" err="1" smtClean="0"/>
              <a:t>Gradle</a:t>
            </a:r>
            <a:r>
              <a:rPr lang="pl-PL" sz="1200" kern="0" dirty="0" smtClean="0"/>
              <a:t> </a:t>
            </a:r>
            <a:r>
              <a:rPr lang="pl-PL" sz="1200" kern="0" dirty="0" err="1" smtClean="0"/>
              <a:t>plugin</a:t>
            </a:r>
            <a:r>
              <a:rPr lang="pl-PL" sz="1200" kern="0" dirty="0" smtClean="0"/>
              <a:t> for </a:t>
            </a:r>
            <a:r>
              <a:rPr lang="pl-PL" sz="1200" kern="0" dirty="0" err="1" smtClean="0"/>
              <a:t>Eclipse</a:t>
            </a:r>
            <a:r>
              <a:rPr lang="pl-PL" sz="1200" kern="0" dirty="0"/>
              <a:t> </a:t>
            </a:r>
            <a:r>
              <a:rPr lang="en-US" sz="1200" kern="0" dirty="0" smtClean="0">
                <a:hlinkClick r:id="rId5"/>
              </a:rPr>
              <a:t>http://projects.eclipse.org/projects/tools.buildship/downloads</a:t>
            </a:r>
            <a:endParaRPr lang="pl-PL" sz="1200" kern="0" dirty="0" smtClean="0"/>
          </a:p>
          <a:p>
            <a:pPr marL="0" indent="0">
              <a:buFontTx/>
              <a:buNone/>
            </a:pPr>
            <a:endParaRPr lang="en-US" kern="0" dirty="0"/>
          </a:p>
        </p:txBody>
      </p:sp>
    </p:spTree>
    <p:extLst>
      <p:ext uri="{BB962C8B-B14F-4D97-AF65-F5344CB8AC3E}">
        <p14:creationId xmlns:p14="http://schemas.microsoft.com/office/powerpoint/2010/main" val="249200739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smtClean="0"/>
              <a:t>Testing framework for Java programming language used for unit, integration, system and acceptance tests</a:t>
            </a:r>
          </a:p>
          <a:p>
            <a:r>
              <a:rPr lang="en-US" dirty="0" smtClean="0"/>
              <a:t>Executes tests and provides tools for checking results</a:t>
            </a:r>
          </a:p>
          <a:p>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err="1" smtClean="0"/>
              <a:t>JUnit</a:t>
            </a:r>
            <a:endParaRPr lang="en-US" dirty="0"/>
          </a:p>
        </p:txBody>
      </p:sp>
      <p:sp>
        <p:nvSpPr>
          <p:cNvPr id="5" name="TextBox 4"/>
          <p:cNvSpPr txBox="1"/>
          <p:nvPr/>
        </p:nvSpPr>
        <p:spPr bwMode="auto">
          <a:xfrm>
            <a:off x="4965291" y="1057003"/>
            <a:ext cx="5041006" cy="4616648"/>
          </a:xfrm>
          <a:prstGeom prst="rect">
            <a:avLst/>
          </a:prstGeom>
          <a:noFill/>
          <a:ln w="9525">
            <a:noFill/>
            <a:miter lim="800000"/>
            <a:headEnd/>
            <a:tailEnd/>
          </a:ln>
        </p:spPr>
        <p:txBody>
          <a:bodyPr wrap="square" lIns="0" tIns="0" rIns="0" bIns="0" rtlCol="0">
            <a:spAutoFit/>
          </a:bodyPr>
          <a:lstStyle/>
          <a:p>
            <a:r>
              <a:rPr lang="pl-PL" sz="1000" dirty="0">
                <a:latin typeface="Courier New" panose="02070309020205020404" pitchFamily="49" charset="0"/>
                <a:cs typeface="Courier New" panose="02070309020205020404" pitchFamily="49" charset="0"/>
              </a:rPr>
              <a:t>import </a:t>
            </a:r>
            <a:r>
              <a:rPr lang="pl-PL" sz="1000" dirty="0" err="1">
                <a:latin typeface="Courier New" panose="02070309020205020404" pitchFamily="49" charset="0"/>
                <a:cs typeface="Courier New" panose="02070309020205020404" pitchFamily="49" charset="0"/>
              </a:rPr>
              <a:t>org.junit</a:t>
            </a:r>
            <a:r>
              <a:rPr lang="pl-PL" sz="1000" dirty="0">
                <a:latin typeface="Courier New" panose="02070309020205020404" pitchFamily="49" charset="0"/>
                <a:cs typeface="Courier New" panose="02070309020205020404" pitchFamily="49" charset="0"/>
              </a:rPr>
              <a:t>.*;</a:t>
            </a:r>
          </a:p>
          <a:p>
            <a:r>
              <a:rPr lang="pl-PL" sz="1000" dirty="0">
                <a:latin typeface="Courier New" panose="02070309020205020404" pitchFamily="49" charset="0"/>
                <a:cs typeface="Courier New" panose="02070309020205020404" pitchFamily="49" charset="0"/>
              </a:rPr>
              <a:t>import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org.junit.Assert</a:t>
            </a:r>
            <a:r>
              <a:rPr lang="pl-PL" sz="1000" dirty="0" smtClean="0">
                <a:latin typeface="Courier New" panose="02070309020205020404" pitchFamily="49" charset="0"/>
                <a:cs typeface="Courier New" panose="02070309020205020404" pitchFamily="49" charset="0"/>
              </a:rPr>
              <a:t>.*;</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TestFoobar</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BeforeClass</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setUpClass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r>
              <a:rPr lang="pl-PL" sz="1000" dirty="0">
                <a:latin typeface="Courier New" panose="02070309020205020404" pitchFamily="49" charset="0"/>
                <a:cs typeface="Courier New" panose="02070309020205020404" pitchFamily="49" charset="0"/>
              </a:rPr>
              <a:t> the </a:t>
            </a:r>
            <a:r>
              <a:rPr lang="pl-PL" sz="1000" dirty="0" err="1">
                <a:latin typeface="Courier New" panose="02070309020205020404" pitchFamily="49" charset="0"/>
                <a:cs typeface="Courier New" panose="02070309020205020404" pitchFamily="49" charset="0"/>
              </a:rPr>
              <a:t>first</a:t>
            </a:r>
            <a:r>
              <a:rPr lang="pl-PL" sz="1000" dirty="0">
                <a:latin typeface="Courier New" panose="02070309020205020404" pitchFamily="49" charset="0"/>
                <a:cs typeface="Courier New" panose="02070309020205020404" pitchFamily="49" charset="0"/>
              </a:rPr>
              <a:t> test </a:t>
            </a:r>
            <a:r>
              <a:rPr lang="pl-PL" sz="1000" dirty="0" err="1">
                <a:latin typeface="Courier New" panose="02070309020205020404" pitchFamily="49" charset="0"/>
                <a:cs typeface="Courier New" panose="02070309020205020404" pitchFamily="49" charset="0"/>
              </a:rPr>
              <a:t>method</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setUp</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each</a:t>
            </a:r>
            <a:r>
              <a:rPr lang="pl-PL" sz="1000" dirty="0">
                <a:latin typeface="Courier New" panose="02070309020205020404" pitchFamily="49" charset="0"/>
                <a:cs typeface="Courier New" panose="02070309020205020404" pitchFamily="49" charset="0"/>
              </a:rPr>
              <a:t> test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@Test</a:t>
            </a: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testOneThing</a:t>
            </a:r>
            <a:r>
              <a:rPr lang="pl-PL" sz="1000" dirty="0">
                <a:latin typeface="Courier New" panose="02070309020205020404" pitchFamily="49" charset="0"/>
                <a:cs typeface="Courier New" panose="02070309020205020404" pitchFamily="49" charset="0"/>
              </a:rPr>
              <a:t>() {</a:t>
            </a:r>
          </a:p>
          <a:p>
            <a:r>
              <a:rPr lang="pl-PL" sz="1000" dirty="0" smtClean="0">
                <a:latin typeface="Courier New" panose="02070309020205020404" pitchFamily="49" charset="0"/>
                <a:cs typeface="Courier New" panose="02070309020205020404" pitchFamily="49" charset="0"/>
              </a:rPr>
              <a:t>        </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that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tests</a:t>
            </a:r>
            <a:r>
              <a:rPr lang="pl-PL" sz="1000" dirty="0">
                <a:latin typeface="Courier New" panose="02070309020205020404" pitchFamily="49" charset="0"/>
                <a:cs typeface="Courier New" panose="02070309020205020404" pitchFamily="49" charset="0"/>
              </a:rPr>
              <a:t> one </a:t>
            </a:r>
            <a:r>
              <a:rPr lang="pl-PL" sz="1000" dirty="0" err="1" smtClean="0">
                <a:latin typeface="Courier New" panose="02070309020205020404" pitchFamily="49" charset="0"/>
                <a:cs typeface="Courier New" panose="02070309020205020404" pitchFamily="49" charset="0"/>
              </a:rPr>
              <a:t>thing</a:t>
            </a:r>
            <a:endParaRPr lang="pl-PL" sz="1000" dirty="0" smtClean="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assertEquals</a:t>
            </a:r>
            <a:r>
              <a:rPr lang="pl-PL" sz="1000" dirty="0" smtClean="0">
                <a:latin typeface="Courier New" panose="02070309020205020404" pitchFamily="49" charset="0"/>
                <a:cs typeface="Courier New" panose="02070309020205020404" pitchFamily="49" charset="0"/>
              </a:rPr>
              <a:t>(</a:t>
            </a:r>
            <a:r>
              <a:rPr lang="pl-PL" sz="1000" dirty="0" err="1" smtClean="0">
                <a:latin typeface="Courier New" panose="02070309020205020404" pitchFamily="49" charset="0"/>
                <a:cs typeface="Courier New" panose="02070309020205020404" pitchFamily="49" charset="0"/>
              </a:rPr>
              <a:t>expected</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actual</a:t>
            </a:r>
            <a:r>
              <a:rPr lang="pl-PL" sz="1000" dirty="0" smtClean="0">
                <a:latin typeface="Courier New" panose="02070309020205020404" pitchFamily="49" charset="0"/>
                <a:cs typeface="Courier New" panose="02070309020205020404" pitchFamily="49" charset="0"/>
              </a:rPr>
              <a:t>);</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tearDown</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each</a:t>
            </a:r>
            <a:r>
              <a:rPr lang="pl-PL" sz="1000" dirty="0">
                <a:latin typeface="Courier New" panose="02070309020205020404" pitchFamily="49" charset="0"/>
                <a:cs typeface="Courier New" panose="02070309020205020404" pitchFamily="49" charset="0"/>
              </a:rPr>
              <a:t> test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AfterClass</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tearDownClass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r>
              <a:rPr lang="pl-PL" sz="1000" dirty="0">
                <a:latin typeface="Courier New" panose="02070309020205020404" pitchFamily="49" charset="0"/>
                <a:cs typeface="Courier New" panose="02070309020205020404" pitchFamily="49" charset="0"/>
              </a:rPr>
              <a:t> the </a:t>
            </a:r>
            <a:r>
              <a:rPr lang="pl-PL" sz="1000" dirty="0" err="1">
                <a:latin typeface="Courier New" panose="02070309020205020404" pitchFamily="49" charset="0"/>
                <a:cs typeface="Courier New" panose="02070309020205020404" pitchFamily="49" charset="0"/>
              </a:rPr>
              <a:t>last</a:t>
            </a:r>
            <a:r>
              <a:rPr lang="pl-PL" sz="1000" dirty="0">
                <a:latin typeface="Courier New" panose="02070309020205020404" pitchFamily="49" charset="0"/>
                <a:cs typeface="Courier New" panose="02070309020205020404" pitchFamily="49" charset="0"/>
              </a:rPr>
              <a:t> test </a:t>
            </a:r>
            <a:r>
              <a:rPr lang="pl-PL" sz="1000" dirty="0" err="1">
                <a:latin typeface="Courier New" panose="02070309020205020404" pitchFamily="49" charset="0"/>
                <a:cs typeface="Courier New" panose="02070309020205020404" pitchFamily="49" charset="0"/>
              </a:rPr>
              <a:t>method</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References</a:t>
            </a:r>
            <a:endParaRPr lang="pl-PL" sz="1200" b="1" kern="0" dirty="0" smtClean="0"/>
          </a:p>
          <a:p>
            <a:pPr marL="0" indent="0">
              <a:buNone/>
            </a:pPr>
            <a:r>
              <a:rPr lang="pl-PL" sz="1200" kern="0" dirty="0" err="1" smtClean="0"/>
              <a:t>JUnit</a:t>
            </a:r>
            <a:r>
              <a:rPr lang="pl-PL" sz="1200" kern="0" dirty="0" smtClean="0"/>
              <a:t> </a:t>
            </a:r>
            <a:r>
              <a:rPr lang="pl-PL" sz="1200" kern="0" dirty="0" err="1" smtClean="0"/>
              <a:t>home</a:t>
            </a:r>
            <a:r>
              <a:rPr lang="pl-PL" sz="1200" kern="0" dirty="0" smtClean="0"/>
              <a:t> </a:t>
            </a:r>
            <a:r>
              <a:rPr lang="pl-PL" sz="1200" kern="0" dirty="0" err="1" smtClean="0"/>
              <a:t>page</a:t>
            </a:r>
            <a:r>
              <a:rPr lang="pl-PL" sz="1200" kern="0" dirty="0" smtClean="0"/>
              <a:t> </a:t>
            </a:r>
            <a:r>
              <a:rPr lang="en-US" sz="1200" dirty="0">
                <a:hlinkClick r:id="rId4"/>
              </a:rPr>
              <a:t>http://junit.org</a:t>
            </a:r>
            <a:r>
              <a:rPr lang="en-US" sz="1200" dirty="0" smtClean="0">
                <a:hlinkClick r:id="rId4"/>
              </a:rPr>
              <a:t>/</a:t>
            </a:r>
            <a:endParaRPr lang="pl-PL" sz="1200" dirty="0" smtClean="0"/>
          </a:p>
          <a:p>
            <a:pPr marL="0" indent="0">
              <a:buFontTx/>
              <a:buNone/>
            </a:pPr>
            <a:r>
              <a:rPr lang="pl-PL" sz="1200" kern="0" dirty="0" err="1" smtClean="0"/>
              <a:t>Junit</a:t>
            </a:r>
            <a:r>
              <a:rPr lang="pl-PL" sz="1200" kern="0" dirty="0" smtClean="0"/>
              <a:t> </a:t>
            </a:r>
            <a:r>
              <a:rPr lang="pl-PL" sz="1200" kern="0" dirty="0" err="1" smtClean="0"/>
              <a:t>assetion</a:t>
            </a:r>
            <a:r>
              <a:rPr lang="pl-PL" sz="1200" kern="0" dirty="0" smtClean="0"/>
              <a:t> </a:t>
            </a:r>
            <a:r>
              <a:rPr lang="pl-PL" sz="1200" kern="0" dirty="0" err="1" smtClean="0"/>
              <a:t>catalog</a:t>
            </a:r>
            <a:r>
              <a:rPr lang="pl-PL" sz="1200" kern="0" dirty="0" smtClean="0"/>
              <a:t> </a:t>
            </a:r>
            <a:r>
              <a:rPr lang="pl-PL" sz="1200" kern="0" dirty="0">
                <a:hlinkClick r:id="rId5"/>
              </a:rPr>
              <a:t>http://</a:t>
            </a:r>
            <a:r>
              <a:rPr lang="pl-PL" sz="1200" kern="0" dirty="0" smtClean="0">
                <a:hlinkClick r:id="rId5"/>
              </a:rPr>
              <a:t>junit.sourceforge.net/javadoc/org/junit/Assert.html</a:t>
            </a:r>
            <a:endParaRPr lang="pl-PL" sz="1200" kern="0" dirty="0" smtClean="0"/>
          </a:p>
          <a:p>
            <a:pPr marL="0" indent="0">
              <a:buFontTx/>
              <a:buNone/>
            </a:pPr>
            <a:endParaRPr lang="en-US" kern="0" dirty="0"/>
          </a:p>
        </p:txBody>
      </p:sp>
    </p:spTree>
    <p:extLst>
      <p:ext uri="{BB962C8B-B14F-4D97-AF65-F5344CB8AC3E}">
        <p14:creationId xmlns:p14="http://schemas.microsoft.com/office/powerpoint/2010/main" val="307061227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smtClean="0"/>
              <a:t>Jacoco</a:t>
            </a:r>
            <a:r>
              <a:rPr lang="en-US" dirty="0" smtClean="0"/>
              <a:t> is a utility that helps developer assess coverage metrics.</a:t>
            </a:r>
          </a:p>
          <a:p>
            <a:r>
              <a:rPr lang="en-US" dirty="0" smtClean="0"/>
              <a:t>Provides following counters:</a:t>
            </a:r>
          </a:p>
          <a:p>
            <a:pPr lvl="1"/>
            <a:r>
              <a:rPr lang="en-US" dirty="0" smtClean="0"/>
              <a:t>Instructions (C0 Coverage)</a:t>
            </a:r>
          </a:p>
          <a:p>
            <a:pPr marL="290637" lvl="1" indent="0">
              <a:buNone/>
            </a:pPr>
            <a:r>
              <a:rPr lang="en-US" dirty="0" smtClean="0"/>
              <a:t>The smallest unit </a:t>
            </a:r>
            <a:r>
              <a:rPr lang="en-US" dirty="0" err="1" smtClean="0"/>
              <a:t>JaCoCo</a:t>
            </a:r>
            <a:r>
              <a:rPr lang="en-US" dirty="0" smtClean="0"/>
              <a:t> counts are single Java byte code instructions. </a:t>
            </a:r>
            <a:r>
              <a:rPr lang="en-US" i="1" dirty="0" smtClean="0"/>
              <a:t>Instruction coverage</a:t>
            </a:r>
            <a:r>
              <a:rPr lang="en-US" dirty="0" smtClean="0"/>
              <a:t> provides information about the amount of code that has been executed or missed. This metric is completely independent from source formatting.</a:t>
            </a:r>
          </a:p>
          <a:p>
            <a:pPr lvl="1"/>
            <a:r>
              <a:rPr lang="en-US" dirty="0" smtClean="0"/>
              <a:t>Branches (C1 Coverage)</a:t>
            </a:r>
          </a:p>
          <a:p>
            <a:pPr marL="290637" lvl="1" indent="0">
              <a:buNone/>
            </a:pPr>
            <a:r>
              <a:rPr lang="en-US" dirty="0" smtClean="0"/>
              <a:t>This metric counts the total number of such branches in a method and determines the number of executed or missed branches.</a:t>
            </a:r>
          </a:p>
          <a:p>
            <a:pPr lvl="1"/>
            <a:r>
              <a:rPr lang="en-US" dirty="0" err="1" smtClean="0"/>
              <a:t>Cyclomatic</a:t>
            </a:r>
            <a:r>
              <a:rPr lang="en-US" dirty="0" smtClean="0"/>
              <a:t> Complexity</a:t>
            </a:r>
          </a:p>
          <a:p>
            <a:pPr lvl="1"/>
            <a:r>
              <a:rPr lang="en-US" dirty="0" smtClean="0"/>
              <a:t>Lines</a:t>
            </a:r>
          </a:p>
          <a:p>
            <a:pPr lvl="1"/>
            <a:r>
              <a:rPr lang="en-US" dirty="0" smtClean="0"/>
              <a:t>Methods</a:t>
            </a:r>
          </a:p>
          <a:p>
            <a:endParaRPr lang="en-US" dirty="0" smtClean="0"/>
          </a:p>
          <a:p>
            <a:endParaRPr lang="en-US" dirty="0"/>
          </a:p>
        </p:txBody>
      </p:sp>
      <p:sp>
        <p:nvSpPr>
          <p:cNvPr id="3" name="Title 2"/>
          <p:cNvSpPr>
            <a:spLocks noGrp="1"/>
          </p:cNvSpPr>
          <p:nvPr>
            <p:ph type="title"/>
          </p:nvPr>
        </p:nvSpPr>
        <p:spPr/>
        <p:txBody>
          <a:bodyPr/>
          <a:lstStyle/>
          <a:p>
            <a:r>
              <a:rPr lang="en-US" dirty="0" smtClean="0"/>
              <a:t>Coverage measurement</a:t>
            </a:r>
            <a:endParaRPr lang="en-US" dirty="0"/>
          </a:p>
        </p:txBody>
      </p:sp>
      <p:sp>
        <p:nvSpPr>
          <p:cNvPr id="5" name="TextBox 4"/>
          <p:cNvSpPr txBox="1"/>
          <p:nvPr/>
        </p:nvSpPr>
        <p:spPr bwMode="auto">
          <a:xfrm>
            <a:off x="4965291" y="1057003"/>
            <a:ext cx="5041006" cy="4001095"/>
          </a:xfrm>
          <a:prstGeom prst="rect">
            <a:avLst/>
          </a:prstGeom>
          <a:noFill/>
          <a:ln w="9525">
            <a:noFill/>
            <a:miter lim="800000"/>
            <a:headEnd/>
            <a:tailEnd/>
          </a:ln>
        </p:spPr>
        <p:txBody>
          <a:bodyPr wrap="square" lIns="0" tIns="0" rIns="0" bIns="0" rtlCol="0">
            <a:spAutoFit/>
          </a:bodyPr>
          <a:lstStyle/>
          <a:p>
            <a:r>
              <a:rPr lang="pl-PL" sz="1000" dirty="0" err="1"/>
              <a:t>apply</a:t>
            </a:r>
            <a:r>
              <a:rPr lang="pl-PL" sz="1000" dirty="0"/>
              <a:t> </a:t>
            </a:r>
            <a:r>
              <a:rPr lang="pl-PL" sz="1000" dirty="0" err="1"/>
              <a:t>plugin</a:t>
            </a:r>
            <a:r>
              <a:rPr lang="pl-PL" sz="1000" dirty="0"/>
              <a:t>: '</a:t>
            </a:r>
            <a:r>
              <a:rPr lang="pl-PL" sz="1000" dirty="0" err="1"/>
              <a:t>java</a:t>
            </a:r>
            <a:r>
              <a:rPr lang="pl-PL" sz="1000" dirty="0"/>
              <a:t>'</a:t>
            </a:r>
            <a:br>
              <a:rPr lang="pl-PL" sz="1000" dirty="0"/>
            </a:br>
            <a:r>
              <a:rPr lang="pl-PL" sz="1000" dirty="0" err="1"/>
              <a:t>apply</a:t>
            </a:r>
            <a:r>
              <a:rPr lang="pl-PL" sz="1000" dirty="0"/>
              <a:t> </a:t>
            </a:r>
            <a:r>
              <a:rPr lang="pl-PL" sz="1000" dirty="0" err="1"/>
              <a:t>plugin</a:t>
            </a:r>
            <a:r>
              <a:rPr lang="pl-PL" sz="1000" dirty="0"/>
              <a:t>: "</a:t>
            </a:r>
            <a:r>
              <a:rPr lang="pl-PL" sz="1000" dirty="0" err="1"/>
              <a:t>jacoco</a:t>
            </a:r>
            <a:r>
              <a:rPr lang="pl-PL" sz="1000" dirty="0"/>
              <a:t>"</a:t>
            </a:r>
            <a:br>
              <a:rPr lang="pl-PL" sz="1000" dirty="0"/>
            </a:br>
            <a:r>
              <a:rPr lang="pl-PL" sz="1000" dirty="0"/>
              <a:t/>
            </a:r>
            <a:br>
              <a:rPr lang="pl-PL" sz="1000" dirty="0"/>
            </a:br>
            <a:r>
              <a:rPr lang="pl-PL" sz="1000" dirty="0" err="1"/>
              <a:t>sourceCompatibility</a:t>
            </a:r>
            <a:r>
              <a:rPr lang="pl-PL" sz="1000" dirty="0"/>
              <a:t> = 1.7</a:t>
            </a:r>
            <a:br>
              <a:rPr lang="pl-PL" sz="1000" dirty="0"/>
            </a:br>
            <a:r>
              <a:rPr lang="pl-PL" sz="1000" dirty="0"/>
              <a:t>version = '1.0'</a:t>
            </a:r>
            <a:br>
              <a:rPr lang="pl-PL" sz="1000" dirty="0"/>
            </a:br>
            <a:r>
              <a:rPr lang="pl-PL" sz="1000" dirty="0"/>
              <a:t/>
            </a:r>
            <a:br>
              <a:rPr lang="pl-PL" sz="1000" dirty="0"/>
            </a:br>
            <a:r>
              <a:rPr lang="pl-PL" sz="1000" dirty="0" err="1"/>
              <a:t>repositories</a:t>
            </a:r>
            <a:r>
              <a:rPr lang="pl-PL" sz="1000" dirty="0"/>
              <a:t> {</a:t>
            </a:r>
            <a:br>
              <a:rPr lang="pl-PL" sz="1000" dirty="0"/>
            </a:br>
            <a:r>
              <a:rPr lang="pl-PL" sz="1000" dirty="0"/>
              <a:t>    </a:t>
            </a:r>
            <a:r>
              <a:rPr lang="pl-PL" sz="1000" dirty="0" err="1"/>
              <a:t>mavenCentral</a:t>
            </a:r>
            <a:r>
              <a:rPr lang="pl-PL" sz="1000" dirty="0"/>
              <a:t>()</a:t>
            </a:r>
            <a:br>
              <a:rPr lang="pl-PL" sz="1000" dirty="0"/>
            </a:br>
            <a:r>
              <a:rPr lang="pl-PL" sz="1000" dirty="0"/>
              <a:t>}</a:t>
            </a:r>
            <a:br>
              <a:rPr lang="pl-PL" sz="1000" dirty="0"/>
            </a:br>
            <a:r>
              <a:rPr lang="pl-PL" sz="1000" dirty="0"/>
              <a:t/>
            </a:r>
            <a:br>
              <a:rPr lang="pl-PL" sz="1000" dirty="0"/>
            </a:br>
            <a:r>
              <a:rPr lang="pl-PL" sz="1000" dirty="0" err="1"/>
              <a:t>dependencies</a:t>
            </a:r>
            <a:r>
              <a:rPr lang="pl-PL" sz="1000" dirty="0"/>
              <a:t> {</a:t>
            </a:r>
            <a:br>
              <a:rPr lang="pl-PL" sz="1000" dirty="0"/>
            </a:br>
            <a:r>
              <a:rPr lang="pl-PL" sz="1000" dirty="0"/>
              <a:t>    </a:t>
            </a:r>
            <a:r>
              <a:rPr lang="pl-PL" sz="1000" dirty="0" err="1"/>
              <a:t>testCompile</a:t>
            </a:r>
            <a:r>
              <a:rPr lang="pl-PL" sz="1000" dirty="0"/>
              <a:t> </a:t>
            </a:r>
            <a:r>
              <a:rPr lang="pl-PL" sz="1000" dirty="0" err="1"/>
              <a:t>group</a:t>
            </a:r>
            <a:r>
              <a:rPr lang="pl-PL" sz="1000" dirty="0"/>
              <a:t>: '</a:t>
            </a:r>
            <a:r>
              <a:rPr lang="pl-PL" sz="1000" dirty="0" err="1"/>
              <a:t>junit</a:t>
            </a:r>
            <a:r>
              <a:rPr lang="pl-PL" sz="1000" dirty="0"/>
              <a:t>', </a:t>
            </a:r>
            <a:r>
              <a:rPr lang="pl-PL" sz="1000" dirty="0" err="1"/>
              <a:t>name</a:t>
            </a:r>
            <a:r>
              <a:rPr lang="pl-PL" sz="1000" dirty="0"/>
              <a:t>: '</a:t>
            </a:r>
            <a:r>
              <a:rPr lang="pl-PL" sz="1000" dirty="0" err="1"/>
              <a:t>junit</a:t>
            </a:r>
            <a:r>
              <a:rPr lang="pl-PL" sz="1000" dirty="0"/>
              <a:t>', version: '4.11'</a:t>
            </a:r>
            <a:br>
              <a:rPr lang="pl-PL" sz="1000" dirty="0"/>
            </a:br>
            <a:r>
              <a:rPr lang="pl-PL" sz="1000" dirty="0"/>
              <a:t>}</a:t>
            </a:r>
            <a:br>
              <a:rPr lang="pl-PL" sz="1000" dirty="0"/>
            </a:br>
            <a:r>
              <a:rPr lang="pl-PL" sz="1000" dirty="0"/>
              <a:t/>
            </a:r>
            <a:br>
              <a:rPr lang="pl-PL" sz="1000" dirty="0"/>
            </a:br>
            <a:r>
              <a:rPr lang="pl-PL" sz="1000" dirty="0" err="1"/>
              <a:t>jacoco</a:t>
            </a:r>
            <a:r>
              <a:rPr lang="pl-PL" sz="1000" dirty="0"/>
              <a:t> {</a:t>
            </a:r>
            <a:br>
              <a:rPr lang="pl-PL" sz="1000" dirty="0"/>
            </a:br>
            <a:r>
              <a:rPr lang="pl-PL" sz="1000" dirty="0"/>
              <a:t>    </a:t>
            </a:r>
            <a:r>
              <a:rPr lang="pl-PL" sz="1000" dirty="0" err="1"/>
              <a:t>toolVersion</a:t>
            </a:r>
            <a:r>
              <a:rPr lang="pl-PL" sz="1000" dirty="0"/>
              <a:t> = "0.7.1.201405082137"</a:t>
            </a:r>
            <a:br>
              <a:rPr lang="pl-PL" sz="1000" dirty="0"/>
            </a:br>
            <a:r>
              <a:rPr lang="pl-PL" sz="1000" dirty="0"/>
              <a:t>    </a:t>
            </a:r>
            <a:r>
              <a:rPr lang="pl-PL" sz="1000" dirty="0" err="1"/>
              <a:t>reportsDir</a:t>
            </a:r>
            <a:r>
              <a:rPr lang="pl-PL" sz="1000" dirty="0"/>
              <a:t> = file("$</a:t>
            </a:r>
            <a:r>
              <a:rPr lang="pl-PL" sz="1000" dirty="0" err="1"/>
              <a:t>buildDir</a:t>
            </a:r>
            <a:r>
              <a:rPr lang="pl-PL" sz="1000" dirty="0"/>
              <a:t>/</a:t>
            </a:r>
            <a:r>
              <a:rPr lang="pl-PL" sz="1000" dirty="0" err="1"/>
              <a:t>customJacocoReportDir</a:t>
            </a:r>
            <a:r>
              <a:rPr lang="pl-PL" sz="1000" dirty="0"/>
              <a:t>")</a:t>
            </a:r>
            <a:br>
              <a:rPr lang="pl-PL" sz="1000" dirty="0"/>
            </a:br>
            <a:r>
              <a:rPr lang="pl-PL" sz="1000" dirty="0"/>
              <a:t>}</a:t>
            </a:r>
            <a:br>
              <a:rPr lang="pl-PL" sz="1000" dirty="0"/>
            </a:br>
            <a:r>
              <a:rPr lang="pl-PL" sz="1000" dirty="0"/>
              <a:t/>
            </a:r>
            <a:br>
              <a:rPr lang="pl-PL" sz="1000" dirty="0"/>
            </a:br>
            <a:r>
              <a:rPr lang="pl-PL" sz="1000" dirty="0" err="1"/>
              <a:t>jacocoTestReport</a:t>
            </a:r>
            <a:r>
              <a:rPr lang="pl-PL" sz="1000" dirty="0"/>
              <a:t> {</a:t>
            </a:r>
            <a:br>
              <a:rPr lang="pl-PL" sz="1000" dirty="0"/>
            </a:br>
            <a:r>
              <a:rPr lang="pl-PL" sz="1000" dirty="0"/>
              <a:t>    </a:t>
            </a:r>
            <a:r>
              <a:rPr lang="pl-PL" sz="1000" dirty="0" err="1"/>
              <a:t>reports</a:t>
            </a:r>
            <a:r>
              <a:rPr lang="pl-PL" sz="1000" dirty="0"/>
              <a:t> {</a:t>
            </a:r>
            <a:br>
              <a:rPr lang="pl-PL" sz="1000" dirty="0"/>
            </a:br>
            <a:r>
              <a:rPr lang="pl-PL" sz="1000" dirty="0"/>
              <a:t>        </a:t>
            </a:r>
            <a:r>
              <a:rPr lang="pl-PL" sz="1000" dirty="0" err="1"/>
              <a:t>xml.enabled</a:t>
            </a:r>
            <a:r>
              <a:rPr lang="pl-PL" sz="1000" dirty="0"/>
              <a:t> </a:t>
            </a:r>
            <a:r>
              <a:rPr lang="pl-PL" sz="1000" dirty="0" err="1"/>
              <a:t>false</a:t>
            </a:r>
            <a:r>
              <a:rPr lang="pl-PL" sz="1000" dirty="0"/>
              <a:t/>
            </a:r>
            <a:br>
              <a:rPr lang="pl-PL" sz="1000" dirty="0"/>
            </a:br>
            <a:r>
              <a:rPr lang="pl-PL" sz="1000" dirty="0"/>
              <a:t>        </a:t>
            </a:r>
            <a:r>
              <a:rPr lang="pl-PL" sz="1000" dirty="0" err="1"/>
              <a:t>csv.enabled</a:t>
            </a:r>
            <a:r>
              <a:rPr lang="pl-PL" sz="1000" dirty="0"/>
              <a:t> </a:t>
            </a:r>
            <a:r>
              <a:rPr lang="pl-PL" sz="1000" dirty="0" err="1"/>
              <a:t>true</a:t>
            </a:r>
            <a:r>
              <a:rPr lang="pl-PL" sz="1000" dirty="0"/>
              <a:t/>
            </a:r>
            <a:br>
              <a:rPr lang="pl-PL" sz="1000" dirty="0"/>
            </a:br>
            <a:r>
              <a:rPr lang="pl-PL" sz="1000" dirty="0"/>
              <a:t>        </a:t>
            </a:r>
            <a:r>
              <a:rPr lang="pl-PL" sz="1000" dirty="0" err="1"/>
              <a:t>html.destination</a:t>
            </a:r>
            <a:r>
              <a:rPr lang="pl-PL" sz="1000" dirty="0"/>
              <a:t> "${</a:t>
            </a:r>
            <a:r>
              <a:rPr lang="pl-PL" sz="1000" dirty="0" err="1"/>
              <a:t>buildDir</a:t>
            </a:r>
            <a:r>
              <a:rPr lang="pl-PL" sz="1000" dirty="0"/>
              <a:t>}/</a:t>
            </a:r>
            <a:r>
              <a:rPr lang="pl-PL" sz="1000" dirty="0" err="1"/>
              <a:t>jacocoHtml</a:t>
            </a:r>
            <a:r>
              <a:rPr lang="pl-PL" sz="1000" dirty="0"/>
              <a:t>"</a:t>
            </a:r>
            <a:br>
              <a:rPr lang="pl-PL" sz="1000" dirty="0"/>
            </a:br>
            <a:r>
              <a:rPr lang="pl-PL" sz="1000" dirty="0"/>
              <a:t>    }</a:t>
            </a:r>
            <a:br>
              <a:rPr lang="pl-PL" sz="1000" dirty="0"/>
            </a:br>
            <a:r>
              <a:rPr lang="pl-PL" sz="1000" dirty="0"/>
              <a:t>}</a:t>
            </a:r>
          </a:p>
        </p:txBody>
      </p:sp>
    </p:spTree>
    <p:extLst>
      <p:ext uri="{BB962C8B-B14F-4D97-AF65-F5344CB8AC3E}">
        <p14:creationId xmlns:p14="http://schemas.microsoft.com/office/powerpoint/2010/main" val="82629376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smtClean="0"/>
              <a:t>Junit</a:t>
            </a:r>
            <a:r>
              <a:rPr lang="en-US" dirty="0" smtClean="0"/>
              <a:t> allows for running Data-Driven Test, that means run the same with different data sets. </a:t>
            </a:r>
          </a:p>
          <a:p>
            <a:r>
              <a:rPr lang="en-US" dirty="0" smtClean="0"/>
              <a:t>Data sets can be defined in many convenient ways.</a:t>
            </a:r>
          </a:p>
          <a:p>
            <a:r>
              <a:rPr lang="en-US" dirty="0" smtClean="0"/>
              <a:t>Written by Polish programmer.</a:t>
            </a:r>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err="1" smtClean="0"/>
              <a:t>Parametrized</a:t>
            </a:r>
            <a:r>
              <a:rPr lang="en-US" dirty="0" smtClean="0"/>
              <a:t> tests with </a:t>
            </a:r>
            <a:r>
              <a:rPr lang="en-US" dirty="0" err="1" smtClean="0"/>
              <a:t>JunitParams</a:t>
            </a:r>
            <a:endParaRPr lang="en-US" dirty="0"/>
          </a:p>
        </p:txBody>
      </p:sp>
      <p:sp>
        <p:nvSpPr>
          <p:cNvPr id="5" name="TextBox 4"/>
          <p:cNvSpPr txBox="1"/>
          <p:nvPr/>
        </p:nvSpPr>
        <p:spPr bwMode="auto">
          <a:xfrm>
            <a:off x="4965291" y="1057003"/>
            <a:ext cx="5041006" cy="4462760"/>
          </a:xfrm>
          <a:prstGeom prst="rect">
            <a:avLst/>
          </a:prstGeom>
          <a:noFill/>
          <a:ln w="9525">
            <a:noFill/>
            <a:miter lim="800000"/>
            <a:headEnd/>
            <a:tailEnd/>
          </a:ln>
        </p:spPr>
        <p:txBody>
          <a:bodyPr wrap="square" lIns="0" tIns="0" rIns="0" bIns="0" rtlCol="0">
            <a:spAutoFit/>
          </a:bodyPr>
          <a:lstStyle/>
          <a:p>
            <a:pPr defTabSz="452438"/>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RunWith</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JUnitParamsRunner.class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WhenEarningStatusWithJUnitParams</a:t>
            </a:r>
            <a:r>
              <a:rPr lang="pl-PL" sz="1000" dirty="0">
                <a:latin typeface="Courier New" panose="02070309020205020404" pitchFamily="49" charset="0"/>
                <a:cs typeface="Courier New" panose="02070309020205020404" pitchFamily="49" charset="0"/>
              </a:rPr>
              <a:t> {</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a:latin typeface="Courier New" panose="02070309020205020404" pitchFamily="49" charset="0"/>
                <a:cs typeface="Courier New" panose="02070309020205020404" pitchFamily="49" charset="0"/>
              </a:rPr>
              <a:t>Test</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Parameters</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100,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300,  Silver",</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100, 200,  Silver",</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700,  Gold",</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1500, Platinum</a:t>
            </a:r>
            <a:r>
              <a:rPr lang="pl-PL" sz="1000" dirty="0" smtClean="0">
                <a:latin typeface="Courier New" panose="02070309020205020404" pitchFamily="49" charset="0"/>
                <a:cs typeface="Courier New" panose="02070309020205020404" pitchFamily="49" charset="0"/>
              </a:rPr>
              <a:t>"</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shouldUpgradeStatusBasedOnPointsEarned</a:t>
            </a:r>
            <a:r>
              <a:rPr lang="pl-PL" sz="1000" dirty="0" smtClean="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Status </a:t>
            </a:r>
            <a:r>
              <a:rPr lang="pl-PL" sz="1000" dirty="0" err="1">
                <a:latin typeface="Courier New" panose="02070309020205020404" pitchFamily="49" charset="0"/>
                <a:cs typeface="Courier New" panose="02070309020205020404" pitchFamily="49" charset="0"/>
              </a:rPr>
              <a:t>initialStatus</a:t>
            </a:r>
            <a:r>
              <a:rPr lang="pl-PL" sz="1000" dirty="0">
                <a:latin typeface="Courier New" panose="02070309020205020404" pitchFamily="49" charset="0"/>
                <a:cs typeface="Courier New" panose="02070309020205020404" pitchFamily="49" charset="0"/>
              </a:rPr>
              <a:t>, </a:t>
            </a:r>
            <a:endParaRPr lang="pl-PL" sz="1000" dirty="0" smtClean="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initialPoints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earnedPoints</a:t>
            </a:r>
            <a:r>
              <a:rPr lang="pl-PL" sz="1000" dirty="0">
                <a:latin typeface="Courier New" panose="02070309020205020404" pitchFamily="49" charset="0"/>
                <a:cs typeface="Courier New" panose="02070309020205020404" pitchFamily="49" charset="0"/>
              </a:rPr>
              <a:t>, </a:t>
            </a:r>
            <a:endParaRPr lang="pl-PL" sz="1000" dirty="0" smtClean="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Status </a:t>
            </a:r>
            <a:r>
              <a:rPr lang="pl-PL" sz="1000" dirty="0" err="1">
                <a:latin typeface="Courier New" panose="02070309020205020404" pitchFamily="49" charset="0"/>
                <a:cs typeface="Courier New" panose="02070309020205020404" pitchFamily="49" charset="0"/>
              </a:rPr>
              <a:t>finalStatus</a:t>
            </a:r>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FrequentFlyer</a:t>
            </a:r>
            <a:r>
              <a:rPr lang="pl-PL" sz="1000" dirty="0" smtClean="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member</a:t>
            </a:r>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FrequentFlyer</a:t>
            </a:r>
            <a:endParaRPr lang="pl-PL" sz="1000" dirty="0" smtClean="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withFrequentFlyerNumber</a:t>
            </a:r>
            <a:r>
              <a:rPr lang="pl-PL" sz="1000" dirty="0">
                <a:latin typeface="Courier New" panose="02070309020205020404" pitchFamily="49" charset="0"/>
                <a:cs typeface="Courier New" panose="02070309020205020404" pitchFamily="49" charset="0"/>
              </a:rPr>
              <a:t>("12345678")</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named</a:t>
            </a:r>
            <a:r>
              <a:rPr lang="pl-PL" sz="1000" dirty="0">
                <a:latin typeface="Courier New" panose="02070309020205020404" pitchFamily="49" charset="0"/>
                <a:cs typeface="Courier New" panose="02070309020205020404" pitchFamily="49" charset="0"/>
              </a:rPr>
              <a:t>("Joe", "Jones")</a:t>
            </a:r>
          </a:p>
          <a:p>
            <a:pPr defTabSz="452438"/>
            <a:r>
              <a:rPr lang="pl-PL" sz="1000" dirty="0" smtClean="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withStatusPoints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initialPoints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withStatus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initialStatus</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member.earns</a:t>
            </a:r>
            <a:r>
              <a:rPr lang="pl-PL" sz="1000" dirty="0" smtClean="0">
                <a:latin typeface="Courier New" panose="02070309020205020404" pitchFamily="49" charset="0"/>
                <a:cs typeface="Courier New" panose="02070309020205020404" pitchFamily="49" charset="0"/>
              </a:rPr>
              <a:t>(</a:t>
            </a:r>
            <a:r>
              <a:rPr lang="pl-PL" sz="1000" dirty="0" err="1" smtClean="0">
                <a:latin typeface="Courier New" panose="02070309020205020404" pitchFamily="49" charset="0"/>
                <a:cs typeface="Courier New" panose="02070309020205020404" pitchFamily="49" charset="0"/>
              </a:rPr>
              <a:t>earnedPoints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statusPoints</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assertThat</a:t>
            </a:r>
            <a:r>
              <a:rPr lang="pl-PL" sz="1000" dirty="0" smtClean="0">
                <a:latin typeface="Courier New" panose="02070309020205020404" pitchFamily="49" charset="0"/>
                <a:cs typeface="Courier New" panose="02070309020205020404" pitchFamily="49" charset="0"/>
              </a:rPr>
              <a:t>(</a:t>
            </a:r>
            <a:r>
              <a:rPr lang="pl-PL" sz="1000" dirty="0" err="1" smtClean="0">
                <a:latin typeface="Courier New" panose="02070309020205020404" pitchFamily="49" charset="0"/>
                <a:cs typeface="Courier New" panose="02070309020205020404" pitchFamily="49" charset="0"/>
              </a:rPr>
              <a:t>member.getStatus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isEqualTo</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finalStatus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References</a:t>
            </a:r>
            <a:endParaRPr lang="pl-PL" sz="1200" b="1" kern="0" dirty="0" smtClean="0"/>
          </a:p>
          <a:p>
            <a:pPr marL="0" indent="0">
              <a:buNone/>
            </a:pPr>
            <a:r>
              <a:rPr lang="pl-PL" sz="1200" dirty="0" err="1" smtClean="0"/>
              <a:t>JunitParams</a:t>
            </a:r>
            <a:r>
              <a:rPr lang="pl-PL" sz="1200" dirty="0" smtClean="0"/>
              <a:t> User Guide </a:t>
            </a:r>
            <a:r>
              <a:rPr lang="pl-PL" sz="1200" dirty="0" smtClean="0">
                <a:hlinkClick r:id="rId4"/>
              </a:rPr>
              <a:t>https</a:t>
            </a:r>
            <a:r>
              <a:rPr lang="pl-PL" sz="1200" dirty="0">
                <a:hlinkClick r:id="rId4"/>
              </a:rPr>
              <a:t>://</a:t>
            </a:r>
            <a:r>
              <a:rPr lang="pl-PL" sz="1200" dirty="0" smtClean="0">
                <a:hlinkClick r:id="rId4"/>
              </a:rPr>
              <a:t>github.com/Pragmatists/junitparams/tree/master/src/test/java/junitparams/usage</a:t>
            </a:r>
            <a:endParaRPr lang="pl-PL" sz="1200" dirty="0" smtClean="0"/>
          </a:p>
          <a:p>
            <a:pPr marL="0" indent="0">
              <a:buNone/>
            </a:pPr>
            <a:endParaRPr lang="pl-PL" sz="1200" dirty="0"/>
          </a:p>
          <a:p>
            <a:pPr marL="0" indent="0">
              <a:buFontTx/>
              <a:buNone/>
            </a:pPr>
            <a:endParaRPr lang="en-US" kern="0" dirty="0"/>
          </a:p>
        </p:txBody>
      </p:sp>
    </p:spTree>
    <p:extLst>
      <p:ext uri="{BB962C8B-B14F-4D97-AF65-F5344CB8AC3E}">
        <p14:creationId xmlns:p14="http://schemas.microsoft.com/office/powerpoint/2010/main" val="424585647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smtClean="0"/>
              <a:t>Mockito</a:t>
            </a:r>
            <a:r>
              <a:rPr lang="en-US" dirty="0" smtClean="0"/>
              <a:t> allows to mimic object behavior</a:t>
            </a:r>
          </a:p>
          <a:p>
            <a:r>
              <a:rPr lang="en-US" dirty="0" smtClean="0"/>
              <a:t>Useful when testing interactions with objects that are not yet implemented</a:t>
            </a:r>
          </a:p>
          <a:p>
            <a:pPr marL="0" indent="0">
              <a:buNone/>
            </a:pPr>
            <a:endParaRPr lang="en-US" dirty="0"/>
          </a:p>
        </p:txBody>
      </p:sp>
      <p:sp>
        <p:nvSpPr>
          <p:cNvPr id="3" name="Title 2"/>
          <p:cNvSpPr>
            <a:spLocks noGrp="1"/>
          </p:cNvSpPr>
          <p:nvPr>
            <p:ph type="title"/>
          </p:nvPr>
        </p:nvSpPr>
        <p:spPr/>
        <p:txBody>
          <a:bodyPr/>
          <a:lstStyle/>
          <a:p>
            <a:r>
              <a:rPr lang="en-US" dirty="0" err="1" smtClean="0"/>
              <a:t>Mockito</a:t>
            </a:r>
            <a:endParaRPr lang="en-US" dirty="0"/>
          </a:p>
        </p:txBody>
      </p:sp>
      <p:sp>
        <p:nvSpPr>
          <p:cNvPr id="5" name="TextBox 4"/>
          <p:cNvSpPr txBox="1"/>
          <p:nvPr/>
        </p:nvSpPr>
        <p:spPr bwMode="auto">
          <a:xfrm>
            <a:off x="4965291" y="1057003"/>
            <a:ext cx="5041006" cy="1077218"/>
          </a:xfrm>
          <a:prstGeom prst="rect">
            <a:avLst/>
          </a:prstGeom>
          <a:noFill/>
          <a:ln w="9525">
            <a:noFill/>
            <a:miter lim="800000"/>
            <a:headEnd/>
            <a:tailEnd/>
          </a:ln>
        </p:spPr>
        <p:txBody>
          <a:bodyPr wrap="square" lIns="0" tIns="0" rIns="0" bIns="0" rtlCol="0">
            <a:spAutoFit/>
          </a:bodyPr>
          <a:lstStyle/>
          <a:p>
            <a:pPr defTabSz="452438"/>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Mock</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Person </a:t>
            </a:r>
            <a:r>
              <a:rPr lang="pl-PL" sz="1000" dirty="0" err="1">
                <a:latin typeface="Courier New" panose="02070309020205020404" pitchFamily="49" charset="0"/>
                <a:cs typeface="Courier New" panose="02070309020205020404" pitchFamily="49" charset="0"/>
              </a:rPr>
              <a:t>person</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err="1">
                <a:latin typeface="Courier New" panose="02070309020205020404" pitchFamily="49" charset="0"/>
                <a:cs typeface="Courier New" panose="02070309020205020404" pitchFamily="49" charset="0"/>
              </a:rPr>
              <a:t>when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person.getChildNumer</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thenReturn</a:t>
            </a:r>
            <a:r>
              <a:rPr lang="pl-PL" sz="1000" dirty="0">
                <a:latin typeface="Courier New" panose="02070309020205020404" pitchFamily="49" charset="0"/>
                <a:cs typeface="Courier New" panose="02070309020205020404" pitchFamily="49" charset="0"/>
              </a:rPr>
              <a:t>(1);</a:t>
            </a:r>
          </a:p>
          <a:p>
            <a:pPr defTabSz="452438"/>
            <a:r>
              <a:rPr lang="pl-PL" sz="1000" dirty="0" err="1">
                <a:latin typeface="Courier New" panose="02070309020205020404" pitchFamily="49" charset="0"/>
                <a:cs typeface="Courier New" panose="02070309020205020404" pitchFamily="49" charset="0"/>
              </a:rPr>
              <a:t>when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person.getChildName</a:t>
            </a:r>
            <a:r>
              <a:rPr lang="pl-PL" sz="1000" dirty="0">
                <a:latin typeface="Courier New" panose="02070309020205020404" pitchFamily="49" charset="0"/>
                <a:cs typeface="Courier New" panose="02070309020205020404" pitchFamily="49" charset="0"/>
              </a:rPr>
              <a:t>(0)).</a:t>
            </a:r>
            <a:r>
              <a:rPr lang="pl-PL" sz="1000" dirty="0" err="1">
                <a:latin typeface="Courier New" panose="02070309020205020404" pitchFamily="49" charset="0"/>
                <a:cs typeface="Courier New" panose="02070309020205020404" pitchFamily="49" charset="0"/>
              </a:rPr>
              <a:t>thenReturn</a:t>
            </a:r>
            <a:r>
              <a:rPr lang="pl-PL" sz="1000" dirty="0">
                <a:latin typeface="Courier New" panose="02070309020205020404" pitchFamily="49" charset="0"/>
                <a:cs typeface="Courier New" panose="02070309020205020404" pitchFamily="49" charset="0"/>
              </a:rPr>
              <a:t>("Marek");</a:t>
            </a:r>
          </a:p>
          <a:p>
            <a:pPr defTabSz="452438"/>
            <a:r>
              <a:rPr lang="pl-PL" sz="1000" dirty="0">
                <a:latin typeface="Courier New" panose="02070309020205020404" pitchFamily="49" charset="0"/>
                <a:cs typeface="Courier New" panose="02070309020205020404" pitchFamily="49" charset="0"/>
              </a:rPr>
              <a:t>String </a:t>
            </a:r>
            <a:r>
              <a:rPr lang="pl-PL" sz="1000" dirty="0" err="1">
                <a:latin typeface="Courier New" panose="02070309020205020404" pitchFamily="49" charset="0"/>
                <a:cs typeface="Courier New" panose="02070309020205020404" pitchFamily="49" charset="0"/>
              </a:rPr>
              <a:t>firstChileName</a:t>
            </a:r>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person.getChildName</a:t>
            </a:r>
            <a:r>
              <a:rPr lang="pl-PL" sz="1000" dirty="0">
                <a:latin typeface="Courier New" panose="02070309020205020404" pitchFamily="49" charset="0"/>
                <a:cs typeface="Courier New" panose="02070309020205020404" pitchFamily="49" charset="0"/>
              </a:rPr>
              <a:t>(0)</a:t>
            </a:r>
          </a:p>
          <a:p>
            <a:pPr defTabSz="452438"/>
            <a:r>
              <a:rPr lang="pl-PL" sz="1000" dirty="0" err="1">
                <a:latin typeface="Courier New" panose="02070309020205020404" pitchFamily="49" charset="0"/>
                <a:cs typeface="Courier New" panose="02070309020205020404" pitchFamily="49" charset="0"/>
              </a:rPr>
              <a:t>System.out.println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firstChileName</a:t>
            </a:r>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References</a:t>
            </a:r>
            <a:endParaRPr lang="pl-PL" sz="1200" b="1" kern="0" dirty="0" smtClean="0"/>
          </a:p>
          <a:p>
            <a:pPr marL="0" indent="0">
              <a:buNone/>
            </a:pPr>
            <a:r>
              <a:rPr lang="pl-PL" sz="1200" dirty="0" err="1" smtClean="0"/>
              <a:t>Mockito</a:t>
            </a:r>
            <a:r>
              <a:rPr lang="pl-PL" sz="1200" dirty="0" smtClean="0"/>
              <a:t> Home </a:t>
            </a:r>
            <a:r>
              <a:rPr lang="pl-PL" sz="1200" dirty="0" err="1" smtClean="0"/>
              <a:t>Page</a:t>
            </a:r>
            <a:r>
              <a:rPr lang="pl-PL" sz="1200" dirty="0"/>
              <a:t> - </a:t>
            </a:r>
            <a:r>
              <a:rPr lang="pl-PL" sz="1200" dirty="0">
                <a:hlinkClick r:id="rId4"/>
              </a:rPr>
              <a:t>http://mockito.org</a:t>
            </a:r>
            <a:r>
              <a:rPr lang="pl-PL" sz="1200" dirty="0" smtClean="0">
                <a:hlinkClick r:id="rId4"/>
              </a:rPr>
              <a:t>/</a:t>
            </a:r>
            <a:endParaRPr lang="pl-PL" sz="1200" dirty="0" smtClean="0"/>
          </a:p>
          <a:p>
            <a:pPr marL="0" indent="0">
              <a:buNone/>
            </a:pPr>
            <a:endParaRPr lang="pl-PL" sz="1200" dirty="0" smtClean="0"/>
          </a:p>
          <a:p>
            <a:pPr marL="0" indent="0">
              <a:buNone/>
            </a:pPr>
            <a:endParaRPr lang="pl-PL" sz="1200" dirty="0"/>
          </a:p>
          <a:p>
            <a:pPr marL="0" indent="0">
              <a:buFontTx/>
              <a:buNone/>
            </a:pPr>
            <a:endParaRPr lang="en-US" kern="0" dirty="0"/>
          </a:p>
        </p:txBody>
      </p:sp>
    </p:spTree>
    <p:extLst>
      <p:ext uri="{BB962C8B-B14F-4D97-AF65-F5344CB8AC3E}">
        <p14:creationId xmlns:p14="http://schemas.microsoft.com/office/powerpoint/2010/main" val="101045879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Majority of program testing is conducted by people other than the author</a:t>
            </a:r>
          </a:p>
          <a:p>
            <a:r>
              <a:rPr lang="en-US" dirty="0" smtClean="0"/>
              <a:t>Primary human testing methods are code inspections and walkthroughs (...). These methods can be</a:t>
            </a:r>
          </a:p>
          <a:p>
            <a:pPr marL="0" indent="0">
              <a:buNone/>
            </a:pPr>
            <a:r>
              <a:rPr lang="en-US" dirty="0" smtClean="0"/>
              <a:t>used at virtually any stage of software development, after an application is deemed to be complete or as each module or unit is complete.</a:t>
            </a:r>
          </a:p>
          <a:p>
            <a:r>
              <a:rPr lang="en-US" dirty="0" smtClean="0"/>
              <a:t>With either method, participants must conduct some preparatory work.</a:t>
            </a:r>
          </a:p>
          <a:p>
            <a:r>
              <a:rPr lang="en-US" dirty="0" smtClean="0"/>
              <a:t>The objective of the meeting is to find errors but not to find solutions</a:t>
            </a:r>
          </a:p>
          <a:p>
            <a:r>
              <a:rPr lang="en-US" dirty="0" smtClean="0"/>
              <a:t>Generally are effective in finding from 30 to 70 percent of the logic-design and coding errors in typical programs.</a:t>
            </a:r>
          </a:p>
          <a:p>
            <a:r>
              <a:rPr lang="en-US" dirty="0" smtClean="0"/>
              <a:t>Learning and sharing good practice</a:t>
            </a:r>
          </a:p>
          <a:p>
            <a:endParaRPr lang="en-US" dirty="0" smtClean="0"/>
          </a:p>
          <a:p>
            <a:r>
              <a:rPr lang="en-US" dirty="0" smtClean="0"/>
              <a:t>Find only the ‘‘easy’’ errors (those that would be trivial to find with computer-based testing) and that the difficult, obscure, or tricky errors can be found only by computer-based testing.</a:t>
            </a:r>
            <a:endParaRPr lang="en-US" dirty="0"/>
          </a:p>
        </p:txBody>
      </p:sp>
      <p:sp>
        <p:nvSpPr>
          <p:cNvPr id="3" name="Title 2"/>
          <p:cNvSpPr>
            <a:spLocks noGrp="1"/>
          </p:cNvSpPr>
          <p:nvPr>
            <p:ph type="title"/>
          </p:nvPr>
        </p:nvSpPr>
        <p:spPr/>
        <p:txBody>
          <a:bodyPr/>
          <a:lstStyle/>
          <a:p>
            <a:r>
              <a:rPr lang="en-US" dirty="0" smtClean="0"/>
              <a:t>Inspection and reviews</a:t>
            </a:r>
            <a:endParaRPr lang="en-US" dirty="0"/>
          </a:p>
        </p:txBody>
      </p:sp>
    </p:spTree>
    <p:extLst>
      <p:ext uri="{BB962C8B-B14F-4D97-AF65-F5344CB8AC3E}">
        <p14:creationId xmlns:p14="http://schemas.microsoft.com/office/powerpoint/2010/main" val="380987360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l-PL" dirty="0" err="1" smtClean="0"/>
              <a:t>Create</a:t>
            </a:r>
            <a:r>
              <a:rPr lang="pl-PL" dirty="0" smtClean="0"/>
              <a:t> </a:t>
            </a:r>
            <a:r>
              <a:rPr lang="pl-PL" dirty="0" err="1" smtClean="0"/>
              <a:t>github</a:t>
            </a:r>
            <a:r>
              <a:rPr lang="pl-PL" dirty="0" smtClean="0"/>
              <a:t> </a:t>
            </a:r>
            <a:r>
              <a:rPr lang="pl-PL" dirty="0" err="1" smtClean="0"/>
              <a:t>account</a:t>
            </a:r>
            <a:r>
              <a:rPr lang="pl-PL" dirty="0" smtClean="0"/>
              <a:t> and clone </a:t>
            </a:r>
            <a:r>
              <a:rPr lang="pl-PL" dirty="0" err="1" smtClean="0"/>
              <a:t>project</a:t>
            </a:r>
            <a:r>
              <a:rPr lang="pl-PL" dirty="0" smtClean="0"/>
              <a:t> </a:t>
            </a:r>
            <a:r>
              <a:rPr lang="en-US" dirty="0">
                <a:hlinkClick r:id="rId2"/>
              </a:rPr>
              <a:t>https://</a:t>
            </a:r>
            <a:r>
              <a:rPr lang="en-US" dirty="0" smtClean="0">
                <a:hlinkClick r:id="rId2"/>
              </a:rPr>
              <a:t>github.com/jacekokrojek/math.uni.lodz.pl</a:t>
            </a:r>
            <a:endParaRPr lang="pl-PL" dirty="0" smtClean="0"/>
          </a:p>
          <a:p>
            <a:r>
              <a:rPr lang="pl-PL" dirty="0" smtClean="0"/>
              <a:t>Complete </a:t>
            </a:r>
            <a:r>
              <a:rPr lang="pl-PL" dirty="0" err="1" smtClean="0"/>
              <a:t>tests</a:t>
            </a:r>
            <a:r>
              <a:rPr lang="pl-PL" dirty="0" smtClean="0"/>
              <a:t> for </a:t>
            </a:r>
            <a:r>
              <a:rPr lang="pl-PL" dirty="0" err="1" smtClean="0"/>
              <a:t>AnserEntity</a:t>
            </a:r>
            <a:r>
              <a:rPr lang="pl-PL" dirty="0" smtClean="0"/>
              <a:t> from </a:t>
            </a:r>
            <a:r>
              <a:rPr lang="pl-PL" kern="1200" dirty="0" err="1" smtClean="0">
                <a:latin typeface="Arial" pitchFamily="34" charset="0"/>
              </a:rPr>
              <a:t>com.gft.structuraltest.testconference.registrationdata</a:t>
            </a:r>
            <a:r>
              <a:rPr lang="pl-PL" kern="1200" dirty="0" smtClean="0">
                <a:latin typeface="Arial" pitchFamily="34" charset="0"/>
              </a:rPr>
              <a:t> </a:t>
            </a:r>
            <a:r>
              <a:rPr lang="pl-PL" kern="1200" dirty="0" err="1">
                <a:latin typeface="Arial" pitchFamily="34" charset="0"/>
              </a:rPr>
              <a:t>package</a:t>
            </a:r>
            <a:r>
              <a:rPr lang="pl-PL" kern="1200" dirty="0">
                <a:latin typeface="Arial" pitchFamily="34" charset="0"/>
              </a:rPr>
              <a:t>. </a:t>
            </a:r>
            <a:r>
              <a:rPr lang="pl-PL" kern="1200" dirty="0" err="1">
                <a:latin typeface="Arial" pitchFamily="34" charset="0"/>
              </a:rPr>
              <a:t>There</a:t>
            </a:r>
            <a:r>
              <a:rPr lang="pl-PL" kern="1200" dirty="0">
                <a:latin typeface="Arial" pitchFamily="34" charset="0"/>
              </a:rPr>
              <a:t> </a:t>
            </a:r>
            <a:r>
              <a:rPr lang="pl-PL" kern="1200" dirty="0" err="1">
                <a:latin typeface="Arial" pitchFamily="34" charset="0"/>
              </a:rPr>
              <a:t>is</a:t>
            </a:r>
            <a:r>
              <a:rPr lang="pl-PL" kern="1200" dirty="0">
                <a:latin typeface="Arial" pitchFamily="34" charset="0"/>
              </a:rPr>
              <a:t> a </a:t>
            </a:r>
            <a:r>
              <a:rPr lang="pl-PL" kern="1200" dirty="0" err="1">
                <a:latin typeface="Arial" pitchFamily="34" charset="0"/>
              </a:rPr>
              <a:t>template</a:t>
            </a:r>
            <a:r>
              <a:rPr lang="pl-PL" kern="1200" dirty="0">
                <a:latin typeface="Arial" pitchFamily="34" charset="0"/>
              </a:rPr>
              <a:t> test for </a:t>
            </a:r>
            <a:r>
              <a:rPr lang="pl-PL" kern="1200" dirty="0" err="1">
                <a:latin typeface="Arial" pitchFamily="34" charset="0"/>
              </a:rPr>
              <a:t>method</a:t>
            </a:r>
            <a:r>
              <a:rPr lang="pl-PL" kern="1200" dirty="0">
                <a:latin typeface="Arial" pitchFamily="34" charset="0"/>
              </a:rPr>
              <a:t> </a:t>
            </a:r>
            <a:r>
              <a:rPr lang="pl-PL" kern="1200" dirty="0" err="1">
                <a:latin typeface="Arial" pitchFamily="34" charset="0"/>
              </a:rPr>
              <a:t>equals</a:t>
            </a:r>
            <a:r>
              <a:rPr lang="pl-PL" kern="1200" dirty="0">
                <a:latin typeface="Arial" pitchFamily="34" charset="0"/>
              </a:rPr>
              <a:t>() of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class</a:t>
            </a:r>
            <a:r>
              <a:rPr lang="pl-PL" kern="1200" dirty="0">
                <a:latin typeface="Arial" pitchFamily="34" charset="0"/>
              </a:rPr>
              <a:t>. </a:t>
            </a:r>
            <a:r>
              <a:rPr lang="pl-PL" kern="1200" dirty="0" err="1">
                <a:latin typeface="Arial" pitchFamily="34" charset="0"/>
              </a:rPr>
              <a:t>Based</a:t>
            </a:r>
            <a:r>
              <a:rPr lang="pl-PL" kern="1200" dirty="0">
                <a:latin typeface="Arial" pitchFamily="34" charset="0"/>
              </a:rPr>
              <a:t> on the </a:t>
            </a:r>
            <a:r>
              <a:rPr lang="pl-PL" kern="1200" dirty="0" err="1">
                <a:latin typeface="Arial" pitchFamily="34" charset="0"/>
              </a:rPr>
              <a:t>example</a:t>
            </a:r>
            <a:r>
              <a:rPr lang="pl-PL" kern="1200" dirty="0">
                <a:latin typeface="Arial" pitchFamily="34" charset="0"/>
              </a:rPr>
              <a:t> </a:t>
            </a:r>
            <a:r>
              <a:rPr lang="pl-PL" kern="1200" dirty="0" err="1">
                <a:latin typeface="Arial" pitchFamily="34" charset="0"/>
              </a:rPr>
              <a:t>add</a:t>
            </a:r>
            <a:r>
              <a:rPr lang="pl-PL" kern="1200" dirty="0">
                <a:latin typeface="Arial" pitchFamily="34" charset="0"/>
              </a:rPr>
              <a:t> </a:t>
            </a:r>
            <a:r>
              <a:rPr lang="pl-PL" kern="1200" dirty="0" err="1">
                <a:latin typeface="Arial" pitchFamily="34" charset="0"/>
              </a:rPr>
              <a:t>new</a:t>
            </a:r>
            <a:r>
              <a:rPr lang="pl-PL" kern="1200" dirty="0">
                <a:latin typeface="Arial" pitchFamily="34" charset="0"/>
              </a:rPr>
              <a:t> </a:t>
            </a:r>
            <a:r>
              <a:rPr lang="pl-PL" kern="1200" dirty="0" err="1">
                <a:latin typeface="Arial" pitchFamily="34" charset="0"/>
              </a:rPr>
              <a:t>tests</a:t>
            </a:r>
            <a:r>
              <a:rPr lang="pl-PL" kern="1200" dirty="0">
                <a:latin typeface="Arial" pitchFamily="34" charset="0"/>
              </a:rPr>
              <a:t> to </a:t>
            </a:r>
            <a:r>
              <a:rPr lang="pl-PL" kern="1200" dirty="0" err="1" smtClean="0">
                <a:latin typeface="Arial" pitchFamily="34" charset="0"/>
              </a:rPr>
              <a:t>get</a:t>
            </a:r>
            <a:r>
              <a:rPr lang="pl-PL" kern="1200" dirty="0" smtClean="0">
                <a:latin typeface="Arial" pitchFamily="34" charset="0"/>
              </a:rPr>
              <a:t> 100% </a:t>
            </a:r>
            <a:r>
              <a:rPr lang="pl-PL" kern="1200" dirty="0" err="1" smtClean="0">
                <a:latin typeface="Arial" pitchFamily="34" charset="0"/>
              </a:rPr>
              <a:t>statement</a:t>
            </a:r>
            <a:r>
              <a:rPr lang="pl-PL" kern="1200" dirty="0" smtClean="0">
                <a:latin typeface="Arial" pitchFamily="34" charset="0"/>
              </a:rPr>
              <a:t> </a:t>
            </a:r>
            <a:r>
              <a:rPr lang="pl-PL" kern="1200" dirty="0" err="1" smtClean="0">
                <a:latin typeface="Arial" pitchFamily="34" charset="0"/>
              </a:rPr>
              <a:t>coverage</a:t>
            </a:r>
            <a:r>
              <a:rPr lang="pl-PL" kern="1200" dirty="0" smtClean="0">
                <a:latin typeface="Arial" pitchFamily="34" charset="0"/>
              </a:rPr>
              <a:t>.</a:t>
            </a:r>
          </a:p>
          <a:p>
            <a:r>
              <a:rPr lang="pl-PL" kern="1200" dirty="0" smtClean="0">
                <a:latin typeface="Arial" pitchFamily="34" charset="0"/>
              </a:rPr>
              <a:t>Run </a:t>
            </a:r>
            <a:r>
              <a:rPr lang="pl-PL" kern="1200" dirty="0" err="1" smtClean="0">
                <a:latin typeface="Arial" pitchFamily="34" charset="0"/>
              </a:rPr>
              <a:t>jacoco</a:t>
            </a:r>
            <a:r>
              <a:rPr lang="pl-PL" kern="1200" dirty="0" smtClean="0">
                <a:latin typeface="Arial" pitchFamily="34" charset="0"/>
              </a:rPr>
              <a:t> report  (</a:t>
            </a:r>
            <a:r>
              <a:rPr lang="pl-PL" dirty="0" err="1"/>
              <a:t>gradle</a:t>
            </a:r>
            <a:r>
              <a:rPr lang="pl-PL" dirty="0"/>
              <a:t> </a:t>
            </a:r>
            <a:r>
              <a:rPr lang="pl-PL" dirty="0" err="1" smtClean="0"/>
              <a:t>jacocoTestReport</a:t>
            </a:r>
            <a:r>
              <a:rPr lang="pl-PL" dirty="0" smtClean="0"/>
              <a:t>) </a:t>
            </a:r>
            <a:r>
              <a:rPr lang="pl-PL" kern="1200" dirty="0" smtClean="0">
                <a:latin typeface="Arial" pitchFamily="34" charset="0"/>
              </a:rPr>
              <a:t>to </a:t>
            </a:r>
            <a:r>
              <a:rPr lang="pl-PL" kern="1200" dirty="0" err="1" smtClean="0">
                <a:latin typeface="Arial" pitchFamily="34" charset="0"/>
              </a:rPr>
              <a:t>confirm</a:t>
            </a:r>
            <a:r>
              <a:rPr lang="pl-PL" kern="1200" dirty="0" smtClean="0">
                <a:latin typeface="Arial" pitchFamily="34" charset="0"/>
              </a:rPr>
              <a:t> </a:t>
            </a:r>
            <a:r>
              <a:rPr lang="pl-PL" kern="1200" dirty="0" err="1" smtClean="0">
                <a:latin typeface="Arial" pitchFamily="34" charset="0"/>
              </a:rPr>
              <a:t>coverage</a:t>
            </a:r>
            <a:endParaRPr lang="pl-PL" kern="1200" dirty="0" smtClean="0">
              <a:latin typeface="Arial" pitchFamily="34" charset="0"/>
            </a:endParaRPr>
          </a:p>
          <a:p>
            <a:r>
              <a:rPr lang="pl-PL" kern="1200" dirty="0" smtClean="0">
                <a:latin typeface="Arial" pitchFamily="34" charset="0"/>
              </a:rPr>
              <a:t>Links to </a:t>
            </a:r>
            <a:r>
              <a:rPr lang="pl-PL" kern="1200" dirty="0" err="1" smtClean="0">
                <a:latin typeface="Arial" pitchFamily="34" charset="0"/>
              </a:rPr>
              <a:t>all</a:t>
            </a:r>
            <a:r>
              <a:rPr lang="pl-PL" kern="1200" dirty="0" smtClean="0">
                <a:latin typeface="Arial" pitchFamily="34" charset="0"/>
              </a:rPr>
              <a:t> </a:t>
            </a:r>
            <a:r>
              <a:rPr lang="pl-PL" kern="1200" dirty="0" err="1" smtClean="0">
                <a:latin typeface="Arial" pitchFamily="34" charset="0"/>
              </a:rPr>
              <a:t>tools</a:t>
            </a:r>
            <a:r>
              <a:rPr lang="pl-PL" kern="1200" dirty="0" smtClean="0">
                <a:latin typeface="Arial" pitchFamily="34" charset="0"/>
              </a:rPr>
              <a:t> and materials </a:t>
            </a:r>
            <a:r>
              <a:rPr lang="pl-PL" kern="1200" dirty="0" err="1" smtClean="0">
                <a:latin typeface="Arial" pitchFamily="34" charset="0"/>
              </a:rPr>
              <a:t>that</a:t>
            </a:r>
            <a:r>
              <a:rPr lang="pl-PL" kern="1200" dirty="0" smtClean="0">
                <a:latin typeface="Arial" pitchFamily="34" charset="0"/>
              </a:rPr>
              <a:t> </a:t>
            </a:r>
            <a:r>
              <a:rPr lang="pl-PL" kern="1200" dirty="0" err="1" smtClean="0">
                <a:latin typeface="Arial" pitchFamily="34" charset="0"/>
              </a:rPr>
              <a:t>are</a:t>
            </a:r>
            <a:r>
              <a:rPr lang="pl-PL" kern="1200" dirty="0" smtClean="0">
                <a:latin typeface="Arial" pitchFamily="34" charset="0"/>
              </a:rPr>
              <a:t> </a:t>
            </a:r>
            <a:r>
              <a:rPr lang="pl-PL" kern="1200" dirty="0" err="1" smtClean="0">
                <a:latin typeface="Arial" pitchFamily="34" charset="0"/>
              </a:rPr>
              <a:t>required</a:t>
            </a:r>
            <a:r>
              <a:rPr lang="pl-PL" kern="1200" dirty="0" smtClean="0">
                <a:latin typeface="Arial" pitchFamily="34" charset="0"/>
              </a:rPr>
              <a:t> to </a:t>
            </a:r>
            <a:r>
              <a:rPr lang="pl-PL" kern="1200" dirty="0" err="1" smtClean="0">
                <a:latin typeface="Arial" pitchFamily="34" charset="0"/>
              </a:rPr>
              <a:t>comlete</a:t>
            </a:r>
            <a:r>
              <a:rPr lang="pl-PL" kern="1200" dirty="0" smtClean="0">
                <a:latin typeface="Arial" pitchFamily="34" charset="0"/>
              </a:rPr>
              <a:t> </a:t>
            </a:r>
            <a:r>
              <a:rPr lang="pl-PL" kern="1200" dirty="0" err="1" smtClean="0">
                <a:latin typeface="Arial" pitchFamily="34" charset="0"/>
              </a:rPr>
              <a:t>this</a:t>
            </a:r>
            <a:r>
              <a:rPr lang="pl-PL" kern="1200" dirty="0" smtClean="0">
                <a:latin typeface="Arial" pitchFamily="34" charset="0"/>
              </a:rPr>
              <a:t> </a:t>
            </a:r>
            <a:r>
              <a:rPr lang="pl-PL" kern="1200" dirty="0" err="1" smtClean="0">
                <a:latin typeface="Arial" pitchFamily="34" charset="0"/>
              </a:rPr>
              <a:t>task</a:t>
            </a:r>
            <a:r>
              <a:rPr lang="pl-PL" kern="1200" dirty="0" smtClean="0">
                <a:latin typeface="Arial" pitchFamily="34" charset="0"/>
              </a:rPr>
              <a:t> </a:t>
            </a:r>
            <a:r>
              <a:rPr lang="pl-PL" kern="1200" dirty="0" err="1" smtClean="0">
                <a:latin typeface="Arial" pitchFamily="34" charset="0"/>
              </a:rPr>
              <a:t>can</a:t>
            </a:r>
            <a:r>
              <a:rPr lang="pl-PL" kern="1200" dirty="0" smtClean="0">
                <a:latin typeface="Arial" pitchFamily="34" charset="0"/>
              </a:rPr>
              <a:t> be </a:t>
            </a:r>
            <a:r>
              <a:rPr lang="pl-PL" kern="1200" dirty="0" err="1" smtClean="0">
                <a:latin typeface="Arial" pitchFamily="34" charset="0"/>
              </a:rPr>
              <a:t>find</a:t>
            </a:r>
            <a:r>
              <a:rPr lang="pl-PL" kern="1200" dirty="0" smtClean="0">
                <a:latin typeface="Arial" pitchFamily="34" charset="0"/>
              </a:rPr>
              <a:t> in </a:t>
            </a:r>
            <a:r>
              <a:rPr lang="pl-PL" kern="1200" dirty="0" err="1" smtClean="0">
                <a:latin typeface="Arial" pitchFamily="34" charset="0"/>
              </a:rPr>
              <a:t>this</a:t>
            </a:r>
            <a:r>
              <a:rPr lang="pl-PL" kern="1200" dirty="0" smtClean="0">
                <a:latin typeface="Arial" pitchFamily="34" charset="0"/>
              </a:rPr>
              <a:t> </a:t>
            </a:r>
            <a:r>
              <a:rPr lang="pl-PL" kern="1200" dirty="0" err="1" smtClean="0">
                <a:latin typeface="Arial" pitchFamily="34" charset="0"/>
              </a:rPr>
              <a:t>presentation</a:t>
            </a:r>
            <a:endParaRPr lang="pl-PL" kern="1200" dirty="0">
              <a:latin typeface="Arial" pitchFamily="34" charset="0"/>
            </a:endParaRPr>
          </a:p>
          <a:p>
            <a:pPr marL="0" indent="0">
              <a:buNone/>
            </a:pPr>
            <a:endParaRPr lang="pl-PL" dirty="0"/>
          </a:p>
          <a:p>
            <a:endParaRPr lang="en-US" dirty="0"/>
          </a:p>
        </p:txBody>
      </p:sp>
      <p:sp>
        <p:nvSpPr>
          <p:cNvPr id="3" name="Title 2"/>
          <p:cNvSpPr>
            <a:spLocks noGrp="1"/>
          </p:cNvSpPr>
          <p:nvPr>
            <p:ph type="title"/>
          </p:nvPr>
        </p:nvSpPr>
        <p:spPr/>
        <p:txBody>
          <a:bodyPr/>
          <a:lstStyle/>
          <a:p>
            <a:r>
              <a:rPr lang="pl-PL" dirty="0" err="1" smtClean="0"/>
              <a:t>Task</a:t>
            </a:r>
            <a:r>
              <a:rPr lang="pl-PL" dirty="0" smtClean="0"/>
              <a:t> 1</a:t>
            </a:r>
            <a:endParaRPr lang="en-US" dirty="0"/>
          </a:p>
        </p:txBody>
      </p:sp>
    </p:spTree>
    <p:extLst>
      <p:ext uri="{BB962C8B-B14F-4D97-AF65-F5344CB8AC3E}">
        <p14:creationId xmlns:p14="http://schemas.microsoft.com/office/powerpoint/2010/main" val="157150803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US" dirty="0" smtClean="0"/>
              <a:t> </a:t>
            </a:r>
            <a:endParaRPr lang="en-US" dirty="0"/>
          </a:p>
        </p:txBody>
      </p:sp>
      <p:sp>
        <p:nvSpPr>
          <p:cNvPr id="7" name="Tytuł 6"/>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Coverage criteria</a:t>
            </a:r>
          </a:p>
          <a:p>
            <a:pPr lvl="1"/>
            <a:r>
              <a:rPr lang="en-US" dirty="0" smtClean="0"/>
              <a:t>Statements coverage</a:t>
            </a:r>
          </a:p>
          <a:p>
            <a:r>
              <a:rPr lang="en-US" dirty="0" smtClean="0"/>
              <a:t>Unit testing</a:t>
            </a:r>
          </a:p>
          <a:p>
            <a:pPr lvl="1"/>
            <a:r>
              <a:rPr lang="en-US" dirty="0" err="1" smtClean="0"/>
              <a:t>JUnit</a:t>
            </a:r>
            <a:endParaRPr lang="en-US" dirty="0" smtClean="0"/>
          </a:p>
          <a:p>
            <a:pPr lvl="1"/>
            <a:r>
              <a:rPr lang="en-US" dirty="0" err="1" smtClean="0"/>
              <a:t>JUnitParam</a:t>
            </a:r>
            <a:endParaRPr lang="en-US" dirty="0" smtClean="0"/>
          </a:p>
          <a:p>
            <a:pPr lvl="1"/>
            <a:r>
              <a:rPr lang="en-US" dirty="0" err="1" smtClean="0"/>
              <a:t>Mockito</a:t>
            </a:r>
            <a:endParaRPr lang="en-US" dirty="0" smtClean="0"/>
          </a:p>
          <a:p>
            <a:pPr lvl="1"/>
            <a:r>
              <a:rPr lang="en-US" dirty="0" err="1" smtClean="0"/>
              <a:t>JaCoCo</a:t>
            </a:r>
            <a:endParaRPr lang="en-US" dirty="0" smtClean="0"/>
          </a:p>
          <a:p>
            <a:r>
              <a:rPr lang="en-US" dirty="0" smtClean="0"/>
              <a:t>Reviews</a:t>
            </a:r>
          </a:p>
          <a:p>
            <a:pPr lvl="1"/>
            <a:r>
              <a:rPr lang="en-US" dirty="0" smtClean="0"/>
              <a:t>Code inspection</a:t>
            </a:r>
          </a:p>
          <a:p>
            <a:endParaRPr lang="en-US" dirty="0" smtClean="0"/>
          </a:p>
          <a:p>
            <a:pPr lvl="1"/>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Additional</a:t>
            </a:r>
            <a:r>
              <a:rPr lang="pl-PL" sz="1200" b="1" kern="0" dirty="0" smtClean="0"/>
              <a:t> materials </a:t>
            </a:r>
          </a:p>
          <a:p>
            <a:pPr marL="0" indent="0">
              <a:buFontTx/>
              <a:buNone/>
            </a:pPr>
            <a:r>
              <a:rPr lang="pl-PL" sz="1200" kern="0" dirty="0" smtClean="0"/>
              <a:t>Source </a:t>
            </a:r>
            <a:r>
              <a:rPr lang="pl-PL" sz="1200" kern="0" dirty="0" err="1" smtClean="0"/>
              <a:t>code</a:t>
            </a:r>
            <a:r>
              <a:rPr lang="pl-PL" sz="1200" kern="0" dirty="0" smtClean="0"/>
              <a:t> </a:t>
            </a:r>
            <a:r>
              <a:rPr lang="en-US" sz="1200" kern="0" dirty="0" smtClean="0">
                <a:hlinkClick r:id="rId4"/>
              </a:rPr>
              <a:t>https</a:t>
            </a:r>
            <a:r>
              <a:rPr lang="en-US" sz="1200" kern="0" dirty="0">
                <a:hlinkClick r:id="rId4"/>
              </a:rPr>
              <a:t>://</a:t>
            </a:r>
            <a:r>
              <a:rPr lang="en-US" sz="1200" kern="0" dirty="0" smtClean="0">
                <a:hlinkClick r:id="rId4"/>
              </a:rPr>
              <a:t>github.com/jacekokrojek/math.uni.lodz.pl</a:t>
            </a:r>
            <a:endParaRPr lang="pl-PL" sz="1200" kern="0" dirty="0" smtClean="0"/>
          </a:p>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US" dirty="0" smtClean="0"/>
              <a:t>White Box or Structure based techniques</a:t>
            </a:r>
          </a:p>
          <a:p>
            <a:pPr marL="0" indent="0">
              <a:buNone/>
            </a:pPr>
            <a:r>
              <a:rPr lang="en-US" dirty="0" smtClean="0"/>
              <a:t>Testing or test design using knowledge of the details of the internals of the program (code and data). White Box testers typically ask “Does this code do what the programmer expects or intends?” in contrast to the black box question: “Does this do what the users (human and software) expect?”</a:t>
            </a:r>
          </a:p>
          <a:p>
            <a:pPr marL="0" indent="0">
              <a:buNone/>
            </a:pPr>
            <a:endParaRPr lang="en-US" dirty="0" smtClean="0"/>
          </a:p>
          <a:p>
            <a:r>
              <a:rPr lang="en-US" dirty="0" smtClean="0">
                <a:solidFill>
                  <a:srgbClr val="FF0000"/>
                </a:solidFill>
              </a:rPr>
              <a:t>Our general mission is to find minimal number of tests that ensures program correctness</a:t>
            </a:r>
          </a:p>
          <a:p>
            <a:pPr marL="290637" lvl="1" indent="0">
              <a:buNone/>
            </a:pPr>
            <a:endParaRPr lang="en-US" dirty="0"/>
          </a:p>
        </p:txBody>
      </p:sp>
      <p:sp>
        <p:nvSpPr>
          <p:cNvPr id="3" name="Title 2"/>
          <p:cNvSpPr>
            <a:spLocks noGrp="1"/>
          </p:cNvSpPr>
          <p:nvPr>
            <p:ph type="title"/>
          </p:nvPr>
        </p:nvSpPr>
        <p:spPr/>
        <p:txBody>
          <a:bodyPr/>
          <a:lstStyle/>
          <a:p>
            <a:r>
              <a:rPr lang="en-US" dirty="0" smtClean="0"/>
              <a:t>Testing techniques</a:t>
            </a:r>
            <a:endParaRPr lang="en-US" dirty="0"/>
          </a:p>
        </p:txBody>
      </p:sp>
      <p:sp>
        <p:nvSpPr>
          <p:cNvPr id="6" name="TextBox 4"/>
          <p:cNvSpPr txBox="1"/>
          <p:nvPr/>
        </p:nvSpPr>
        <p:spPr bwMode="auto">
          <a:xfrm>
            <a:off x="4965289" y="1036876"/>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foo(</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942248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US" b="1" dirty="0" smtClean="0"/>
              <a:t>Statement (instruction) coverage </a:t>
            </a:r>
            <a:r>
              <a:rPr lang="en-US" dirty="0" smtClean="0"/>
              <a:t>counts how many instruction is in the program and how many are executed</a:t>
            </a:r>
          </a:p>
          <a:p>
            <a:r>
              <a:rPr lang="en-US" dirty="0" smtClean="0"/>
              <a:t>100% achieved by following test:</a:t>
            </a:r>
          </a:p>
          <a:p>
            <a:pPr lvl="1"/>
            <a:r>
              <a:rPr lang="en-US" dirty="0" smtClean="0"/>
              <a:t>A=2, B=0, and X=3</a:t>
            </a:r>
          </a:p>
          <a:p>
            <a:r>
              <a:rPr lang="en-US" dirty="0" smtClean="0"/>
              <a:t>Does not discover errors in combined logical conditions - what if following is the right implementation</a:t>
            </a:r>
          </a:p>
          <a:p>
            <a:pPr lvl="1"/>
            <a:r>
              <a:rPr lang="en-US" dirty="0" smtClean="0">
                <a:latin typeface="Courier New" panose="02070309020205020404" pitchFamily="49" charset="0"/>
                <a:cs typeface="Courier New" panose="02070309020205020404" pitchFamily="49" charset="0"/>
              </a:rPr>
              <a:t>if(A==2 || </a:t>
            </a:r>
            <a:r>
              <a:rPr lang="en-US" b="1" dirty="0" smtClean="0">
                <a:latin typeface="Courier New" panose="02070309020205020404" pitchFamily="49" charset="0"/>
                <a:cs typeface="Courier New" panose="02070309020205020404" pitchFamily="49" charset="0"/>
              </a:rPr>
              <a:t>X&gt;0</a:t>
            </a:r>
            <a:r>
              <a:rPr lang="en-US" dirty="0" smtClean="0">
                <a:latin typeface="Courier New" panose="02070309020205020404" pitchFamily="49" charset="0"/>
                <a:cs typeface="Courier New" panose="02070309020205020404" pitchFamily="49" charset="0"/>
              </a:rPr>
              <a:t>) {</a:t>
            </a:r>
          </a:p>
          <a:p>
            <a:r>
              <a:rPr lang="en-US" dirty="0" smtClean="0">
                <a:cs typeface="Courier New" panose="02070309020205020404" pitchFamily="49" charset="0"/>
              </a:rPr>
              <a:t>X should not be changed for some condition</a:t>
            </a:r>
          </a:p>
          <a:p>
            <a:pPr marL="0" indent="0" defTabSz="179388">
              <a:buNone/>
              <a:tabLst>
                <a:tab pos="265113" algn="l"/>
              </a:tabLst>
            </a:pPr>
            <a:endParaRPr lang="en-US" dirty="0" smtClean="0"/>
          </a:p>
          <a:p>
            <a:pPr marL="0" indent="0" defTabSz="179388">
              <a:buNone/>
              <a:tabLst>
                <a:tab pos="265113" algn="l"/>
              </a:tabLst>
            </a:pPr>
            <a:endParaRPr lang="en-US" dirty="0" smtClean="0"/>
          </a:p>
          <a:p>
            <a:pPr marL="0" indent="0">
              <a:buNone/>
            </a:pPr>
            <a:endParaRPr lang="en-US" sz="1100" baseline="30000" dirty="0" smtClean="0"/>
          </a:p>
          <a:p>
            <a:pPr marL="0" indent="0">
              <a:buNone/>
            </a:pPr>
            <a:endParaRPr lang="en-US" sz="1100" baseline="30000" dirty="0" smtClean="0"/>
          </a:p>
          <a:p>
            <a:pPr lvl="1"/>
            <a:endParaRPr lang="en-US" sz="1100" dirty="0" smtClean="0"/>
          </a:p>
          <a:p>
            <a:endParaRPr lang="en-US" sz="1100" b="1" dirty="0" smtClean="0"/>
          </a:p>
          <a:p>
            <a:pPr marL="0" indent="0">
              <a:buNone/>
            </a:pPr>
            <a:endParaRPr lang="en-US" dirty="0" smtClean="0"/>
          </a:p>
          <a:p>
            <a:endParaRPr lang="en-US" dirty="0" smtClean="0"/>
          </a:p>
          <a:p>
            <a:pPr lvl="1"/>
            <a:endParaRPr lang="en-US" dirty="0"/>
          </a:p>
        </p:txBody>
      </p:sp>
      <p:sp>
        <p:nvSpPr>
          <p:cNvPr id="3" name="Title 2"/>
          <p:cNvSpPr>
            <a:spLocks noGrp="1"/>
          </p:cNvSpPr>
          <p:nvPr>
            <p:ph type="title"/>
          </p:nvPr>
        </p:nvSpPr>
        <p:spPr/>
        <p:txBody>
          <a:bodyPr/>
          <a:lstStyle/>
          <a:p>
            <a:r>
              <a:rPr lang="en-US" dirty="0" smtClean="0"/>
              <a:t>Logic coverage testing</a:t>
            </a:r>
            <a:endParaRPr lang="en-US" dirty="0"/>
          </a:p>
        </p:txBody>
      </p:sp>
      <p:sp>
        <p:nvSpPr>
          <p:cNvPr id="5" name="TextBox 4"/>
          <p:cNvSpPr txBox="1"/>
          <p:nvPr/>
        </p:nvSpPr>
        <p:spPr bwMode="auto">
          <a:xfrm>
            <a:off x="4965289" y="1036876"/>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foo(</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4" name="Prostokąt 3"/>
          <p:cNvSpPr/>
          <p:nvPr/>
        </p:nvSpPr>
        <p:spPr bwMode="auto">
          <a:xfrm>
            <a:off x="5397911" y="116020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6" name="Prostokąt 5"/>
          <p:cNvSpPr/>
          <p:nvPr/>
        </p:nvSpPr>
        <p:spPr bwMode="auto">
          <a:xfrm>
            <a:off x="5397911" y="1347019"/>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7" name="Prostokąt 6"/>
          <p:cNvSpPr/>
          <p:nvPr/>
        </p:nvSpPr>
        <p:spPr bwMode="auto">
          <a:xfrm>
            <a:off x="5397911" y="1614057"/>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8" name="Prostokąt 7"/>
          <p:cNvSpPr/>
          <p:nvPr/>
        </p:nvSpPr>
        <p:spPr bwMode="auto">
          <a:xfrm>
            <a:off x="5397911" y="1800870"/>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208927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015141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smtClean="0"/>
              <a:t>Branch or decision coverage </a:t>
            </a:r>
            <a:r>
              <a:rPr lang="en-US" dirty="0" smtClean="0"/>
              <a:t>states that you must write enough test cases that each decision has a true and a false outcome at least once. </a:t>
            </a:r>
          </a:p>
          <a:p>
            <a:r>
              <a:rPr lang="en-US" dirty="0" smtClean="0"/>
              <a:t>Decision coverage usually can satisfy statement coverage</a:t>
            </a:r>
          </a:p>
          <a:p>
            <a:r>
              <a:rPr lang="en-US" dirty="0" smtClean="0"/>
              <a:t>100% achieved by following test:</a:t>
            </a:r>
          </a:p>
          <a:p>
            <a:pPr lvl="1"/>
            <a:r>
              <a:rPr lang="en-US" dirty="0" smtClean="0"/>
              <a:t>A=3, B=0, X=3 </a:t>
            </a:r>
          </a:p>
          <a:p>
            <a:pPr lvl="1"/>
            <a:r>
              <a:rPr lang="en-US" dirty="0" smtClean="0"/>
              <a:t>A=2, B=1,X=1</a:t>
            </a:r>
          </a:p>
          <a:p>
            <a:r>
              <a:rPr lang="en-US" dirty="0" smtClean="0"/>
              <a:t>Does not discover errors in combined logical conditions - what if following is the right implementation</a:t>
            </a:r>
          </a:p>
          <a:p>
            <a:pPr lvl="1"/>
            <a:r>
              <a:rPr lang="en-US" dirty="0" smtClean="0">
                <a:latin typeface="Courier New" panose="02070309020205020404" pitchFamily="49" charset="0"/>
                <a:cs typeface="Courier New" panose="02070309020205020404" pitchFamily="49" charset="0"/>
              </a:rPr>
              <a:t>if(A==2 || </a:t>
            </a:r>
            <a:r>
              <a:rPr lang="en-US" b="1" dirty="0" smtClean="0">
                <a:latin typeface="Courier New" panose="02070309020205020404" pitchFamily="49" charset="0"/>
                <a:cs typeface="Courier New" panose="02070309020205020404" pitchFamily="49" charset="0"/>
              </a:rPr>
              <a:t>X&lt;1</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X should not be changed for some condition</a:t>
            </a:r>
          </a:p>
          <a:p>
            <a:pPr lvl="1"/>
            <a:endParaRPr lang="en-US" dirty="0" smtClean="0"/>
          </a:p>
          <a:p>
            <a:pPr marL="0" indent="0">
              <a:buNone/>
            </a:pPr>
            <a:endParaRPr lang="en-US" dirty="0" smtClean="0"/>
          </a:p>
          <a:p>
            <a:endParaRPr lang="en-US" dirty="0" smtClean="0"/>
          </a:p>
          <a:p>
            <a:pPr marL="0" indent="0">
              <a:buNone/>
            </a:pPr>
            <a:endParaRPr lang="en-US" sz="1100" baseline="30000" dirty="0" smtClean="0"/>
          </a:p>
          <a:p>
            <a:pPr marL="0" indent="0">
              <a:buNone/>
            </a:pPr>
            <a:endParaRPr lang="en-US" sz="1100" baseline="30000" dirty="0" smtClean="0"/>
          </a:p>
          <a:p>
            <a:pPr lvl="1"/>
            <a:endParaRPr lang="en-US" sz="1100" dirty="0" smtClean="0"/>
          </a:p>
          <a:p>
            <a:endParaRPr lang="en-US" sz="1100" b="1" dirty="0" smtClean="0"/>
          </a:p>
          <a:p>
            <a:pPr marL="0" indent="0">
              <a:buNone/>
            </a:pPr>
            <a:endParaRPr lang="en-US" dirty="0" smtClean="0"/>
          </a:p>
          <a:p>
            <a:endParaRPr lang="en-US" dirty="0" smtClean="0"/>
          </a:p>
          <a:p>
            <a:pPr lvl="1"/>
            <a:endParaRPr lang="en-US" dirty="0"/>
          </a:p>
        </p:txBody>
      </p:sp>
      <p:sp>
        <p:nvSpPr>
          <p:cNvPr id="3" name="Title 2"/>
          <p:cNvSpPr>
            <a:spLocks noGrp="1"/>
          </p:cNvSpPr>
          <p:nvPr>
            <p:ph type="title"/>
          </p:nvPr>
        </p:nvSpPr>
        <p:spPr/>
        <p:txBody>
          <a:bodyPr/>
          <a:lstStyle/>
          <a:p>
            <a:r>
              <a:rPr lang="en-US" dirty="0" smtClean="0"/>
              <a:t>Logic coverage testing</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foo(</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6" name="Prostokąt 5"/>
          <p:cNvSpPr/>
          <p:nvPr/>
        </p:nvSpPr>
        <p:spPr bwMode="auto">
          <a:xfrm>
            <a:off x="5397911" y="120936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7" name="Prostokąt 6"/>
          <p:cNvSpPr/>
          <p:nvPr/>
        </p:nvSpPr>
        <p:spPr bwMode="auto">
          <a:xfrm>
            <a:off x="5402829" y="165673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77377372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smtClean="0"/>
              <a:t>Condition coverage </a:t>
            </a:r>
            <a:r>
              <a:rPr lang="en-US" dirty="0" smtClean="0"/>
              <a:t>ensures that each condition in a decision takes on all possible outcomes at least once.</a:t>
            </a:r>
          </a:p>
          <a:p>
            <a:r>
              <a:rPr lang="en-US" dirty="0" smtClean="0"/>
              <a:t>100% achieved by following test:</a:t>
            </a:r>
          </a:p>
          <a:p>
            <a:pPr lvl="1"/>
            <a:r>
              <a:rPr lang="en-US" dirty="0" smtClean="0"/>
              <a:t>A=2, B=0, X=4 </a:t>
            </a:r>
          </a:p>
          <a:p>
            <a:pPr lvl="1"/>
            <a:r>
              <a:rPr lang="en-US" dirty="0" smtClean="0"/>
              <a:t>A=1, B=1, X=1 </a:t>
            </a:r>
          </a:p>
          <a:p>
            <a:r>
              <a:rPr lang="en-US" dirty="0" smtClean="0"/>
              <a:t>Condition coverage criterion appears to satisfy the decision coverage criterion, it does not always do so. If the decision     IF(A &amp; B) is being tested, you could write two tests</a:t>
            </a:r>
          </a:p>
          <a:p>
            <a:pPr lvl="1"/>
            <a:r>
              <a:rPr lang="en-US" dirty="0" smtClean="0"/>
              <a:t>A is true, B is false</a:t>
            </a:r>
          </a:p>
          <a:p>
            <a:pPr lvl="1"/>
            <a:r>
              <a:rPr lang="en-US" dirty="0" smtClean="0"/>
              <a:t>A is false, B is true</a:t>
            </a:r>
          </a:p>
          <a:p>
            <a:pPr marL="265113" indent="0">
              <a:buNone/>
              <a:tabLst>
                <a:tab pos="265113" algn="l"/>
              </a:tabLst>
            </a:pPr>
            <a:r>
              <a:rPr lang="en-US" dirty="0" smtClean="0"/>
              <a:t>but this would not cause the THEN clause of the IF to execute. The condition coverage tests for the earlier example covered all decision outcomes, but two alternative tests</a:t>
            </a:r>
          </a:p>
          <a:p>
            <a:pPr lvl="1"/>
            <a:r>
              <a:rPr lang="en-US" dirty="0" smtClean="0"/>
              <a:t>A=1, B=0, X=3</a:t>
            </a:r>
          </a:p>
          <a:p>
            <a:pPr lvl="1"/>
            <a:r>
              <a:rPr lang="en-US" dirty="0" smtClean="0"/>
              <a:t>A=2, B=1, X=1</a:t>
            </a:r>
          </a:p>
          <a:p>
            <a:pPr marL="265113" indent="0">
              <a:buNone/>
            </a:pPr>
            <a:r>
              <a:rPr lang="en-US" dirty="0" smtClean="0"/>
              <a:t>cover all condition outcomes but only two of the four decision outcomes.</a:t>
            </a:r>
          </a:p>
          <a:p>
            <a:pPr lvl="1"/>
            <a:endParaRPr lang="en-US" dirty="0" smtClean="0"/>
          </a:p>
          <a:p>
            <a:pPr marL="0" indent="0">
              <a:buNone/>
            </a:pPr>
            <a:endParaRPr lang="en-US" dirty="0" smtClean="0"/>
          </a:p>
          <a:p>
            <a:endParaRPr lang="en-US" dirty="0" smtClean="0"/>
          </a:p>
          <a:p>
            <a:pPr marL="0" indent="0">
              <a:buNone/>
            </a:pPr>
            <a:endParaRPr lang="en-US" sz="1100" baseline="30000" dirty="0" smtClean="0"/>
          </a:p>
          <a:p>
            <a:pPr marL="0" indent="0">
              <a:buNone/>
            </a:pPr>
            <a:endParaRPr lang="en-US" sz="1100" baseline="30000" dirty="0" smtClean="0"/>
          </a:p>
          <a:p>
            <a:pPr lvl="1"/>
            <a:endParaRPr lang="en-US" sz="1100" dirty="0" smtClean="0"/>
          </a:p>
          <a:p>
            <a:endParaRPr lang="en-US" sz="1100" b="1" dirty="0" smtClean="0"/>
          </a:p>
          <a:p>
            <a:pPr marL="0" indent="0">
              <a:buNone/>
            </a:pPr>
            <a:endParaRPr lang="en-US" dirty="0" smtClean="0"/>
          </a:p>
          <a:p>
            <a:endParaRPr lang="en-US" dirty="0" smtClean="0"/>
          </a:p>
          <a:p>
            <a:pPr lvl="1"/>
            <a:endParaRPr lang="en-US" dirty="0"/>
          </a:p>
        </p:txBody>
      </p:sp>
      <p:sp>
        <p:nvSpPr>
          <p:cNvPr id="3" name="Title 2"/>
          <p:cNvSpPr>
            <a:spLocks noGrp="1"/>
          </p:cNvSpPr>
          <p:nvPr>
            <p:ph type="title"/>
          </p:nvPr>
        </p:nvSpPr>
        <p:spPr/>
        <p:txBody>
          <a:bodyPr/>
          <a:lstStyle/>
          <a:p>
            <a:r>
              <a:rPr lang="en-US" dirty="0" smtClean="0"/>
              <a:t>Logic coverage testing</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foo(</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 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1" name="Prostokąt 10"/>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2" name="Prostokąt 11"/>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rostokąt 12"/>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4" name="Prostokąt 13"/>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862847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smtClean="0"/>
              <a:t>Condition/decision coverage </a:t>
            </a:r>
            <a:r>
              <a:rPr lang="en-US" dirty="0" smtClean="0"/>
              <a:t>requires sufficient test cases such that each condition in a decision takes on all possible outcomes at least once, each decision takes on all possible outcomes at least once, and each point of entry is invoked at least once.</a:t>
            </a:r>
          </a:p>
          <a:p>
            <a:r>
              <a:rPr lang="en-US" dirty="0" smtClean="0"/>
              <a:t>100% achieved by following test:</a:t>
            </a:r>
          </a:p>
          <a:p>
            <a:pPr lvl="1"/>
            <a:r>
              <a:rPr lang="en-US" dirty="0" smtClean="0"/>
              <a:t>A=2, B=0, X=4 </a:t>
            </a:r>
          </a:p>
          <a:p>
            <a:pPr lvl="1"/>
            <a:r>
              <a:rPr lang="en-US" dirty="0" smtClean="0"/>
              <a:t>A=1, B=1, X=1 </a:t>
            </a:r>
            <a:endParaRPr lang="en-US" dirty="0"/>
          </a:p>
        </p:txBody>
      </p:sp>
      <p:sp>
        <p:nvSpPr>
          <p:cNvPr id="3" name="Title 2"/>
          <p:cNvSpPr>
            <a:spLocks noGrp="1"/>
          </p:cNvSpPr>
          <p:nvPr>
            <p:ph type="title"/>
          </p:nvPr>
        </p:nvSpPr>
        <p:spPr/>
        <p:txBody>
          <a:bodyPr/>
          <a:lstStyle/>
          <a:p>
            <a:r>
              <a:rPr lang="en-US" dirty="0" smtClean="0"/>
              <a:t>Logic coverage testing</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smtClean="0">
                <a:latin typeface="Courier New" panose="02070309020205020404" pitchFamily="49" charset="0"/>
                <a:cs typeface="Courier New" panose="02070309020205020404" pitchFamily="49" charset="0"/>
              </a:rPr>
              <a:t>int</a:t>
            </a:r>
            <a:r>
              <a:rPr lang="pl-PL" sz="1000" dirty="0" smtClean="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foo(</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 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1" name="Prostokąt 10"/>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2" name="Prostokąt 11"/>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rostokąt 12"/>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4" name="Prostokąt 13"/>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5" name="Prostokąt 14"/>
          <p:cNvSpPr/>
          <p:nvPr/>
        </p:nvSpPr>
        <p:spPr bwMode="auto">
          <a:xfrm>
            <a:off x="5574886" y="1653652"/>
            <a:ext cx="1032388" cy="191693"/>
          </a:xfrm>
          <a:prstGeom prst="rect">
            <a:avLst/>
          </a:prstGeom>
          <a:solidFill>
            <a:srgbClr val="007C9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6" name="Prostokąt 15"/>
          <p:cNvSpPr/>
          <p:nvPr/>
        </p:nvSpPr>
        <p:spPr bwMode="auto">
          <a:xfrm>
            <a:off x="5599460" y="1206152"/>
            <a:ext cx="1032388" cy="191693"/>
          </a:xfrm>
          <a:prstGeom prst="rect">
            <a:avLst/>
          </a:prstGeom>
          <a:solidFill>
            <a:srgbClr val="007C9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1020722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smtClean="0"/>
              <a:t>Multiple-condition coverage criterion requires that you write sufficient test cases such that all possible combinations of condition outcomes in each decision, and all points of entry, are invoked at least once.</a:t>
            </a:r>
          </a:p>
          <a:p>
            <a:r>
              <a:rPr lang="en-US" dirty="0" smtClean="0"/>
              <a:t>100% achieved by following test:</a:t>
            </a:r>
          </a:p>
          <a:p>
            <a:pPr lvl="1"/>
            <a:r>
              <a:rPr lang="en-US" dirty="0" smtClean="0"/>
              <a:t>A=2, B=0, X=4</a:t>
            </a:r>
          </a:p>
          <a:p>
            <a:pPr lvl="1"/>
            <a:r>
              <a:rPr lang="en-US" dirty="0" smtClean="0"/>
              <a:t>A=2, B=1, X=1 </a:t>
            </a:r>
          </a:p>
          <a:p>
            <a:pPr lvl="1"/>
            <a:r>
              <a:rPr lang="en-US" dirty="0" smtClean="0"/>
              <a:t>A=1, B=0, X=2</a:t>
            </a:r>
          </a:p>
          <a:p>
            <a:pPr lvl="1"/>
            <a:r>
              <a:rPr lang="en-US" dirty="0" smtClean="0"/>
              <a:t>A=1, B=1, X=1</a:t>
            </a:r>
            <a:endParaRPr lang="en-US" dirty="0"/>
          </a:p>
        </p:txBody>
      </p:sp>
      <p:sp>
        <p:nvSpPr>
          <p:cNvPr id="3" name="Title 2"/>
          <p:cNvSpPr>
            <a:spLocks noGrp="1"/>
          </p:cNvSpPr>
          <p:nvPr>
            <p:ph type="title"/>
          </p:nvPr>
        </p:nvSpPr>
        <p:spPr/>
        <p:txBody>
          <a:bodyPr/>
          <a:lstStyle/>
          <a:p>
            <a:r>
              <a:rPr lang="en-US" dirty="0" smtClean="0"/>
              <a:t>Logic coverage testing</a:t>
            </a:r>
            <a:endParaRPr lang="en-US" dirty="0"/>
          </a:p>
        </p:txBody>
      </p:sp>
      <p:sp>
        <p:nvSpPr>
          <p:cNvPr id="6"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f</a:t>
            </a:r>
            <a:r>
              <a:rPr lang="pl-PL" sz="1000" dirty="0" err="1" smtClean="0">
                <a:latin typeface="Courier New" panose="02070309020205020404" pitchFamily="49" charset="0"/>
                <a:cs typeface="Courier New" panose="02070309020205020404" pitchFamily="49" charset="0"/>
              </a:rPr>
              <a:t>oo</a:t>
            </a:r>
            <a:r>
              <a:rPr lang="en-US" sz="1000" dirty="0" smtClean="0">
                <a:latin typeface="Courier New" panose="02070309020205020404" pitchFamily="49" charset="0"/>
                <a:cs typeface="Courier New" panose="02070309020205020404" pitchFamily="49" charset="0"/>
              </a:rPr>
              <a:t>(</a:t>
            </a: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 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rostokąt 12"/>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8014892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smtClean="0"/>
              <a:t>Modified Condition</a:t>
            </a:r>
            <a:r>
              <a:rPr lang="pl-PL" dirty="0" smtClean="0"/>
              <a:t>/</a:t>
            </a:r>
            <a:r>
              <a:rPr lang="en-US" dirty="0" smtClean="0"/>
              <a:t>Decision Coverage</a:t>
            </a:r>
          </a:p>
          <a:p>
            <a:pPr lvl="1"/>
            <a:r>
              <a:rPr lang="en-US" dirty="0" smtClean="0"/>
              <a:t>Each decision tries every possible outcome</a:t>
            </a:r>
          </a:p>
          <a:p>
            <a:pPr lvl="1"/>
            <a:r>
              <a:rPr lang="en-US" dirty="0" smtClean="0"/>
              <a:t>Each condition in a decision takes on every possible outcome</a:t>
            </a:r>
          </a:p>
          <a:p>
            <a:pPr lvl="1"/>
            <a:r>
              <a:rPr lang="en-US" dirty="0" smtClean="0"/>
              <a:t>Each condition in a decision is shown to independently affect the outcome of the decision </a:t>
            </a:r>
          </a:p>
          <a:p>
            <a:r>
              <a:rPr lang="en-US" dirty="0" smtClean="0"/>
              <a:t>100% achieved by following test:</a:t>
            </a:r>
          </a:p>
          <a:p>
            <a:pPr lvl="1"/>
            <a:r>
              <a:rPr lang="en-US" dirty="0" smtClean="0"/>
              <a:t>A=2, B=0, X=4</a:t>
            </a:r>
          </a:p>
          <a:p>
            <a:pPr lvl="1"/>
            <a:r>
              <a:rPr lang="en-US" dirty="0" smtClean="0"/>
              <a:t>A=2, B=1, X=1 </a:t>
            </a:r>
          </a:p>
          <a:p>
            <a:pPr lvl="1"/>
            <a:r>
              <a:rPr lang="en-US" dirty="0" smtClean="0"/>
              <a:t>A=1, B=0, X=2</a:t>
            </a:r>
          </a:p>
          <a:p>
            <a:pPr lvl="1"/>
            <a:r>
              <a:rPr lang="en-US" strike="sngStrike" dirty="0" smtClean="0"/>
              <a:t>A=1, B=1, X=1</a:t>
            </a:r>
            <a:endParaRPr lang="en-US" strike="sngStrike" dirty="0"/>
          </a:p>
        </p:txBody>
      </p:sp>
      <p:sp>
        <p:nvSpPr>
          <p:cNvPr id="3" name="Title 2"/>
          <p:cNvSpPr>
            <a:spLocks noGrp="1"/>
          </p:cNvSpPr>
          <p:nvPr>
            <p:ph type="title"/>
          </p:nvPr>
        </p:nvSpPr>
        <p:spPr/>
        <p:txBody>
          <a:bodyPr/>
          <a:lstStyle/>
          <a:p>
            <a:r>
              <a:rPr lang="en-US" dirty="0" smtClean="0"/>
              <a:t>Logic coverage testing</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void 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 A&gt;1 </a:t>
            </a:r>
            <a:r>
              <a:rPr lang="pl-PL" sz="1000" dirty="0">
                <a:latin typeface="Courier New" panose="02070309020205020404" pitchFamily="49" charset="0"/>
                <a:cs typeface="Courier New" panose="02070309020205020404" pitchFamily="49" charset="0"/>
              </a:rPr>
              <a:t>&amp;&amp; </a:t>
            </a:r>
            <a:r>
              <a:rPr lang="pl-PL" sz="1000" dirty="0" smtClean="0">
                <a:latin typeface="Courier New" panose="02070309020205020404" pitchFamily="49" charset="0"/>
                <a:cs typeface="Courier New" panose="02070309020205020404" pitchFamily="49" charset="0"/>
              </a:rPr>
              <a:t>B==0</a:t>
            </a:r>
            <a:r>
              <a:rPr lang="pl-PL" sz="1000" dirty="0">
                <a:latin typeface="Courier New" panose="02070309020205020404" pitchFamily="49" charset="0"/>
                <a:cs typeface="Courier New" panose="02070309020205020404" pitchFamily="49" charset="0"/>
              </a:rPr>
              <a:t>) {</a:t>
            </a:r>
          </a:p>
          <a:p>
            <a:pPr defTabSz="452438"/>
            <a:r>
              <a:rPr lang="pl-PL" sz="1000" dirty="0" smtClean="0">
                <a:latin typeface="Courier New" panose="02070309020205020404" pitchFamily="49" charset="0"/>
                <a:cs typeface="Courier New" panose="02070309020205020404" pitchFamily="49" charset="0"/>
              </a:rPr>
              <a:t>		X=X/A</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endParaRPr lang="pl-PL" sz="1000" dirty="0">
              <a:latin typeface="Courier New" panose="02070309020205020404" pitchFamily="49" charset="0"/>
              <a:cs typeface="Courier New" panose="02070309020205020404" pitchFamily="49" charset="0"/>
            </a:endParaRPr>
          </a:p>
          <a:p>
            <a:pPr defTabSz="452438"/>
            <a:r>
              <a:rPr lang="pl-PL" sz="1000" dirty="0" smtClean="0">
                <a:latin typeface="Courier New" panose="02070309020205020404" pitchFamily="49" charset="0"/>
                <a:cs typeface="Courier New" panose="02070309020205020404" pitchFamily="49" charset="0"/>
              </a:rPr>
              <a:t>	</a:t>
            </a:r>
            <a:r>
              <a:rPr lang="pl-PL" sz="1000" dirty="0" err="1" smtClean="0">
                <a:latin typeface="Courier New" panose="02070309020205020404" pitchFamily="49" charset="0"/>
                <a:cs typeface="Courier New" panose="02070309020205020404" pitchFamily="49" charset="0"/>
              </a:rPr>
              <a:t>if</a:t>
            </a:r>
            <a:r>
              <a:rPr lang="pl-PL" sz="1000" dirty="0" smtClean="0">
                <a:latin typeface="Courier New" panose="02070309020205020404" pitchFamily="49" charset="0"/>
                <a:cs typeface="Courier New" panose="02070309020205020404" pitchFamily="49" charset="0"/>
              </a:rPr>
              <a:t>(A==2 || </a:t>
            </a:r>
            <a:r>
              <a:rPr lang="pl-PL" sz="1000" dirty="0">
                <a:latin typeface="Courier New" panose="02070309020205020404" pitchFamily="49" charset="0"/>
                <a:cs typeface="Courier New" panose="02070309020205020404" pitchFamily="49" charset="0"/>
              </a:rPr>
              <a:t>X&gt;1) {</a:t>
            </a:r>
          </a:p>
          <a:p>
            <a:pPr defTabSz="452438"/>
            <a:r>
              <a:rPr lang="pl-PL" sz="1000" dirty="0" smtClean="0">
                <a:latin typeface="Courier New" panose="02070309020205020404" pitchFamily="49" charset="0"/>
                <a:cs typeface="Courier New" panose="02070309020205020404" pitchFamily="49" charset="0"/>
              </a:rPr>
              <a:t>		X=X+1</a:t>
            </a:r>
            <a:r>
              <a:rPr lang="pl-PL" sz="1000" dirty="0">
                <a:latin typeface="Courier New" panose="02070309020205020404" pitchFamily="49" charset="0"/>
                <a:cs typeface="Courier New" panose="02070309020205020404" pitchFamily="49" charset="0"/>
              </a:rPr>
              <a:t>;</a:t>
            </a:r>
          </a:p>
          <a:p>
            <a:pPr defTabSz="452438"/>
            <a:r>
              <a:rPr lang="pl-PL" sz="1000" dirty="0" smtClean="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smtClean="0">
                <a:latin typeface="Courier New" panose="02070309020205020404" pitchFamily="49" charset="0"/>
                <a:cs typeface="Courier New" panose="02070309020205020404" pitchFamily="49" charset="0"/>
              </a:rPr>
              <a:t>return X;</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rostokąt 12"/>
          <p:cNvSpPr/>
          <p:nvPr/>
        </p:nvSpPr>
        <p:spPr bwMode="auto">
          <a:xfrm>
            <a:off x="5633883"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38956837"/>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5C1EDB-6CF4-4DF3-AC39-1ADF53226D0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26389</TotalTime>
  <Words>1592</Words>
  <Application>Microsoft Office PowerPoint</Application>
  <PresentationFormat>Papier A4 (210x297 mm)</PresentationFormat>
  <Paragraphs>320</Paragraphs>
  <Slides>19</Slides>
  <Notes>15</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19</vt:i4>
      </vt:variant>
    </vt:vector>
  </HeadingPairs>
  <TitlesOfParts>
    <vt:vector size="26" baseType="lpstr">
      <vt:lpstr>ＭＳ Ｐゴシック</vt:lpstr>
      <vt:lpstr>ＭＳ Ｐゴシック</vt:lpstr>
      <vt:lpstr>Arial</vt:lpstr>
      <vt:lpstr>Courier New</vt:lpstr>
      <vt:lpstr>Times</vt:lpstr>
      <vt:lpstr>Wingdings</vt:lpstr>
      <vt:lpstr>GFT_Presentation_Template_en</vt:lpstr>
      <vt:lpstr>Static testing techniques  </vt:lpstr>
      <vt:lpstr>Agenda</vt:lpstr>
      <vt:lpstr>Testing techniques</vt:lpstr>
      <vt:lpstr>Logic coverage testing</vt:lpstr>
      <vt:lpstr>Logic coverage testing</vt:lpstr>
      <vt:lpstr>Logic coverage testing</vt:lpstr>
      <vt:lpstr>Logic coverage testing</vt:lpstr>
      <vt:lpstr>Logic coverage testing</vt:lpstr>
      <vt:lpstr>Logic coverage testing</vt:lpstr>
      <vt:lpstr>Cyclomatic comlexity</vt:lpstr>
      <vt:lpstr>How much should you achieve</vt:lpstr>
      <vt:lpstr>Gradle</vt:lpstr>
      <vt:lpstr>JUnit</vt:lpstr>
      <vt:lpstr>Coverage measurement</vt:lpstr>
      <vt:lpstr>Parametrized tests with JunitParams</vt:lpstr>
      <vt:lpstr>Mockito</vt:lpstr>
      <vt:lpstr>Inspection and reviews</vt:lpstr>
      <vt:lpstr>Task 1</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Jacek Okrojek</cp:lastModifiedBy>
  <cp:revision>606</cp:revision>
  <cp:lastPrinted>2015-02-25T17:04:31Z</cp:lastPrinted>
  <dcterms:created xsi:type="dcterms:W3CDTF">2014-08-23T10:27:23Z</dcterms:created>
  <dcterms:modified xsi:type="dcterms:W3CDTF">2015-10-19T08:39:58Z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