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0" d="100"/>
          <a:sy n="90"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028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143238"/>
            <a:ext cx="7477601" cy="3832860"/>
          </a:xfrm>
          <a:prstGeom prst="rect">
            <a:avLst/>
          </a:prstGeom>
          <a:noFill/>
          <a:ln/>
        </p:spPr>
        <p:txBody>
          <a:bodyPr wrap="square" rtlCol="0" anchor="t"/>
          <a:lstStyle/>
          <a:p>
            <a:pPr marL="0" indent="0">
              <a:lnSpc>
                <a:spcPts val="7545"/>
              </a:lnSpc>
              <a:buNone/>
            </a:pPr>
            <a:r>
              <a:rPr lang="en-US" sz="6036" dirty="0">
                <a:solidFill>
                  <a:srgbClr val="1B1B27"/>
                </a:solidFill>
                <a:latin typeface="Alexandria" pitchFamily="34" charset="0"/>
                <a:ea typeface="Alexandria" pitchFamily="34" charset="-122"/>
                <a:cs typeface="Alexandria" pitchFamily="34" charset="-120"/>
              </a:rPr>
              <a:t>Introduction to Verbal and Non-Verbal Communication</a:t>
            </a:r>
            <a:endParaRPr lang="en-US" sz="6036" dirty="0"/>
          </a:p>
        </p:txBody>
      </p:sp>
      <p:sp>
        <p:nvSpPr>
          <p:cNvPr id="6" name="Text 3"/>
          <p:cNvSpPr/>
          <p:nvPr/>
        </p:nvSpPr>
        <p:spPr>
          <a:xfrm>
            <a:off x="833199" y="5309354"/>
            <a:ext cx="747760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Effective communication involves both the spoken word and nonverbal cues. Mastering these two aspects is crucial for successful personal and professional interactions. This presentation will explore the nuances of verbal and nonverbal communication and how to leverage them to enhance your communication skills.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743313"/>
            <a:ext cx="7477601" cy="1388745"/>
          </a:xfrm>
          <a:prstGeom prst="rect">
            <a:avLst/>
          </a:prstGeom>
          <a:noFill/>
          <a:ln/>
        </p:spPr>
        <p:txBody>
          <a:bodyPr wrap="squar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Conclusion and Key Takeaways</a:t>
            </a:r>
            <a:endParaRPr lang="en-US" sz="4374" dirty="0"/>
          </a:p>
        </p:txBody>
      </p:sp>
      <p:sp>
        <p:nvSpPr>
          <p:cNvPr id="6" name="Text 3"/>
          <p:cNvSpPr/>
          <p:nvPr/>
        </p:nvSpPr>
        <p:spPr>
          <a:xfrm>
            <a:off x="1188601" y="3465314"/>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04155"/>
                </a:solidFill>
                <a:latin typeface="Nobile" pitchFamily="34" charset="0"/>
                <a:ea typeface="Nobile" pitchFamily="34" charset="-122"/>
                <a:cs typeface="Nobile" pitchFamily="34" charset="-120"/>
              </a:rPr>
              <a:t>Effective communication, both verbal and non-verbal, is essential for success in personal and professional settings.</a:t>
            </a:r>
            <a:endParaRPr lang="en-US" sz="1750" dirty="0"/>
          </a:p>
        </p:txBody>
      </p:sp>
      <p:sp>
        <p:nvSpPr>
          <p:cNvPr id="7" name="Text 4"/>
          <p:cNvSpPr/>
          <p:nvPr/>
        </p:nvSpPr>
        <p:spPr>
          <a:xfrm>
            <a:off x="1188601" y="4264938"/>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404155"/>
                </a:solidFill>
                <a:latin typeface="Nobile" pitchFamily="34" charset="0"/>
                <a:ea typeface="Nobile" pitchFamily="34" charset="-122"/>
                <a:cs typeface="Nobile" pitchFamily="34" charset="-120"/>
              </a:rPr>
              <a:t>Key takeaways include the importance of </a:t>
            </a:r>
            <a:r>
              <a:rPr lang="en-US" sz="1750" b="1" dirty="0">
                <a:solidFill>
                  <a:srgbClr val="404155"/>
                </a:solidFill>
                <a:latin typeface="Nobile" pitchFamily="34" charset="0"/>
                <a:ea typeface="Nobile" pitchFamily="34" charset="-122"/>
                <a:cs typeface="Nobile" pitchFamily="34" charset="-120"/>
              </a:rPr>
              <a:t>active listening</a:t>
            </a:r>
            <a:r>
              <a:rPr lang="en-US" sz="1750" dirty="0">
                <a:solidFill>
                  <a:srgbClr val="404155"/>
                </a:solidFill>
                <a:latin typeface="Nobile" pitchFamily="34" charset="0"/>
                <a:ea typeface="Nobile" pitchFamily="34" charset="-122"/>
                <a:cs typeface="Nobile" pitchFamily="34" charset="-120"/>
              </a:rPr>
              <a:t>, </a:t>
            </a:r>
            <a:r>
              <a:rPr lang="en-US" sz="1750" b="1" dirty="0">
                <a:solidFill>
                  <a:srgbClr val="404155"/>
                </a:solidFill>
                <a:latin typeface="Nobile" pitchFamily="34" charset="0"/>
                <a:ea typeface="Nobile" pitchFamily="34" charset="-122"/>
                <a:cs typeface="Nobile" pitchFamily="34" charset="-120"/>
              </a:rPr>
              <a:t>adaptability</a:t>
            </a:r>
            <a:r>
              <a:rPr lang="en-US" sz="1750" dirty="0">
                <a:solidFill>
                  <a:srgbClr val="404155"/>
                </a:solidFill>
                <a:latin typeface="Nobile" pitchFamily="34" charset="0"/>
                <a:ea typeface="Nobile" pitchFamily="34" charset="-122"/>
                <a:cs typeface="Nobile" pitchFamily="34" charset="-120"/>
              </a:rPr>
              <a:t> in communication styles, and </a:t>
            </a:r>
            <a:r>
              <a:rPr lang="en-US" sz="1750" b="1" dirty="0">
                <a:solidFill>
                  <a:srgbClr val="404155"/>
                </a:solidFill>
                <a:latin typeface="Nobile" pitchFamily="34" charset="0"/>
                <a:ea typeface="Nobile" pitchFamily="34" charset="-122"/>
                <a:cs typeface="Nobile" pitchFamily="34" charset="-120"/>
              </a:rPr>
              <a:t>managing communication barriers</a:t>
            </a:r>
            <a:r>
              <a:rPr lang="en-US" sz="1750" dirty="0">
                <a:solidFill>
                  <a:srgbClr val="404155"/>
                </a:solidFill>
                <a:latin typeface="Nobile" pitchFamily="34" charset="0"/>
                <a:ea typeface="Nobile" pitchFamily="34" charset="-122"/>
                <a:cs typeface="Nobile" pitchFamily="34" charset="-120"/>
              </a:rPr>
              <a:t>.</a:t>
            </a:r>
            <a:endParaRPr lang="en-US" sz="1750" dirty="0"/>
          </a:p>
        </p:txBody>
      </p:sp>
      <p:sp>
        <p:nvSpPr>
          <p:cNvPr id="8" name="Text 5"/>
          <p:cNvSpPr/>
          <p:nvPr/>
        </p:nvSpPr>
        <p:spPr>
          <a:xfrm>
            <a:off x="1188601" y="5419963"/>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04155"/>
                </a:solidFill>
                <a:latin typeface="Nobile" pitchFamily="34" charset="0"/>
                <a:ea typeface="Nobile" pitchFamily="34" charset="-122"/>
                <a:cs typeface="Nobile" pitchFamily="34" charset="-120"/>
              </a:rPr>
              <a:t>By mastering these skills, you can build stronger relationships, deliver impactful presentations, and navigate challenging conversations with </a:t>
            </a:r>
            <a:r>
              <a:rPr lang="en-US" sz="1750" b="1" dirty="0">
                <a:solidFill>
                  <a:srgbClr val="404155"/>
                </a:solidFill>
                <a:latin typeface="Nobile" pitchFamily="34" charset="0"/>
                <a:ea typeface="Nobile" pitchFamily="34" charset="-122"/>
                <a:cs typeface="Nobile" pitchFamily="34" charset="-120"/>
              </a:rPr>
              <a:t>confidence and empathy</a:t>
            </a:r>
            <a:r>
              <a:rPr lang="en-US" sz="1750" dirty="0">
                <a:solidFill>
                  <a:srgbClr val="404155"/>
                </a:solidFill>
                <a:latin typeface="Nobile" pitchFamily="34" charset="0"/>
                <a:ea typeface="Nobile" pitchFamily="34" charset="-122"/>
                <a:cs typeface="Nobile" pitchFamily="34" charset="-120"/>
              </a:rPr>
              <a: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72556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The Importance of Effective Communication</a:t>
            </a:r>
            <a:endParaRPr lang="en-US" sz="4374" dirty="0"/>
          </a:p>
        </p:txBody>
      </p:sp>
      <p:sp>
        <p:nvSpPr>
          <p:cNvPr id="5" name="Shape 3"/>
          <p:cNvSpPr/>
          <p:nvPr/>
        </p:nvSpPr>
        <p:spPr>
          <a:xfrm>
            <a:off x="2037993" y="2558653"/>
            <a:ext cx="5166122" cy="2361605"/>
          </a:xfrm>
          <a:prstGeom prst="roundRect">
            <a:avLst>
              <a:gd name="adj" fmla="val 4234"/>
            </a:avLst>
          </a:prstGeom>
          <a:solidFill>
            <a:srgbClr val="D2DDF9"/>
          </a:solidFill>
          <a:ln w="7620">
            <a:solidFill>
              <a:srgbClr val="B8C3DF"/>
            </a:solidFill>
            <a:prstDash val="solid"/>
          </a:ln>
        </p:spPr>
      </p:sp>
      <p:sp>
        <p:nvSpPr>
          <p:cNvPr id="6" name="Text 4"/>
          <p:cNvSpPr/>
          <p:nvPr/>
        </p:nvSpPr>
        <p:spPr>
          <a:xfrm>
            <a:off x="2267783" y="2788444"/>
            <a:ext cx="3285768"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Enhances Collaboration</a:t>
            </a:r>
            <a:endParaRPr lang="en-US" sz="2187" dirty="0"/>
          </a:p>
        </p:txBody>
      </p:sp>
      <p:sp>
        <p:nvSpPr>
          <p:cNvPr id="7" name="Text 5"/>
          <p:cNvSpPr/>
          <p:nvPr/>
        </p:nvSpPr>
        <p:spPr>
          <a:xfrm>
            <a:off x="2267783" y="3268861"/>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Clear and open communication fosters stronger teamwork, allowing people to work together effectively towards common goals.</a:t>
            </a:r>
            <a:endParaRPr lang="en-US" sz="1750" dirty="0"/>
          </a:p>
        </p:txBody>
      </p:sp>
      <p:sp>
        <p:nvSpPr>
          <p:cNvPr id="8" name="Shape 6"/>
          <p:cNvSpPr/>
          <p:nvPr/>
        </p:nvSpPr>
        <p:spPr>
          <a:xfrm>
            <a:off x="7426285" y="2558653"/>
            <a:ext cx="5166122" cy="2361605"/>
          </a:xfrm>
          <a:prstGeom prst="roundRect">
            <a:avLst>
              <a:gd name="adj" fmla="val 4234"/>
            </a:avLst>
          </a:prstGeom>
          <a:solidFill>
            <a:srgbClr val="D2DDF9"/>
          </a:solidFill>
          <a:ln w="7620">
            <a:solidFill>
              <a:srgbClr val="B8C3DF"/>
            </a:solidFill>
            <a:prstDash val="solid"/>
          </a:ln>
        </p:spPr>
      </p:sp>
      <p:sp>
        <p:nvSpPr>
          <p:cNvPr id="9" name="Text 7"/>
          <p:cNvSpPr/>
          <p:nvPr/>
        </p:nvSpPr>
        <p:spPr>
          <a:xfrm>
            <a:off x="7656076" y="2788444"/>
            <a:ext cx="4083487"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Builds Stronger Relationships</a:t>
            </a:r>
            <a:endParaRPr lang="en-US" sz="2187" dirty="0"/>
          </a:p>
        </p:txBody>
      </p:sp>
      <p:sp>
        <p:nvSpPr>
          <p:cNvPr id="10" name="Text 8"/>
          <p:cNvSpPr/>
          <p:nvPr/>
        </p:nvSpPr>
        <p:spPr>
          <a:xfrm>
            <a:off x="7656076" y="3268861"/>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Effective communication helps establish trust, understanding, and empathy between individuals, strengthening personal and professional relationships.</a:t>
            </a:r>
            <a:endParaRPr lang="en-US" sz="1750" dirty="0"/>
          </a:p>
        </p:txBody>
      </p:sp>
      <p:sp>
        <p:nvSpPr>
          <p:cNvPr id="11" name="Shape 9"/>
          <p:cNvSpPr/>
          <p:nvPr/>
        </p:nvSpPr>
        <p:spPr>
          <a:xfrm>
            <a:off x="2037993" y="5142428"/>
            <a:ext cx="5166122" cy="2361605"/>
          </a:xfrm>
          <a:prstGeom prst="roundRect">
            <a:avLst>
              <a:gd name="adj" fmla="val 4234"/>
            </a:avLst>
          </a:prstGeom>
          <a:solidFill>
            <a:srgbClr val="D2DDF9"/>
          </a:solidFill>
          <a:ln w="7620">
            <a:solidFill>
              <a:srgbClr val="B8C3DF"/>
            </a:solidFill>
            <a:prstDash val="solid"/>
          </a:ln>
        </p:spPr>
      </p:sp>
      <p:sp>
        <p:nvSpPr>
          <p:cNvPr id="12" name="Text 10"/>
          <p:cNvSpPr/>
          <p:nvPr/>
        </p:nvSpPr>
        <p:spPr>
          <a:xfrm>
            <a:off x="2267783" y="5372219"/>
            <a:ext cx="3022640"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Improves Productivity</a:t>
            </a:r>
            <a:endParaRPr lang="en-US" sz="2187" dirty="0"/>
          </a:p>
        </p:txBody>
      </p:sp>
      <p:sp>
        <p:nvSpPr>
          <p:cNvPr id="13" name="Text 11"/>
          <p:cNvSpPr/>
          <p:nvPr/>
        </p:nvSpPr>
        <p:spPr>
          <a:xfrm>
            <a:off x="2267783" y="5852636"/>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When people can communicate efficiently, it reduces misunderstandings and streamlines workflows, leading to increased productivity and better outcomes.</a:t>
            </a:r>
            <a:endParaRPr lang="en-US" sz="1750" dirty="0"/>
          </a:p>
        </p:txBody>
      </p:sp>
      <p:sp>
        <p:nvSpPr>
          <p:cNvPr id="14" name="Shape 12"/>
          <p:cNvSpPr/>
          <p:nvPr/>
        </p:nvSpPr>
        <p:spPr>
          <a:xfrm>
            <a:off x="7426285" y="5142428"/>
            <a:ext cx="5166122" cy="2361605"/>
          </a:xfrm>
          <a:prstGeom prst="roundRect">
            <a:avLst>
              <a:gd name="adj" fmla="val 4234"/>
            </a:avLst>
          </a:prstGeom>
          <a:solidFill>
            <a:srgbClr val="D2DDF9"/>
          </a:solidFill>
          <a:ln w="7620">
            <a:solidFill>
              <a:srgbClr val="B8C3DF"/>
            </a:solidFill>
            <a:prstDash val="solid"/>
          </a:ln>
        </p:spPr>
      </p:sp>
      <p:sp>
        <p:nvSpPr>
          <p:cNvPr id="15" name="Text 13"/>
          <p:cNvSpPr/>
          <p:nvPr/>
        </p:nvSpPr>
        <p:spPr>
          <a:xfrm>
            <a:off x="7656076" y="5372219"/>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Inspires Confidence</a:t>
            </a:r>
            <a:endParaRPr lang="en-US" sz="2187" dirty="0"/>
          </a:p>
        </p:txBody>
      </p:sp>
      <p:sp>
        <p:nvSpPr>
          <p:cNvPr id="16" name="Text 14"/>
          <p:cNvSpPr/>
          <p:nvPr/>
        </p:nvSpPr>
        <p:spPr>
          <a:xfrm>
            <a:off x="7656076" y="5852636"/>
            <a:ext cx="470654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Communicating with clarity and conviction helps individuals feel heard and understood, boosting self-assurance and morale.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158716"/>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Verbal Communication: Tone, Pitch, and Pace</a:t>
            </a:r>
            <a:endParaRPr lang="en-US" sz="4374" dirty="0"/>
          </a:p>
        </p:txBody>
      </p:sp>
      <p:sp>
        <p:nvSpPr>
          <p:cNvPr id="5" name="Text 3"/>
          <p:cNvSpPr/>
          <p:nvPr/>
        </p:nvSpPr>
        <p:spPr>
          <a:xfrm>
            <a:off x="2037993" y="3102888"/>
            <a:ext cx="2232065" cy="347186"/>
          </a:xfrm>
          <a:prstGeom prst="rect">
            <a:avLst/>
          </a:prstGeom>
          <a:noFill/>
          <a:ln/>
        </p:spPr>
        <p:txBody>
          <a:bodyPr wrap="none" rtlCol="0" anchor="t"/>
          <a:lstStyle/>
          <a:p>
            <a:pPr marL="0" indent="0">
              <a:lnSpc>
                <a:spcPts val="2734"/>
              </a:lnSpc>
              <a:buNone/>
            </a:pPr>
            <a:r>
              <a:rPr lang="en-US" sz="2187" dirty="0">
                <a:solidFill>
                  <a:srgbClr val="1B1B27"/>
                </a:solidFill>
                <a:latin typeface="Alexandria" pitchFamily="34" charset="0"/>
                <a:ea typeface="Alexandria" pitchFamily="34" charset="-122"/>
                <a:cs typeface="Alexandria" pitchFamily="34" charset="-120"/>
              </a:rPr>
              <a:t>Tone</a:t>
            </a:r>
            <a:endParaRPr lang="en-US" sz="2187" dirty="0"/>
          </a:p>
        </p:txBody>
      </p:sp>
      <p:sp>
        <p:nvSpPr>
          <p:cNvPr id="6" name="Text 4"/>
          <p:cNvSpPr/>
          <p:nvPr/>
        </p:nvSpPr>
        <p:spPr>
          <a:xfrm>
            <a:off x="2037993" y="3672245"/>
            <a:ext cx="2232065" cy="3198614"/>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way you speak conveys your emotions and attitude. A warm, friendly tone can put others at ease, while a harsh tone may come across as aggressive.</a:t>
            </a:r>
            <a:endParaRPr lang="en-US" sz="1750" dirty="0"/>
          </a:p>
        </p:txBody>
      </p:sp>
      <p:sp>
        <p:nvSpPr>
          <p:cNvPr id="7" name="Text 5"/>
          <p:cNvSpPr/>
          <p:nvPr/>
        </p:nvSpPr>
        <p:spPr>
          <a:xfrm>
            <a:off x="4819650" y="3102888"/>
            <a:ext cx="2232065" cy="347186"/>
          </a:xfrm>
          <a:prstGeom prst="rect">
            <a:avLst/>
          </a:prstGeom>
          <a:noFill/>
          <a:ln/>
        </p:spPr>
        <p:txBody>
          <a:bodyPr wrap="none" rtlCol="0" anchor="t"/>
          <a:lstStyle/>
          <a:p>
            <a:pPr marL="0" indent="0">
              <a:lnSpc>
                <a:spcPts val="2734"/>
              </a:lnSpc>
              <a:buNone/>
            </a:pPr>
            <a:r>
              <a:rPr lang="en-US" sz="2187" dirty="0">
                <a:solidFill>
                  <a:srgbClr val="1B1B27"/>
                </a:solidFill>
                <a:latin typeface="Alexandria" pitchFamily="34" charset="0"/>
                <a:ea typeface="Alexandria" pitchFamily="34" charset="-122"/>
                <a:cs typeface="Alexandria" pitchFamily="34" charset="-120"/>
              </a:rPr>
              <a:t>Pitch</a:t>
            </a:r>
            <a:endParaRPr lang="en-US" sz="2187" dirty="0"/>
          </a:p>
        </p:txBody>
      </p:sp>
      <p:sp>
        <p:nvSpPr>
          <p:cNvPr id="8" name="Text 6"/>
          <p:cNvSpPr/>
          <p:nvPr/>
        </p:nvSpPr>
        <p:spPr>
          <a:xfrm>
            <a:off x="4819650" y="3672245"/>
            <a:ext cx="2232065" cy="3198614"/>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highness or lowness of your voice. A varied pitch can make your speech more dynamic and engaging. Monotone delivery can sound uninterested.</a:t>
            </a:r>
            <a:endParaRPr lang="en-US" sz="1750" dirty="0"/>
          </a:p>
        </p:txBody>
      </p:sp>
      <p:sp>
        <p:nvSpPr>
          <p:cNvPr id="9" name="Text 7"/>
          <p:cNvSpPr/>
          <p:nvPr/>
        </p:nvSpPr>
        <p:spPr>
          <a:xfrm>
            <a:off x="7601307" y="3102888"/>
            <a:ext cx="2232065" cy="347186"/>
          </a:xfrm>
          <a:prstGeom prst="rect">
            <a:avLst/>
          </a:prstGeom>
          <a:noFill/>
          <a:ln/>
        </p:spPr>
        <p:txBody>
          <a:bodyPr wrap="none" rtlCol="0" anchor="t"/>
          <a:lstStyle/>
          <a:p>
            <a:pPr marL="0" indent="0">
              <a:lnSpc>
                <a:spcPts val="2734"/>
              </a:lnSpc>
              <a:buNone/>
            </a:pPr>
            <a:r>
              <a:rPr lang="en-US" sz="2187" dirty="0">
                <a:solidFill>
                  <a:srgbClr val="1B1B27"/>
                </a:solidFill>
                <a:latin typeface="Alexandria" pitchFamily="34" charset="0"/>
                <a:ea typeface="Alexandria" pitchFamily="34" charset="-122"/>
                <a:cs typeface="Alexandria" pitchFamily="34" charset="-120"/>
              </a:rPr>
              <a:t>Pace</a:t>
            </a:r>
            <a:endParaRPr lang="en-US" sz="2187" dirty="0"/>
          </a:p>
        </p:txBody>
      </p:sp>
      <p:sp>
        <p:nvSpPr>
          <p:cNvPr id="10" name="Text 8"/>
          <p:cNvSpPr/>
          <p:nvPr/>
        </p:nvSpPr>
        <p:spPr>
          <a:xfrm>
            <a:off x="7601307" y="3672245"/>
            <a:ext cx="2232065" cy="3198614"/>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speed at which you speak. Speaking too quickly can make you sound flustered, while a slow pace may bore your audience. An optimal pace is clear and natural.</a:t>
            </a:r>
            <a:endParaRPr lang="en-US" sz="1750" dirty="0"/>
          </a:p>
        </p:txBody>
      </p:sp>
      <p:pic>
        <p:nvPicPr>
          <p:cNvPr id="11" name="Image 0" descr="preencoded.png"/>
          <p:cNvPicPr>
            <a:picLocks noChangeAspect="1"/>
          </p:cNvPicPr>
          <p:nvPr/>
        </p:nvPicPr>
        <p:blipFill>
          <a:blip r:embed="rId3"/>
          <a:stretch>
            <a:fillRect/>
          </a:stretch>
        </p:blipFill>
        <p:spPr>
          <a:xfrm>
            <a:off x="10382964" y="3130629"/>
            <a:ext cx="2232065" cy="11697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537692"/>
            <a:ext cx="7477601" cy="2083118"/>
          </a:xfrm>
          <a:prstGeom prst="rect">
            <a:avLst/>
          </a:prstGeom>
          <a:noFill/>
          <a:ln/>
        </p:spPr>
        <p:txBody>
          <a:bodyPr wrap="squar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Non-Verbal Communication: Body Language and Gestures</a:t>
            </a:r>
            <a:endParaRPr lang="en-US" sz="4374" dirty="0"/>
          </a:p>
        </p:txBody>
      </p:sp>
      <p:sp>
        <p:nvSpPr>
          <p:cNvPr id="6" name="Text 3"/>
          <p:cNvSpPr/>
          <p:nvPr/>
        </p:nvSpPr>
        <p:spPr>
          <a:xfrm>
            <a:off x="833199" y="3954066"/>
            <a:ext cx="74776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Beyond the words we speak, our body movements, facial expressions, and gestures convey a wealth of unspoken meaning. From a firm handshake to an open posture, non-verbal cues can powerfully influence how we are perceived and understood by others.</a:t>
            </a:r>
            <a:endParaRPr lang="en-US" sz="1750" dirty="0"/>
          </a:p>
        </p:txBody>
      </p:sp>
      <p:sp>
        <p:nvSpPr>
          <p:cNvPr id="7" name="Text 4"/>
          <p:cNvSpPr/>
          <p:nvPr/>
        </p:nvSpPr>
        <p:spPr>
          <a:xfrm>
            <a:off x="833199" y="5625584"/>
            <a:ext cx="747760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Mastering the art of non-verbal communication allows us to build trust, project confidence, and create more authentic connections in our personal and professional interactions.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11287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Listening Skills: Active Listening and Empathy</a:t>
            </a:r>
            <a:endParaRPr lang="en-US" sz="4374" dirty="0"/>
          </a:p>
        </p:txBody>
      </p:sp>
      <p:sp>
        <p:nvSpPr>
          <p:cNvPr id="5" name="Shape 3"/>
          <p:cNvSpPr/>
          <p:nvPr/>
        </p:nvSpPr>
        <p:spPr>
          <a:xfrm>
            <a:off x="2037993" y="3119557"/>
            <a:ext cx="499943" cy="499943"/>
          </a:xfrm>
          <a:prstGeom prst="roundRect">
            <a:avLst>
              <a:gd name="adj" fmla="val 20000"/>
            </a:avLst>
          </a:prstGeom>
          <a:solidFill>
            <a:srgbClr val="D2DDF9"/>
          </a:solidFill>
          <a:ln w="7620">
            <a:solidFill>
              <a:srgbClr val="B8C3DF"/>
            </a:solidFill>
            <a:prstDash val="solid"/>
          </a:ln>
        </p:spPr>
      </p:sp>
      <p:sp>
        <p:nvSpPr>
          <p:cNvPr id="6" name="Text 4"/>
          <p:cNvSpPr/>
          <p:nvPr/>
        </p:nvSpPr>
        <p:spPr>
          <a:xfrm>
            <a:off x="2225397" y="3161228"/>
            <a:ext cx="12501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760107" y="3195876"/>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Active Listening</a:t>
            </a:r>
            <a:endParaRPr lang="en-US" sz="2187" dirty="0"/>
          </a:p>
        </p:txBody>
      </p:sp>
      <p:sp>
        <p:nvSpPr>
          <p:cNvPr id="8" name="Text 6"/>
          <p:cNvSpPr/>
          <p:nvPr/>
        </p:nvSpPr>
        <p:spPr>
          <a:xfrm>
            <a:off x="2760107" y="3676293"/>
            <a:ext cx="4444008"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Engage fully with the speaker, avoid distractions, and paraphrase their points to demonstrate understanding.</a:t>
            </a:r>
            <a:endParaRPr lang="en-US" sz="1750" dirty="0"/>
          </a:p>
        </p:txBody>
      </p:sp>
      <p:sp>
        <p:nvSpPr>
          <p:cNvPr id="9" name="Shape 7"/>
          <p:cNvSpPr/>
          <p:nvPr/>
        </p:nvSpPr>
        <p:spPr>
          <a:xfrm>
            <a:off x="7426285" y="3119557"/>
            <a:ext cx="499943" cy="499943"/>
          </a:xfrm>
          <a:prstGeom prst="roundRect">
            <a:avLst>
              <a:gd name="adj" fmla="val 20000"/>
            </a:avLst>
          </a:prstGeom>
          <a:solidFill>
            <a:srgbClr val="D2DDF9"/>
          </a:solidFill>
          <a:ln w="7620">
            <a:solidFill>
              <a:srgbClr val="B8C3DF"/>
            </a:solidFill>
            <a:prstDash val="solid"/>
          </a:ln>
        </p:spPr>
      </p:sp>
      <p:sp>
        <p:nvSpPr>
          <p:cNvPr id="10" name="Text 8"/>
          <p:cNvSpPr/>
          <p:nvPr/>
        </p:nvSpPr>
        <p:spPr>
          <a:xfrm>
            <a:off x="7578685" y="3161228"/>
            <a:ext cx="195024"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8148399" y="3195876"/>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Body Language</a:t>
            </a:r>
            <a:endParaRPr lang="en-US" sz="2187" dirty="0"/>
          </a:p>
        </p:txBody>
      </p:sp>
      <p:sp>
        <p:nvSpPr>
          <p:cNvPr id="12" name="Text 10"/>
          <p:cNvSpPr/>
          <p:nvPr/>
        </p:nvSpPr>
        <p:spPr>
          <a:xfrm>
            <a:off x="8148399" y="3676293"/>
            <a:ext cx="4444008"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Maintain eye contact, nod occasionally, and lean in to show you are focused on the conversation.</a:t>
            </a:r>
            <a:endParaRPr lang="en-US" sz="1750" dirty="0"/>
          </a:p>
        </p:txBody>
      </p:sp>
      <p:sp>
        <p:nvSpPr>
          <p:cNvPr id="13" name="Shape 11"/>
          <p:cNvSpPr/>
          <p:nvPr/>
        </p:nvSpPr>
        <p:spPr>
          <a:xfrm>
            <a:off x="2037993" y="5138261"/>
            <a:ext cx="499943" cy="499943"/>
          </a:xfrm>
          <a:prstGeom prst="roundRect">
            <a:avLst>
              <a:gd name="adj" fmla="val 20000"/>
            </a:avLst>
          </a:prstGeom>
          <a:solidFill>
            <a:srgbClr val="D2DDF9"/>
          </a:solidFill>
          <a:ln w="7620">
            <a:solidFill>
              <a:srgbClr val="B8C3DF"/>
            </a:solidFill>
            <a:prstDash val="solid"/>
          </a:ln>
        </p:spPr>
      </p:sp>
      <p:sp>
        <p:nvSpPr>
          <p:cNvPr id="14" name="Text 12"/>
          <p:cNvSpPr/>
          <p:nvPr/>
        </p:nvSpPr>
        <p:spPr>
          <a:xfrm>
            <a:off x="2189798" y="5179933"/>
            <a:ext cx="196334"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2760107" y="5214580"/>
            <a:ext cx="3560088"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Ask Thoughtful Questions</a:t>
            </a:r>
            <a:endParaRPr lang="en-US" sz="2187" dirty="0"/>
          </a:p>
        </p:txBody>
      </p:sp>
      <p:sp>
        <p:nvSpPr>
          <p:cNvPr id="16" name="Text 14"/>
          <p:cNvSpPr/>
          <p:nvPr/>
        </p:nvSpPr>
        <p:spPr>
          <a:xfrm>
            <a:off x="2760107" y="5694997"/>
            <a:ext cx="4444008"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Seek clarification and dive deeper into the speaker's perspective to gain a comprehensive understanding.</a:t>
            </a:r>
            <a:endParaRPr lang="en-US" sz="1750" dirty="0"/>
          </a:p>
        </p:txBody>
      </p:sp>
      <p:sp>
        <p:nvSpPr>
          <p:cNvPr id="17" name="Shape 15"/>
          <p:cNvSpPr/>
          <p:nvPr/>
        </p:nvSpPr>
        <p:spPr>
          <a:xfrm>
            <a:off x="7426285" y="5138261"/>
            <a:ext cx="499943" cy="499943"/>
          </a:xfrm>
          <a:prstGeom prst="roundRect">
            <a:avLst>
              <a:gd name="adj" fmla="val 20000"/>
            </a:avLst>
          </a:prstGeom>
          <a:solidFill>
            <a:srgbClr val="D2DDF9"/>
          </a:solidFill>
          <a:ln w="7620">
            <a:solidFill>
              <a:srgbClr val="B8C3DF"/>
            </a:solidFill>
            <a:prstDash val="solid"/>
          </a:ln>
        </p:spPr>
      </p:sp>
      <p:sp>
        <p:nvSpPr>
          <p:cNvPr id="18" name="Text 16"/>
          <p:cNvSpPr/>
          <p:nvPr/>
        </p:nvSpPr>
        <p:spPr>
          <a:xfrm>
            <a:off x="7576661" y="5179933"/>
            <a:ext cx="199072"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Alexandria" pitchFamily="34" charset="0"/>
                <a:ea typeface="Alexandria" pitchFamily="34" charset="-122"/>
                <a:cs typeface="Alexandria" pitchFamily="34" charset="-120"/>
              </a:rPr>
              <a:t>4</a:t>
            </a:r>
            <a:endParaRPr lang="en-US" sz="2624" dirty="0"/>
          </a:p>
        </p:txBody>
      </p:sp>
      <p:sp>
        <p:nvSpPr>
          <p:cNvPr id="19" name="Text 17"/>
          <p:cNvSpPr/>
          <p:nvPr/>
        </p:nvSpPr>
        <p:spPr>
          <a:xfrm>
            <a:off x="8148399" y="5214580"/>
            <a:ext cx="3043476" cy="347186"/>
          </a:xfrm>
          <a:prstGeom prst="rect">
            <a:avLst/>
          </a:prstGeom>
          <a:noFill/>
          <a:ln/>
        </p:spPr>
        <p:txBody>
          <a:bodyPr wrap="none" rtlCol="0" anchor="t"/>
          <a:lstStyle/>
          <a:p>
            <a:pPr marL="0" indent="0">
              <a:lnSpc>
                <a:spcPts val="2734"/>
              </a:lnSpc>
              <a:buNone/>
            </a:pPr>
            <a:r>
              <a:rPr lang="en-US" sz="2187" dirty="0">
                <a:solidFill>
                  <a:srgbClr val="404155"/>
                </a:solidFill>
                <a:latin typeface="Alexandria" pitchFamily="34" charset="0"/>
                <a:ea typeface="Alexandria" pitchFamily="34" charset="-122"/>
                <a:cs typeface="Alexandria" pitchFamily="34" charset="-120"/>
              </a:rPr>
              <a:t>Empathetic Response</a:t>
            </a:r>
            <a:endParaRPr lang="en-US" sz="2187" dirty="0"/>
          </a:p>
        </p:txBody>
      </p:sp>
      <p:sp>
        <p:nvSpPr>
          <p:cNvPr id="20" name="Text 18"/>
          <p:cNvSpPr/>
          <p:nvPr/>
        </p:nvSpPr>
        <p:spPr>
          <a:xfrm>
            <a:off x="8148399" y="5694997"/>
            <a:ext cx="4444008"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Respond with compassion, acknowledging the speaker's feelings and experiences to build trust and rapport.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31267"/>
          </a:xfrm>
          <a:prstGeom prst="rect">
            <a:avLst/>
          </a:prstGeom>
          <a:solidFill>
            <a:srgbClr val="F9F9FF"/>
          </a:solidFill>
          <a:ln/>
        </p:spPr>
      </p:sp>
      <p:sp>
        <p:nvSpPr>
          <p:cNvPr id="4" name="Text 2"/>
          <p:cNvSpPr/>
          <p:nvPr/>
        </p:nvSpPr>
        <p:spPr>
          <a:xfrm>
            <a:off x="2320052" y="578287"/>
            <a:ext cx="9750623" cy="657225"/>
          </a:xfrm>
          <a:prstGeom prst="rect">
            <a:avLst/>
          </a:prstGeom>
          <a:noFill/>
          <a:ln/>
        </p:spPr>
        <p:txBody>
          <a:bodyPr wrap="none" rtlCol="0" anchor="t"/>
          <a:lstStyle/>
          <a:p>
            <a:pPr marL="0" indent="0">
              <a:lnSpc>
                <a:spcPts val="5175"/>
              </a:lnSpc>
              <a:buNone/>
            </a:pPr>
            <a:r>
              <a:rPr lang="en-US" sz="4140" dirty="0">
                <a:solidFill>
                  <a:srgbClr val="1B1B27"/>
                </a:solidFill>
                <a:latin typeface="Alexandria" pitchFamily="34" charset="0"/>
                <a:ea typeface="Alexandria" pitchFamily="34" charset="-122"/>
                <a:cs typeface="Alexandria" pitchFamily="34" charset="-120"/>
              </a:rPr>
              <a:t>Overcoming Communication Barriers</a:t>
            </a:r>
            <a:endParaRPr lang="en-US" sz="4140" dirty="0"/>
          </a:p>
        </p:txBody>
      </p:sp>
      <p:sp>
        <p:nvSpPr>
          <p:cNvPr id="5" name="Shape 3"/>
          <p:cNvSpPr/>
          <p:nvPr/>
        </p:nvSpPr>
        <p:spPr>
          <a:xfrm>
            <a:off x="7294126" y="1656040"/>
            <a:ext cx="42029" cy="5996940"/>
          </a:xfrm>
          <a:prstGeom prst="roundRect">
            <a:avLst>
              <a:gd name="adj" fmla="val 225188"/>
            </a:avLst>
          </a:prstGeom>
          <a:solidFill>
            <a:srgbClr val="B8C3DF"/>
          </a:solidFill>
          <a:ln/>
        </p:spPr>
      </p:sp>
      <p:sp>
        <p:nvSpPr>
          <p:cNvPr id="6" name="Shape 4"/>
          <p:cNvSpPr/>
          <p:nvPr/>
        </p:nvSpPr>
        <p:spPr>
          <a:xfrm>
            <a:off x="6342459" y="2035909"/>
            <a:ext cx="736044" cy="42029"/>
          </a:xfrm>
          <a:prstGeom prst="roundRect">
            <a:avLst>
              <a:gd name="adj" fmla="val 225188"/>
            </a:avLst>
          </a:prstGeom>
          <a:solidFill>
            <a:srgbClr val="B8C3DF"/>
          </a:solidFill>
          <a:ln/>
        </p:spPr>
      </p:sp>
      <p:sp>
        <p:nvSpPr>
          <p:cNvPr id="7" name="Shape 5"/>
          <p:cNvSpPr/>
          <p:nvPr/>
        </p:nvSpPr>
        <p:spPr>
          <a:xfrm>
            <a:off x="7078504" y="1820347"/>
            <a:ext cx="473154" cy="473154"/>
          </a:xfrm>
          <a:prstGeom prst="roundRect">
            <a:avLst>
              <a:gd name="adj" fmla="val 20003"/>
            </a:avLst>
          </a:prstGeom>
          <a:solidFill>
            <a:srgbClr val="D2DDF9"/>
          </a:solidFill>
          <a:ln w="7620">
            <a:solidFill>
              <a:srgbClr val="B8C3DF"/>
            </a:solidFill>
            <a:prstDash val="solid"/>
          </a:ln>
        </p:spPr>
      </p:sp>
      <p:sp>
        <p:nvSpPr>
          <p:cNvPr id="8" name="Text 6"/>
          <p:cNvSpPr/>
          <p:nvPr/>
        </p:nvSpPr>
        <p:spPr>
          <a:xfrm>
            <a:off x="7255907" y="1859756"/>
            <a:ext cx="118348" cy="394335"/>
          </a:xfrm>
          <a:prstGeom prst="rect">
            <a:avLst/>
          </a:prstGeom>
          <a:noFill/>
          <a:ln/>
        </p:spPr>
        <p:txBody>
          <a:bodyPr wrap="none" rtlCol="0" anchor="t"/>
          <a:lstStyle/>
          <a:p>
            <a:pPr marL="0" indent="0" algn="ctr">
              <a:lnSpc>
                <a:spcPts val="3105"/>
              </a:lnSpc>
              <a:buNone/>
            </a:pPr>
            <a:r>
              <a:rPr lang="en-US" sz="2484" dirty="0">
                <a:solidFill>
                  <a:srgbClr val="404155"/>
                </a:solidFill>
                <a:latin typeface="Alexandria" pitchFamily="34" charset="0"/>
                <a:ea typeface="Alexandria" pitchFamily="34" charset="-122"/>
                <a:cs typeface="Alexandria" pitchFamily="34" charset="-120"/>
              </a:rPr>
              <a:t>1</a:t>
            </a:r>
            <a:endParaRPr lang="en-US" sz="2484" dirty="0"/>
          </a:p>
        </p:txBody>
      </p:sp>
      <p:sp>
        <p:nvSpPr>
          <p:cNvPr id="9" name="Text 7"/>
          <p:cNvSpPr/>
          <p:nvPr/>
        </p:nvSpPr>
        <p:spPr>
          <a:xfrm>
            <a:off x="3529489" y="1866305"/>
            <a:ext cx="2628900" cy="328613"/>
          </a:xfrm>
          <a:prstGeom prst="rect">
            <a:avLst/>
          </a:prstGeom>
          <a:noFill/>
          <a:ln/>
        </p:spPr>
        <p:txBody>
          <a:bodyPr wrap="none" rtlCol="0" anchor="t"/>
          <a:lstStyle/>
          <a:p>
            <a:pPr marL="0" indent="0" algn="r">
              <a:lnSpc>
                <a:spcPts val="2588"/>
              </a:lnSpc>
              <a:buNone/>
            </a:pPr>
            <a:r>
              <a:rPr lang="en-US" sz="2070" dirty="0">
                <a:solidFill>
                  <a:srgbClr val="404155"/>
                </a:solidFill>
                <a:latin typeface="Alexandria" pitchFamily="34" charset="0"/>
                <a:ea typeface="Alexandria" pitchFamily="34" charset="-122"/>
                <a:cs typeface="Alexandria" pitchFamily="34" charset="-120"/>
              </a:rPr>
              <a:t>Identify Barriers</a:t>
            </a:r>
            <a:endParaRPr lang="en-US" sz="2070" dirty="0"/>
          </a:p>
        </p:txBody>
      </p:sp>
      <p:sp>
        <p:nvSpPr>
          <p:cNvPr id="10" name="Text 8"/>
          <p:cNvSpPr/>
          <p:nvPr/>
        </p:nvSpPr>
        <p:spPr>
          <a:xfrm>
            <a:off x="2320052" y="2321004"/>
            <a:ext cx="3838337" cy="2018109"/>
          </a:xfrm>
          <a:prstGeom prst="rect">
            <a:avLst/>
          </a:prstGeom>
          <a:noFill/>
          <a:ln/>
        </p:spPr>
        <p:txBody>
          <a:bodyPr wrap="square" rtlCol="0" anchor="t"/>
          <a:lstStyle/>
          <a:p>
            <a:pPr marL="0" indent="0" algn="r">
              <a:lnSpc>
                <a:spcPts val="2650"/>
              </a:lnSpc>
              <a:buNone/>
            </a:pPr>
            <a:r>
              <a:rPr lang="en-US" sz="1656" dirty="0">
                <a:solidFill>
                  <a:srgbClr val="404155"/>
                </a:solidFill>
                <a:latin typeface="Nobile" pitchFamily="34" charset="0"/>
                <a:ea typeface="Nobile" pitchFamily="34" charset="-122"/>
                <a:cs typeface="Nobile" pitchFamily="34" charset="-120"/>
              </a:rPr>
              <a:t>Recognize common communication barriers such as language differences, cultural misunderstandings, and distractions. Understanding the root causes is the first step to overcoming them.</a:t>
            </a:r>
            <a:endParaRPr lang="en-US" sz="1656" dirty="0"/>
          </a:p>
        </p:txBody>
      </p:sp>
      <p:sp>
        <p:nvSpPr>
          <p:cNvPr id="11" name="Shape 9"/>
          <p:cNvSpPr/>
          <p:nvPr/>
        </p:nvSpPr>
        <p:spPr>
          <a:xfrm>
            <a:off x="7551658" y="3087350"/>
            <a:ext cx="736044" cy="42029"/>
          </a:xfrm>
          <a:prstGeom prst="roundRect">
            <a:avLst>
              <a:gd name="adj" fmla="val 225188"/>
            </a:avLst>
          </a:prstGeom>
          <a:solidFill>
            <a:srgbClr val="B8C3DF"/>
          </a:solidFill>
          <a:ln/>
        </p:spPr>
      </p:sp>
      <p:sp>
        <p:nvSpPr>
          <p:cNvPr id="12" name="Shape 10"/>
          <p:cNvSpPr/>
          <p:nvPr/>
        </p:nvSpPr>
        <p:spPr>
          <a:xfrm>
            <a:off x="7078504" y="2871788"/>
            <a:ext cx="473154" cy="473154"/>
          </a:xfrm>
          <a:prstGeom prst="roundRect">
            <a:avLst>
              <a:gd name="adj" fmla="val 20003"/>
            </a:avLst>
          </a:prstGeom>
          <a:solidFill>
            <a:srgbClr val="D2DDF9"/>
          </a:solidFill>
          <a:ln w="7620">
            <a:solidFill>
              <a:srgbClr val="B8C3DF"/>
            </a:solidFill>
            <a:prstDash val="solid"/>
          </a:ln>
        </p:spPr>
      </p:sp>
      <p:sp>
        <p:nvSpPr>
          <p:cNvPr id="13" name="Text 11"/>
          <p:cNvSpPr/>
          <p:nvPr/>
        </p:nvSpPr>
        <p:spPr>
          <a:xfrm>
            <a:off x="7222808" y="2911197"/>
            <a:ext cx="184547" cy="394335"/>
          </a:xfrm>
          <a:prstGeom prst="rect">
            <a:avLst/>
          </a:prstGeom>
          <a:noFill/>
          <a:ln/>
        </p:spPr>
        <p:txBody>
          <a:bodyPr wrap="none" rtlCol="0" anchor="t"/>
          <a:lstStyle/>
          <a:p>
            <a:pPr marL="0" indent="0" algn="ctr">
              <a:lnSpc>
                <a:spcPts val="3105"/>
              </a:lnSpc>
              <a:buNone/>
            </a:pPr>
            <a:r>
              <a:rPr lang="en-US" sz="2484" dirty="0">
                <a:solidFill>
                  <a:srgbClr val="404155"/>
                </a:solidFill>
                <a:latin typeface="Alexandria" pitchFamily="34" charset="0"/>
                <a:ea typeface="Alexandria" pitchFamily="34" charset="-122"/>
                <a:cs typeface="Alexandria" pitchFamily="34" charset="-120"/>
              </a:rPr>
              <a:t>2</a:t>
            </a:r>
            <a:endParaRPr lang="en-US" sz="2484" dirty="0"/>
          </a:p>
        </p:txBody>
      </p:sp>
      <p:sp>
        <p:nvSpPr>
          <p:cNvPr id="14" name="Text 12"/>
          <p:cNvSpPr/>
          <p:nvPr/>
        </p:nvSpPr>
        <p:spPr>
          <a:xfrm>
            <a:off x="8471773" y="2917746"/>
            <a:ext cx="3218855" cy="328613"/>
          </a:xfrm>
          <a:prstGeom prst="rect">
            <a:avLst/>
          </a:prstGeom>
          <a:noFill/>
          <a:ln/>
        </p:spPr>
        <p:txBody>
          <a:bodyPr wrap="none" rtlCol="0" anchor="t"/>
          <a:lstStyle/>
          <a:p>
            <a:pPr marL="0" indent="0" algn="l">
              <a:lnSpc>
                <a:spcPts val="2588"/>
              </a:lnSpc>
              <a:buNone/>
            </a:pPr>
            <a:r>
              <a:rPr lang="en-US" sz="2070" dirty="0">
                <a:solidFill>
                  <a:srgbClr val="404155"/>
                </a:solidFill>
                <a:latin typeface="Alexandria" pitchFamily="34" charset="0"/>
                <a:ea typeface="Alexandria" pitchFamily="34" charset="-122"/>
                <a:cs typeface="Alexandria" pitchFamily="34" charset="-120"/>
              </a:rPr>
              <a:t>Improve Active Listening</a:t>
            </a:r>
            <a:endParaRPr lang="en-US" sz="2070" dirty="0"/>
          </a:p>
        </p:txBody>
      </p:sp>
      <p:sp>
        <p:nvSpPr>
          <p:cNvPr id="15" name="Text 13"/>
          <p:cNvSpPr/>
          <p:nvPr/>
        </p:nvSpPr>
        <p:spPr>
          <a:xfrm>
            <a:off x="8471773" y="3372445"/>
            <a:ext cx="3838456" cy="1681758"/>
          </a:xfrm>
          <a:prstGeom prst="rect">
            <a:avLst/>
          </a:prstGeom>
          <a:noFill/>
          <a:ln/>
        </p:spPr>
        <p:txBody>
          <a:bodyPr wrap="square" rtlCol="0" anchor="t"/>
          <a:lstStyle/>
          <a:p>
            <a:pPr marL="0" indent="0" algn="l">
              <a:lnSpc>
                <a:spcPts val="2650"/>
              </a:lnSpc>
              <a:buNone/>
            </a:pPr>
            <a:r>
              <a:rPr lang="en-US" sz="1656" dirty="0">
                <a:solidFill>
                  <a:srgbClr val="404155"/>
                </a:solidFill>
                <a:latin typeface="Nobile" pitchFamily="34" charset="0"/>
                <a:ea typeface="Nobile" pitchFamily="34" charset="-122"/>
                <a:cs typeface="Nobile" pitchFamily="34" charset="-120"/>
              </a:rPr>
              <a:t>Develop the habit of actively listening to others, avoiding interruptions, and seeking to understand their perspective. This helps bridge gaps and align on shared meaning.</a:t>
            </a:r>
            <a:endParaRPr lang="en-US" sz="1656" dirty="0"/>
          </a:p>
        </p:txBody>
      </p:sp>
      <p:sp>
        <p:nvSpPr>
          <p:cNvPr id="16" name="Shape 14"/>
          <p:cNvSpPr/>
          <p:nvPr/>
        </p:nvSpPr>
        <p:spPr>
          <a:xfrm>
            <a:off x="6342459" y="5139511"/>
            <a:ext cx="736044" cy="42029"/>
          </a:xfrm>
          <a:prstGeom prst="roundRect">
            <a:avLst>
              <a:gd name="adj" fmla="val 225188"/>
            </a:avLst>
          </a:prstGeom>
          <a:solidFill>
            <a:srgbClr val="B8C3DF"/>
          </a:solidFill>
          <a:ln/>
        </p:spPr>
      </p:sp>
      <p:sp>
        <p:nvSpPr>
          <p:cNvPr id="17" name="Shape 15"/>
          <p:cNvSpPr/>
          <p:nvPr/>
        </p:nvSpPr>
        <p:spPr>
          <a:xfrm>
            <a:off x="7078504" y="4923949"/>
            <a:ext cx="473154" cy="473154"/>
          </a:xfrm>
          <a:prstGeom prst="roundRect">
            <a:avLst>
              <a:gd name="adj" fmla="val 20003"/>
            </a:avLst>
          </a:prstGeom>
          <a:solidFill>
            <a:srgbClr val="D2DDF9"/>
          </a:solidFill>
          <a:ln w="7620">
            <a:solidFill>
              <a:srgbClr val="B8C3DF"/>
            </a:solidFill>
            <a:prstDash val="solid"/>
          </a:ln>
        </p:spPr>
      </p:sp>
      <p:sp>
        <p:nvSpPr>
          <p:cNvPr id="18" name="Text 16"/>
          <p:cNvSpPr/>
          <p:nvPr/>
        </p:nvSpPr>
        <p:spPr>
          <a:xfrm>
            <a:off x="7222093" y="4963358"/>
            <a:ext cx="185857" cy="394335"/>
          </a:xfrm>
          <a:prstGeom prst="rect">
            <a:avLst/>
          </a:prstGeom>
          <a:noFill/>
          <a:ln/>
        </p:spPr>
        <p:txBody>
          <a:bodyPr wrap="none" rtlCol="0" anchor="t"/>
          <a:lstStyle/>
          <a:p>
            <a:pPr marL="0" indent="0" algn="ctr">
              <a:lnSpc>
                <a:spcPts val="3105"/>
              </a:lnSpc>
              <a:buNone/>
            </a:pPr>
            <a:r>
              <a:rPr lang="en-US" sz="2484" dirty="0">
                <a:solidFill>
                  <a:srgbClr val="404155"/>
                </a:solidFill>
                <a:latin typeface="Alexandria" pitchFamily="34" charset="0"/>
                <a:ea typeface="Alexandria" pitchFamily="34" charset="-122"/>
                <a:cs typeface="Alexandria" pitchFamily="34" charset="-120"/>
              </a:rPr>
              <a:t>3</a:t>
            </a:r>
            <a:endParaRPr lang="en-US" sz="2484" dirty="0"/>
          </a:p>
        </p:txBody>
      </p:sp>
      <p:sp>
        <p:nvSpPr>
          <p:cNvPr id="19" name="Text 17"/>
          <p:cNvSpPr/>
          <p:nvPr/>
        </p:nvSpPr>
        <p:spPr>
          <a:xfrm>
            <a:off x="3529489" y="4969907"/>
            <a:ext cx="2628900" cy="328613"/>
          </a:xfrm>
          <a:prstGeom prst="rect">
            <a:avLst/>
          </a:prstGeom>
          <a:noFill/>
          <a:ln/>
        </p:spPr>
        <p:txBody>
          <a:bodyPr wrap="none" rtlCol="0" anchor="t"/>
          <a:lstStyle/>
          <a:p>
            <a:pPr marL="0" indent="0" algn="r">
              <a:lnSpc>
                <a:spcPts val="2588"/>
              </a:lnSpc>
              <a:buNone/>
            </a:pPr>
            <a:r>
              <a:rPr lang="en-US" sz="2070" dirty="0">
                <a:solidFill>
                  <a:srgbClr val="404155"/>
                </a:solidFill>
                <a:latin typeface="Alexandria" pitchFamily="34" charset="0"/>
                <a:ea typeface="Alexandria" pitchFamily="34" charset="-122"/>
                <a:cs typeface="Alexandria" pitchFamily="34" charset="-120"/>
              </a:rPr>
              <a:t>Clarify and Confirm</a:t>
            </a:r>
            <a:endParaRPr lang="en-US" sz="2070" dirty="0"/>
          </a:p>
        </p:txBody>
      </p:sp>
      <p:sp>
        <p:nvSpPr>
          <p:cNvPr id="20" name="Text 18"/>
          <p:cNvSpPr/>
          <p:nvPr/>
        </p:nvSpPr>
        <p:spPr>
          <a:xfrm>
            <a:off x="2320052" y="5424607"/>
            <a:ext cx="3838337" cy="2018109"/>
          </a:xfrm>
          <a:prstGeom prst="rect">
            <a:avLst/>
          </a:prstGeom>
          <a:noFill/>
          <a:ln/>
        </p:spPr>
        <p:txBody>
          <a:bodyPr wrap="square" rtlCol="0" anchor="t"/>
          <a:lstStyle/>
          <a:p>
            <a:pPr marL="0" indent="0" algn="r">
              <a:lnSpc>
                <a:spcPts val="2650"/>
              </a:lnSpc>
              <a:buNone/>
            </a:pPr>
            <a:r>
              <a:rPr lang="en-US" sz="1656" dirty="0">
                <a:solidFill>
                  <a:srgbClr val="404155"/>
                </a:solidFill>
                <a:latin typeface="Nobile" pitchFamily="34" charset="0"/>
                <a:ea typeface="Nobile" pitchFamily="34" charset="-122"/>
                <a:cs typeface="Nobile" pitchFamily="34" charset="-120"/>
              </a:rPr>
              <a:t>Don't be afraid to ask clarifying questions and confirm understanding. Paraphrasing the key points demonstrates your engagement and helps prevent miscommunication.</a:t>
            </a:r>
            <a:endParaRPr lang="en-US" sz="165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859048" y="516731"/>
            <a:ext cx="8912185" cy="1172766"/>
          </a:xfrm>
          <a:prstGeom prst="rect">
            <a:avLst/>
          </a:prstGeom>
          <a:noFill/>
          <a:ln/>
        </p:spPr>
        <p:txBody>
          <a:bodyPr wrap="square" rtlCol="0" anchor="t"/>
          <a:lstStyle/>
          <a:p>
            <a:pPr marL="0" indent="0">
              <a:lnSpc>
                <a:spcPts val="4617"/>
              </a:lnSpc>
              <a:buNone/>
            </a:pPr>
            <a:r>
              <a:rPr lang="en-US" sz="3693" dirty="0">
                <a:solidFill>
                  <a:srgbClr val="1B1B27"/>
                </a:solidFill>
                <a:latin typeface="Alexandria" pitchFamily="34" charset="0"/>
                <a:ea typeface="Alexandria" pitchFamily="34" charset="-122"/>
                <a:cs typeface="Alexandria" pitchFamily="34" charset="-120"/>
              </a:rPr>
              <a:t>Adapting Communication Styles to Different Audiences</a:t>
            </a:r>
            <a:endParaRPr lang="en-US" sz="3693" dirty="0"/>
          </a:p>
        </p:txBody>
      </p:sp>
      <p:pic>
        <p:nvPicPr>
          <p:cNvPr id="5" name="Image 0" descr="preencoded.png"/>
          <p:cNvPicPr>
            <a:picLocks noChangeAspect="1"/>
          </p:cNvPicPr>
          <p:nvPr/>
        </p:nvPicPr>
        <p:blipFill>
          <a:blip r:embed="rId3"/>
          <a:stretch>
            <a:fillRect/>
          </a:stretch>
        </p:blipFill>
        <p:spPr>
          <a:xfrm>
            <a:off x="4351734" y="2064663"/>
            <a:ext cx="1470422" cy="1381006"/>
          </a:xfrm>
          <a:prstGeom prst="rect">
            <a:avLst/>
          </a:prstGeom>
        </p:spPr>
      </p:pic>
      <p:sp>
        <p:nvSpPr>
          <p:cNvPr id="6" name="Text 3"/>
          <p:cNvSpPr/>
          <p:nvPr/>
        </p:nvSpPr>
        <p:spPr>
          <a:xfrm>
            <a:off x="5042892" y="2746415"/>
            <a:ext cx="87987" cy="375285"/>
          </a:xfrm>
          <a:prstGeom prst="rect">
            <a:avLst/>
          </a:prstGeom>
          <a:noFill/>
          <a:ln/>
        </p:spPr>
        <p:txBody>
          <a:bodyPr wrap="none" rtlCol="0" anchor="t"/>
          <a:lstStyle/>
          <a:p>
            <a:pPr marL="0" indent="0" algn="ctr">
              <a:lnSpc>
                <a:spcPts val="2955"/>
              </a:lnSpc>
              <a:buNone/>
            </a:pPr>
            <a:r>
              <a:rPr lang="en-US" sz="1847" dirty="0">
                <a:solidFill>
                  <a:srgbClr val="404155"/>
                </a:solidFill>
                <a:latin typeface="Alexandria" pitchFamily="34" charset="0"/>
                <a:ea typeface="Alexandria" pitchFamily="34" charset="-122"/>
                <a:cs typeface="Alexandria" pitchFamily="34" charset="-120"/>
              </a:rPr>
              <a:t>1</a:t>
            </a:r>
            <a:endParaRPr lang="en-US" sz="1847" dirty="0"/>
          </a:p>
        </p:txBody>
      </p:sp>
      <p:sp>
        <p:nvSpPr>
          <p:cNvPr id="7" name="Text 4"/>
          <p:cNvSpPr/>
          <p:nvPr/>
        </p:nvSpPr>
        <p:spPr>
          <a:xfrm>
            <a:off x="6009680" y="2252186"/>
            <a:ext cx="2787015" cy="293132"/>
          </a:xfrm>
          <a:prstGeom prst="rect">
            <a:avLst/>
          </a:prstGeom>
          <a:noFill/>
          <a:ln/>
        </p:spPr>
        <p:txBody>
          <a:bodyPr wrap="none" rtlCol="0" anchor="t"/>
          <a:lstStyle/>
          <a:p>
            <a:pPr marL="0" indent="0" algn="l">
              <a:lnSpc>
                <a:spcPts val="2308"/>
              </a:lnSpc>
              <a:buNone/>
            </a:pPr>
            <a:r>
              <a:rPr lang="en-US" sz="1847" dirty="0">
                <a:solidFill>
                  <a:srgbClr val="404155"/>
                </a:solidFill>
                <a:latin typeface="Alexandria" pitchFamily="34" charset="0"/>
                <a:ea typeface="Alexandria" pitchFamily="34" charset="-122"/>
                <a:cs typeface="Alexandria" pitchFamily="34" charset="-120"/>
              </a:rPr>
              <a:t>Formal Communication</a:t>
            </a:r>
            <a:endParaRPr lang="en-US" sz="1847" dirty="0"/>
          </a:p>
        </p:txBody>
      </p:sp>
      <p:sp>
        <p:nvSpPr>
          <p:cNvPr id="8" name="Text 5"/>
          <p:cNvSpPr/>
          <p:nvPr/>
        </p:nvSpPr>
        <p:spPr>
          <a:xfrm>
            <a:off x="6009680" y="2657832"/>
            <a:ext cx="5574030" cy="600313"/>
          </a:xfrm>
          <a:prstGeom prst="rect">
            <a:avLst/>
          </a:prstGeom>
          <a:noFill/>
          <a:ln/>
        </p:spPr>
        <p:txBody>
          <a:bodyPr wrap="square" rtlCol="0" anchor="t"/>
          <a:lstStyle/>
          <a:p>
            <a:pPr marL="0" indent="0" algn="l">
              <a:lnSpc>
                <a:spcPts val="2364"/>
              </a:lnSpc>
              <a:buNone/>
            </a:pPr>
            <a:r>
              <a:rPr lang="en-US" sz="1477" dirty="0">
                <a:solidFill>
                  <a:srgbClr val="404155"/>
                </a:solidFill>
                <a:latin typeface="Nobile" pitchFamily="34" charset="0"/>
                <a:ea typeface="Nobile" pitchFamily="34" charset="-122"/>
                <a:cs typeface="Nobile" pitchFamily="34" charset="-120"/>
              </a:rPr>
              <a:t>For professional settings, executive presentations, and high-stakes meetings.</a:t>
            </a:r>
            <a:endParaRPr lang="en-US" sz="1477" dirty="0"/>
          </a:p>
        </p:txBody>
      </p:sp>
      <p:sp>
        <p:nvSpPr>
          <p:cNvPr id="9" name="Shape 6"/>
          <p:cNvSpPr/>
          <p:nvPr/>
        </p:nvSpPr>
        <p:spPr>
          <a:xfrm>
            <a:off x="5868948" y="3448496"/>
            <a:ext cx="5855494" cy="18752"/>
          </a:xfrm>
          <a:prstGeom prst="roundRect">
            <a:avLst>
              <a:gd name="adj" fmla="val 450257"/>
            </a:avLst>
          </a:prstGeom>
          <a:solidFill>
            <a:srgbClr val="B8C3DF"/>
          </a:solidFill>
          <a:ln/>
        </p:spPr>
      </p:sp>
      <p:pic>
        <p:nvPicPr>
          <p:cNvPr id="10" name="Image 1" descr="preencoded.png"/>
          <p:cNvPicPr>
            <a:picLocks noChangeAspect="1"/>
          </p:cNvPicPr>
          <p:nvPr/>
        </p:nvPicPr>
        <p:blipFill>
          <a:blip r:embed="rId4"/>
          <a:stretch>
            <a:fillRect/>
          </a:stretch>
        </p:blipFill>
        <p:spPr>
          <a:xfrm>
            <a:off x="3616523" y="3492460"/>
            <a:ext cx="2940963" cy="1381006"/>
          </a:xfrm>
          <a:prstGeom prst="rect">
            <a:avLst/>
          </a:prstGeom>
        </p:spPr>
      </p:pic>
      <p:sp>
        <p:nvSpPr>
          <p:cNvPr id="11" name="Text 7"/>
          <p:cNvSpPr/>
          <p:nvPr/>
        </p:nvSpPr>
        <p:spPr>
          <a:xfrm>
            <a:off x="5018365" y="3995261"/>
            <a:ext cx="137160" cy="375285"/>
          </a:xfrm>
          <a:prstGeom prst="rect">
            <a:avLst/>
          </a:prstGeom>
          <a:noFill/>
          <a:ln/>
        </p:spPr>
        <p:txBody>
          <a:bodyPr wrap="none" rtlCol="0" anchor="t"/>
          <a:lstStyle/>
          <a:p>
            <a:pPr marL="0" indent="0" algn="ctr">
              <a:lnSpc>
                <a:spcPts val="2955"/>
              </a:lnSpc>
              <a:buNone/>
            </a:pPr>
            <a:r>
              <a:rPr lang="en-US" sz="1847" dirty="0">
                <a:solidFill>
                  <a:srgbClr val="404155"/>
                </a:solidFill>
                <a:latin typeface="Alexandria" pitchFamily="34" charset="0"/>
                <a:ea typeface="Alexandria" pitchFamily="34" charset="-122"/>
                <a:cs typeface="Alexandria" pitchFamily="34" charset="-120"/>
              </a:rPr>
              <a:t>2</a:t>
            </a:r>
            <a:endParaRPr lang="en-US" sz="1847" dirty="0"/>
          </a:p>
        </p:txBody>
      </p:sp>
      <p:sp>
        <p:nvSpPr>
          <p:cNvPr id="12" name="Text 8"/>
          <p:cNvSpPr/>
          <p:nvPr/>
        </p:nvSpPr>
        <p:spPr>
          <a:xfrm>
            <a:off x="6745010" y="3679984"/>
            <a:ext cx="3687008" cy="293132"/>
          </a:xfrm>
          <a:prstGeom prst="rect">
            <a:avLst/>
          </a:prstGeom>
          <a:noFill/>
          <a:ln/>
        </p:spPr>
        <p:txBody>
          <a:bodyPr wrap="none" rtlCol="0" anchor="t"/>
          <a:lstStyle/>
          <a:p>
            <a:pPr marL="0" indent="0" algn="l">
              <a:lnSpc>
                <a:spcPts val="2308"/>
              </a:lnSpc>
              <a:buNone/>
            </a:pPr>
            <a:r>
              <a:rPr lang="en-US" sz="1847" dirty="0">
                <a:solidFill>
                  <a:srgbClr val="404155"/>
                </a:solidFill>
                <a:latin typeface="Alexandria" pitchFamily="34" charset="0"/>
                <a:ea typeface="Alexandria" pitchFamily="34" charset="-122"/>
                <a:cs typeface="Alexandria" pitchFamily="34" charset="-120"/>
              </a:rPr>
              <a:t>Conversational Communication</a:t>
            </a:r>
            <a:endParaRPr lang="en-US" sz="1847" dirty="0"/>
          </a:p>
        </p:txBody>
      </p:sp>
      <p:sp>
        <p:nvSpPr>
          <p:cNvPr id="13" name="Text 9"/>
          <p:cNvSpPr/>
          <p:nvPr/>
        </p:nvSpPr>
        <p:spPr>
          <a:xfrm>
            <a:off x="6745010" y="4085630"/>
            <a:ext cx="4838700" cy="600313"/>
          </a:xfrm>
          <a:prstGeom prst="rect">
            <a:avLst/>
          </a:prstGeom>
          <a:noFill/>
          <a:ln/>
        </p:spPr>
        <p:txBody>
          <a:bodyPr wrap="square" rtlCol="0" anchor="t"/>
          <a:lstStyle/>
          <a:p>
            <a:pPr marL="0" indent="0" algn="l">
              <a:lnSpc>
                <a:spcPts val="2364"/>
              </a:lnSpc>
              <a:buNone/>
            </a:pPr>
            <a:r>
              <a:rPr lang="en-US" sz="1477" dirty="0">
                <a:solidFill>
                  <a:srgbClr val="404155"/>
                </a:solidFill>
                <a:latin typeface="Nobile" pitchFamily="34" charset="0"/>
                <a:ea typeface="Nobile" pitchFamily="34" charset="-122"/>
                <a:cs typeface="Nobile" pitchFamily="34" charset="-120"/>
              </a:rPr>
              <a:t>For casual interactions, team meetings, and building rapport.</a:t>
            </a:r>
            <a:endParaRPr lang="en-US" sz="1477" dirty="0"/>
          </a:p>
        </p:txBody>
      </p:sp>
      <p:sp>
        <p:nvSpPr>
          <p:cNvPr id="14" name="Shape 10"/>
          <p:cNvSpPr/>
          <p:nvPr/>
        </p:nvSpPr>
        <p:spPr>
          <a:xfrm>
            <a:off x="6604278" y="4876294"/>
            <a:ext cx="5120164" cy="18752"/>
          </a:xfrm>
          <a:prstGeom prst="roundRect">
            <a:avLst>
              <a:gd name="adj" fmla="val 450257"/>
            </a:avLst>
          </a:prstGeom>
          <a:solidFill>
            <a:srgbClr val="B8C3DF"/>
          </a:solidFill>
          <a:ln/>
        </p:spPr>
      </p:sp>
      <p:pic>
        <p:nvPicPr>
          <p:cNvPr id="15" name="Image 2" descr="preencoded.png"/>
          <p:cNvPicPr>
            <a:picLocks noChangeAspect="1"/>
          </p:cNvPicPr>
          <p:nvPr/>
        </p:nvPicPr>
        <p:blipFill>
          <a:blip r:embed="rId5"/>
          <a:stretch>
            <a:fillRect/>
          </a:stretch>
        </p:blipFill>
        <p:spPr>
          <a:xfrm>
            <a:off x="2881313" y="4920258"/>
            <a:ext cx="4411504" cy="1381006"/>
          </a:xfrm>
          <a:prstGeom prst="rect">
            <a:avLst/>
          </a:prstGeom>
        </p:spPr>
      </p:pic>
      <p:sp>
        <p:nvSpPr>
          <p:cNvPr id="16" name="Text 11"/>
          <p:cNvSpPr/>
          <p:nvPr/>
        </p:nvSpPr>
        <p:spPr>
          <a:xfrm>
            <a:off x="5017889" y="5423059"/>
            <a:ext cx="138113" cy="375285"/>
          </a:xfrm>
          <a:prstGeom prst="rect">
            <a:avLst/>
          </a:prstGeom>
          <a:noFill/>
          <a:ln/>
        </p:spPr>
        <p:txBody>
          <a:bodyPr wrap="none" rtlCol="0" anchor="t"/>
          <a:lstStyle/>
          <a:p>
            <a:pPr marL="0" indent="0" algn="ctr">
              <a:lnSpc>
                <a:spcPts val="2955"/>
              </a:lnSpc>
              <a:buNone/>
            </a:pPr>
            <a:r>
              <a:rPr lang="en-US" sz="1847" dirty="0">
                <a:solidFill>
                  <a:srgbClr val="404155"/>
                </a:solidFill>
                <a:latin typeface="Alexandria" pitchFamily="34" charset="0"/>
                <a:ea typeface="Alexandria" pitchFamily="34" charset="-122"/>
                <a:cs typeface="Alexandria" pitchFamily="34" charset="-120"/>
              </a:rPr>
              <a:t>3</a:t>
            </a:r>
            <a:endParaRPr lang="en-US" sz="1847" dirty="0"/>
          </a:p>
        </p:txBody>
      </p:sp>
      <p:sp>
        <p:nvSpPr>
          <p:cNvPr id="17" name="Text 12"/>
          <p:cNvSpPr/>
          <p:nvPr/>
        </p:nvSpPr>
        <p:spPr>
          <a:xfrm>
            <a:off x="7480340" y="5107781"/>
            <a:ext cx="3341727" cy="293132"/>
          </a:xfrm>
          <a:prstGeom prst="rect">
            <a:avLst/>
          </a:prstGeom>
          <a:noFill/>
          <a:ln/>
        </p:spPr>
        <p:txBody>
          <a:bodyPr wrap="none" rtlCol="0" anchor="t"/>
          <a:lstStyle/>
          <a:p>
            <a:pPr marL="0" indent="0" algn="l">
              <a:lnSpc>
                <a:spcPts val="2308"/>
              </a:lnSpc>
              <a:buNone/>
            </a:pPr>
            <a:r>
              <a:rPr lang="en-US" sz="1847" dirty="0">
                <a:solidFill>
                  <a:srgbClr val="404155"/>
                </a:solidFill>
                <a:latin typeface="Alexandria" pitchFamily="34" charset="0"/>
                <a:ea typeface="Alexandria" pitchFamily="34" charset="-122"/>
                <a:cs typeface="Alexandria" pitchFamily="34" charset="-120"/>
              </a:rPr>
              <a:t>Empathetic Communication</a:t>
            </a:r>
            <a:endParaRPr lang="en-US" sz="1847" dirty="0"/>
          </a:p>
        </p:txBody>
      </p:sp>
      <p:sp>
        <p:nvSpPr>
          <p:cNvPr id="18" name="Text 13"/>
          <p:cNvSpPr/>
          <p:nvPr/>
        </p:nvSpPr>
        <p:spPr>
          <a:xfrm>
            <a:off x="7480340" y="5513427"/>
            <a:ext cx="4103370" cy="600313"/>
          </a:xfrm>
          <a:prstGeom prst="rect">
            <a:avLst/>
          </a:prstGeom>
          <a:noFill/>
          <a:ln/>
        </p:spPr>
        <p:txBody>
          <a:bodyPr wrap="square" rtlCol="0" anchor="t"/>
          <a:lstStyle/>
          <a:p>
            <a:pPr marL="0" indent="0" algn="l">
              <a:lnSpc>
                <a:spcPts val="2364"/>
              </a:lnSpc>
              <a:buNone/>
            </a:pPr>
            <a:r>
              <a:rPr lang="en-US" sz="1477" dirty="0">
                <a:solidFill>
                  <a:srgbClr val="404155"/>
                </a:solidFill>
                <a:latin typeface="Nobile" pitchFamily="34" charset="0"/>
                <a:ea typeface="Nobile" pitchFamily="34" charset="-122"/>
                <a:cs typeface="Nobile" pitchFamily="34" charset="-120"/>
              </a:rPr>
              <a:t>For sensitive topics, emotional discussions, or connecting with diverse audiences.</a:t>
            </a:r>
            <a:endParaRPr lang="en-US" sz="1477" dirty="0"/>
          </a:p>
        </p:txBody>
      </p:sp>
      <p:sp>
        <p:nvSpPr>
          <p:cNvPr id="19" name="Text 14"/>
          <p:cNvSpPr/>
          <p:nvPr/>
        </p:nvSpPr>
        <p:spPr>
          <a:xfrm>
            <a:off x="2859048" y="6512243"/>
            <a:ext cx="8912185" cy="1200626"/>
          </a:xfrm>
          <a:prstGeom prst="rect">
            <a:avLst/>
          </a:prstGeom>
          <a:noFill/>
          <a:ln/>
        </p:spPr>
        <p:txBody>
          <a:bodyPr wrap="square" rtlCol="0" anchor="t"/>
          <a:lstStyle/>
          <a:p>
            <a:pPr marL="0" indent="0">
              <a:lnSpc>
                <a:spcPts val="2364"/>
              </a:lnSpc>
              <a:buNone/>
            </a:pPr>
            <a:r>
              <a:rPr lang="en-US" sz="1477" dirty="0">
                <a:solidFill>
                  <a:srgbClr val="404155"/>
                </a:solidFill>
                <a:latin typeface="Nobile" pitchFamily="34" charset="0"/>
                <a:ea typeface="Nobile" pitchFamily="34" charset="-122"/>
                <a:cs typeface="Nobile" pitchFamily="34" charset="-120"/>
              </a:rPr>
              <a:t>Effective communicators adapt their style to the needs of their audience. In formal settings, a polished and professional tone is essential. For casual interactions, a more conversational approach builds trust and connection. And when addressing sensitive topics or diverse audiences, leading with empathy is key.</a:t>
            </a:r>
            <a:endParaRPr lang="en-US" sz="147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218605"/>
            <a:ext cx="7635478" cy="694373"/>
          </a:xfrm>
          <a:prstGeom prst="rect">
            <a:avLst/>
          </a:prstGeom>
          <a:noFill/>
          <a:ln/>
        </p:spPr>
        <p:txBody>
          <a:bodyPr wrap="non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Effective Presentation Skills</a:t>
            </a:r>
            <a:endParaRPr lang="en-US" sz="4374" dirty="0"/>
          </a:p>
        </p:txBody>
      </p:sp>
      <p:sp>
        <p:nvSpPr>
          <p:cNvPr id="5" name="Text 3"/>
          <p:cNvSpPr/>
          <p:nvPr/>
        </p:nvSpPr>
        <p:spPr>
          <a:xfrm>
            <a:off x="2037993" y="2468404"/>
            <a:ext cx="4081463" cy="416481"/>
          </a:xfrm>
          <a:prstGeom prst="rect">
            <a:avLst/>
          </a:prstGeom>
          <a:noFill/>
          <a:ln/>
        </p:spPr>
        <p:txBody>
          <a:bodyPr wrap="none" rtlCol="0" anchor="t"/>
          <a:lstStyle/>
          <a:p>
            <a:pPr marL="0" indent="0">
              <a:lnSpc>
                <a:spcPts val="3281"/>
              </a:lnSpc>
              <a:buNone/>
            </a:pPr>
            <a:r>
              <a:rPr lang="en-US" sz="2624" dirty="0">
                <a:solidFill>
                  <a:srgbClr val="1B1B27"/>
                </a:solidFill>
                <a:latin typeface="Alexandria" pitchFamily="34" charset="0"/>
                <a:ea typeface="Alexandria" pitchFamily="34" charset="-122"/>
                <a:cs typeface="Alexandria" pitchFamily="34" charset="-120"/>
              </a:rPr>
              <a:t>Captivate Your Audience</a:t>
            </a:r>
            <a:endParaRPr lang="en-US" sz="2624" dirty="0"/>
          </a:p>
        </p:txBody>
      </p:sp>
      <p:sp>
        <p:nvSpPr>
          <p:cNvPr id="6" name="Text 4"/>
          <p:cNvSpPr/>
          <p:nvPr/>
        </p:nvSpPr>
        <p:spPr>
          <a:xfrm>
            <a:off x="2037993" y="3107055"/>
            <a:ext cx="500622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Engaging presentations require mastering voice modulation, eye contact, and body language. Project confidence and enthusiasm to connect with your listeners.</a:t>
            </a:r>
            <a:endParaRPr lang="en-US" sz="1750" dirty="0"/>
          </a:p>
        </p:txBody>
      </p:sp>
      <p:sp>
        <p:nvSpPr>
          <p:cNvPr id="7" name="Text 5"/>
          <p:cNvSpPr/>
          <p:nvPr/>
        </p:nvSpPr>
        <p:spPr>
          <a:xfrm>
            <a:off x="2037993" y="4750832"/>
            <a:ext cx="3777853" cy="416481"/>
          </a:xfrm>
          <a:prstGeom prst="rect">
            <a:avLst/>
          </a:prstGeom>
          <a:noFill/>
          <a:ln/>
        </p:spPr>
        <p:txBody>
          <a:bodyPr wrap="none" rtlCol="0" anchor="t"/>
          <a:lstStyle/>
          <a:p>
            <a:pPr marL="0" indent="0">
              <a:lnSpc>
                <a:spcPts val="3281"/>
              </a:lnSpc>
              <a:buNone/>
            </a:pPr>
            <a:r>
              <a:rPr lang="en-US" sz="2624" dirty="0">
                <a:solidFill>
                  <a:srgbClr val="1B1B27"/>
                </a:solidFill>
                <a:latin typeface="Alexandria" pitchFamily="34" charset="0"/>
                <a:ea typeface="Alexandria" pitchFamily="34" charset="-122"/>
                <a:cs typeface="Alexandria" pitchFamily="34" charset="-120"/>
              </a:rPr>
              <a:t>Visual Aids Done Right</a:t>
            </a:r>
            <a:endParaRPr lang="en-US" sz="2624" dirty="0"/>
          </a:p>
        </p:txBody>
      </p:sp>
      <p:sp>
        <p:nvSpPr>
          <p:cNvPr id="8" name="Text 6"/>
          <p:cNvSpPr/>
          <p:nvPr/>
        </p:nvSpPr>
        <p:spPr>
          <a:xfrm>
            <a:off x="2037993" y="5389483"/>
            <a:ext cx="500622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Thoughtfully designed slides support your message without distracting. Use high-quality images, minimal text, and consistent formatting to enhance, not overwhelm.</a:t>
            </a:r>
            <a:endParaRPr lang="en-US" sz="1750" dirty="0"/>
          </a:p>
        </p:txBody>
      </p:sp>
      <p:pic>
        <p:nvPicPr>
          <p:cNvPr id="9" name="Image 0" descr="preencoded.png"/>
          <p:cNvPicPr>
            <a:picLocks noChangeAspect="1"/>
          </p:cNvPicPr>
          <p:nvPr/>
        </p:nvPicPr>
        <p:blipFill>
          <a:blip r:embed="rId3"/>
          <a:stretch>
            <a:fillRect/>
          </a:stretch>
        </p:blipFill>
        <p:spPr>
          <a:xfrm>
            <a:off x="7593806" y="2496145"/>
            <a:ext cx="5006221" cy="3340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987981"/>
            <a:ext cx="9361765" cy="694373"/>
          </a:xfrm>
          <a:prstGeom prst="rect">
            <a:avLst/>
          </a:prstGeom>
          <a:noFill/>
          <a:ln/>
        </p:spPr>
        <p:txBody>
          <a:bodyPr wrap="none" rtlCol="0" anchor="t"/>
          <a:lstStyle/>
          <a:p>
            <a:pPr marL="0" indent="0">
              <a:lnSpc>
                <a:spcPts val="5468"/>
              </a:lnSpc>
              <a:buNone/>
            </a:pPr>
            <a:r>
              <a:rPr lang="en-US" sz="4374" dirty="0">
                <a:solidFill>
                  <a:srgbClr val="1B1B27"/>
                </a:solidFill>
                <a:latin typeface="Alexandria" pitchFamily="34" charset="0"/>
                <a:ea typeface="Alexandria" pitchFamily="34" charset="-122"/>
                <a:cs typeface="Alexandria" pitchFamily="34" charset="-120"/>
              </a:rPr>
              <a:t>Navigating Difficult Conversations</a:t>
            </a:r>
            <a:endParaRPr lang="en-US" sz="4374" dirty="0"/>
          </a:p>
        </p:txBody>
      </p:sp>
      <p:pic>
        <p:nvPicPr>
          <p:cNvPr id="5" name="Image 0" descr="preencoded.png"/>
          <p:cNvPicPr>
            <a:picLocks noChangeAspect="1"/>
          </p:cNvPicPr>
          <p:nvPr/>
        </p:nvPicPr>
        <p:blipFill>
          <a:blip r:embed="rId3"/>
          <a:stretch>
            <a:fillRect/>
          </a:stretch>
        </p:blipFill>
        <p:spPr>
          <a:xfrm>
            <a:off x="2037993" y="2126694"/>
            <a:ext cx="2638544" cy="888682"/>
          </a:xfrm>
          <a:prstGeom prst="rect">
            <a:avLst/>
          </a:prstGeom>
        </p:spPr>
      </p:pic>
      <p:sp>
        <p:nvSpPr>
          <p:cNvPr id="6" name="Text 3"/>
          <p:cNvSpPr/>
          <p:nvPr/>
        </p:nvSpPr>
        <p:spPr>
          <a:xfrm>
            <a:off x="2260163" y="3348633"/>
            <a:ext cx="2194203" cy="694373"/>
          </a:xfrm>
          <a:prstGeom prst="rect">
            <a:avLst/>
          </a:prstGeom>
          <a:noFill/>
          <a:ln/>
        </p:spPr>
        <p:txBody>
          <a:bodyPr wrap="square" rtlCol="0" anchor="t"/>
          <a:lstStyle/>
          <a:p>
            <a:pPr marL="0" indent="0" algn="l">
              <a:lnSpc>
                <a:spcPts val="2734"/>
              </a:lnSpc>
              <a:buNone/>
            </a:pPr>
            <a:r>
              <a:rPr lang="en-US" sz="2187" dirty="0">
                <a:solidFill>
                  <a:srgbClr val="404155"/>
                </a:solidFill>
                <a:latin typeface="Alexandria" pitchFamily="34" charset="0"/>
                <a:ea typeface="Alexandria" pitchFamily="34" charset="-122"/>
                <a:cs typeface="Alexandria" pitchFamily="34" charset="-120"/>
              </a:rPr>
              <a:t>Prepare Mentally</a:t>
            </a:r>
            <a:endParaRPr lang="en-US" sz="2187" dirty="0"/>
          </a:p>
        </p:txBody>
      </p:sp>
      <p:sp>
        <p:nvSpPr>
          <p:cNvPr id="7" name="Text 4"/>
          <p:cNvSpPr/>
          <p:nvPr/>
        </p:nvSpPr>
        <p:spPr>
          <a:xfrm>
            <a:off x="2260163" y="4176236"/>
            <a:ext cx="2194203"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Take time to reflect on your emotions and goals before the conversation. Approach it with empathy and a solutions-oriented mindset.</a:t>
            </a:r>
            <a:endParaRPr lang="en-US" sz="1750" dirty="0"/>
          </a:p>
        </p:txBody>
      </p:sp>
      <p:pic>
        <p:nvPicPr>
          <p:cNvPr id="8" name="Image 1" descr="preencoded.png"/>
          <p:cNvPicPr>
            <a:picLocks noChangeAspect="1"/>
          </p:cNvPicPr>
          <p:nvPr/>
        </p:nvPicPr>
        <p:blipFill>
          <a:blip r:embed="rId4"/>
          <a:stretch>
            <a:fillRect/>
          </a:stretch>
        </p:blipFill>
        <p:spPr>
          <a:xfrm>
            <a:off x="4676537" y="2126694"/>
            <a:ext cx="2638663" cy="888682"/>
          </a:xfrm>
          <a:prstGeom prst="rect">
            <a:avLst/>
          </a:prstGeom>
        </p:spPr>
      </p:pic>
      <p:sp>
        <p:nvSpPr>
          <p:cNvPr id="9" name="Text 5"/>
          <p:cNvSpPr/>
          <p:nvPr/>
        </p:nvSpPr>
        <p:spPr>
          <a:xfrm>
            <a:off x="4898707" y="3348633"/>
            <a:ext cx="2194322" cy="347186"/>
          </a:xfrm>
          <a:prstGeom prst="rect">
            <a:avLst/>
          </a:prstGeom>
          <a:noFill/>
          <a:ln/>
        </p:spPr>
        <p:txBody>
          <a:bodyPr wrap="none" rtlCol="0" anchor="t"/>
          <a:lstStyle/>
          <a:p>
            <a:pPr marL="0" indent="0" algn="l">
              <a:lnSpc>
                <a:spcPts val="2734"/>
              </a:lnSpc>
              <a:buNone/>
            </a:pPr>
            <a:r>
              <a:rPr lang="en-US" sz="2187" dirty="0">
                <a:solidFill>
                  <a:srgbClr val="404155"/>
                </a:solidFill>
                <a:latin typeface="Alexandria" pitchFamily="34" charset="0"/>
                <a:ea typeface="Alexandria" pitchFamily="34" charset="-122"/>
                <a:cs typeface="Alexandria" pitchFamily="34" charset="-120"/>
              </a:rPr>
              <a:t>Set the Tone</a:t>
            </a:r>
            <a:endParaRPr lang="en-US" sz="2187" dirty="0"/>
          </a:p>
        </p:txBody>
      </p:sp>
      <p:sp>
        <p:nvSpPr>
          <p:cNvPr id="10" name="Text 6"/>
          <p:cNvSpPr/>
          <p:nvPr/>
        </p:nvSpPr>
        <p:spPr>
          <a:xfrm>
            <a:off x="4898707" y="3829050"/>
            <a:ext cx="2194322" cy="2487811"/>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Start the discussion calmly and respectfully. Use "I" statements to express your perspective without placing blame.</a:t>
            </a:r>
            <a:endParaRPr lang="en-US" sz="1750" dirty="0"/>
          </a:p>
        </p:txBody>
      </p:sp>
      <p:pic>
        <p:nvPicPr>
          <p:cNvPr id="11" name="Image 2" descr="preencoded.png"/>
          <p:cNvPicPr>
            <a:picLocks noChangeAspect="1"/>
          </p:cNvPicPr>
          <p:nvPr/>
        </p:nvPicPr>
        <p:blipFill>
          <a:blip r:embed="rId5"/>
          <a:stretch>
            <a:fillRect/>
          </a:stretch>
        </p:blipFill>
        <p:spPr>
          <a:xfrm>
            <a:off x="7315200" y="2126694"/>
            <a:ext cx="2638544" cy="888682"/>
          </a:xfrm>
          <a:prstGeom prst="rect">
            <a:avLst/>
          </a:prstGeom>
        </p:spPr>
      </p:pic>
      <p:sp>
        <p:nvSpPr>
          <p:cNvPr id="12" name="Text 7"/>
          <p:cNvSpPr/>
          <p:nvPr/>
        </p:nvSpPr>
        <p:spPr>
          <a:xfrm>
            <a:off x="7537371" y="3348633"/>
            <a:ext cx="2194203" cy="347186"/>
          </a:xfrm>
          <a:prstGeom prst="rect">
            <a:avLst/>
          </a:prstGeom>
          <a:noFill/>
          <a:ln/>
        </p:spPr>
        <p:txBody>
          <a:bodyPr wrap="none" rtlCol="0" anchor="t"/>
          <a:lstStyle/>
          <a:p>
            <a:pPr marL="0" indent="0" algn="l">
              <a:lnSpc>
                <a:spcPts val="2734"/>
              </a:lnSpc>
              <a:buNone/>
            </a:pPr>
            <a:r>
              <a:rPr lang="en-US" sz="2187" dirty="0">
                <a:solidFill>
                  <a:srgbClr val="404155"/>
                </a:solidFill>
                <a:latin typeface="Alexandria" pitchFamily="34" charset="0"/>
                <a:ea typeface="Alexandria" pitchFamily="34" charset="-122"/>
                <a:cs typeface="Alexandria" pitchFamily="34" charset="-120"/>
              </a:rPr>
              <a:t>Listen Actively</a:t>
            </a:r>
            <a:endParaRPr lang="en-US" sz="2187" dirty="0"/>
          </a:p>
        </p:txBody>
      </p:sp>
      <p:sp>
        <p:nvSpPr>
          <p:cNvPr id="13" name="Text 8"/>
          <p:cNvSpPr/>
          <p:nvPr/>
        </p:nvSpPr>
        <p:spPr>
          <a:xfrm>
            <a:off x="7537371" y="3829050"/>
            <a:ext cx="2194203" cy="2132409"/>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Resist the urge to interrupt. Seek to understand the other person's point of view, even if you disagree.</a:t>
            </a:r>
            <a:endParaRPr lang="en-US" sz="1750" dirty="0"/>
          </a:p>
        </p:txBody>
      </p:sp>
      <p:pic>
        <p:nvPicPr>
          <p:cNvPr id="14" name="Image 3" descr="preencoded.png"/>
          <p:cNvPicPr>
            <a:picLocks noChangeAspect="1"/>
          </p:cNvPicPr>
          <p:nvPr/>
        </p:nvPicPr>
        <p:blipFill>
          <a:blip r:embed="rId6"/>
          <a:stretch>
            <a:fillRect/>
          </a:stretch>
        </p:blipFill>
        <p:spPr>
          <a:xfrm>
            <a:off x="9953744" y="2126694"/>
            <a:ext cx="2638663" cy="888682"/>
          </a:xfrm>
          <a:prstGeom prst="rect">
            <a:avLst/>
          </a:prstGeom>
        </p:spPr>
      </p:pic>
      <p:sp>
        <p:nvSpPr>
          <p:cNvPr id="15" name="Text 9"/>
          <p:cNvSpPr/>
          <p:nvPr/>
        </p:nvSpPr>
        <p:spPr>
          <a:xfrm>
            <a:off x="10175915" y="3348633"/>
            <a:ext cx="2194322" cy="694373"/>
          </a:xfrm>
          <a:prstGeom prst="rect">
            <a:avLst/>
          </a:prstGeom>
          <a:noFill/>
          <a:ln/>
        </p:spPr>
        <p:txBody>
          <a:bodyPr wrap="square" rtlCol="0" anchor="t"/>
          <a:lstStyle/>
          <a:p>
            <a:pPr marL="0" indent="0" algn="l">
              <a:lnSpc>
                <a:spcPts val="2734"/>
              </a:lnSpc>
              <a:buNone/>
            </a:pPr>
            <a:r>
              <a:rPr lang="en-US" sz="2187" dirty="0">
                <a:solidFill>
                  <a:srgbClr val="404155"/>
                </a:solidFill>
                <a:latin typeface="Alexandria" pitchFamily="34" charset="0"/>
                <a:ea typeface="Alexandria" pitchFamily="34" charset="-122"/>
                <a:cs typeface="Alexandria" pitchFamily="34" charset="-120"/>
              </a:rPr>
              <a:t>Focus on Resolution</a:t>
            </a:r>
            <a:endParaRPr lang="en-US" sz="2187" dirty="0"/>
          </a:p>
        </p:txBody>
      </p:sp>
      <p:sp>
        <p:nvSpPr>
          <p:cNvPr id="16" name="Text 10"/>
          <p:cNvSpPr/>
          <p:nvPr/>
        </p:nvSpPr>
        <p:spPr>
          <a:xfrm>
            <a:off x="10175915" y="4176236"/>
            <a:ext cx="2194322" cy="2487811"/>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Work collaboratively to find a mutually agreeable solution. Compromise when possible and be willing to make concessions.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Alexandria</vt:lpstr>
      <vt:lpstr>Arial</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Bhavya Solanki</cp:lastModifiedBy>
  <cp:revision>2</cp:revision>
  <dcterms:created xsi:type="dcterms:W3CDTF">2024-04-08T15:58:47Z</dcterms:created>
  <dcterms:modified xsi:type="dcterms:W3CDTF">2024-04-08T15:59:50Z</dcterms:modified>
</cp:coreProperties>
</file>