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70" r:id="rId4"/>
    <p:sldId id="258" r:id="rId5"/>
    <p:sldId id="271" r:id="rId6"/>
    <p:sldId id="259" r:id="rId7"/>
    <p:sldId id="272" r:id="rId8"/>
    <p:sldId id="273" r:id="rId9"/>
    <p:sldId id="260" r:id="rId10"/>
    <p:sldId id="261" r:id="rId11"/>
    <p:sldId id="266" r:id="rId12"/>
    <p:sldId id="267" r:id="rId13"/>
    <p:sldId id="268" r:id="rId14"/>
    <p:sldId id="269" r:id="rId15"/>
    <p:sldId id="262" r:id="rId16"/>
    <p:sldId id="263"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C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6A0C9-860A-4105-9018-D02045CBF0FB}" type="datetimeFigureOut">
              <a:rPr lang="en-US" smtClean="0"/>
              <a:t>25-08-2025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7B512-7D4B-4A9F-9EE0-44371043E4B1}" type="slidenum">
              <a:rPr lang="en-US" smtClean="0"/>
              <a:t>‹#›</a:t>
            </a:fld>
            <a:endParaRPr lang="en-US"/>
          </a:p>
        </p:txBody>
      </p:sp>
    </p:spTree>
    <p:extLst>
      <p:ext uri="{BB962C8B-B14F-4D97-AF65-F5344CB8AC3E}">
        <p14:creationId xmlns:p14="http://schemas.microsoft.com/office/powerpoint/2010/main" val="4197692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7B512-7D4B-4A9F-9EE0-44371043E4B1}" type="slidenum">
              <a:rPr lang="en-US" smtClean="0"/>
              <a:t>6</a:t>
            </a:fld>
            <a:endParaRPr lang="en-US"/>
          </a:p>
        </p:txBody>
      </p:sp>
    </p:spTree>
    <p:extLst>
      <p:ext uri="{BB962C8B-B14F-4D97-AF65-F5344CB8AC3E}">
        <p14:creationId xmlns:p14="http://schemas.microsoft.com/office/powerpoint/2010/main" val="254113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70E2ED-9F69-47B3-9D93-8873960D57D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579949-F1B3-49A3-9E97-477A5ECC8363}" type="slidenum">
              <a:rPr lang="en-IN" smtClean="0"/>
              <a:t>‹#›</a:t>
            </a:fld>
            <a:endParaRPr lang="en-IN"/>
          </a:p>
        </p:txBody>
      </p:sp>
    </p:spTree>
    <p:extLst>
      <p:ext uri="{BB962C8B-B14F-4D97-AF65-F5344CB8AC3E}">
        <p14:creationId xmlns:p14="http://schemas.microsoft.com/office/powerpoint/2010/main" val="367036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0E2ED-9F69-47B3-9D93-8873960D57D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579949-F1B3-49A3-9E97-477A5ECC8363}" type="slidenum">
              <a:rPr lang="en-IN" smtClean="0"/>
              <a:t>‹#›</a:t>
            </a:fld>
            <a:endParaRPr lang="en-IN"/>
          </a:p>
        </p:txBody>
      </p:sp>
    </p:spTree>
    <p:extLst>
      <p:ext uri="{BB962C8B-B14F-4D97-AF65-F5344CB8AC3E}">
        <p14:creationId xmlns:p14="http://schemas.microsoft.com/office/powerpoint/2010/main" val="174544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0E2ED-9F69-47B3-9D93-8873960D57D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579949-F1B3-49A3-9E97-477A5ECC836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7145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0E2ED-9F69-47B3-9D93-8873960D57D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579949-F1B3-49A3-9E97-477A5ECC8363}" type="slidenum">
              <a:rPr lang="en-IN" smtClean="0"/>
              <a:t>‹#›</a:t>
            </a:fld>
            <a:endParaRPr lang="en-IN"/>
          </a:p>
        </p:txBody>
      </p:sp>
    </p:spTree>
    <p:extLst>
      <p:ext uri="{BB962C8B-B14F-4D97-AF65-F5344CB8AC3E}">
        <p14:creationId xmlns:p14="http://schemas.microsoft.com/office/powerpoint/2010/main" val="3664915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0E2ED-9F69-47B3-9D93-8873960D57D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579949-F1B3-49A3-9E97-477A5ECC836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7404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0E2ED-9F69-47B3-9D93-8873960D57D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579949-F1B3-49A3-9E97-477A5ECC8363}" type="slidenum">
              <a:rPr lang="en-IN" smtClean="0"/>
              <a:t>‹#›</a:t>
            </a:fld>
            <a:endParaRPr lang="en-IN"/>
          </a:p>
        </p:txBody>
      </p:sp>
    </p:spTree>
    <p:extLst>
      <p:ext uri="{BB962C8B-B14F-4D97-AF65-F5344CB8AC3E}">
        <p14:creationId xmlns:p14="http://schemas.microsoft.com/office/powerpoint/2010/main" val="1145984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0E2ED-9F69-47B3-9D93-8873960D57D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579949-F1B3-49A3-9E97-477A5ECC8363}" type="slidenum">
              <a:rPr lang="en-IN" smtClean="0"/>
              <a:t>‹#›</a:t>
            </a:fld>
            <a:endParaRPr lang="en-IN"/>
          </a:p>
        </p:txBody>
      </p:sp>
    </p:spTree>
    <p:extLst>
      <p:ext uri="{BB962C8B-B14F-4D97-AF65-F5344CB8AC3E}">
        <p14:creationId xmlns:p14="http://schemas.microsoft.com/office/powerpoint/2010/main" val="308614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0E2ED-9F69-47B3-9D93-8873960D57D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579949-F1B3-49A3-9E97-477A5ECC8363}" type="slidenum">
              <a:rPr lang="en-IN" smtClean="0"/>
              <a:t>‹#›</a:t>
            </a:fld>
            <a:endParaRPr lang="en-IN"/>
          </a:p>
        </p:txBody>
      </p:sp>
    </p:spTree>
    <p:extLst>
      <p:ext uri="{BB962C8B-B14F-4D97-AF65-F5344CB8AC3E}">
        <p14:creationId xmlns:p14="http://schemas.microsoft.com/office/powerpoint/2010/main" val="48303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0E2ED-9F69-47B3-9D93-8873960D57D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579949-F1B3-49A3-9E97-477A5ECC8363}" type="slidenum">
              <a:rPr lang="en-IN" smtClean="0"/>
              <a:t>‹#›</a:t>
            </a:fld>
            <a:endParaRPr lang="en-IN"/>
          </a:p>
        </p:txBody>
      </p:sp>
    </p:spTree>
    <p:extLst>
      <p:ext uri="{BB962C8B-B14F-4D97-AF65-F5344CB8AC3E}">
        <p14:creationId xmlns:p14="http://schemas.microsoft.com/office/powerpoint/2010/main" val="198417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0E2ED-9F69-47B3-9D93-8873960D57D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579949-F1B3-49A3-9E97-477A5ECC8363}" type="slidenum">
              <a:rPr lang="en-IN" smtClean="0"/>
              <a:t>‹#›</a:t>
            </a:fld>
            <a:endParaRPr lang="en-IN"/>
          </a:p>
        </p:txBody>
      </p:sp>
    </p:spTree>
    <p:extLst>
      <p:ext uri="{BB962C8B-B14F-4D97-AF65-F5344CB8AC3E}">
        <p14:creationId xmlns:p14="http://schemas.microsoft.com/office/powerpoint/2010/main" val="154341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70E2ED-9F69-47B3-9D93-8873960D57DA}" type="datetimeFigureOut">
              <a:rPr lang="en-IN" smtClean="0"/>
              <a:t>25-08-2025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579949-F1B3-49A3-9E97-477A5ECC8363}" type="slidenum">
              <a:rPr lang="en-IN" smtClean="0"/>
              <a:t>‹#›</a:t>
            </a:fld>
            <a:endParaRPr lang="en-IN"/>
          </a:p>
        </p:txBody>
      </p:sp>
    </p:spTree>
    <p:extLst>
      <p:ext uri="{BB962C8B-B14F-4D97-AF65-F5344CB8AC3E}">
        <p14:creationId xmlns:p14="http://schemas.microsoft.com/office/powerpoint/2010/main" val="168008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70E2ED-9F69-47B3-9D93-8873960D57DA}" type="datetimeFigureOut">
              <a:rPr lang="en-IN" smtClean="0"/>
              <a:t>25-08-2025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579949-F1B3-49A3-9E97-477A5ECC8363}" type="slidenum">
              <a:rPr lang="en-IN" smtClean="0"/>
              <a:t>‹#›</a:t>
            </a:fld>
            <a:endParaRPr lang="en-IN"/>
          </a:p>
        </p:txBody>
      </p:sp>
    </p:spTree>
    <p:extLst>
      <p:ext uri="{BB962C8B-B14F-4D97-AF65-F5344CB8AC3E}">
        <p14:creationId xmlns:p14="http://schemas.microsoft.com/office/powerpoint/2010/main" val="18637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70E2ED-9F69-47B3-9D93-8873960D57DA}" type="datetimeFigureOut">
              <a:rPr lang="en-IN" smtClean="0"/>
              <a:t>25-08-2025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579949-F1B3-49A3-9E97-477A5ECC8363}" type="slidenum">
              <a:rPr lang="en-IN" smtClean="0"/>
              <a:t>‹#›</a:t>
            </a:fld>
            <a:endParaRPr lang="en-IN"/>
          </a:p>
        </p:txBody>
      </p:sp>
    </p:spTree>
    <p:extLst>
      <p:ext uri="{BB962C8B-B14F-4D97-AF65-F5344CB8AC3E}">
        <p14:creationId xmlns:p14="http://schemas.microsoft.com/office/powerpoint/2010/main" val="254554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0E2ED-9F69-47B3-9D93-8873960D57DA}" type="datetimeFigureOut">
              <a:rPr lang="en-IN" smtClean="0"/>
              <a:t>25-08-2025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579949-F1B3-49A3-9E97-477A5ECC8363}" type="slidenum">
              <a:rPr lang="en-IN" smtClean="0"/>
              <a:t>‹#›</a:t>
            </a:fld>
            <a:endParaRPr lang="en-IN"/>
          </a:p>
        </p:txBody>
      </p:sp>
    </p:spTree>
    <p:extLst>
      <p:ext uri="{BB962C8B-B14F-4D97-AF65-F5344CB8AC3E}">
        <p14:creationId xmlns:p14="http://schemas.microsoft.com/office/powerpoint/2010/main" val="171492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0E2ED-9F69-47B3-9D93-8873960D57DA}" type="datetimeFigureOut">
              <a:rPr lang="en-IN" smtClean="0"/>
              <a:t>25-08-2025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579949-F1B3-49A3-9E97-477A5ECC8363}" type="slidenum">
              <a:rPr lang="en-IN" smtClean="0"/>
              <a:t>‹#›</a:t>
            </a:fld>
            <a:endParaRPr lang="en-IN"/>
          </a:p>
        </p:txBody>
      </p:sp>
    </p:spTree>
    <p:extLst>
      <p:ext uri="{BB962C8B-B14F-4D97-AF65-F5344CB8AC3E}">
        <p14:creationId xmlns:p14="http://schemas.microsoft.com/office/powerpoint/2010/main" val="1186563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579949-F1B3-49A3-9E97-477A5ECC8363}" type="slidenum">
              <a:rPr lang="en-IN" smtClean="0"/>
              <a:t>‹#›</a:t>
            </a:fld>
            <a:endParaRPr lang="en-IN"/>
          </a:p>
        </p:txBody>
      </p:sp>
      <p:sp>
        <p:nvSpPr>
          <p:cNvPr id="5" name="Date Placeholder 4"/>
          <p:cNvSpPr>
            <a:spLocks noGrp="1"/>
          </p:cNvSpPr>
          <p:nvPr>
            <p:ph type="dt" sz="half" idx="10"/>
          </p:nvPr>
        </p:nvSpPr>
        <p:spPr/>
        <p:txBody>
          <a:bodyPr/>
          <a:lstStyle/>
          <a:p>
            <a:fld id="{4770E2ED-9F69-47B3-9D93-8873960D57DA}" type="datetimeFigureOut">
              <a:rPr lang="en-IN" smtClean="0"/>
              <a:t>25-08-2025</a:t>
            </a:fld>
            <a:endParaRPr lang="en-IN"/>
          </a:p>
        </p:txBody>
      </p:sp>
    </p:spTree>
    <p:extLst>
      <p:ext uri="{BB962C8B-B14F-4D97-AF65-F5344CB8AC3E}">
        <p14:creationId xmlns:p14="http://schemas.microsoft.com/office/powerpoint/2010/main" val="34584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70E2ED-9F69-47B3-9D93-8873960D57DA}" type="datetimeFigureOut">
              <a:rPr lang="en-IN" smtClean="0"/>
              <a:t>25-08-2025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579949-F1B3-49A3-9E97-477A5ECC8363}" type="slidenum">
              <a:rPr lang="en-IN" smtClean="0"/>
              <a:t>‹#›</a:t>
            </a:fld>
            <a:endParaRPr lang="en-IN"/>
          </a:p>
        </p:txBody>
      </p:sp>
    </p:spTree>
    <p:extLst>
      <p:ext uri="{BB962C8B-B14F-4D97-AF65-F5344CB8AC3E}">
        <p14:creationId xmlns:p14="http://schemas.microsoft.com/office/powerpoint/2010/main" val="1027466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622" y="228725"/>
            <a:ext cx="10222089" cy="3005794"/>
          </a:xfrm>
        </p:spPr>
        <p:txBody>
          <a:bodyPr/>
          <a:lstStyle/>
          <a:p>
            <a:pPr algn="ctr"/>
            <a:br>
              <a:rPr lang="en-US" sz="3600" b="1" dirty="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Bhagwan Mahavir Polytechnic</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Product Sales &amp; Inventory Analysis Application.</a:t>
            </a: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34622" y="3849259"/>
            <a:ext cx="7766936" cy="2060813"/>
          </a:xfrm>
        </p:spPr>
        <p:txBody>
          <a:bodyPr/>
          <a:lstStyle/>
          <a:p>
            <a:pPr algn="l"/>
            <a:r>
              <a:rPr lang="en-US" dirty="0" err="1">
                <a:latin typeface="Times New Roman" panose="02020603050405020304" pitchFamily="18" charset="0"/>
                <a:cs typeface="Times New Roman" panose="02020603050405020304" pitchFamily="18" charset="0"/>
              </a:rPr>
              <a:t>Vaghasiya</a:t>
            </a:r>
            <a:r>
              <a:rPr lang="en-US" dirty="0">
                <a:latin typeface="Times New Roman" panose="02020603050405020304" pitchFamily="18" charset="0"/>
                <a:cs typeface="Times New Roman" panose="02020603050405020304" pitchFamily="18" charset="0"/>
              </a:rPr>
              <a:t> Om </a:t>
            </a:r>
            <a:r>
              <a:rPr lang="en-US" dirty="0" err="1">
                <a:latin typeface="Times New Roman" panose="02020603050405020304" pitchFamily="18" charset="0"/>
                <a:cs typeface="Times New Roman" panose="02020603050405020304" pitchFamily="18" charset="0"/>
              </a:rPr>
              <a:t>ViralBhai</a:t>
            </a:r>
            <a:r>
              <a:rPr lang="en-US" dirty="0">
                <a:latin typeface="Times New Roman" panose="02020603050405020304" pitchFamily="18" charset="0"/>
                <a:cs typeface="Times New Roman" panose="02020603050405020304" pitchFamily="18" charset="0"/>
              </a:rPr>
              <a:t> (2327010601182)                       Guide Name:</a:t>
            </a:r>
          </a:p>
          <a:p>
            <a:pPr algn="l"/>
            <a:r>
              <a:rPr lang="en-US" dirty="0" err="1">
                <a:latin typeface="Times New Roman" panose="02020603050405020304" pitchFamily="18" charset="0"/>
                <a:cs typeface="Times New Roman" panose="02020603050405020304" pitchFamily="18" charset="0"/>
              </a:rPr>
              <a:t>Sirsad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Urvesh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BachchanBhai</a:t>
            </a:r>
            <a:r>
              <a:rPr lang="en-US" dirty="0">
                <a:latin typeface="Times New Roman" panose="02020603050405020304" pitchFamily="18" charset="0"/>
                <a:cs typeface="Times New Roman" panose="02020603050405020304" pitchFamily="18" charset="0"/>
              </a:rPr>
              <a:t> (2327010601172)</a:t>
            </a:r>
            <a:endParaRPr lang="en-IN" dirty="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Viradiya</a:t>
            </a:r>
            <a:r>
              <a:rPr lang="en-US" dirty="0">
                <a:latin typeface="Times New Roman" panose="02020603050405020304" pitchFamily="18" charset="0"/>
                <a:cs typeface="Times New Roman" panose="02020603050405020304" pitchFamily="18" charset="0"/>
              </a:rPr>
              <a:t> Rudra </a:t>
            </a:r>
            <a:r>
              <a:rPr lang="en-US" dirty="0" err="1">
                <a:latin typeface="Times New Roman" panose="02020603050405020304" pitchFamily="18" charset="0"/>
                <a:cs typeface="Times New Roman" panose="02020603050405020304" pitchFamily="18" charset="0"/>
              </a:rPr>
              <a:t>PareshBhai</a:t>
            </a:r>
            <a:r>
              <a:rPr lang="en-US" dirty="0">
                <a:latin typeface="Times New Roman" panose="02020603050405020304" pitchFamily="18" charset="0"/>
                <a:cs typeface="Times New Roman" panose="02020603050405020304" pitchFamily="18" charset="0"/>
              </a:rPr>
              <a:t> (2327010601187)</a:t>
            </a:r>
            <a:endParaRPr lang="en-IN" dirty="0">
              <a:latin typeface="Times New Roman" panose="02020603050405020304" pitchFamily="18" charset="0"/>
              <a:cs typeface="Times New Roman" panose="02020603050405020304" pitchFamily="18" charset="0"/>
            </a:endParaRPr>
          </a:p>
          <a:p>
            <a:pPr algn="l"/>
            <a:r>
              <a:rPr lang="en-US" dirty="0" err="1">
                <a:latin typeface="Times New Roman" panose="02020603050405020304" pitchFamily="18" charset="0"/>
                <a:cs typeface="Times New Roman" panose="02020603050405020304" pitchFamily="18" charset="0"/>
              </a:rPr>
              <a:t>Bhamare</a:t>
            </a:r>
            <a:r>
              <a:rPr lang="en-US" dirty="0">
                <a:latin typeface="Times New Roman" panose="02020603050405020304" pitchFamily="18" charset="0"/>
                <a:cs typeface="Times New Roman" panose="02020603050405020304" pitchFamily="18" charset="0"/>
              </a:rPr>
              <a:t> Pranav </a:t>
            </a:r>
            <a:r>
              <a:rPr lang="en-US" dirty="0" err="1">
                <a:latin typeface="Times New Roman" panose="02020603050405020304" pitchFamily="18" charset="0"/>
                <a:cs typeface="Times New Roman" panose="02020603050405020304" pitchFamily="18" charset="0"/>
              </a:rPr>
              <a:t>KishorBhai</a:t>
            </a:r>
            <a:r>
              <a:rPr lang="en-US" dirty="0">
                <a:latin typeface="Times New Roman" panose="02020603050405020304" pitchFamily="18" charset="0"/>
                <a:cs typeface="Times New Roman" panose="02020603050405020304" pitchFamily="18" charset="0"/>
              </a:rPr>
              <a:t> (2327010601014)</a:t>
            </a:r>
            <a:endParaRPr lang="en-IN" dirty="0">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273102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492" y="156411"/>
            <a:ext cx="8596668" cy="605051"/>
          </a:xfrm>
        </p:spPr>
        <p:txBody>
          <a:bodyPr>
            <a:noAutofit/>
          </a:bodyPr>
          <a:lstStyle/>
          <a:p>
            <a:pPr algn="ctr"/>
            <a:r>
              <a:rPr lang="en-US" b="1" dirty="0">
                <a:latin typeface="Times New Roman" panose="02020603050405020304" pitchFamily="18" charset="0"/>
                <a:cs typeface="Times New Roman" panose="02020603050405020304" pitchFamily="18" charset="0"/>
              </a:rPr>
              <a:t>Snapshots</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8C47A24-62B6-4BD1-8749-941820C19A76}"/>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3767698" y="940869"/>
            <a:ext cx="4846320" cy="576072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9500E75A-236E-42B2-849A-5B75610DBF82}"/>
              </a:ext>
            </a:extLst>
          </p:cNvPr>
          <p:cNvSpPr txBox="1"/>
          <p:nvPr/>
        </p:nvSpPr>
        <p:spPr>
          <a:xfrm>
            <a:off x="737492" y="940869"/>
            <a:ext cx="2900279" cy="492443"/>
          </a:xfrm>
          <a:prstGeom prst="rect">
            <a:avLst/>
          </a:prstGeom>
          <a:noFill/>
        </p:spPr>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1. Main Page.</a:t>
            </a:r>
          </a:p>
        </p:txBody>
      </p:sp>
    </p:spTree>
    <p:extLst>
      <p:ext uri="{BB962C8B-B14F-4D97-AF65-F5344CB8AC3E}">
        <p14:creationId xmlns:p14="http://schemas.microsoft.com/office/powerpoint/2010/main" val="873445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0358CF-146C-42CD-B3BD-C35C4E00ACB7}"/>
              </a:ext>
            </a:extLst>
          </p:cNvPr>
          <p:cNvPicPr preferRelativeResize="0">
            <a:picLocks/>
          </p:cNvPicPr>
          <p:nvPr/>
        </p:nvPicPr>
        <p:blipFill>
          <a:blip r:embed="rId2">
            <a:extLst>
              <a:ext uri="{28A0092B-C50C-407E-A947-70E740481C1C}">
                <a14:useLocalDpi xmlns:a14="http://schemas.microsoft.com/office/drawing/2010/main" val="0"/>
              </a:ext>
            </a:extLst>
          </a:blip>
          <a:srcRect/>
          <a:stretch/>
        </p:blipFill>
        <p:spPr>
          <a:xfrm>
            <a:off x="3839887" y="686422"/>
            <a:ext cx="4846320" cy="576072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5582C809-FBFE-46B3-9F9E-2888C2760CFF}"/>
              </a:ext>
            </a:extLst>
          </p:cNvPr>
          <p:cNvSpPr txBox="1"/>
          <p:nvPr/>
        </p:nvSpPr>
        <p:spPr>
          <a:xfrm>
            <a:off x="939608" y="686423"/>
            <a:ext cx="2900279" cy="892552"/>
          </a:xfrm>
          <a:prstGeom prst="rect">
            <a:avLst/>
          </a:prstGeom>
          <a:noFill/>
        </p:spPr>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2.1. Merging</a:t>
            </a:r>
          </a:p>
          <a:p>
            <a:pPr algn="ctr"/>
            <a:r>
              <a:rPr lang="en-US" sz="2600" b="1" dirty="0">
                <a:latin typeface="Times New Roman" panose="02020603050405020304" pitchFamily="18" charset="0"/>
                <a:cs typeface="Times New Roman" panose="02020603050405020304" pitchFamily="18" charset="0"/>
              </a:rPr>
              <a:t>Entire PDFs.</a:t>
            </a:r>
          </a:p>
        </p:txBody>
      </p:sp>
    </p:spTree>
    <p:extLst>
      <p:ext uri="{BB962C8B-B14F-4D97-AF65-F5344CB8AC3E}">
        <p14:creationId xmlns:p14="http://schemas.microsoft.com/office/powerpoint/2010/main" val="198564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4606E2-259C-4A4D-83FB-75662032DBED}"/>
              </a:ext>
            </a:extLst>
          </p:cNvPr>
          <p:cNvPicPr preferRelativeResize="0">
            <a:picLocks/>
          </p:cNvPicPr>
          <p:nvPr/>
        </p:nvPicPr>
        <p:blipFill>
          <a:blip r:embed="rId2">
            <a:extLst>
              <a:ext uri="{28A0092B-C50C-407E-A947-70E740481C1C}">
                <a14:useLocalDpi xmlns:a14="http://schemas.microsoft.com/office/drawing/2010/main" val="0"/>
              </a:ext>
            </a:extLst>
          </a:blip>
          <a:srcRect/>
          <a:stretch/>
        </p:blipFill>
        <p:spPr>
          <a:xfrm>
            <a:off x="4237315" y="794706"/>
            <a:ext cx="4114800" cy="56692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F1D12EDE-55EA-4985-832B-11EF4E35D43F}"/>
              </a:ext>
            </a:extLst>
          </p:cNvPr>
          <p:cNvSpPr txBox="1"/>
          <p:nvPr/>
        </p:nvSpPr>
        <p:spPr>
          <a:xfrm>
            <a:off x="939608" y="686423"/>
            <a:ext cx="2900279" cy="1292662"/>
          </a:xfrm>
          <a:prstGeom prst="rect">
            <a:avLst/>
          </a:prstGeom>
          <a:noFill/>
        </p:spPr>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2.2. Merging</a:t>
            </a:r>
          </a:p>
          <a:p>
            <a:pPr algn="ctr"/>
            <a:r>
              <a:rPr lang="en-US" sz="2600" b="1" dirty="0">
                <a:latin typeface="Times New Roman" panose="02020603050405020304" pitchFamily="18" charset="0"/>
                <a:cs typeface="Times New Roman" panose="02020603050405020304" pitchFamily="18" charset="0"/>
              </a:rPr>
              <a:t>Specific Pages</a:t>
            </a:r>
          </a:p>
          <a:p>
            <a:pPr algn="ctr"/>
            <a:r>
              <a:rPr lang="en-US" sz="2600" b="1" dirty="0">
                <a:latin typeface="Times New Roman" panose="02020603050405020304" pitchFamily="18" charset="0"/>
                <a:cs typeface="Times New Roman" panose="02020603050405020304" pitchFamily="18" charset="0"/>
              </a:rPr>
              <a:t>From PDFs.</a:t>
            </a:r>
          </a:p>
        </p:txBody>
      </p:sp>
    </p:spTree>
    <p:extLst>
      <p:ext uri="{BB962C8B-B14F-4D97-AF65-F5344CB8AC3E}">
        <p14:creationId xmlns:p14="http://schemas.microsoft.com/office/powerpoint/2010/main" val="95010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810EA8B-2761-4193-9F84-55AC59FF3DAC}"/>
              </a:ext>
            </a:extLst>
          </p:cNvPr>
          <p:cNvPicPr preferRelativeResize="0">
            <a:picLocks/>
          </p:cNvPicPr>
          <p:nvPr/>
        </p:nvPicPr>
        <p:blipFill>
          <a:blip r:embed="rId2">
            <a:extLst>
              <a:ext uri="{28A0092B-C50C-407E-A947-70E740481C1C}">
                <a14:useLocalDpi xmlns:a14="http://schemas.microsoft.com/office/drawing/2010/main" val="0"/>
              </a:ext>
            </a:extLst>
          </a:blip>
          <a:srcRect/>
          <a:stretch/>
        </p:blipFill>
        <p:spPr>
          <a:xfrm>
            <a:off x="3858646" y="686422"/>
            <a:ext cx="4937760" cy="56692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F9534398-A437-4DE4-A131-0CAACDD97CD4}"/>
              </a:ext>
            </a:extLst>
          </p:cNvPr>
          <p:cNvSpPr txBox="1"/>
          <p:nvPr/>
        </p:nvSpPr>
        <p:spPr>
          <a:xfrm>
            <a:off x="939608" y="686423"/>
            <a:ext cx="2900279" cy="892552"/>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3. Extract Pages from a PDF</a:t>
            </a:r>
          </a:p>
        </p:txBody>
      </p:sp>
    </p:spTree>
    <p:extLst>
      <p:ext uri="{BB962C8B-B14F-4D97-AF65-F5344CB8AC3E}">
        <p14:creationId xmlns:p14="http://schemas.microsoft.com/office/powerpoint/2010/main" val="1011450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8D49FD-1499-4A60-8A3F-8443B7BBEF1E}"/>
              </a:ext>
            </a:extLst>
          </p:cNvPr>
          <p:cNvPicPr preferRelativeResize="0">
            <a:picLocks/>
          </p:cNvPicPr>
          <p:nvPr/>
        </p:nvPicPr>
        <p:blipFill>
          <a:blip r:embed="rId2">
            <a:extLst>
              <a:ext uri="{28A0092B-C50C-407E-A947-70E740481C1C}">
                <a14:useLocalDpi xmlns:a14="http://schemas.microsoft.com/office/drawing/2010/main" val="0"/>
              </a:ext>
            </a:extLst>
          </a:blip>
          <a:srcRect/>
          <a:stretch/>
        </p:blipFill>
        <p:spPr>
          <a:xfrm>
            <a:off x="3839887" y="869625"/>
            <a:ext cx="4937760" cy="23774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Box 4">
            <a:extLst>
              <a:ext uri="{FF2B5EF4-FFF2-40B4-BE49-F238E27FC236}">
                <a16:creationId xmlns:a16="http://schemas.microsoft.com/office/drawing/2014/main" id="{F7EE1C44-BB91-44DC-BF72-FD627C1C159B}"/>
              </a:ext>
            </a:extLst>
          </p:cNvPr>
          <p:cNvSpPr txBox="1"/>
          <p:nvPr/>
        </p:nvSpPr>
        <p:spPr>
          <a:xfrm>
            <a:off x="939608" y="869625"/>
            <a:ext cx="2900279" cy="892552"/>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4. Extract Pages from a PDF</a:t>
            </a:r>
          </a:p>
        </p:txBody>
      </p:sp>
    </p:spTree>
    <p:extLst>
      <p:ext uri="{BB962C8B-B14F-4D97-AF65-F5344CB8AC3E}">
        <p14:creationId xmlns:p14="http://schemas.microsoft.com/office/powerpoint/2010/main" val="399754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724" y="552710"/>
            <a:ext cx="8596668" cy="700585"/>
          </a:xfrm>
        </p:spPr>
        <p:txBody>
          <a:bodyPr/>
          <a:lstStyle/>
          <a:p>
            <a:pPr algn="ctr"/>
            <a:r>
              <a:rPr lang="en-US" b="1" dirty="0">
                <a:latin typeface="Times New Roman" panose="02020603050405020304" pitchFamily="18" charset="0"/>
                <a:cs typeface="Times New Roman" panose="02020603050405020304" pitchFamily="18" charset="0"/>
              </a:rPr>
              <a:t>Advantages and Disadvantages</a:t>
            </a:r>
            <a:endParaRPr lang="en-IN"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6DF11E28-6F6B-4939-A6BB-C74E70743626}"/>
              </a:ext>
            </a:extLst>
          </p:cNvPr>
          <p:cNvGraphicFramePr>
            <a:graphicFrameLocks noGrp="1"/>
          </p:cNvGraphicFramePr>
          <p:nvPr>
            <p:extLst>
              <p:ext uri="{D42A27DB-BD31-4B8C-83A1-F6EECF244321}">
                <p14:modId xmlns:p14="http://schemas.microsoft.com/office/powerpoint/2010/main" val="1088177202"/>
              </p:ext>
            </p:extLst>
          </p:nvPr>
        </p:nvGraphicFramePr>
        <p:xfrm>
          <a:off x="662125" y="2015720"/>
          <a:ext cx="9685866" cy="3007182"/>
        </p:xfrm>
        <a:graphic>
          <a:graphicData uri="http://schemas.openxmlformats.org/drawingml/2006/table">
            <a:tbl>
              <a:tblPr firstRow="1" bandRow="1">
                <a:tableStyleId>{073A0DAA-6AF3-43AB-8588-CEC1D06C72B9}</a:tableStyleId>
              </a:tblPr>
              <a:tblGrid>
                <a:gridCol w="4842933">
                  <a:extLst>
                    <a:ext uri="{9D8B030D-6E8A-4147-A177-3AD203B41FA5}">
                      <a16:colId xmlns:a16="http://schemas.microsoft.com/office/drawing/2014/main" val="564550420"/>
                    </a:ext>
                  </a:extLst>
                </a:gridCol>
                <a:gridCol w="4842933">
                  <a:extLst>
                    <a:ext uri="{9D8B030D-6E8A-4147-A177-3AD203B41FA5}">
                      <a16:colId xmlns:a16="http://schemas.microsoft.com/office/drawing/2014/main" val="3053900743"/>
                    </a:ext>
                  </a:extLst>
                </a:gridCol>
              </a:tblGrid>
              <a:tr h="411302">
                <a:tc>
                  <a:txBody>
                    <a:bodyPr/>
                    <a:lstStyle/>
                    <a:p>
                      <a:pPr algn="ctr"/>
                      <a:r>
                        <a:rPr lang="en-US" sz="2000" b="1" dirty="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117367711"/>
                  </a:ext>
                </a:extLst>
              </a:tr>
              <a:tr h="370840">
                <a:tc>
                  <a:txBody>
                    <a:bodyPr/>
                    <a:lstStyle/>
                    <a:p>
                      <a:r>
                        <a:rPr lang="en-US" dirty="0">
                          <a:latin typeface="Times New Roman" panose="02020603050405020304" pitchFamily="18" charset="0"/>
                          <a:cs typeface="Times New Roman" panose="02020603050405020304" pitchFamily="18" charset="0"/>
                        </a:rPr>
                        <a:t>🚀 Zero-Cost Backend &amp; Hosting.</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GitHub API Limitations.</a:t>
                      </a: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7543784"/>
                  </a:ext>
                </a:extLst>
              </a:tr>
              <a:tr h="370840">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490420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Powerful &amp; Integrated Analysis.</a:t>
                      </a:r>
                    </a:p>
                  </a:txBody>
                  <a:tcPr/>
                </a:tc>
                <a:tc>
                  <a:txBody>
                    <a:bodyPr/>
                    <a:lstStyle/>
                    <a:p>
                      <a:r>
                        <a:rPr lang="en-US" dirty="0">
                          <a:latin typeface="Times New Roman" panose="02020603050405020304" pitchFamily="18" charset="0"/>
                          <a:cs typeface="Times New Roman" panose="02020603050405020304" pitchFamily="18" charset="0"/>
                        </a:rPr>
                        <a:t>⏳ Latency and Performance.</a:t>
                      </a:r>
                    </a:p>
                  </a:txBody>
                  <a:tcPr/>
                </a:tc>
                <a:extLst>
                  <a:ext uri="{0D108BD9-81ED-4DB2-BD59-A6C34878D82A}">
                    <a16:rowId xmlns:a16="http://schemas.microsoft.com/office/drawing/2014/main" val="2043907057"/>
                  </a:ext>
                </a:extLst>
              </a:tr>
              <a:tr h="370840">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7836417"/>
                  </a:ext>
                </a:extLst>
              </a:tr>
              <a:tr h="370840">
                <a:tc>
                  <a:txBody>
                    <a:bodyPr/>
                    <a:lstStyle/>
                    <a:p>
                      <a:r>
                        <a:rPr lang="en-US" dirty="0">
                          <a:latin typeface="Times New Roman" panose="02020603050405020304" pitchFamily="18" charset="0"/>
                          <a:cs typeface="Times New Roman" panose="02020603050405020304" pitchFamily="18" charset="0"/>
                        </a:rPr>
                        <a:t>🌐 Universal Accessibility.</a:t>
                      </a:r>
                    </a:p>
                  </a:txBody>
                  <a:tcPr/>
                </a:tc>
                <a:tc>
                  <a:txBody>
                    <a:bodyPr/>
                    <a:lstStyle/>
                    <a:p>
                      <a:r>
                        <a:rPr lang="en-US" dirty="0">
                          <a:latin typeface="Times New Roman" panose="02020603050405020304" pitchFamily="18" charset="0"/>
                          <a:cs typeface="Times New Roman" panose="02020603050405020304" pitchFamily="18" charset="0"/>
                        </a:rPr>
                        <a:t>☣️ Scalability Concerns.</a:t>
                      </a:r>
                    </a:p>
                  </a:txBody>
                  <a:tcPr/>
                </a:tc>
                <a:extLst>
                  <a:ext uri="{0D108BD9-81ED-4DB2-BD59-A6C34878D82A}">
                    <a16:rowId xmlns:a16="http://schemas.microsoft.com/office/drawing/2014/main" val="4230714267"/>
                  </a:ext>
                </a:extLst>
              </a:tr>
              <a:tr h="370840">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6364590"/>
                  </a:ext>
                </a:extLst>
              </a:tr>
              <a:tr h="370840">
                <a:tc>
                  <a:txBody>
                    <a:bodyPr/>
                    <a:lstStyle/>
                    <a:p>
                      <a:r>
                        <a:rPr lang="en-US" dirty="0">
                          <a:latin typeface="Times New Roman" panose="02020603050405020304" pitchFamily="18" charset="0"/>
                          <a:cs typeface="Times New Roman" panose="02020603050405020304" pitchFamily="18" charset="0"/>
                        </a:rPr>
                        <a:t>🛡️ Enhanced Security Model.</a:t>
                      </a:r>
                    </a:p>
                  </a:txBody>
                  <a:tcPr/>
                </a:tc>
                <a:tc>
                  <a:txBody>
                    <a:bodyPr/>
                    <a:lstStyle/>
                    <a:p>
                      <a:r>
                        <a:rPr lang="en-US" dirty="0">
                          <a:latin typeface="Times New Roman" panose="02020603050405020304" pitchFamily="18" charset="0"/>
                          <a:cs typeface="Times New Roman" panose="02020603050405020304" pitchFamily="18" charset="0"/>
                        </a:rPr>
                        <a:t>📊 Limited Query Capabilities.</a:t>
                      </a:r>
                    </a:p>
                  </a:txBody>
                  <a:tcPr/>
                </a:tc>
                <a:extLst>
                  <a:ext uri="{0D108BD9-81ED-4DB2-BD59-A6C34878D82A}">
                    <a16:rowId xmlns:a16="http://schemas.microsoft.com/office/drawing/2014/main" val="3623691637"/>
                  </a:ext>
                </a:extLst>
              </a:tr>
            </a:tbl>
          </a:graphicData>
        </a:graphic>
      </p:graphicFrame>
    </p:spTree>
    <p:extLst>
      <p:ext uri="{BB962C8B-B14F-4D97-AF65-F5344CB8AC3E}">
        <p14:creationId xmlns:p14="http://schemas.microsoft.com/office/powerpoint/2010/main" val="51037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089" y="349956"/>
            <a:ext cx="8596668" cy="809767"/>
          </a:xfrm>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78CB0741-7689-46D7-BA27-E213D4A1B054}"/>
              </a:ext>
            </a:extLst>
          </p:cNvPr>
          <p:cNvSpPr>
            <a:spLocks noChangeArrowheads="1"/>
          </p:cNvSpPr>
          <p:nvPr/>
        </p:nvSpPr>
        <p:spPr bwMode="auto">
          <a:xfrm>
            <a:off x="677334" y="1680907"/>
            <a:ext cx="961442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This provides a secure, powerful, and highly efficient method for analyzing sales transactions and logistics data without a traditional backend.</a:t>
            </a:r>
          </a:p>
          <a:p>
            <a:pPr lv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It supports multiple, integrated operations like granular invoice filtering, dynamic previews, buyer analytics, inventory tracking, and detailed vehicle usage reports.</a:t>
            </a:r>
          </a:p>
          <a:p>
            <a:pPr lvl="0" eaLnBrk="0" fontAlgn="base" hangingPunct="0">
              <a:spcBef>
                <a:spcPct val="0"/>
              </a:spcBef>
              <a:spcAft>
                <a:spcPct val="0"/>
              </a:spcAft>
              <a:buFontTx/>
              <a:buChar char="•"/>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It helps managers and accountants gain deep operational insights and make data-driven decisions quickly and for free.</a:t>
            </a:r>
          </a:p>
          <a:p>
            <a:pPr lvl="0" eaLnBrk="0" fontAlgn="base" hangingPunct="0">
              <a:spcBef>
                <a:spcPct val="0"/>
              </a:spcBef>
              <a:spcAft>
                <a:spcPct val="0"/>
              </a:spcAft>
              <a:buFontTx/>
              <a:buChar char="•"/>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Though dependent on API limits, it is lightweight, user-friendly, and extremely practical for small to medium-sized business analysis.</a:t>
            </a:r>
          </a:p>
          <a:p>
            <a:pPr lvl="0" eaLnBrk="0" fontAlgn="base" hangingPunct="0">
              <a:spcBef>
                <a:spcPct val="0"/>
              </a:spcBef>
              <a:spcAft>
                <a:spcPct val="0"/>
              </a:spcAft>
              <a:buFontTx/>
              <a:buChar char="•"/>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This innovative use of common web services is a guaranteed better option for organizations seeking a cost-effective, secure, and powerful business intelligence solution.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828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994"/>
          </a:xfrm>
        </p:spPr>
        <p:txBody>
          <a:bodyPr/>
          <a:lstStyle/>
          <a:p>
            <a:pPr algn="ctr"/>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BD54D5F-67AA-4C46-9A52-8AC4197C0265}"/>
              </a:ext>
            </a:extLst>
          </p:cNvPr>
          <p:cNvSpPr>
            <a:spLocks noGrp="1" noChangeArrowheads="1"/>
          </p:cNvSpPr>
          <p:nvPr>
            <p:ph idx="1"/>
          </p:nvPr>
        </p:nvSpPr>
        <p:spPr bwMode="auto">
          <a:xfrm>
            <a:off x="454468" y="1997839"/>
            <a:ext cx="922302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 Interactive Data Visualizations: Integrate charts and graphs (using libraries like Chart.js or D3.js)</a:t>
            </a:r>
          </a:p>
          <a:p>
            <a:pPr marL="0" lvl="0" indent="0" defTabSz="914400" eaLnBrk="0" fontAlgn="base" hangingPunct="0">
              <a:spcBef>
                <a:spcPct val="0"/>
              </a:spcBef>
              <a:spcAft>
                <a:spcPct val="0"/>
              </a:spcAft>
              <a:buClrTx/>
              <a:buSzTx/>
              <a:buNone/>
            </a:pPr>
            <a:r>
              <a:rPr lang="en-US" altLang="en-US" dirty="0">
                <a:solidFill>
                  <a:schemeClr val="tx1"/>
                </a:solidFill>
                <a:latin typeface="Times New Roman" panose="02020603050405020304" pitchFamily="18" charset="0"/>
                <a:cs typeface="Times New Roman" panose="02020603050405020304" pitchFamily="18" charset="0"/>
              </a:rPr>
              <a:t>   to visually represent sales trends, buyer contributions, and product performance over time.</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 Data Export &amp; Reporting: Add functionality to export filtered data, summaries, into standard</a:t>
            </a:r>
          </a:p>
          <a:p>
            <a:pPr marL="0" lvl="0" indent="0" defTabSz="914400" eaLnBrk="0" fontAlgn="base" hangingPunct="0">
              <a:spcBef>
                <a:spcPct val="0"/>
              </a:spcBef>
              <a:spcAft>
                <a:spcPct val="0"/>
              </a:spcAft>
              <a:buClrTx/>
              <a:buSzTx/>
              <a:buNone/>
            </a:pPr>
            <a:r>
              <a:rPr lang="en-US" altLang="en-US" dirty="0">
                <a:solidFill>
                  <a:schemeClr val="tx1"/>
                </a:solidFill>
                <a:latin typeface="Times New Roman" panose="02020603050405020304" pitchFamily="18" charset="0"/>
                <a:cs typeface="Times New Roman" panose="02020603050405020304" pitchFamily="18" charset="0"/>
              </a:rPr>
              <a:t>  formats like PDF reports, Excel (XLSX), or CSV files for external sharing and record-keeping.</a:t>
            </a:r>
          </a:p>
          <a:p>
            <a:pPr marL="0" lvl="0" indent="0" defTabSz="914400" eaLnBrk="0" fontAlgn="base" hangingPunct="0">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 Offline Functionality &amp; Caching: Downloading .json Data Offline And Use It For Calculation</a:t>
            </a:r>
          </a:p>
          <a:p>
            <a:pPr marL="0" lvl="0" indent="0" defTabSz="914400" eaLnBrk="0" fontAlgn="base" hangingPunct="0">
              <a:spcBef>
                <a:spcPct val="0"/>
              </a:spcBef>
              <a:spcAft>
                <a:spcPct val="0"/>
              </a:spcAft>
              <a:buClrTx/>
              <a:buSzTx/>
              <a:buNone/>
            </a:pPr>
            <a:r>
              <a:rPr lang="en-US" altLang="en-US" dirty="0">
                <a:solidFill>
                  <a:schemeClr val="tx1"/>
                </a:solidFill>
                <a:latin typeface="Times New Roman" panose="02020603050405020304" pitchFamily="18" charset="0"/>
                <a:cs typeface="Times New Roman" panose="02020603050405020304" pitchFamily="18" charset="0"/>
              </a:rPr>
              <a:t>  By Entering That File Into Program.</a:t>
            </a:r>
          </a:p>
          <a:p>
            <a:pPr marL="0" lvl="0" indent="0" defTabSz="914400" eaLnBrk="0" fontAlgn="base" hangingPunct="0">
              <a:spcBef>
                <a:spcPct val="0"/>
              </a:spcBef>
              <a:spcAft>
                <a:spcPct val="0"/>
              </a:spcAft>
              <a:buClrTx/>
              <a:buSzTx/>
              <a:buFontTx/>
              <a:buChar char="•"/>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 Shifting Data To </a:t>
            </a:r>
            <a:r>
              <a:rPr lang="en-US" altLang="en-US" dirty="0" err="1">
                <a:solidFill>
                  <a:schemeClr val="tx1"/>
                </a:solidFill>
                <a:latin typeface="Times New Roman" panose="02020603050405020304" pitchFamily="18" charset="0"/>
                <a:cs typeface="Times New Roman" panose="02020603050405020304" pitchFamily="18" charset="0"/>
              </a:rPr>
              <a:t>DataBase</a:t>
            </a:r>
            <a:r>
              <a:rPr lang="en-US" altLang="en-US" dirty="0">
                <a:solidFill>
                  <a:schemeClr val="tx1"/>
                </a:solidFill>
                <a:latin typeface="Times New Roman" panose="02020603050405020304" pitchFamily="18" charset="0"/>
                <a:cs typeface="Times New Roman" panose="02020603050405020304" pitchFamily="18" charset="0"/>
              </a:rPr>
              <a:t>: By This Way I Can Fetch Data @ 20-30x Faster Than </a:t>
            </a:r>
            <a:r>
              <a:rPr lang="en-US" altLang="en-US" dirty="0" err="1">
                <a:solidFill>
                  <a:schemeClr val="tx1"/>
                </a:solidFill>
                <a:latin typeface="Times New Roman" panose="02020603050405020304" pitchFamily="18" charset="0"/>
                <a:cs typeface="Times New Roman" panose="02020603050405020304" pitchFamily="18" charset="0"/>
              </a:rPr>
              <a:t>Github</a:t>
            </a:r>
            <a:r>
              <a:rPr lang="en-US" alt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04978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041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21" y="158045"/>
            <a:ext cx="8596668" cy="768824"/>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2F20963-683B-4A6E-A54D-465F871A27E0}"/>
              </a:ext>
            </a:extLst>
          </p:cNvPr>
          <p:cNvSpPr txBox="1"/>
          <p:nvPr/>
        </p:nvSpPr>
        <p:spPr>
          <a:xfrm>
            <a:off x="776021" y="1151453"/>
            <a:ext cx="7972868" cy="4555093"/>
          </a:xfrm>
          <a:prstGeom prst="rect">
            <a:avLst/>
          </a:prstGeom>
          <a:noFill/>
        </p:spPr>
        <p:txBody>
          <a:bodyPr wrap="square" rtlCol="0">
            <a:spAutoFit/>
          </a:bodyPr>
          <a:lstStyle/>
          <a:p>
            <a:r>
              <a:rPr lang="en-US" sz="2000" b="1" dirty="0">
                <a:solidFill>
                  <a:srgbClr val="5FCBEF"/>
                </a:solidFill>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1.1 Overview: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Project Title:</a:t>
            </a:r>
            <a:r>
              <a:rPr lang="en-US" dirty="0">
                <a:latin typeface="Times New Roman" panose="02020603050405020304" pitchFamily="18" charset="0"/>
                <a:cs typeface="Times New Roman" panose="02020603050405020304" pitchFamily="18" charset="0"/>
              </a:rPr>
              <a:t> Product Sales &amp; Inventory Analysis Application.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Provide a secure, powerful, and intuitive platform for deep sales transaction analysis and inventory logistics tracking.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Features: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Secure Token-Based Authentication</a:t>
            </a:r>
            <a:r>
              <a:rPr lang="en-US" dirty="0">
                <a:latin typeface="Times New Roman" panose="02020603050405020304" pitchFamily="18" charset="0"/>
                <a:cs typeface="Times New Roman" panose="02020603050405020304" pitchFamily="18" charset="0"/>
              </a:rPr>
              <a:t> via GitHub PAT upload.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Sales Dashboard</a:t>
            </a:r>
            <a:r>
              <a:rPr lang="en-US" dirty="0">
                <a:latin typeface="Times New Roman" panose="02020603050405020304" pitchFamily="18" charset="0"/>
                <a:cs typeface="Times New Roman" panose="02020603050405020304" pitchFamily="18" charset="0"/>
              </a:rPr>
              <a:t> with hierarchical filters (Month → Buyer → Bill).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Dynamic Bill Preview</a:t>
            </a:r>
            <a:r>
              <a:rPr lang="en-US" dirty="0">
                <a:latin typeface="Times New Roman" panose="02020603050405020304" pitchFamily="18" charset="0"/>
                <a:cs typeface="Times New Roman" panose="02020603050405020304" pitchFamily="18" charset="0"/>
              </a:rPr>
              <a:t> with original invoice styling.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Multi-layered Analytics.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Inventory Tracker</a:t>
            </a:r>
            <a:r>
              <a:rPr lang="en-US" dirty="0">
                <a:latin typeface="Times New Roman" panose="02020603050405020304" pitchFamily="18" charset="0"/>
                <a:cs typeface="Times New Roman" panose="02020603050405020304" pitchFamily="18" charset="0"/>
              </a:rPr>
              <a:t> with date-range and cross-filtering (Buyer + Vehicle).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Detailed Vehicle Usage Reports</a:t>
            </a:r>
            <a:r>
              <a:rPr lang="en-US" dirty="0">
                <a:latin typeface="Times New Roman" panose="02020603050405020304" pitchFamily="18" charset="0"/>
                <a:cs typeface="Times New Roman" panose="02020603050405020304" pitchFamily="18" charset="0"/>
              </a:rPr>
              <a:t> showing frequency, unique days, and </a:t>
            </a:r>
          </a:p>
          <a:p>
            <a:r>
              <a:rPr lang="en-US" dirty="0">
                <a:latin typeface="Times New Roman" panose="02020603050405020304" pitchFamily="18" charset="0"/>
                <a:cs typeface="Times New Roman" panose="02020603050405020304" pitchFamily="18" charset="0"/>
              </a:rPr>
              <a:t>         per-buyer breakdowns.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Technology Used:</a:t>
            </a:r>
            <a:r>
              <a:rPr lang="en-US" dirty="0">
                <a:latin typeface="Times New Roman" panose="02020603050405020304" pitchFamily="18" charset="0"/>
                <a:cs typeface="Times New Roman" panose="02020603050405020304" pitchFamily="18" charset="0"/>
              </a:rPr>
              <a:t> HTML, CSS, JavaScript, GitHub API, Day.js library.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Outcome:</a:t>
            </a:r>
            <a:r>
              <a:rPr lang="en-US" dirty="0">
                <a:latin typeface="Times New Roman" panose="02020603050405020304" pitchFamily="18" charset="0"/>
                <a:cs typeface="Times New Roman" panose="02020603050405020304" pitchFamily="18" charset="0"/>
              </a:rPr>
              <a:t> A lightweight, browser-based business intelligence suite that uses GitHub for secure, version-controlled data storage.</a:t>
            </a:r>
          </a:p>
        </p:txBody>
      </p:sp>
    </p:spTree>
    <p:extLst>
      <p:ext uri="{BB962C8B-B14F-4D97-AF65-F5344CB8AC3E}">
        <p14:creationId xmlns:p14="http://schemas.microsoft.com/office/powerpoint/2010/main" val="115821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3F9A08-77D2-4B04-8627-B801A69A2FD9}"/>
              </a:ext>
            </a:extLst>
          </p:cNvPr>
          <p:cNvSpPr/>
          <p:nvPr/>
        </p:nvSpPr>
        <p:spPr>
          <a:xfrm>
            <a:off x="722488" y="1049853"/>
            <a:ext cx="9019823" cy="4555093"/>
          </a:xfrm>
          <a:prstGeom prst="rect">
            <a:avLst/>
          </a:prstGeom>
        </p:spPr>
        <p:txBody>
          <a:bodyPr wrap="square">
            <a:spAutoFit/>
          </a:bodyPr>
          <a:lstStyle/>
          <a:p>
            <a:r>
              <a:rPr lang="en-US" sz="2000" b="1" dirty="0">
                <a:solidFill>
                  <a:srgbClr val="5FCBEF"/>
                </a:solidFill>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1.2 Objectives: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Primary Objective:</a:t>
            </a:r>
            <a:r>
              <a:rPr lang="en-US" dirty="0">
                <a:latin typeface="Times New Roman" panose="02020603050405020304" pitchFamily="18" charset="0"/>
                <a:cs typeface="Times New Roman" panose="02020603050405020304" pitchFamily="18" charset="0"/>
              </a:rPr>
              <a:t> To create a centralized, cloud-based system for comprehensive sales and</a:t>
            </a:r>
          </a:p>
          <a:p>
            <a:r>
              <a:rPr lang="en-US" dirty="0">
                <a:latin typeface="Times New Roman" panose="02020603050405020304" pitchFamily="18" charset="0"/>
                <a:cs typeface="Times New Roman" panose="02020603050405020304" pitchFamily="18" charset="0"/>
              </a:rPr>
              <a:t>   logistics data analysis without a traditional backend server.</a:t>
            </a:r>
          </a:p>
          <a:p>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Data Security &amp; Access Control:</a:t>
            </a:r>
            <a:r>
              <a:rPr lang="en-US" dirty="0">
                <a:latin typeface="Times New Roman" panose="02020603050405020304" pitchFamily="18" charset="0"/>
                <a:cs typeface="Times New Roman" panose="02020603050405020304" pitchFamily="18" charset="0"/>
              </a:rPr>
              <a:t> To implement a robust authentication mechanism that</a:t>
            </a:r>
          </a:p>
          <a:p>
            <a:r>
              <a:rPr lang="en-US" dirty="0">
                <a:latin typeface="Times New Roman" panose="02020603050405020304" pitchFamily="18" charset="0"/>
                <a:cs typeface="Times New Roman" panose="02020603050405020304" pitchFamily="18" charset="0"/>
              </a:rPr>
              <a:t>    securely gates access to sensitive business data using dynamically loaded credentials.</a:t>
            </a:r>
          </a:p>
          <a:p>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Sales Transaction Transparency:</a:t>
            </a:r>
            <a:r>
              <a:rPr lang="en-US" dirty="0">
                <a:latin typeface="Times New Roman" panose="02020603050405020304" pitchFamily="18" charset="0"/>
                <a:cs typeface="Times New Roman" panose="02020603050405020304" pitchFamily="18" charset="0"/>
              </a:rPr>
              <a:t> To enable granular inspection of individual invoices,</a:t>
            </a:r>
          </a:p>
          <a:p>
            <a:r>
              <a:rPr lang="en-US" dirty="0">
                <a:latin typeface="Times New Roman" panose="02020603050405020304" pitchFamily="18" charset="0"/>
                <a:cs typeface="Times New Roman" panose="02020603050405020304" pitchFamily="18" charset="0"/>
              </a:rPr>
              <a:t>     allowing users to verify details, view transaction history, and generate summaries for any </a:t>
            </a:r>
          </a:p>
          <a:p>
            <a:r>
              <a:rPr lang="en-US" dirty="0">
                <a:latin typeface="Times New Roman" panose="02020603050405020304" pitchFamily="18" charset="0"/>
                <a:cs typeface="Times New Roman" panose="02020603050405020304" pitchFamily="18" charset="0"/>
              </a:rPr>
              <a:t>     buyer or time period.</a:t>
            </a:r>
          </a:p>
          <a:p>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Operational Intelligence:</a:t>
            </a:r>
            <a:r>
              <a:rPr lang="en-US" dirty="0">
                <a:latin typeface="Times New Roman" panose="02020603050405020304" pitchFamily="18" charset="0"/>
                <a:cs typeface="Times New Roman" panose="02020603050405020304" pitchFamily="18" charset="0"/>
              </a:rPr>
              <a:t> To provide actionable insights into product movement</a:t>
            </a:r>
          </a:p>
          <a:p>
            <a:r>
              <a:rPr lang="en-US" dirty="0">
                <a:latin typeface="Times New Roman" panose="02020603050405020304" pitchFamily="18" charset="0"/>
                <a:cs typeface="Times New Roman" panose="02020603050405020304" pitchFamily="18" charset="0"/>
              </a:rPr>
              <a:t>      (inventory sold) and asset utilization (vehicle usage) to support data-driven decision-making</a:t>
            </a:r>
          </a:p>
          <a:p>
            <a:r>
              <a:rPr lang="en-US" dirty="0">
                <a:latin typeface="Times New Roman" panose="02020603050405020304" pitchFamily="18" charset="0"/>
                <a:cs typeface="Times New Roman" panose="02020603050405020304" pitchFamily="18" charset="0"/>
              </a:rPr>
              <a:t>      for sales and logistics teams.</a:t>
            </a:r>
          </a:p>
          <a:p>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User-Centric Design:</a:t>
            </a:r>
            <a:r>
              <a:rPr lang="en-US" dirty="0">
                <a:latin typeface="Times New Roman" panose="02020603050405020304" pitchFamily="18" charset="0"/>
                <a:cs typeface="Times New Roman" panose="02020603050405020304" pitchFamily="18" charset="0"/>
              </a:rPr>
              <a:t> To develop an intuitive, filter-driven interface that makes complex </a:t>
            </a:r>
          </a:p>
          <a:p>
            <a:r>
              <a:rPr lang="en-US" dirty="0">
                <a:latin typeface="Times New Roman" panose="02020603050405020304" pitchFamily="18" charset="0"/>
                <a:cs typeface="Times New Roman" panose="02020603050405020304" pitchFamily="18" charset="0"/>
              </a:rPr>
              <a:t>       data exploration simple and efficient for non-technical users.</a:t>
            </a:r>
          </a:p>
          <a:p>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Technical Demonstration:</a:t>
            </a:r>
            <a:r>
              <a:rPr lang="en-US" dirty="0">
                <a:latin typeface="Times New Roman" panose="02020603050405020304" pitchFamily="18" charset="0"/>
                <a:cs typeface="Times New Roman" panose="02020603050405020304" pitchFamily="18" charset="0"/>
              </a:rPr>
              <a:t> To prove the viability of using common web APIs (GitHub) as</a:t>
            </a:r>
          </a:p>
          <a:p>
            <a:r>
              <a:rPr lang="en-US" dirty="0">
                <a:latin typeface="Times New Roman" panose="02020603050405020304" pitchFamily="18" charset="0"/>
                <a:cs typeface="Times New Roman" panose="02020603050405020304" pitchFamily="18" charset="0"/>
              </a:rPr>
              <a:t>        a powerful and reliable storage solution for structured application data.</a:t>
            </a:r>
          </a:p>
        </p:txBody>
      </p:sp>
    </p:spTree>
    <p:extLst>
      <p:ext uri="{BB962C8B-B14F-4D97-AF65-F5344CB8AC3E}">
        <p14:creationId xmlns:p14="http://schemas.microsoft.com/office/powerpoint/2010/main" val="280538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6957"/>
            <a:ext cx="8596668" cy="837063"/>
          </a:xfrm>
        </p:spPr>
        <p:txBody>
          <a:bodyPr/>
          <a:lstStyle/>
          <a:p>
            <a:pPr algn="ctr"/>
            <a:r>
              <a:rPr lang="en-IN" b="1" dirty="0">
                <a:latin typeface="Times New Roman" panose="02020603050405020304" pitchFamily="18" charset="0"/>
                <a:cs typeface="Times New Roman" panose="02020603050405020304" pitchFamily="18" charset="0"/>
              </a:rPr>
              <a:t>Problem Definitions</a:t>
            </a:r>
          </a:p>
        </p:txBody>
      </p:sp>
      <p:sp>
        <p:nvSpPr>
          <p:cNvPr id="4" name="Rectangle 3">
            <a:extLst>
              <a:ext uri="{FF2B5EF4-FFF2-40B4-BE49-F238E27FC236}">
                <a16:creationId xmlns:a16="http://schemas.microsoft.com/office/drawing/2014/main" id="{BD6ADD5F-6DC1-4E1B-93CB-1970556ED602}"/>
              </a:ext>
            </a:extLst>
          </p:cNvPr>
          <p:cNvSpPr/>
          <p:nvPr/>
        </p:nvSpPr>
        <p:spPr>
          <a:xfrm>
            <a:off x="677334" y="1548263"/>
            <a:ext cx="9234310" cy="4278094"/>
          </a:xfrm>
          <a:prstGeom prst="rect">
            <a:avLst/>
          </a:prstGeom>
        </p:spPr>
        <p:txBody>
          <a:bodyPr wrap="square">
            <a:spAutoFit/>
          </a:bodyPr>
          <a:lstStyle/>
          <a:p>
            <a:r>
              <a:rPr lang="en-US" sz="2000" b="1" dirty="0">
                <a:solidFill>
                  <a:srgbClr val="5FCBEF"/>
                </a:solidFill>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2.1 Problem Identification:</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 Silos &amp; Inaccessibility:</a:t>
            </a:r>
            <a:r>
              <a:rPr lang="en-US" dirty="0">
                <a:latin typeface="Times New Roman" panose="02020603050405020304" pitchFamily="18" charset="0"/>
                <a:cs typeface="Times New Roman" panose="02020603050405020304" pitchFamily="18" charset="0"/>
              </a:rPr>
              <a:t> Sales and logistics data was stored in a fragmented manner </a:t>
            </a:r>
          </a:p>
          <a:p>
            <a:r>
              <a:rPr lang="en-US" dirty="0">
                <a:latin typeface="Times New Roman" panose="02020603050405020304" pitchFamily="18" charset="0"/>
                <a:cs typeface="Times New Roman" panose="02020603050405020304" pitchFamily="18" charset="0"/>
              </a:rPr>
              <a:t>(e.g., individual JSON files per invoice), making it difficult to get a consolidated, company-wide view without a dedicated database system.</a:t>
            </a:r>
          </a:p>
          <a:p>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Inefficient Analysis Process:</a:t>
            </a:r>
            <a:r>
              <a:rPr lang="en-US" dirty="0">
                <a:latin typeface="Times New Roman" panose="02020603050405020304" pitchFamily="18" charset="0"/>
                <a:cs typeface="Times New Roman" panose="02020603050405020304" pitchFamily="18" charset="0"/>
              </a:rPr>
              <a:t> Manually searching through hundreds of individual invoice files to find specific transactions, analyze buyer trends, or check vehicle history was time-consuming and prone to human error.</a:t>
            </a:r>
          </a:p>
          <a:p>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Lack of Operational Insights:</a:t>
            </a:r>
            <a:r>
              <a:rPr lang="en-US" dirty="0">
                <a:latin typeface="Times New Roman" panose="02020603050405020304" pitchFamily="18" charset="0"/>
                <a:cs typeface="Times New Roman" panose="02020603050405020304" pitchFamily="18" charset="0"/>
              </a:rPr>
              <a:t> There was no easy way to answer critical business questions, such as "Who is our top buyer?", "What is our total sales volume?", "Which vehicle is used most frequently?", or "Which products are selling the most?" without performing manual calculations.</a:t>
            </a:r>
          </a:p>
          <a:p>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Security Concerns:</a:t>
            </a:r>
            <a:r>
              <a:rPr lang="en-US" dirty="0">
                <a:latin typeface="Times New Roman" panose="02020603050405020304" pitchFamily="18" charset="0"/>
                <a:cs typeface="Times New Roman" panose="02020603050405020304" pitchFamily="18" charset="0"/>
              </a:rPr>
              <a:t> Storing sensitive business data, required a secure method that controlled access without the complexity and cost of setting up a private server infrastructure.</a:t>
            </a:r>
          </a:p>
          <a:p>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No Unified Tool:</a:t>
            </a:r>
            <a:r>
              <a:rPr lang="en-US" dirty="0">
                <a:latin typeface="Times New Roman" panose="02020603050405020304" pitchFamily="18" charset="0"/>
                <a:cs typeface="Times New Roman" panose="02020603050405020304" pitchFamily="18" charset="0"/>
              </a:rPr>
              <a:t> The absence of a single, integrated platform forced users to switch between different methods or tools for sales analysis and logistics tracking, reducing overall productivity.</a:t>
            </a:r>
          </a:p>
        </p:txBody>
      </p:sp>
    </p:spTree>
    <p:extLst>
      <p:ext uri="{BB962C8B-B14F-4D97-AF65-F5344CB8AC3E}">
        <p14:creationId xmlns:p14="http://schemas.microsoft.com/office/powerpoint/2010/main" val="41199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422069-8A0A-4F42-8302-85436BDBDFE2}"/>
              </a:ext>
            </a:extLst>
          </p:cNvPr>
          <p:cNvSpPr/>
          <p:nvPr/>
        </p:nvSpPr>
        <p:spPr>
          <a:xfrm>
            <a:off x="434623" y="1012954"/>
            <a:ext cx="10007600" cy="4832092"/>
          </a:xfrm>
          <a:prstGeom prst="rect">
            <a:avLst/>
          </a:prstGeom>
        </p:spPr>
        <p:txBody>
          <a:bodyPr wrap="square">
            <a:spAutoFit/>
          </a:bodyPr>
          <a:lstStyle/>
          <a:p>
            <a:r>
              <a:rPr lang="en-US" sz="2000" b="1" dirty="0">
                <a:solidFill>
                  <a:srgbClr val="5FCBEF"/>
                </a:solidFill>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2.2 Problem Solution: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Centralized Cloud Repository: </a:t>
            </a:r>
            <a:r>
              <a:rPr lang="en-US" dirty="0">
                <a:latin typeface="Times New Roman" panose="02020603050405020304" pitchFamily="18" charset="0"/>
                <a:cs typeface="Times New Roman" panose="02020603050405020304" pitchFamily="18" charset="0"/>
              </a:rPr>
              <a:t>Leveraged GitHub as a secure, version-controlled database, eliminating </a:t>
            </a:r>
          </a:p>
          <a:p>
            <a:r>
              <a:rPr lang="en-US" dirty="0">
                <a:latin typeface="Times New Roman" panose="02020603050405020304" pitchFamily="18" charset="0"/>
                <a:cs typeface="Times New Roman" panose="02020603050405020304" pitchFamily="18" charset="0"/>
              </a:rPr>
              <a:t>  data silos by storing all invoice JSON files in a structured, hierarchical repository, providing a single     </a:t>
            </a:r>
          </a:p>
          <a:p>
            <a:r>
              <a:rPr lang="en-US" dirty="0">
                <a:latin typeface="Times New Roman" panose="02020603050405020304" pitchFamily="18" charset="0"/>
                <a:cs typeface="Times New Roman" panose="02020603050405020304" pitchFamily="18" charset="0"/>
              </a:rPr>
              <a:t>   source of truth.</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 Dynamic Web Application Suite: </a:t>
            </a:r>
            <a:r>
              <a:rPr lang="en-US" dirty="0">
                <a:latin typeface="Times New Roman" panose="02020603050405020304" pitchFamily="18" charset="0"/>
                <a:cs typeface="Times New Roman" panose="02020603050405020304" pitchFamily="18" charset="0"/>
              </a:rPr>
              <a:t>Developed a interface within a single HTML framework that</a:t>
            </a:r>
          </a:p>
          <a:p>
            <a:r>
              <a:rPr lang="en-US" dirty="0">
                <a:latin typeface="Times New Roman" panose="02020603050405020304" pitchFamily="18" charset="0"/>
                <a:cs typeface="Times New Roman" panose="02020603050405020304" pitchFamily="18" charset="0"/>
              </a:rPr>
              <a:t>    transforms raw data into an interactive dashboard, enabling instant filtering, searching, and analysis </a:t>
            </a:r>
          </a:p>
          <a:p>
            <a:r>
              <a:rPr lang="en-US" dirty="0">
                <a:latin typeface="Times New Roman" panose="02020603050405020304" pitchFamily="18" charset="0"/>
                <a:cs typeface="Times New Roman" panose="02020603050405020304" pitchFamily="18" charset="0"/>
              </a:rPr>
              <a:t>    without manual file handling.</a:t>
            </a:r>
          </a:p>
          <a:p>
            <a:r>
              <a:rPr lang="en-US" b="1" dirty="0">
                <a:latin typeface="Times New Roman" panose="02020603050405020304" pitchFamily="18" charset="0"/>
                <a:cs typeface="Times New Roman" panose="02020603050405020304" pitchFamily="18" charset="0"/>
              </a:rPr>
              <a:t>  • Automated Business Intelligence: </a:t>
            </a:r>
            <a:r>
              <a:rPr lang="en-US" dirty="0">
                <a:latin typeface="Times New Roman" panose="02020603050405020304" pitchFamily="18" charset="0"/>
                <a:cs typeface="Times New Roman" panose="02020603050405020304" pitchFamily="18" charset="0"/>
              </a:rPr>
              <a:t>Implemented real-time analytics engines that automatically</a:t>
            </a:r>
          </a:p>
          <a:p>
            <a:r>
              <a:rPr lang="en-US" dirty="0">
                <a:latin typeface="Times New Roman" panose="02020603050405020304" pitchFamily="18" charset="0"/>
                <a:cs typeface="Times New Roman" panose="02020603050405020304" pitchFamily="18" charset="0"/>
              </a:rPr>
              <a:t>    calculate like top buyer, total sales, product-wise totals, and detailed vehicle usage reports, providing </a:t>
            </a:r>
          </a:p>
          <a:p>
            <a:r>
              <a:rPr lang="en-US" dirty="0">
                <a:latin typeface="Times New Roman" panose="02020603050405020304" pitchFamily="18" charset="0"/>
                <a:cs typeface="Times New Roman" panose="02020603050405020304" pitchFamily="18" charset="0"/>
              </a:rPr>
              <a:t>    immediate solution.</a:t>
            </a:r>
          </a:p>
          <a:p>
            <a:r>
              <a:rPr lang="en-US" b="1" dirty="0">
                <a:latin typeface="Times New Roman" panose="02020603050405020304" pitchFamily="18" charset="0"/>
                <a:cs typeface="Times New Roman" panose="02020603050405020304" pitchFamily="18" charset="0"/>
              </a:rPr>
              <a:t>   • Secure Access Gateway: </a:t>
            </a:r>
            <a:r>
              <a:rPr lang="en-US" dirty="0">
                <a:latin typeface="Times New Roman" panose="02020603050405020304" pitchFamily="18" charset="0"/>
                <a:cs typeface="Times New Roman" panose="02020603050405020304" pitchFamily="18" charset="0"/>
              </a:rPr>
              <a:t>Introduced a token-based authentication system where access is granted only</a:t>
            </a:r>
          </a:p>
          <a:p>
            <a:r>
              <a:rPr lang="en-US" dirty="0">
                <a:latin typeface="Times New Roman" panose="02020603050405020304" pitchFamily="18" charset="0"/>
                <a:cs typeface="Times New Roman" panose="02020603050405020304" pitchFamily="18" charset="0"/>
              </a:rPr>
              <a:t>     upon uploading a valid credentials file, ensuring data security without the overhead of a custom </a:t>
            </a:r>
          </a:p>
          <a:p>
            <a:r>
              <a:rPr lang="en-US" dirty="0">
                <a:latin typeface="Times New Roman" panose="02020603050405020304" pitchFamily="18" charset="0"/>
                <a:cs typeface="Times New Roman" panose="02020603050405020304" pitchFamily="18" charset="0"/>
              </a:rPr>
              <a:t>     backend login system.</a:t>
            </a:r>
          </a:p>
          <a:p>
            <a:r>
              <a:rPr lang="en-US" b="1" dirty="0">
                <a:latin typeface="Times New Roman" panose="02020603050405020304" pitchFamily="18" charset="0"/>
                <a:cs typeface="Times New Roman" panose="02020603050405020304" pitchFamily="18" charset="0"/>
              </a:rPr>
              <a:t>    • Unified User Experience: </a:t>
            </a:r>
            <a:r>
              <a:rPr lang="en-US" dirty="0">
                <a:latin typeface="Times New Roman" panose="02020603050405020304" pitchFamily="18" charset="0"/>
                <a:cs typeface="Times New Roman" panose="02020603050405020304" pitchFamily="18" charset="0"/>
              </a:rPr>
              <a:t>Created an intuitive, filter-driven interface that integrates sales transaction</a:t>
            </a:r>
          </a:p>
          <a:p>
            <a:r>
              <a:rPr lang="en-US" dirty="0">
                <a:latin typeface="Times New Roman" panose="02020603050405020304" pitchFamily="18" charset="0"/>
                <a:cs typeface="Times New Roman" panose="02020603050405020304" pitchFamily="18" charset="0"/>
              </a:rPr>
              <a:t>      analysis &amp; inventory tracking into one lightweight, browser-based, enhancing productivity &amp; </a:t>
            </a:r>
          </a:p>
          <a:p>
            <a:r>
              <a:rPr lang="en-US" dirty="0">
                <a:latin typeface="Times New Roman" panose="02020603050405020304" pitchFamily="18" charset="0"/>
                <a:cs typeface="Times New Roman" panose="02020603050405020304" pitchFamily="18" charset="0"/>
              </a:rPr>
              <a:t>      decision-  making speed.</a:t>
            </a:r>
          </a:p>
        </p:txBody>
      </p:sp>
    </p:spTree>
    <p:extLst>
      <p:ext uri="{BB962C8B-B14F-4D97-AF65-F5344CB8AC3E}">
        <p14:creationId xmlns:p14="http://schemas.microsoft.com/office/powerpoint/2010/main" val="412774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87" y="55940"/>
            <a:ext cx="8596668" cy="823415"/>
          </a:xfrm>
        </p:spPr>
        <p:txBody>
          <a:bodyPr/>
          <a:lstStyle/>
          <a:p>
            <a:pPr algn="ctr"/>
            <a:r>
              <a:rPr lang="en-US" b="1" dirty="0">
                <a:latin typeface="Times New Roman" panose="02020603050405020304" pitchFamily="18" charset="0"/>
                <a:cs typeface="Times New Roman" panose="02020603050405020304" pitchFamily="18" charset="0"/>
              </a:rPr>
              <a:t>ER Diagram</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C49BF49-0B93-44D5-8D5E-3D3D2EE7A849}"/>
              </a:ext>
            </a:extLst>
          </p:cNvPr>
          <p:cNvSpPr txBox="1"/>
          <p:nvPr/>
        </p:nvSpPr>
        <p:spPr>
          <a:xfrm>
            <a:off x="121638" y="1071266"/>
            <a:ext cx="343107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Excel </a:t>
            </a:r>
            <a:r>
              <a:rPr lang="en-US" sz="2000" b="1" dirty="0" err="1">
                <a:latin typeface="Times New Roman" panose="02020603050405020304" pitchFamily="18" charset="0"/>
                <a:cs typeface="Times New Roman" panose="02020603050405020304" pitchFamily="18" charset="0"/>
              </a:rPr>
              <a:t>File_Uploading</a:t>
            </a:r>
            <a:r>
              <a:rPr lang="en-US" sz="2000" b="1"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AC1FF4CB-532A-46B8-8B33-4C9066881EFE}"/>
              </a:ext>
            </a:extLst>
          </p:cNvPr>
          <p:cNvPicPr>
            <a:picLocks/>
          </p:cNvPicPr>
          <p:nvPr/>
        </p:nvPicPr>
        <p:blipFill>
          <a:blip r:embed="rId3"/>
          <a:stretch>
            <a:fillRect/>
          </a:stretch>
        </p:blipFill>
        <p:spPr>
          <a:xfrm>
            <a:off x="3380101" y="1071266"/>
            <a:ext cx="4937760" cy="5669280"/>
          </a:xfrm>
          <a:prstGeom prst="rect">
            <a:avLst/>
          </a:prstGeom>
        </p:spPr>
      </p:pic>
    </p:spTree>
    <p:extLst>
      <p:ext uri="{BB962C8B-B14F-4D97-AF65-F5344CB8AC3E}">
        <p14:creationId xmlns:p14="http://schemas.microsoft.com/office/powerpoint/2010/main" val="153209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5D8349-A488-4A68-B433-CDBDC6E6D074}"/>
              </a:ext>
            </a:extLst>
          </p:cNvPr>
          <p:cNvSpPr txBox="1"/>
          <p:nvPr/>
        </p:nvSpPr>
        <p:spPr>
          <a:xfrm>
            <a:off x="168846" y="313136"/>
            <a:ext cx="343107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 Sales Analysis. :</a:t>
            </a:r>
          </a:p>
        </p:txBody>
      </p:sp>
      <p:pic>
        <p:nvPicPr>
          <p:cNvPr id="5" name="Picture 4">
            <a:extLst>
              <a:ext uri="{FF2B5EF4-FFF2-40B4-BE49-F238E27FC236}">
                <a16:creationId xmlns:a16="http://schemas.microsoft.com/office/drawing/2014/main" id="{232D187E-A75E-4252-9C93-A961F27E00D1}"/>
              </a:ext>
            </a:extLst>
          </p:cNvPr>
          <p:cNvPicPr>
            <a:picLocks/>
          </p:cNvPicPr>
          <p:nvPr/>
        </p:nvPicPr>
        <p:blipFill>
          <a:blip r:embed="rId2"/>
          <a:stretch>
            <a:fillRect/>
          </a:stretch>
        </p:blipFill>
        <p:spPr>
          <a:xfrm>
            <a:off x="3599925" y="313136"/>
            <a:ext cx="4937760" cy="6492240"/>
          </a:xfrm>
          <a:prstGeom prst="rect">
            <a:avLst/>
          </a:prstGeom>
        </p:spPr>
      </p:pic>
    </p:spTree>
    <p:extLst>
      <p:ext uri="{BB962C8B-B14F-4D97-AF65-F5344CB8AC3E}">
        <p14:creationId xmlns:p14="http://schemas.microsoft.com/office/powerpoint/2010/main" val="426097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7BFDB1-D89A-4E0F-B48F-F8DA7D7F2BE8}"/>
              </a:ext>
            </a:extLst>
          </p:cNvPr>
          <p:cNvSpPr txBox="1"/>
          <p:nvPr/>
        </p:nvSpPr>
        <p:spPr>
          <a:xfrm>
            <a:off x="146756" y="182880"/>
            <a:ext cx="343107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 Products Analysis. :</a:t>
            </a:r>
          </a:p>
        </p:txBody>
      </p:sp>
      <p:pic>
        <p:nvPicPr>
          <p:cNvPr id="5" name="Picture 4">
            <a:extLst>
              <a:ext uri="{FF2B5EF4-FFF2-40B4-BE49-F238E27FC236}">
                <a16:creationId xmlns:a16="http://schemas.microsoft.com/office/drawing/2014/main" id="{605C902F-32B9-45F6-9D07-B605257025F2}"/>
              </a:ext>
            </a:extLst>
          </p:cNvPr>
          <p:cNvPicPr>
            <a:picLocks/>
          </p:cNvPicPr>
          <p:nvPr/>
        </p:nvPicPr>
        <p:blipFill>
          <a:blip r:embed="rId2"/>
          <a:stretch>
            <a:fillRect/>
          </a:stretch>
        </p:blipFill>
        <p:spPr>
          <a:xfrm>
            <a:off x="3441867" y="182880"/>
            <a:ext cx="5394960" cy="6492240"/>
          </a:xfrm>
          <a:prstGeom prst="rect">
            <a:avLst/>
          </a:prstGeom>
        </p:spPr>
      </p:pic>
    </p:spTree>
    <p:extLst>
      <p:ext uri="{BB962C8B-B14F-4D97-AF65-F5344CB8AC3E}">
        <p14:creationId xmlns:p14="http://schemas.microsoft.com/office/powerpoint/2010/main" val="312117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84748"/>
            <a:ext cx="8596668" cy="686937"/>
          </a:xfrm>
        </p:spPr>
        <p:txBody>
          <a:bodyPr/>
          <a:lstStyle/>
          <a:p>
            <a:pPr algn="ctr"/>
            <a:r>
              <a:rPr lang="en-US" b="1" dirty="0">
                <a:latin typeface="Times New Roman" panose="02020603050405020304" pitchFamily="18" charset="0"/>
                <a:cs typeface="Times New Roman" panose="02020603050405020304" pitchFamily="18" charset="0"/>
              </a:rPr>
              <a:t>Activity Diagram</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0BF2F0-8393-40E5-96CF-DEF651E1456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356404" y="971685"/>
            <a:ext cx="4937760" cy="5669280"/>
          </a:xfrm>
          <a:prstGeom prst="rect">
            <a:avLst/>
          </a:prstGeom>
        </p:spPr>
      </p:pic>
    </p:spTree>
    <p:extLst>
      <p:ext uri="{BB962C8B-B14F-4D97-AF65-F5344CB8AC3E}">
        <p14:creationId xmlns:p14="http://schemas.microsoft.com/office/powerpoint/2010/main" val="39575485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609</TotalTime>
  <Words>1121</Words>
  <Application>Microsoft Office PowerPoint</Application>
  <PresentationFormat>Widescreen</PresentationFormat>
  <Paragraphs>100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 Bhagwan Mahavir Polytechnic   Product Sales &amp; Inventory Analysis Application. </vt:lpstr>
      <vt:lpstr>Introduction</vt:lpstr>
      <vt:lpstr>PowerPoint Presentation</vt:lpstr>
      <vt:lpstr>Problem Definitions</vt:lpstr>
      <vt:lpstr>PowerPoint Presentation</vt:lpstr>
      <vt:lpstr>ER Diagram</vt:lpstr>
      <vt:lpstr>PowerPoint Presentation</vt:lpstr>
      <vt:lpstr>PowerPoint Presentation</vt:lpstr>
      <vt:lpstr>Activity Diagram</vt:lpstr>
      <vt:lpstr>Snapshots</vt:lpstr>
      <vt:lpstr>PowerPoint Presentation</vt:lpstr>
      <vt:lpstr>PowerPoint Presentation</vt:lpstr>
      <vt:lpstr>PowerPoint Presentation</vt:lpstr>
      <vt:lpstr>PowerPoint Presentation</vt:lpstr>
      <vt:lpstr>Advantages and Disadvantages</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Bhagwan Mahavir Polytechnic   Project Title</dc:title>
  <dc:creator>B307_ADMIN</dc:creator>
  <cp:lastModifiedBy>viralbalaji@gmail.com</cp:lastModifiedBy>
  <cp:revision>59</cp:revision>
  <dcterms:created xsi:type="dcterms:W3CDTF">2025-08-11T06:21:43Z</dcterms:created>
  <dcterms:modified xsi:type="dcterms:W3CDTF">2025-08-25T13:37:25Z</dcterms:modified>
</cp:coreProperties>
</file>