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4" r:id="rId3"/>
    <p:sldId id="30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CE761-EEED-4CCF-B791-36979B05EF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6A2E2C-D466-447A-AA52-177324FBBD92}">
      <dgm:prSet/>
      <dgm:spPr/>
      <dgm:t>
        <a:bodyPr/>
        <a:lstStyle/>
        <a:p>
          <a:r>
            <a:rPr lang="en-IN"/>
            <a:t>Why data Analysis?</a:t>
          </a:r>
          <a:endParaRPr lang="en-US"/>
        </a:p>
      </dgm:t>
    </dgm:pt>
    <dgm:pt modelId="{5757EDFC-437D-48B2-9E2C-DB4973C75103}" type="parTrans" cxnId="{4EE1E005-3858-4205-8085-81B2D3DD6672}">
      <dgm:prSet/>
      <dgm:spPr/>
      <dgm:t>
        <a:bodyPr/>
        <a:lstStyle/>
        <a:p>
          <a:endParaRPr lang="en-US"/>
        </a:p>
      </dgm:t>
    </dgm:pt>
    <dgm:pt modelId="{AA7F8039-7BAB-4C15-A311-231618740D1A}" type="sibTrans" cxnId="{4EE1E005-3858-4205-8085-81B2D3DD6672}">
      <dgm:prSet/>
      <dgm:spPr/>
      <dgm:t>
        <a:bodyPr/>
        <a:lstStyle/>
        <a:p>
          <a:endParaRPr lang="en-US"/>
        </a:p>
      </dgm:t>
    </dgm:pt>
    <dgm:pt modelId="{91CBE559-138D-4E1B-B0B6-889C3C109907}">
      <dgm:prSet/>
      <dgm:spPr/>
      <dgm:t>
        <a:bodyPr/>
        <a:lstStyle/>
        <a:p>
          <a:r>
            <a:rPr lang="en-IN"/>
            <a:t>How data analysis plays an important role in predicting outcomes and building modular statistics.</a:t>
          </a:r>
          <a:endParaRPr lang="en-US"/>
        </a:p>
      </dgm:t>
    </dgm:pt>
    <dgm:pt modelId="{E530B335-BF66-4C96-9F39-AAE76A3ED1C4}" type="parTrans" cxnId="{068FB685-DAE7-4533-979D-5B073395F5F4}">
      <dgm:prSet/>
      <dgm:spPr/>
      <dgm:t>
        <a:bodyPr/>
        <a:lstStyle/>
        <a:p>
          <a:endParaRPr lang="en-US"/>
        </a:p>
      </dgm:t>
    </dgm:pt>
    <dgm:pt modelId="{72422EC7-5BCF-43A0-BBD5-5FA18AFE122C}" type="sibTrans" cxnId="{068FB685-DAE7-4533-979D-5B073395F5F4}">
      <dgm:prSet/>
      <dgm:spPr/>
      <dgm:t>
        <a:bodyPr/>
        <a:lstStyle/>
        <a:p>
          <a:endParaRPr lang="en-US"/>
        </a:p>
      </dgm:t>
    </dgm:pt>
    <dgm:pt modelId="{365A8F23-0887-4347-A43A-852054950B05}">
      <dgm:prSet/>
      <dgm:spPr/>
      <dgm:t>
        <a:bodyPr/>
        <a:lstStyle/>
        <a:p>
          <a:r>
            <a:rPr lang="en-IN"/>
            <a:t>Exploring Python Packages for Data Science</a:t>
          </a:r>
          <a:endParaRPr lang="en-US"/>
        </a:p>
      </dgm:t>
    </dgm:pt>
    <dgm:pt modelId="{3AC2004A-846D-4A15-9DCA-E2FA580C8701}" type="parTrans" cxnId="{EE7729D6-F55D-48A3-B84D-2720D6433BD0}">
      <dgm:prSet/>
      <dgm:spPr/>
      <dgm:t>
        <a:bodyPr/>
        <a:lstStyle/>
        <a:p>
          <a:endParaRPr lang="en-US"/>
        </a:p>
      </dgm:t>
    </dgm:pt>
    <dgm:pt modelId="{E66F1ED8-E8CC-44C9-9B40-1BDDD612EFA1}" type="sibTrans" cxnId="{EE7729D6-F55D-48A3-B84D-2720D6433BD0}">
      <dgm:prSet/>
      <dgm:spPr/>
      <dgm:t>
        <a:bodyPr/>
        <a:lstStyle/>
        <a:p>
          <a:endParaRPr lang="en-US"/>
        </a:p>
      </dgm:t>
    </dgm:pt>
    <dgm:pt modelId="{4AD49E25-470F-4B71-9409-0DFD9FA2B5C3}">
      <dgm:prSet/>
      <dgm:spPr/>
      <dgm:t>
        <a:bodyPr/>
        <a:lstStyle/>
        <a:p>
          <a:r>
            <a:rPr lang="en-IN"/>
            <a:t>Importing and Exporting Data in Python</a:t>
          </a:r>
          <a:endParaRPr lang="en-US"/>
        </a:p>
      </dgm:t>
    </dgm:pt>
    <dgm:pt modelId="{AAF48A7A-85F1-46BE-B658-C8B640DB0285}" type="parTrans" cxnId="{0977EDE2-86CB-499B-B31B-5D3FA5B7F57B}">
      <dgm:prSet/>
      <dgm:spPr/>
      <dgm:t>
        <a:bodyPr/>
        <a:lstStyle/>
        <a:p>
          <a:endParaRPr lang="en-US"/>
        </a:p>
      </dgm:t>
    </dgm:pt>
    <dgm:pt modelId="{1ED8C63B-7CA5-4EBE-8EDC-C6BC495034EA}" type="sibTrans" cxnId="{0977EDE2-86CB-499B-B31B-5D3FA5B7F57B}">
      <dgm:prSet/>
      <dgm:spPr/>
      <dgm:t>
        <a:bodyPr/>
        <a:lstStyle/>
        <a:p>
          <a:endParaRPr lang="en-US"/>
        </a:p>
      </dgm:t>
    </dgm:pt>
    <dgm:pt modelId="{49F29FA9-3852-40A8-8C3C-239D57E89CF5}" type="pres">
      <dgm:prSet presAssocID="{16ACE761-EEED-4CCF-B791-36979B05EF2B}" presName="root" presStyleCnt="0">
        <dgm:presLayoutVars>
          <dgm:dir/>
          <dgm:resizeHandles val="exact"/>
        </dgm:presLayoutVars>
      </dgm:prSet>
      <dgm:spPr/>
    </dgm:pt>
    <dgm:pt modelId="{2ED31895-ACCD-4FF5-8941-E4912E639948}" type="pres">
      <dgm:prSet presAssocID="{236A2E2C-D466-447A-AA52-177324FBBD92}" presName="compNode" presStyleCnt="0"/>
      <dgm:spPr/>
    </dgm:pt>
    <dgm:pt modelId="{CFFB7480-BB0E-4A38-93B0-04048D2E8460}" type="pres">
      <dgm:prSet presAssocID="{236A2E2C-D466-447A-AA52-177324FBBD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889D20-8A1C-4108-93A8-18EF257C14C6}" type="pres">
      <dgm:prSet presAssocID="{236A2E2C-D466-447A-AA52-177324FBBD92}" presName="spaceRect" presStyleCnt="0"/>
      <dgm:spPr/>
    </dgm:pt>
    <dgm:pt modelId="{E853FF4B-B14B-4BBA-A4C1-1205357F4A3F}" type="pres">
      <dgm:prSet presAssocID="{236A2E2C-D466-447A-AA52-177324FBBD92}" presName="textRect" presStyleLbl="revTx" presStyleIdx="0" presStyleCnt="4">
        <dgm:presLayoutVars>
          <dgm:chMax val="1"/>
          <dgm:chPref val="1"/>
        </dgm:presLayoutVars>
      </dgm:prSet>
      <dgm:spPr/>
    </dgm:pt>
    <dgm:pt modelId="{545FBC68-8F9C-430E-9599-616DCD3A7A56}" type="pres">
      <dgm:prSet presAssocID="{AA7F8039-7BAB-4C15-A311-231618740D1A}" presName="sibTrans" presStyleCnt="0"/>
      <dgm:spPr/>
    </dgm:pt>
    <dgm:pt modelId="{A352B0A7-C5EF-49C3-822D-C325977C2A48}" type="pres">
      <dgm:prSet presAssocID="{91CBE559-138D-4E1B-B0B6-889C3C109907}" presName="compNode" presStyleCnt="0"/>
      <dgm:spPr/>
    </dgm:pt>
    <dgm:pt modelId="{836A6E01-1FE9-446E-81D1-27048755F500}" type="pres">
      <dgm:prSet presAssocID="{91CBE559-138D-4E1B-B0B6-889C3C1099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959A229-43FA-482D-A036-482B5854C8CD}" type="pres">
      <dgm:prSet presAssocID="{91CBE559-138D-4E1B-B0B6-889C3C109907}" presName="spaceRect" presStyleCnt="0"/>
      <dgm:spPr/>
    </dgm:pt>
    <dgm:pt modelId="{5E115294-9798-49D9-88E9-C89A160774B4}" type="pres">
      <dgm:prSet presAssocID="{91CBE559-138D-4E1B-B0B6-889C3C109907}" presName="textRect" presStyleLbl="revTx" presStyleIdx="1" presStyleCnt="4">
        <dgm:presLayoutVars>
          <dgm:chMax val="1"/>
          <dgm:chPref val="1"/>
        </dgm:presLayoutVars>
      </dgm:prSet>
      <dgm:spPr/>
    </dgm:pt>
    <dgm:pt modelId="{C95C290C-102F-42CC-A231-40A81CC51122}" type="pres">
      <dgm:prSet presAssocID="{72422EC7-5BCF-43A0-BBD5-5FA18AFE122C}" presName="sibTrans" presStyleCnt="0"/>
      <dgm:spPr/>
    </dgm:pt>
    <dgm:pt modelId="{E9A0C238-D9F2-45BC-8F56-964433C1E45A}" type="pres">
      <dgm:prSet presAssocID="{365A8F23-0887-4347-A43A-852054950B05}" presName="compNode" presStyleCnt="0"/>
      <dgm:spPr/>
    </dgm:pt>
    <dgm:pt modelId="{0F688DFA-0F58-43C4-A6E2-496C79FC0788}" type="pres">
      <dgm:prSet presAssocID="{365A8F23-0887-4347-A43A-852054950B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82C00B-C7EF-4A6B-8F04-9EC36299A31E}" type="pres">
      <dgm:prSet presAssocID="{365A8F23-0887-4347-A43A-852054950B05}" presName="spaceRect" presStyleCnt="0"/>
      <dgm:spPr/>
    </dgm:pt>
    <dgm:pt modelId="{744F5688-AAB5-486E-8E78-B37C4142BF81}" type="pres">
      <dgm:prSet presAssocID="{365A8F23-0887-4347-A43A-852054950B05}" presName="textRect" presStyleLbl="revTx" presStyleIdx="2" presStyleCnt="4">
        <dgm:presLayoutVars>
          <dgm:chMax val="1"/>
          <dgm:chPref val="1"/>
        </dgm:presLayoutVars>
      </dgm:prSet>
      <dgm:spPr/>
    </dgm:pt>
    <dgm:pt modelId="{35D631B0-B394-466D-B421-DC18C8F0B7E4}" type="pres">
      <dgm:prSet presAssocID="{E66F1ED8-E8CC-44C9-9B40-1BDDD612EFA1}" presName="sibTrans" presStyleCnt="0"/>
      <dgm:spPr/>
    </dgm:pt>
    <dgm:pt modelId="{0EFF6EBA-C61D-47F1-AF32-87E6B1628959}" type="pres">
      <dgm:prSet presAssocID="{4AD49E25-470F-4B71-9409-0DFD9FA2B5C3}" presName="compNode" presStyleCnt="0"/>
      <dgm:spPr/>
    </dgm:pt>
    <dgm:pt modelId="{CC652305-8621-44D6-9B7C-356AFA8F72F7}" type="pres">
      <dgm:prSet presAssocID="{4AD49E25-470F-4B71-9409-0DFD9FA2B5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4DC076-D0E8-4A82-9734-F30B01590DE1}" type="pres">
      <dgm:prSet presAssocID="{4AD49E25-470F-4B71-9409-0DFD9FA2B5C3}" presName="spaceRect" presStyleCnt="0"/>
      <dgm:spPr/>
    </dgm:pt>
    <dgm:pt modelId="{F60F2ED8-7819-4F37-AF5F-92A23F153031}" type="pres">
      <dgm:prSet presAssocID="{4AD49E25-470F-4B71-9409-0DFD9FA2B5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E1E005-3858-4205-8085-81B2D3DD6672}" srcId="{16ACE761-EEED-4CCF-B791-36979B05EF2B}" destId="{236A2E2C-D466-447A-AA52-177324FBBD92}" srcOrd="0" destOrd="0" parTransId="{5757EDFC-437D-48B2-9E2C-DB4973C75103}" sibTransId="{AA7F8039-7BAB-4C15-A311-231618740D1A}"/>
    <dgm:cxn modelId="{BF4BE819-832C-4FDB-9026-B35C4A1FFB9D}" type="presOf" srcId="{236A2E2C-D466-447A-AA52-177324FBBD92}" destId="{E853FF4B-B14B-4BBA-A4C1-1205357F4A3F}" srcOrd="0" destOrd="0" presId="urn:microsoft.com/office/officeart/2018/2/layout/IconLabelList"/>
    <dgm:cxn modelId="{155E5A27-BBE7-4FEB-BEA6-90D4D4D6145C}" type="presOf" srcId="{365A8F23-0887-4347-A43A-852054950B05}" destId="{744F5688-AAB5-486E-8E78-B37C4142BF81}" srcOrd="0" destOrd="0" presId="urn:microsoft.com/office/officeart/2018/2/layout/IconLabelList"/>
    <dgm:cxn modelId="{A8D7BB43-F231-4755-AD8A-E48B07CC2F87}" type="presOf" srcId="{91CBE559-138D-4E1B-B0B6-889C3C109907}" destId="{5E115294-9798-49D9-88E9-C89A160774B4}" srcOrd="0" destOrd="0" presId="urn:microsoft.com/office/officeart/2018/2/layout/IconLabelList"/>
    <dgm:cxn modelId="{068FB685-DAE7-4533-979D-5B073395F5F4}" srcId="{16ACE761-EEED-4CCF-B791-36979B05EF2B}" destId="{91CBE559-138D-4E1B-B0B6-889C3C109907}" srcOrd="1" destOrd="0" parTransId="{E530B335-BF66-4C96-9F39-AAE76A3ED1C4}" sibTransId="{72422EC7-5BCF-43A0-BBD5-5FA18AFE122C}"/>
    <dgm:cxn modelId="{2A07FD92-6790-45F3-85CE-9CB3895DF22A}" type="presOf" srcId="{16ACE761-EEED-4CCF-B791-36979B05EF2B}" destId="{49F29FA9-3852-40A8-8C3C-239D57E89CF5}" srcOrd="0" destOrd="0" presId="urn:microsoft.com/office/officeart/2018/2/layout/IconLabelList"/>
    <dgm:cxn modelId="{EE7729D6-F55D-48A3-B84D-2720D6433BD0}" srcId="{16ACE761-EEED-4CCF-B791-36979B05EF2B}" destId="{365A8F23-0887-4347-A43A-852054950B05}" srcOrd="2" destOrd="0" parTransId="{3AC2004A-846D-4A15-9DCA-E2FA580C8701}" sibTransId="{E66F1ED8-E8CC-44C9-9B40-1BDDD612EFA1}"/>
    <dgm:cxn modelId="{3248BDDC-7832-4B54-BBB2-D0BDC4ACBCF1}" type="presOf" srcId="{4AD49E25-470F-4B71-9409-0DFD9FA2B5C3}" destId="{F60F2ED8-7819-4F37-AF5F-92A23F153031}" srcOrd="0" destOrd="0" presId="urn:microsoft.com/office/officeart/2018/2/layout/IconLabelList"/>
    <dgm:cxn modelId="{0977EDE2-86CB-499B-B31B-5D3FA5B7F57B}" srcId="{16ACE761-EEED-4CCF-B791-36979B05EF2B}" destId="{4AD49E25-470F-4B71-9409-0DFD9FA2B5C3}" srcOrd="3" destOrd="0" parTransId="{AAF48A7A-85F1-46BE-B658-C8B640DB0285}" sibTransId="{1ED8C63B-7CA5-4EBE-8EDC-C6BC495034EA}"/>
    <dgm:cxn modelId="{EB917152-C364-4A8E-86E7-605564AB719D}" type="presParOf" srcId="{49F29FA9-3852-40A8-8C3C-239D57E89CF5}" destId="{2ED31895-ACCD-4FF5-8941-E4912E639948}" srcOrd="0" destOrd="0" presId="urn:microsoft.com/office/officeart/2018/2/layout/IconLabelList"/>
    <dgm:cxn modelId="{DB036D68-6E49-41B2-AD53-17CAD13538D3}" type="presParOf" srcId="{2ED31895-ACCD-4FF5-8941-E4912E639948}" destId="{CFFB7480-BB0E-4A38-93B0-04048D2E8460}" srcOrd="0" destOrd="0" presId="urn:microsoft.com/office/officeart/2018/2/layout/IconLabelList"/>
    <dgm:cxn modelId="{91D2B8E4-0DE9-4610-8D49-4490005EF022}" type="presParOf" srcId="{2ED31895-ACCD-4FF5-8941-E4912E639948}" destId="{DA889D20-8A1C-4108-93A8-18EF257C14C6}" srcOrd="1" destOrd="0" presId="urn:microsoft.com/office/officeart/2018/2/layout/IconLabelList"/>
    <dgm:cxn modelId="{923A4404-10DA-4AF4-A03D-D1D4E41F71F6}" type="presParOf" srcId="{2ED31895-ACCD-4FF5-8941-E4912E639948}" destId="{E853FF4B-B14B-4BBA-A4C1-1205357F4A3F}" srcOrd="2" destOrd="0" presId="urn:microsoft.com/office/officeart/2018/2/layout/IconLabelList"/>
    <dgm:cxn modelId="{34A5548A-2749-472D-AF2F-46ECBEF1442D}" type="presParOf" srcId="{49F29FA9-3852-40A8-8C3C-239D57E89CF5}" destId="{545FBC68-8F9C-430E-9599-616DCD3A7A56}" srcOrd="1" destOrd="0" presId="urn:microsoft.com/office/officeart/2018/2/layout/IconLabelList"/>
    <dgm:cxn modelId="{A5333C32-AEC1-4D9F-9BAC-D5A2A67A192A}" type="presParOf" srcId="{49F29FA9-3852-40A8-8C3C-239D57E89CF5}" destId="{A352B0A7-C5EF-49C3-822D-C325977C2A48}" srcOrd="2" destOrd="0" presId="urn:microsoft.com/office/officeart/2018/2/layout/IconLabelList"/>
    <dgm:cxn modelId="{EFFEF7BE-14BE-46FE-8713-B3883554384A}" type="presParOf" srcId="{A352B0A7-C5EF-49C3-822D-C325977C2A48}" destId="{836A6E01-1FE9-446E-81D1-27048755F500}" srcOrd="0" destOrd="0" presId="urn:microsoft.com/office/officeart/2018/2/layout/IconLabelList"/>
    <dgm:cxn modelId="{A4495ECF-E6DB-4B58-829F-CBC8610DE652}" type="presParOf" srcId="{A352B0A7-C5EF-49C3-822D-C325977C2A48}" destId="{C959A229-43FA-482D-A036-482B5854C8CD}" srcOrd="1" destOrd="0" presId="urn:microsoft.com/office/officeart/2018/2/layout/IconLabelList"/>
    <dgm:cxn modelId="{6BC64AAB-B5AF-4493-97EB-B283555EC394}" type="presParOf" srcId="{A352B0A7-C5EF-49C3-822D-C325977C2A48}" destId="{5E115294-9798-49D9-88E9-C89A160774B4}" srcOrd="2" destOrd="0" presId="urn:microsoft.com/office/officeart/2018/2/layout/IconLabelList"/>
    <dgm:cxn modelId="{78E1B7AA-6649-43EA-B238-EC4173FE5641}" type="presParOf" srcId="{49F29FA9-3852-40A8-8C3C-239D57E89CF5}" destId="{C95C290C-102F-42CC-A231-40A81CC51122}" srcOrd="3" destOrd="0" presId="urn:microsoft.com/office/officeart/2018/2/layout/IconLabelList"/>
    <dgm:cxn modelId="{0E61B077-82DE-44CD-8BE6-5174A677F0A6}" type="presParOf" srcId="{49F29FA9-3852-40A8-8C3C-239D57E89CF5}" destId="{E9A0C238-D9F2-45BC-8F56-964433C1E45A}" srcOrd="4" destOrd="0" presId="urn:microsoft.com/office/officeart/2018/2/layout/IconLabelList"/>
    <dgm:cxn modelId="{B90EDB52-D176-4CD8-B4E2-E96668462A3D}" type="presParOf" srcId="{E9A0C238-D9F2-45BC-8F56-964433C1E45A}" destId="{0F688DFA-0F58-43C4-A6E2-496C79FC0788}" srcOrd="0" destOrd="0" presId="urn:microsoft.com/office/officeart/2018/2/layout/IconLabelList"/>
    <dgm:cxn modelId="{451EF6BB-5EA8-4EFF-9943-66BA3293BA23}" type="presParOf" srcId="{E9A0C238-D9F2-45BC-8F56-964433C1E45A}" destId="{F382C00B-C7EF-4A6B-8F04-9EC36299A31E}" srcOrd="1" destOrd="0" presId="urn:microsoft.com/office/officeart/2018/2/layout/IconLabelList"/>
    <dgm:cxn modelId="{028AEF5E-8EF2-4880-AEF7-9E1A4A5D5950}" type="presParOf" srcId="{E9A0C238-D9F2-45BC-8F56-964433C1E45A}" destId="{744F5688-AAB5-486E-8E78-B37C4142BF81}" srcOrd="2" destOrd="0" presId="urn:microsoft.com/office/officeart/2018/2/layout/IconLabelList"/>
    <dgm:cxn modelId="{06A5DE50-DF6B-496D-996D-E5024EB54288}" type="presParOf" srcId="{49F29FA9-3852-40A8-8C3C-239D57E89CF5}" destId="{35D631B0-B394-466D-B421-DC18C8F0B7E4}" srcOrd="5" destOrd="0" presId="urn:microsoft.com/office/officeart/2018/2/layout/IconLabelList"/>
    <dgm:cxn modelId="{03290EE2-DD49-4EC3-B508-E284C01045EF}" type="presParOf" srcId="{49F29FA9-3852-40A8-8C3C-239D57E89CF5}" destId="{0EFF6EBA-C61D-47F1-AF32-87E6B1628959}" srcOrd="6" destOrd="0" presId="urn:microsoft.com/office/officeart/2018/2/layout/IconLabelList"/>
    <dgm:cxn modelId="{1EBBDFEA-E619-458D-A735-AB4E38890C47}" type="presParOf" srcId="{0EFF6EBA-C61D-47F1-AF32-87E6B1628959}" destId="{CC652305-8621-44D6-9B7C-356AFA8F72F7}" srcOrd="0" destOrd="0" presId="urn:microsoft.com/office/officeart/2018/2/layout/IconLabelList"/>
    <dgm:cxn modelId="{ADDC6E89-1FB6-4313-8A05-B85CF475FD25}" type="presParOf" srcId="{0EFF6EBA-C61D-47F1-AF32-87E6B1628959}" destId="{E24DC076-D0E8-4A82-9734-F30B01590DE1}" srcOrd="1" destOrd="0" presId="urn:microsoft.com/office/officeart/2018/2/layout/IconLabelList"/>
    <dgm:cxn modelId="{47F81B4E-E249-4A81-8629-9C4ECB2F1008}" type="presParOf" srcId="{0EFF6EBA-C61D-47F1-AF32-87E6B1628959}" destId="{F60F2ED8-7819-4F37-AF5F-92A23F1530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B7480-BB0E-4A38-93B0-04048D2E8460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FF4B-B14B-4BBA-A4C1-1205357F4A3F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Why data Analysis?</a:t>
          </a:r>
          <a:endParaRPr lang="en-US" sz="1200" kern="1200"/>
        </a:p>
      </dsp:txBody>
      <dsp:txXfrm>
        <a:off x="100682" y="2427484"/>
        <a:ext cx="2370489" cy="720000"/>
      </dsp:txXfrm>
    </dsp:sp>
    <dsp:sp modelId="{836A6E01-1FE9-446E-81D1-27048755F500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15294-9798-49D9-88E9-C89A160774B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How data analysis plays an important role in predicting outcomes and building modular statistics.</a:t>
          </a:r>
          <a:endParaRPr lang="en-US" sz="1200" kern="1200"/>
        </a:p>
      </dsp:txBody>
      <dsp:txXfrm>
        <a:off x="2886007" y="2427484"/>
        <a:ext cx="2370489" cy="720000"/>
      </dsp:txXfrm>
    </dsp:sp>
    <dsp:sp modelId="{0F688DFA-0F58-43C4-A6E2-496C79FC0788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F5688-AAB5-486E-8E78-B37C4142BF81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Exploring Python Packages for Data Science</a:t>
          </a:r>
          <a:endParaRPr lang="en-US" sz="1200" kern="1200"/>
        </a:p>
      </dsp:txBody>
      <dsp:txXfrm>
        <a:off x="5671332" y="2427484"/>
        <a:ext cx="2370489" cy="720000"/>
      </dsp:txXfrm>
    </dsp:sp>
    <dsp:sp modelId="{CC652305-8621-44D6-9B7C-356AFA8F72F7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F2ED8-7819-4F37-AF5F-92A23F153031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Importing and Exporting Data in Python</a:t>
          </a:r>
          <a:endParaRPr lang="en-US" sz="1200" kern="1200"/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Schoology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Schoology and complete Activity -1 .1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681807"/>
              </p:ext>
            </p:extLst>
          </p:nvPr>
        </p:nvGraphicFramePr>
        <p:xfrm>
          <a:off x="644056" y="2553627"/>
          <a:ext cx="10927830" cy="3310711"/>
        </p:xfrm>
        <a:graphic>
          <a:graphicData uri="http://schemas.openxmlformats.org/drawingml/2006/table">
            <a:tbl>
              <a:tblPr firstRow="1" bandRow="1"/>
              <a:tblGrid>
                <a:gridCol w="3639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>
                          <a:effectLst/>
                        </a:rPr>
                        <a:t>Pandas Type</a:t>
                      </a:r>
                    </a:p>
                  </a:txBody>
                  <a:tcPr marL="48270" marR="48270" marT="48270" marB="48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>
                          <a:effectLst/>
                        </a:rPr>
                        <a:t>Native Python Type</a:t>
                      </a:r>
                    </a:p>
                  </a:txBody>
                  <a:tcPr marL="48270" marR="48270" marT="48270" marB="48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>
                          <a:effectLst/>
                        </a:rPr>
                        <a:t>Description</a:t>
                      </a:r>
                    </a:p>
                  </a:txBody>
                  <a:tcPr marL="48270" marR="48270" marT="48270" marB="48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2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object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42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int64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03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float64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float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42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datetime64, timedelta[ns]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N/A (but see the </a:t>
                      </a:r>
                      <a:r>
                        <a:rPr lang="en-US" sz="1500" u="none" strike="noStrike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500">
                          <a:effectLst/>
                        </a:rPr>
                        <a:t> module in Python’s standard library)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48270" marR="48270" marT="48270" marB="4827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‘Sales Rep'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528D0-F758-41CC-AD0C-8DEC63B8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Topics to be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63FC-CE86-4507-800D-225321D5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A94BC2-4F63-4252-A1E1-EA6A4F3F2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09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49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GoodBelly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Frames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Unlike attributes, python methods have </a:t>
            </a:r>
            <a:r>
              <a:rPr lang="en-US" sz="2400" i="1"/>
              <a:t>parenthesis.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All attributes and methods can be listed with a </a:t>
            </a:r>
            <a:r>
              <a:rPr lang="en-US" sz="2400" i="1"/>
              <a:t>dir() </a:t>
            </a:r>
            <a:r>
              <a:rPr lang="en-US" sz="2400"/>
              <a:t>function: </a:t>
            </a:r>
            <a:r>
              <a:rPr lang="en-US" sz="2400" b="1"/>
              <a:t>dir(df)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z="1000"/>
              <a:pPr>
                <a:spcAft>
                  <a:spcPts val="600"/>
                </a:spcAft>
              </a:pPr>
              <a:t>21</a:t>
            </a:fld>
            <a:endParaRPr lang="en-US" sz="10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61817"/>
              </p:ext>
            </p:extLst>
          </p:nvPr>
        </p:nvGraphicFramePr>
        <p:xfrm>
          <a:off x="6141646" y="2492376"/>
          <a:ext cx="4716897" cy="35633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df.method()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description</a:t>
                      </a:r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19">
                <a:tc>
                  <a:txBody>
                    <a:bodyPr/>
                    <a:lstStyle/>
                    <a:p>
                      <a:r>
                        <a:rPr lang="en-US" sz="1400"/>
                        <a:t>head( [n] ), tail( [n] 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first/last</a:t>
                      </a:r>
                      <a:r>
                        <a:rPr lang="en-US" sz="1400" baseline="0"/>
                        <a:t> n rows</a:t>
                      </a:r>
                      <a:endParaRPr lang="en-US" sz="1400"/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19">
                <a:tc>
                  <a:txBody>
                    <a:bodyPr/>
                    <a:lstStyle/>
                    <a:p>
                      <a:r>
                        <a:rPr lang="en-US" sz="1400"/>
                        <a:t>describe()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generate descriptive statistics (for numeric columns only)</a:t>
                      </a:r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19">
                <a:tc>
                  <a:txBody>
                    <a:bodyPr/>
                    <a:lstStyle/>
                    <a:p>
                      <a:r>
                        <a:rPr lang="en-US" sz="1400"/>
                        <a:t>max(), min()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max/min</a:t>
                      </a:r>
                      <a:r>
                        <a:rPr lang="en-US" sz="1400" baseline="0"/>
                        <a:t> values for all numeric columns</a:t>
                      </a:r>
                      <a:endParaRPr lang="en-US" sz="1400"/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19">
                <a:tc>
                  <a:txBody>
                    <a:bodyPr/>
                    <a:lstStyle/>
                    <a:p>
                      <a:r>
                        <a:rPr lang="en-US" sz="1400"/>
                        <a:t>mean(), median()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mean/median</a:t>
                      </a:r>
                      <a:r>
                        <a:rPr lang="en-US" sz="1400" baseline="0"/>
                        <a:t> values for all numeric columns</a:t>
                      </a:r>
                      <a:endParaRPr lang="en-US" sz="1400"/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28">
                <a:tc>
                  <a:txBody>
                    <a:bodyPr/>
                    <a:lstStyle/>
                    <a:p>
                      <a:r>
                        <a:rPr lang="en-US" sz="1400"/>
                        <a:t>std()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standard deviation</a:t>
                      </a:r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019">
                <a:tc>
                  <a:txBody>
                    <a:bodyPr/>
                    <a:lstStyle/>
                    <a:p>
                      <a:r>
                        <a:rPr lang="en-US" sz="1400"/>
                        <a:t>sample([n])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a random sample of the</a:t>
                      </a:r>
                      <a:r>
                        <a:rPr lang="en-US" sz="1400" baseline="0"/>
                        <a:t> data frame</a:t>
                      </a:r>
                      <a:endParaRPr lang="en-US" sz="1400"/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228">
                <a:tc>
                  <a:txBody>
                    <a:bodyPr/>
                    <a:lstStyle/>
                    <a:p>
                      <a:r>
                        <a:rPr lang="en-US" sz="1400"/>
                        <a:t>dropna()</a:t>
                      </a:r>
                    </a:p>
                  </a:txBody>
                  <a:tcPr marL="69597" marR="69597" marT="34799" marB="3479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drop all the records with missing values</a:t>
                      </a:r>
                    </a:p>
                  </a:txBody>
                  <a:tcPr marL="69597" marR="69597" marT="34799" marB="347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GoodBelly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df[‘column name']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df.columnname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Frames: Slicing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There are a number of ways to subset the Data Frame: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one or more columns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one or more rows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subset of rows and columns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Rows and columns can be selected by their position or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5D1E1-F51C-4347-A78B-66123238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Importing and Exporting Data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4469F-22CF-47CD-B75C-E4697D32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451322-52BF-4708-847E-EC05C7CC7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93646"/>
              </p:ext>
            </p:extLst>
          </p:nvPr>
        </p:nvGraphicFramePr>
        <p:xfrm>
          <a:off x="644056" y="2176871"/>
          <a:ext cx="10927831" cy="406422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3723996">
                  <a:extLst>
                    <a:ext uri="{9D8B030D-6E8A-4147-A177-3AD203B41FA5}">
                      <a16:colId xmlns:a16="http://schemas.microsoft.com/office/drawing/2014/main" val="3349648575"/>
                    </a:ext>
                  </a:extLst>
                </a:gridCol>
                <a:gridCol w="3885841">
                  <a:extLst>
                    <a:ext uri="{9D8B030D-6E8A-4147-A177-3AD203B41FA5}">
                      <a16:colId xmlns:a16="http://schemas.microsoft.com/office/drawing/2014/main" val="3414829671"/>
                    </a:ext>
                  </a:extLst>
                </a:gridCol>
                <a:gridCol w="3317994">
                  <a:extLst>
                    <a:ext uri="{9D8B030D-6E8A-4147-A177-3AD203B41FA5}">
                      <a16:colId xmlns:a16="http://schemas.microsoft.com/office/drawing/2014/main" val="650815337"/>
                    </a:ext>
                  </a:extLst>
                </a:gridCol>
              </a:tblGrid>
              <a:tr h="573507">
                <a:tc>
                  <a:txBody>
                    <a:bodyPr/>
                    <a:lstStyle/>
                    <a:p>
                      <a:r>
                        <a:rPr lang="en-IN" sz="2100" b="0" cap="none" spc="0">
                          <a:solidFill>
                            <a:schemeClr val="bg1"/>
                          </a:solidFill>
                        </a:rPr>
                        <a:t>Data Format</a:t>
                      </a:r>
                    </a:p>
                  </a:txBody>
                  <a:tcPr marL="135474" marR="135474" marT="135474" marB="677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b="0" cap="none" spc="0">
                          <a:solidFill>
                            <a:schemeClr val="bg1"/>
                          </a:solidFill>
                        </a:rPr>
                        <a:t>Read</a:t>
                      </a:r>
                    </a:p>
                  </a:txBody>
                  <a:tcPr marL="135474" marR="135474" marT="135474" marB="677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b="0" cap="none" spc="0">
                          <a:solidFill>
                            <a:schemeClr val="bg1"/>
                          </a:solidFill>
                        </a:rPr>
                        <a:t>Save</a:t>
                      </a:r>
                    </a:p>
                  </a:txBody>
                  <a:tcPr marL="135474" marR="135474" marT="135474" marB="677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70423"/>
                  </a:ext>
                </a:extLst>
              </a:tr>
              <a:tr h="528349">
                <a:tc>
                  <a:txBody>
                    <a:bodyPr/>
                    <a:lstStyle/>
                    <a:p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CSV</a:t>
                      </a: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pd.read_csv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df.to_csv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96976"/>
                  </a:ext>
                </a:extLst>
              </a:tr>
              <a:tr h="799297">
                <a:tc>
                  <a:txBody>
                    <a:bodyPr/>
                    <a:lstStyle/>
                    <a:p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pd.read_sql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df.to_sql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48688"/>
                  </a:ext>
                </a:extLst>
              </a:tr>
              <a:tr h="799297">
                <a:tc>
                  <a:txBody>
                    <a:bodyPr/>
                    <a:lstStyle/>
                    <a:p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JSON</a:t>
                      </a: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pd.read_json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df.to_json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40044"/>
                  </a:ext>
                </a:extLst>
              </a:tr>
              <a:tr h="799297">
                <a:tc>
                  <a:txBody>
                    <a:bodyPr/>
                    <a:lstStyle/>
                    <a:p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pd.read_excel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cap="none" spc="0" err="1">
                          <a:solidFill>
                            <a:schemeClr val="tx1"/>
                          </a:solidFill>
                        </a:rPr>
                        <a:t>df.to_excel</a:t>
                      </a: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63193"/>
                  </a:ext>
                </a:extLst>
              </a:tr>
              <a:tr h="564476">
                <a:tc>
                  <a:txBody>
                    <a:bodyPr/>
                    <a:lstStyle/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5474" marR="135474" marT="135474" marB="677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75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pPr algn="ctr"/>
            <a:r>
              <a:rPr lang="en-US" dirty="0"/>
              <a:t>Learning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5A80B48C-1DB8-4829-B5D3-0D75C75A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41CA95-E0BC-48B5-948A-ECC494EB4D8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46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412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2792</Words>
  <Application>Microsoft Office PowerPoint</Application>
  <PresentationFormat>Widescreen</PresentationFormat>
  <Paragraphs>457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Wingdings</vt:lpstr>
      <vt:lpstr>Office Theme</vt:lpstr>
      <vt:lpstr>Data Analysis with Python</vt:lpstr>
      <vt:lpstr>Topics to be covered</vt:lpstr>
      <vt:lpstr>Importing and Exporting Data in Python</vt:lpstr>
      <vt:lpstr>Learning Path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Schoology Activity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 on GoodBelly Dataset</vt:lpstr>
      <vt:lpstr>Data Frames methods</vt:lpstr>
      <vt:lpstr>      Hands-on exercises on GoodBelly Dataset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Any Questions?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Virali Shah</cp:lastModifiedBy>
  <cp:revision>103</cp:revision>
  <dcterms:created xsi:type="dcterms:W3CDTF">2017-08-29T17:00:17Z</dcterms:created>
  <dcterms:modified xsi:type="dcterms:W3CDTF">2021-08-12T06:24:20Z</dcterms:modified>
</cp:coreProperties>
</file>