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ppt/comments/comment1.xml" ContentType="application/vnd.openxmlformats-officedocument.presentationml.comments+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4.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9.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comments/comment2.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4"/>
  </p:notesMasterIdLst>
  <p:handoutMasterIdLst>
    <p:handoutMasterId r:id="rId35"/>
  </p:handoutMasterIdLst>
  <p:sldIdLst>
    <p:sldId id="340" r:id="rId5"/>
    <p:sldId id="262" r:id="rId6"/>
    <p:sldId id="6668" r:id="rId7"/>
    <p:sldId id="465" r:id="rId8"/>
    <p:sldId id="2141410626" r:id="rId9"/>
    <p:sldId id="2141410629" r:id="rId10"/>
    <p:sldId id="2141410634" r:id="rId11"/>
    <p:sldId id="6669" r:id="rId12"/>
    <p:sldId id="449" r:id="rId13"/>
    <p:sldId id="464" r:id="rId14"/>
    <p:sldId id="450" r:id="rId15"/>
    <p:sldId id="451" r:id="rId16"/>
    <p:sldId id="452" r:id="rId17"/>
    <p:sldId id="6656" r:id="rId18"/>
    <p:sldId id="6657" r:id="rId19"/>
    <p:sldId id="453" r:id="rId20"/>
    <p:sldId id="454" r:id="rId21"/>
    <p:sldId id="455" r:id="rId22"/>
    <p:sldId id="456" r:id="rId23"/>
    <p:sldId id="457" r:id="rId24"/>
    <p:sldId id="2141410633" r:id="rId25"/>
    <p:sldId id="2141410632" r:id="rId26"/>
    <p:sldId id="2141410631" r:id="rId27"/>
    <p:sldId id="2141410630" r:id="rId28"/>
    <p:sldId id="6663" r:id="rId29"/>
    <p:sldId id="6664" r:id="rId30"/>
    <p:sldId id="6665" r:id="rId31"/>
    <p:sldId id="6666" r:id="rId32"/>
    <p:sldId id="257" r:id="rId33"/>
  </p:sldIdLst>
  <p:sldSz cx="12192000" cy="6858000"/>
  <p:notesSz cx="7315200" cy="9601200"/>
  <p:custDataLst>
    <p:tags r:id="rId36"/>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pos="264" userDrawn="1">
          <p15:clr>
            <a:srgbClr val="A4A3A4"/>
          </p15:clr>
        </p15:guide>
        <p15:guide id="11" orient="horz" pos="2047" userDrawn="1">
          <p15:clr>
            <a:srgbClr val="A4A3A4"/>
          </p15:clr>
        </p15:guide>
        <p15:guide id="12" orient="horz" pos="1440" userDrawn="1">
          <p15:clr>
            <a:srgbClr val="A4A3A4"/>
          </p15:clr>
        </p15:guide>
        <p15:guide id="13" orient="horz" pos="2568" userDrawn="1">
          <p15:clr>
            <a:srgbClr val="A4A3A4"/>
          </p15:clr>
        </p15:guide>
        <p15:guide id="14" orient="horz" pos="3370" userDrawn="1">
          <p15:clr>
            <a:srgbClr val="A4A3A4"/>
          </p15:clr>
        </p15:guide>
        <p15:guide id="15" orient="horz" pos="3589" userDrawn="1">
          <p15:clr>
            <a:srgbClr val="A4A3A4"/>
          </p15:clr>
        </p15:guide>
        <p15:guide id="16" pos="422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ext uri="{19B8F6BF-5375-455C-9EA6-DF929625EA0E}">
        <p15:presenceInfo xmlns:p15="http://schemas.microsoft.com/office/powerpoint/2012/main" userId="Vander Kuur, Cindy K" providerId="None"/>
      </p:ext>
    </p:extLst>
  </p:cmAuthor>
  <p:cmAuthor id="2" name="Kapoor, Raghav" initials="KR" lastIdx="30" clrIdx="1">
    <p:extLst>
      <p:ext uri="{19B8F6BF-5375-455C-9EA6-DF929625EA0E}">
        <p15:presenceInfo xmlns:p15="http://schemas.microsoft.com/office/powerpoint/2012/main" userId="S::ragkapoor@deloitte.com::75ea1407-3e73-4b54-bf68-b4728c6620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FC000"/>
    <a:srgbClr val="272528"/>
    <a:srgbClr val="EDE5D2"/>
    <a:srgbClr val="151618"/>
    <a:srgbClr val="CCCCCC"/>
    <a:srgbClr val="0B0B0B"/>
    <a:srgbClr val="33251B"/>
    <a:srgbClr val="362619"/>
    <a:srgbClr val="BC91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7358B7-3BBC-4208-9D06-AD016D888169}" v="146" dt="2021-03-08T15:57:00.046"/>
    <p1510:client id="{C96BE82A-B28E-4E46-AEA6-FB6ED8D0EF8B}" v="85" dt="2021-03-09T02:45:35.8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guide pos="264"/>
        <p:guide orient="horz" pos="2047"/>
        <p:guide orient="horz" pos="1440"/>
        <p:guide orient="horz" pos="2568"/>
        <p:guide orient="horz" pos="3370"/>
        <p:guide orient="horz" pos="3589"/>
        <p:guide pos="4224"/>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2-25T23:29:10.160" idx="5">
    <p:pos x="2938" y="1003"/>
    <p:text>Need to review, but most of the verbage looks fine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03-01T17:27:57.916" idx="19">
    <p:pos x="10" y="10"/>
    <p:text>Add screenshot to show what the badge looks like</p:text>
    <p:extLst>
      <p:ext uri="{C676402C-5697-4E1C-873F-D02D1690AC5C}">
        <p15:threadingInfo xmlns:p15="http://schemas.microsoft.com/office/powerpoint/2012/main" timeZoneBias="30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3/8/2021</a:t>
            </a:fld>
            <a:endParaRPr lang="en-US">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3/8/2021</a:t>
            </a:fld>
            <a:endParaRPr lang="en-US"/>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14</a:t>
            </a:fld>
            <a:endParaRPr lang="en-US" dirty="0"/>
          </a:p>
        </p:txBody>
      </p:sp>
    </p:spTree>
    <p:extLst>
      <p:ext uri="{BB962C8B-B14F-4D97-AF65-F5344CB8AC3E}">
        <p14:creationId xmlns:p14="http://schemas.microsoft.com/office/powerpoint/2010/main" val="42325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15</a:t>
            </a:fld>
            <a:endParaRPr lang="en-US" dirty="0"/>
          </a:p>
        </p:txBody>
      </p:sp>
    </p:spTree>
    <p:extLst>
      <p:ext uri="{BB962C8B-B14F-4D97-AF65-F5344CB8AC3E}">
        <p14:creationId xmlns:p14="http://schemas.microsoft.com/office/powerpoint/2010/main" val="712347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28072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17247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4414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80841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03762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03203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38548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1965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444461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532783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4530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4278905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F4A2C8-6C88-4E71-83EE-698B9D4FE22F}" type="slidenum">
              <a:rPr lang="en-US" smtClean="0"/>
              <a:pPr/>
              <a:t>7</a:t>
            </a:fld>
            <a:endParaRPr lang="en-US"/>
          </a:p>
        </p:txBody>
      </p:sp>
    </p:spTree>
    <p:extLst>
      <p:ext uri="{BB962C8B-B14F-4D97-AF65-F5344CB8AC3E}">
        <p14:creationId xmlns:p14="http://schemas.microsoft.com/office/powerpoint/2010/main" val="633290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F4A2C8-6C88-4E71-83EE-698B9D4FE22F}" type="slidenum">
              <a:rPr lang="en-US" smtClean="0"/>
              <a:pPr/>
              <a:t>8</a:t>
            </a:fld>
            <a:endParaRPr lang="en-US"/>
          </a:p>
        </p:txBody>
      </p:sp>
    </p:spTree>
    <p:extLst>
      <p:ext uri="{BB962C8B-B14F-4D97-AF65-F5344CB8AC3E}">
        <p14:creationId xmlns:p14="http://schemas.microsoft.com/office/powerpoint/2010/main" val="522275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a:p>
        </p:txBody>
      </p:sp>
    </p:spTree>
    <p:extLst>
      <p:ext uri="{BB962C8B-B14F-4D97-AF65-F5344CB8AC3E}">
        <p14:creationId xmlns:p14="http://schemas.microsoft.com/office/powerpoint/2010/main" val="1023878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a:p>
        </p:txBody>
      </p:sp>
    </p:spTree>
    <p:extLst>
      <p:ext uri="{BB962C8B-B14F-4D97-AF65-F5344CB8AC3E}">
        <p14:creationId xmlns:p14="http://schemas.microsoft.com/office/powerpoint/2010/main" val="1369318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a:p>
        </p:txBody>
      </p:sp>
    </p:spTree>
    <p:extLst>
      <p:ext uri="{BB962C8B-B14F-4D97-AF65-F5344CB8AC3E}">
        <p14:creationId xmlns:p14="http://schemas.microsoft.com/office/powerpoint/2010/main" val="94231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val="20345938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16" name="CaseCode">
            <a:extLst>
              <a:ext uri="{FF2B5EF4-FFF2-40B4-BE49-F238E27FC236}">
                <a16:creationId xmlns:a16="http://schemas.microsoft.com/office/drawing/2014/main" id="{B99C9510-BD42-4175-AA27-61CDCAE8E913}"/>
              </a:ext>
            </a:extLst>
          </p:cNvPr>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tx1"/>
                </a:solidFill>
              </a:rPr>
              <a:t>Foundational Developer Program Kick-Off</a:t>
            </a:r>
          </a:p>
          <a:p>
            <a:pPr marL="0" indent="0" algn="r">
              <a:spcBef>
                <a:spcPts val="0"/>
              </a:spcBef>
              <a:buSzPct val="100000"/>
              <a:buFont typeface="Arial"/>
              <a:buNone/>
            </a:pPr>
            <a:r>
              <a:rPr lang="en-US" sz="650" noProof="0">
                <a:solidFill>
                  <a:schemeClr val="tx1"/>
                </a:solidFill>
              </a:rPr>
              <a:t>SE Cohort - Cloud Institute</a:t>
            </a:r>
          </a:p>
        </p:txBody>
      </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783079461"/>
      </p:ext>
    </p:extLst>
  </p:cSld>
  <p:clrMapOvr>
    <a:masterClrMapping/>
  </p:clrMapOvr>
  <p:transition>
    <p:fade/>
  </p:transition>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21222021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52761153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8477-9C06-4159-A363-F6F82B5562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5857CE-A3FF-4E92-BCD0-A36E1EA493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309CF-2914-4B2B-8079-AB642FDEE8E6}"/>
              </a:ext>
            </a:extLst>
          </p:cNvPr>
          <p:cNvSpPr>
            <a:spLocks noGrp="1"/>
          </p:cNvSpPr>
          <p:nvPr>
            <p:ph type="dt" sz="half" idx="10"/>
          </p:nvPr>
        </p:nvSpPr>
        <p:spPr/>
        <p:txBody>
          <a:bodyPr/>
          <a:lstStyle/>
          <a:p>
            <a:fld id="{00A53E7A-DBD6-430A-B9F3-C3B03F94AC0B}" type="datetimeFigureOut">
              <a:rPr lang="en-US" smtClean="0"/>
              <a:t>3/8/2021</a:t>
            </a:fld>
            <a:endParaRPr lang="en-US"/>
          </a:p>
        </p:txBody>
      </p:sp>
      <p:sp>
        <p:nvSpPr>
          <p:cNvPr id="5" name="Footer Placeholder 4">
            <a:extLst>
              <a:ext uri="{FF2B5EF4-FFF2-40B4-BE49-F238E27FC236}">
                <a16:creationId xmlns:a16="http://schemas.microsoft.com/office/drawing/2014/main" id="{1A042465-15D5-45BB-ABC9-812C0A152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6AB4A-EE62-4234-8265-B70B766CA052}"/>
              </a:ext>
            </a:extLst>
          </p:cNvPr>
          <p:cNvSpPr>
            <a:spLocks noGrp="1"/>
          </p:cNvSpPr>
          <p:nvPr>
            <p:ph type="sldNum" sz="quarter" idx="12"/>
          </p:nvPr>
        </p:nvSpPr>
        <p:spPr/>
        <p:txBody>
          <a:bodyPr/>
          <a:lstStyle/>
          <a:p>
            <a:fld id="{74D8026F-E111-4426-9C6B-C486B2367F8D}" type="slidenum">
              <a:rPr lang="en-US" smtClean="0"/>
              <a:t>‹#›</a:t>
            </a:fld>
            <a:endParaRPr lang="en-US"/>
          </a:p>
        </p:txBody>
      </p:sp>
    </p:spTree>
    <p:extLst>
      <p:ext uri="{BB962C8B-B14F-4D97-AF65-F5344CB8AC3E}">
        <p14:creationId xmlns:p14="http://schemas.microsoft.com/office/powerpoint/2010/main" val="11839350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Key statement whit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8356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Foundational Developer Program Kick-Off</a:t>
            </a:r>
          </a:p>
          <a:p>
            <a:pPr marL="0" indent="0" algn="r">
              <a:spcBef>
                <a:spcPts val="0"/>
              </a:spcBef>
              <a:buSzPct val="100000"/>
              <a:buFont typeface="Arial"/>
              <a:buNone/>
            </a:pPr>
            <a:r>
              <a:rPr lang="en-US" sz="650" noProof="0">
                <a:solidFill>
                  <a:schemeClr val="bg1"/>
                </a:solidFill>
              </a:rPr>
              <a:t>Joint Cohort - Cloud Institute</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7" name="CaseCode">
            <a:extLst>
              <a:ext uri="{FF2B5EF4-FFF2-40B4-BE49-F238E27FC236}">
                <a16:creationId xmlns:a16="http://schemas.microsoft.com/office/drawing/2014/main" id="{3208E684-05FC-4DEF-9B96-02BB57B2CE69}"/>
              </a:ext>
            </a:extLst>
          </p:cNvPr>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Foundational Developer Program Kick-Off</a:t>
            </a:r>
          </a:p>
          <a:p>
            <a:pPr marL="0" indent="0" algn="r">
              <a:spcBef>
                <a:spcPts val="0"/>
              </a:spcBef>
              <a:buSzPct val="100000"/>
              <a:buFont typeface="Arial"/>
              <a:buNone/>
            </a:pPr>
            <a:r>
              <a:rPr lang="en-US" sz="650" noProof="0">
                <a:solidFill>
                  <a:schemeClr val="bg1"/>
                </a:solidFill>
              </a:rPr>
              <a:t>Joint Cohort - Cloud Institute</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a:t>
            </a:r>
            <a:r>
              <a:rPr lang="en-US" sz="650" noProof="0">
                <a:solidFill>
                  <a:schemeClr val="bg1"/>
                </a:solidFill>
              </a:rPr>
              <a:t>© 2021 </a:t>
            </a:r>
            <a:r>
              <a:rPr lang="en-US" sz="650" noProof="0" dirty="0">
                <a:solidFill>
                  <a:schemeClr val="bg1"/>
                </a:solidFill>
              </a:rPr>
              <a:t>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7" name="CaseCode">
            <a:extLst>
              <a:ext uri="{FF2B5EF4-FFF2-40B4-BE49-F238E27FC236}">
                <a16:creationId xmlns:a16="http://schemas.microsoft.com/office/drawing/2014/main" id="{40D30404-3632-48A4-80B2-69190B882589}"/>
              </a:ext>
            </a:extLst>
          </p:cNvPr>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Foundational Developer Program Kick-Off</a:t>
            </a:r>
          </a:p>
          <a:p>
            <a:pPr marL="0" indent="0" algn="r">
              <a:spcBef>
                <a:spcPts val="0"/>
              </a:spcBef>
              <a:buSzPct val="100000"/>
              <a:buFont typeface="Arial"/>
              <a:buNone/>
            </a:pPr>
            <a:r>
              <a:rPr lang="en-US" sz="650" noProof="0">
                <a:solidFill>
                  <a:schemeClr val="bg1"/>
                </a:solidFill>
              </a:rPr>
              <a:t>- Cloud Institute</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oleObject" Target="../embeddings/oleObject1.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48" Type="http://schemas.openxmlformats.org/officeDocument/2006/relationships/image" Target="../media/image1.emf"/><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3.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p14="http://schemas.microsoft.com/office/powerpoint/2010/main" val="2678659325"/>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27" name="think-cell Slide" r:id="rId47" imgW="270" imgH="270" progId="TCLayout.ActiveDocument.1">
                  <p:embed/>
                </p:oleObj>
              </mc:Choice>
              <mc:Fallback>
                <p:oleObj name="think-cell Slide" r:id="rId47" imgW="270" imgH="270" progId="TCLayout.ActiveDocument.1">
                  <p:embed/>
                  <p:pic>
                    <p:nvPicPr>
                      <p:cNvPr id="4" name="Object 3" hidden="1"/>
                      <p:cNvPicPr/>
                      <p:nvPr/>
                    </p:nvPicPr>
                    <p:blipFill>
                      <a:blip r:embed="rId48"/>
                      <a:stretch>
                        <a:fillRect/>
                      </a:stretch>
                    </p:blipFill>
                    <p:spPr>
                      <a:xfrm>
                        <a:off x="2119" y="1589"/>
                        <a:ext cx="2116"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571930A-50F7-4975-AA2A-78BE92E11DB2}"/>
              </a:ext>
            </a:extLst>
          </p:cNvPr>
          <p:cNvSpPr/>
          <p:nvPr userDrawn="1">
            <p:custDataLst>
              <p:tags r:id="rId46"/>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marL="0" lvl="0" indent="0" algn="ctr">
              <a:lnSpc>
                <a:spcPct val="106000"/>
              </a:lnSpc>
              <a:buFont typeface="Wingdings 2" pitchFamily="18" charset="2"/>
              <a:buNone/>
            </a:pPr>
            <a:endParaRPr lang="en-US" sz="2000" b="0" i="0" baseline="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tx1"/>
                </a:solidFill>
              </a:rPr>
              <a:t>Foundational Training Program Kick-Off</a:t>
            </a:r>
          </a:p>
          <a:p>
            <a:pPr marL="0" indent="0" algn="r">
              <a:spcBef>
                <a:spcPts val="0"/>
              </a:spcBef>
              <a:buSzPct val="100000"/>
              <a:buFont typeface="Arial"/>
              <a:buNone/>
            </a:pPr>
            <a:r>
              <a:rPr lang="en-US" sz="650" noProof="0">
                <a:solidFill>
                  <a:schemeClr val="tx1"/>
                </a:solidFill>
              </a:rPr>
              <a:t>- Cloud Institute</a:t>
            </a:r>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2021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5" r:id="rId3"/>
    <p:sldLayoutId id="2147483756"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8" r:id="rId24"/>
    <p:sldLayoutId id="2147483715" r:id="rId25"/>
    <p:sldLayoutId id="2147483716" r:id="rId26"/>
    <p:sldLayoutId id="2147483717"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8" r:id="rId41"/>
    <p:sldLayoutId id="2147483759" r:id="rId42"/>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mailto:jatjaiswal@deloitte.com" TargetMode="External"/><Relationship Id="rId13" Type="http://schemas.openxmlformats.org/officeDocument/2006/relationships/hyperlink" Target="mailto:chichandrashekar@deloitte.com" TargetMode="External"/><Relationship Id="rId3" Type="http://schemas.openxmlformats.org/officeDocument/2006/relationships/tags" Target="../tags/tag14.xml"/><Relationship Id="rId7" Type="http://schemas.openxmlformats.org/officeDocument/2006/relationships/image" Target="../media/image4.emf"/><Relationship Id="rId12" Type="http://schemas.openxmlformats.org/officeDocument/2006/relationships/hyperlink" Target="mailto:sthodges@deloitte.com" TargetMode="External"/><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oleObject" Target="../embeddings/oleObject6.bin"/><Relationship Id="rId11" Type="http://schemas.openxmlformats.org/officeDocument/2006/relationships/hyperlink" Target="mailto:mbellad@deloitte.com" TargetMode="External"/><Relationship Id="rId5" Type="http://schemas.openxmlformats.org/officeDocument/2006/relationships/notesSlide" Target="../notesSlides/notesSlide7.xml"/><Relationship Id="rId10" Type="http://schemas.openxmlformats.org/officeDocument/2006/relationships/hyperlink" Target="mailto:vpallem@deloitte.com" TargetMode="External"/><Relationship Id="rId4" Type="http://schemas.openxmlformats.org/officeDocument/2006/relationships/slideLayout" Target="../slideLayouts/slideLayout16.xml"/><Relationship Id="rId9" Type="http://schemas.openxmlformats.org/officeDocument/2006/relationships/hyperlink" Target="mailto:kaushakumar@deloitte.com" TargetMode="External"/><Relationship Id="rId14" Type="http://schemas.openxmlformats.org/officeDocument/2006/relationships/hyperlink" Target="mailto:gerruiz@deloitte.com" TargetMode="External"/></Relationships>
</file>

<file path=ppt/slides/_rels/slide11.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4.emf"/><Relationship Id="rId5" Type="http://schemas.openxmlformats.org/officeDocument/2006/relationships/oleObject" Target="../embeddings/oleObject7.bin"/><Relationship Id="rId4"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hyperlink" Target="https://becurious.edcast.eu/teams/cloud-institute-foundational-developer-cohort" TargetMode="External"/><Relationship Id="rId3" Type="http://schemas.openxmlformats.org/officeDocument/2006/relationships/tags" Target="../tags/tag18.xml"/><Relationship Id="rId7" Type="http://schemas.openxmlformats.org/officeDocument/2006/relationships/image" Target="../media/image4.emf"/><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oleObject" Target="../embeddings/oleObject8.bin"/><Relationship Id="rId5" Type="http://schemas.openxmlformats.org/officeDocument/2006/relationships/notesSlide" Target="../notesSlides/notesSlide8.xml"/><Relationship Id="rId4"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4.emf"/><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oleObject" Target="../embeddings/oleObject9.bin"/><Relationship Id="rId5" Type="http://schemas.openxmlformats.org/officeDocument/2006/relationships/notesSlide" Target="../notesSlides/notesSlide9.xml"/><Relationship Id="rId4"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8" Type="http://schemas.openxmlformats.org/officeDocument/2006/relationships/hyperlink" Target="https://becurious.edcast.eu/teams/cloud-institute-foundational-engineer-cohort" TargetMode="External"/><Relationship Id="rId3" Type="http://schemas.openxmlformats.org/officeDocument/2006/relationships/tags" Target="../tags/tag22.xml"/><Relationship Id="rId7" Type="http://schemas.openxmlformats.org/officeDocument/2006/relationships/image" Target="../media/image4.emf"/><Relationship Id="rId2" Type="http://schemas.openxmlformats.org/officeDocument/2006/relationships/tags" Target="../tags/tag21.xml"/><Relationship Id="rId1" Type="http://schemas.openxmlformats.org/officeDocument/2006/relationships/vmlDrawing" Target="../drawings/vmlDrawing11.vml"/><Relationship Id="rId6" Type="http://schemas.openxmlformats.org/officeDocument/2006/relationships/oleObject" Target="../embeddings/oleObject10.bin"/><Relationship Id="rId5" Type="http://schemas.openxmlformats.org/officeDocument/2006/relationships/notesSlide" Target="../notesSlides/notesSlide10.xml"/><Relationship Id="rId4" Type="http://schemas.openxmlformats.org/officeDocument/2006/relationships/slideLayout" Target="../slideLayouts/slideLayout16.xml"/><Relationship Id="rId9"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4.emf"/><Relationship Id="rId2" Type="http://schemas.openxmlformats.org/officeDocument/2006/relationships/tags" Target="../tags/tag23.xml"/><Relationship Id="rId1" Type="http://schemas.openxmlformats.org/officeDocument/2006/relationships/vmlDrawing" Target="../drawings/vmlDrawing12.vml"/><Relationship Id="rId6" Type="http://schemas.openxmlformats.org/officeDocument/2006/relationships/oleObject" Target="../embeddings/oleObject11.bin"/><Relationship Id="rId5" Type="http://schemas.openxmlformats.org/officeDocument/2006/relationships/notesSlide" Target="../notesSlides/notesSlide11.xml"/><Relationship Id="rId4"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4.emf"/><Relationship Id="rId5" Type="http://schemas.openxmlformats.org/officeDocument/2006/relationships/oleObject" Target="../embeddings/oleObject12.bin"/><Relationship Id="rId4"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4.emf"/><Relationship Id="rId2" Type="http://schemas.openxmlformats.org/officeDocument/2006/relationships/tags" Target="../tags/tag27.xml"/><Relationship Id="rId1" Type="http://schemas.openxmlformats.org/officeDocument/2006/relationships/vmlDrawing" Target="../drawings/vmlDrawing14.vml"/><Relationship Id="rId6" Type="http://schemas.openxmlformats.org/officeDocument/2006/relationships/oleObject" Target="../embeddings/oleObject13.bin"/><Relationship Id="rId5" Type="http://schemas.openxmlformats.org/officeDocument/2006/relationships/notesSlide" Target="../notesSlides/notesSlide12.xml"/><Relationship Id="rId4"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30.xml"/><Relationship Id="rId7" Type="http://schemas.openxmlformats.org/officeDocument/2006/relationships/image" Target="../media/image4.emf"/><Relationship Id="rId2" Type="http://schemas.openxmlformats.org/officeDocument/2006/relationships/tags" Target="../tags/tag29.xml"/><Relationship Id="rId1" Type="http://schemas.openxmlformats.org/officeDocument/2006/relationships/vmlDrawing" Target="../drawings/vmlDrawing15.vml"/><Relationship Id="rId6" Type="http://schemas.openxmlformats.org/officeDocument/2006/relationships/oleObject" Target="../embeddings/oleObject14.bin"/><Relationship Id="rId5" Type="http://schemas.openxmlformats.org/officeDocument/2006/relationships/notesSlide" Target="../notesSlides/notesSlide13.xml"/><Relationship Id="rId4"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32.xml"/><Relationship Id="rId7" Type="http://schemas.openxmlformats.org/officeDocument/2006/relationships/image" Target="../media/image4.emf"/><Relationship Id="rId2" Type="http://schemas.openxmlformats.org/officeDocument/2006/relationships/tags" Target="../tags/tag31.xml"/><Relationship Id="rId1" Type="http://schemas.openxmlformats.org/officeDocument/2006/relationships/vmlDrawing" Target="../drawings/vmlDrawing16.vml"/><Relationship Id="rId6" Type="http://schemas.openxmlformats.org/officeDocument/2006/relationships/oleObject" Target="../embeddings/oleObject15.bin"/><Relationship Id="rId5" Type="http://schemas.openxmlformats.org/officeDocument/2006/relationships/notesSlide" Target="../notesSlides/notesSlide14.xml"/><Relationship Id="rId4"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34.xml"/><Relationship Id="rId7" Type="http://schemas.openxmlformats.org/officeDocument/2006/relationships/image" Target="../media/image4.emf"/><Relationship Id="rId2" Type="http://schemas.openxmlformats.org/officeDocument/2006/relationships/tags" Target="../tags/tag33.xml"/><Relationship Id="rId1" Type="http://schemas.openxmlformats.org/officeDocument/2006/relationships/vmlDrawing" Target="../drawings/vmlDrawing17.vml"/><Relationship Id="rId6" Type="http://schemas.openxmlformats.org/officeDocument/2006/relationships/oleObject" Target="../embeddings/oleObject16.bin"/><Relationship Id="rId5" Type="http://schemas.openxmlformats.org/officeDocument/2006/relationships/notesSlide" Target="../notesSlides/notesSlide15.xml"/><Relationship Id="rId4" Type="http://schemas.openxmlformats.org/officeDocument/2006/relationships/slideLayout" Target="../slideLayouts/slideLayout16.xml"/><Relationship Id="rId9" Type="http://schemas.openxmlformats.org/officeDocument/2006/relationships/image" Target="../media/image28.png"/></Relationships>
</file>

<file path=ppt/slides/_rels/slide2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36.xml"/><Relationship Id="rId7" Type="http://schemas.openxmlformats.org/officeDocument/2006/relationships/oleObject" Target="../embeddings/oleObject17.bin"/><Relationship Id="rId2" Type="http://schemas.openxmlformats.org/officeDocument/2006/relationships/tags" Target="../tags/tag35.xml"/><Relationship Id="rId1" Type="http://schemas.openxmlformats.org/officeDocument/2006/relationships/vmlDrawing" Target="../drawings/vmlDrawing18.vml"/><Relationship Id="rId6" Type="http://schemas.openxmlformats.org/officeDocument/2006/relationships/image" Target="../media/image29.png"/><Relationship Id="rId5" Type="http://schemas.openxmlformats.org/officeDocument/2006/relationships/notesSlide" Target="../notesSlides/notesSlide16.xml"/><Relationship Id="rId4" Type="http://schemas.openxmlformats.org/officeDocument/2006/relationships/slideLayout" Target="../slideLayouts/slideLayout16.xml"/><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38.xml"/><Relationship Id="rId7" Type="http://schemas.openxmlformats.org/officeDocument/2006/relationships/image" Target="../media/image4.emf"/><Relationship Id="rId2" Type="http://schemas.openxmlformats.org/officeDocument/2006/relationships/tags" Target="../tags/tag37.xml"/><Relationship Id="rId1" Type="http://schemas.openxmlformats.org/officeDocument/2006/relationships/vmlDrawing" Target="../drawings/vmlDrawing19.vml"/><Relationship Id="rId6" Type="http://schemas.openxmlformats.org/officeDocument/2006/relationships/oleObject" Target="../embeddings/oleObject18.bin"/><Relationship Id="rId5" Type="http://schemas.openxmlformats.org/officeDocument/2006/relationships/notesSlide" Target="../notesSlides/notesSlide17.xml"/><Relationship Id="rId4"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40.xml"/><Relationship Id="rId7" Type="http://schemas.openxmlformats.org/officeDocument/2006/relationships/oleObject" Target="../embeddings/oleObject19.bin"/><Relationship Id="rId2" Type="http://schemas.openxmlformats.org/officeDocument/2006/relationships/tags" Target="../tags/tag39.xml"/><Relationship Id="rId1" Type="http://schemas.openxmlformats.org/officeDocument/2006/relationships/vmlDrawing" Target="../drawings/vmlDrawing20.vml"/><Relationship Id="rId6" Type="http://schemas.openxmlformats.org/officeDocument/2006/relationships/image" Target="../media/image29.png"/><Relationship Id="rId5" Type="http://schemas.openxmlformats.org/officeDocument/2006/relationships/notesSlide" Target="../notesSlides/notesSlide18.xml"/><Relationship Id="rId4"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tags" Target="../tags/tag42.xml"/><Relationship Id="rId7" Type="http://schemas.openxmlformats.org/officeDocument/2006/relationships/image" Target="../media/image33.png"/><Relationship Id="rId2" Type="http://schemas.openxmlformats.org/officeDocument/2006/relationships/tags" Target="../tags/tag41.xml"/><Relationship Id="rId1" Type="http://schemas.openxmlformats.org/officeDocument/2006/relationships/vmlDrawing" Target="../drawings/vmlDrawing21.vml"/><Relationship Id="rId6" Type="http://schemas.openxmlformats.org/officeDocument/2006/relationships/image" Target="../media/image32.png"/><Relationship Id="rId5" Type="http://schemas.openxmlformats.org/officeDocument/2006/relationships/notesSlide" Target="../notesSlides/notesSlide19.xml"/><Relationship Id="rId4" Type="http://schemas.openxmlformats.org/officeDocument/2006/relationships/slideLayout" Target="../slideLayouts/slideLayout16.xml"/><Relationship Id="rId9" Type="http://schemas.openxmlformats.org/officeDocument/2006/relationships/image" Target="../media/image4.emf"/></Relationships>
</file>

<file path=ppt/slides/_rels/slide25.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22.vml"/><Relationship Id="rId6" Type="http://schemas.openxmlformats.org/officeDocument/2006/relationships/image" Target="../media/image4.emf"/><Relationship Id="rId5" Type="http://schemas.openxmlformats.org/officeDocument/2006/relationships/oleObject" Target="../embeddings/oleObject21.bin"/><Relationship Id="rId4"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vmlDrawing" Target="../drawings/vmlDrawing23.vml"/><Relationship Id="rId6" Type="http://schemas.openxmlformats.org/officeDocument/2006/relationships/image" Target="../media/image4.emf"/><Relationship Id="rId5" Type="http://schemas.openxmlformats.org/officeDocument/2006/relationships/oleObject" Target="../embeddings/oleObject21.bin"/><Relationship Id="rId4"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my.dnet.deloitte.com/" TargetMode="External"/><Relationship Id="rId1" Type="http://schemas.openxmlformats.org/officeDocument/2006/relationships/slideLayout" Target="../slideLayouts/slideLayout41.xml"/><Relationship Id="rId6" Type="http://schemas.openxmlformats.org/officeDocument/2006/relationships/comments" Target="../comments/commen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6.xml"/><Relationship Id="rId7" Type="http://schemas.openxmlformats.org/officeDocument/2006/relationships/image" Target="../media/image10.png"/><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4.emf"/><Relationship Id="rId11" Type="http://schemas.openxmlformats.org/officeDocument/2006/relationships/image" Target="../media/image14.png"/><Relationship Id="rId5" Type="http://schemas.openxmlformats.org/officeDocument/2006/relationships/oleObject" Target="../embeddings/oleObject3.bin"/><Relationship Id="rId10" Type="http://schemas.openxmlformats.org/officeDocument/2006/relationships/image" Target="../media/image13.png"/><Relationship Id="rId4" Type="http://schemas.openxmlformats.org/officeDocument/2006/relationships/slideLayout" Target="../slideLayouts/slideLayout32.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4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4.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4.e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oleObject" Target="../embeddings/oleObject4.bin"/><Relationship Id="rId5" Type="http://schemas.openxmlformats.org/officeDocument/2006/relationships/notesSlide" Target="../notesSlides/notesSlide5.xml"/><Relationship Id="rId4"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4.emf"/><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oleObject" Target="../embeddings/oleObject5.bin"/><Relationship Id="rId5" Type="http://schemas.openxmlformats.org/officeDocument/2006/relationships/notesSlide" Target="../notesSlides/notesSlide6.xml"/><Relationship Id="rId4"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75200" y="5845180"/>
            <a:ext cx="10625616" cy="505645"/>
          </a:xfrm>
        </p:spPr>
        <p:txBody>
          <a:bodyPr/>
          <a:lstStyle/>
          <a:p>
            <a:r>
              <a:rPr lang="en-US" dirty="0"/>
              <a:t>Deloitte Cloud Institute – Advanced DevOps learning program Kickoff deck</a:t>
            </a:r>
          </a:p>
        </p:txBody>
      </p:sp>
      <p:sp>
        <p:nvSpPr>
          <p:cNvPr id="5" name="Text Placeholder 4"/>
          <p:cNvSpPr>
            <a:spLocks noGrp="1"/>
          </p:cNvSpPr>
          <p:nvPr>
            <p:ph type="body" sz="quarter" idx="10"/>
          </p:nvPr>
        </p:nvSpPr>
        <p:spPr/>
        <p:txBody>
          <a:bodyPr/>
          <a:lstStyle/>
          <a:p>
            <a:r>
              <a:rPr lang="en-US" dirty="0"/>
              <a:t>March 8th</a:t>
            </a:r>
            <a:r>
              <a:rPr lang="en-US" noProof="0" dirty="0"/>
              <a:t>, 2021</a:t>
            </a:r>
          </a:p>
          <a:p>
            <a:endParaRPr lang="en-US" noProof="0" dirty="0"/>
          </a:p>
        </p:txBody>
      </p:sp>
      <p:pic>
        <p:nvPicPr>
          <p:cNvPr id="7" name="Picture 6">
            <a:extLst>
              <a:ext uri="{FF2B5EF4-FFF2-40B4-BE49-F238E27FC236}">
                <a16:creationId xmlns:a16="http://schemas.microsoft.com/office/drawing/2014/main" id="{6739B72B-AD56-4413-A781-FE0B1BA9CF55}"/>
              </a:ext>
            </a:extLst>
          </p:cNvPr>
          <p:cNvPicPr>
            <a:picLocks noChangeAspect="1"/>
          </p:cNvPicPr>
          <p:nvPr/>
        </p:nvPicPr>
        <p:blipFill rotWithShape="1">
          <a:blip r:embed="rId3"/>
          <a:srcRect l="10277" t="12236" r="9610" b="8459"/>
          <a:stretch/>
        </p:blipFill>
        <p:spPr>
          <a:xfrm>
            <a:off x="3185324" y="819189"/>
            <a:ext cx="5821352" cy="5219621"/>
          </a:xfrm>
          <a:prstGeom prst="rect">
            <a:avLst/>
          </a:prstGeom>
        </p:spPr>
      </p:pic>
    </p:spTree>
    <p:extLst>
      <p:ext uri="{BB962C8B-B14F-4D97-AF65-F5344CB8AC3E}">
        <p14:creationId xmlns:p14="http://schemas.microsoft.com/office/powerpoint/2010/main" val="122492645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1063E3E-AEE9-443F-B063-535F9A2877C5}"/>
              </a:ext>
            </a:extLst>
          </p:cNvPr>
          <p:cNvGraphicFramePr>
            <a:graphicFrameLocks noChangeAspect="1"/>
          </p:cNvGraphicFramePr>
          <p:nvPr>
            <p:custDataLst>
              <p:tags r:id="rId2"/>
            </p:custDataLst>
            <p:extLst>
              <p:ext uri="{D42A27DB-BD31-4B8C-83A1-F6EECF244321}">
                <p14:modId xmlns:p14="http://schemas.microsoft.com/office/powerpoint/2010/main" val="28985192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1" name="think-cell Slide" r:id="rId6" imgW="498" imgH="499" progId="TCLayout.ActiveDocument.1">
                  <p:embed/>
                </p:oleObj>
              </mc:Choice>
              <mc:Fallback>
                <p:oleObj name="think-cell Slide" r:id="rId6" imgW="498" imgH="499" progId="TCLayout.ActiveDocument.1">
                  <p:embed/>
                  <p:pic>
                    <p:nvPicPr>
                      <p:cNvPr id="2" name="Object 1" hidden="1">
                        <a:extLst>
                          <a:ext uri="{FF2B5EF4-FFF2-40B4-BE49-F238E27FC236}">
                            <a16:creationId xmlns:a16="http://schemas.microsoft.com/office/drawing/2014/main" id="{31063E3E-AEE9-443F-B063-535F9A2877C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BE7BAF4-BFCD-4E45-84CA-C72AAA9CDCCC}"/>
              </a:ext>
            </a:extLst>
          </p:cNvPr>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algn="ctr">
              <a:lnSpc>
                <a:spcPct val="106000"/>
              </a:lnSpc>
            </a:pPr>
            <a:endParaRPr lang="en-US" sz="2800" b="1">
              <a:solidFill>
                <a:schemeClr val="bg1"/>
              </a:solidFill>
              <a:latin typeface="Verdana" panose="020B0604030504040204" pitchFamily="34" charset="0"/>
              <a:ea typeface="+mj-ea"/>
              <a:cs typeface="+mj-cs"/>
              <a:sym typeface="Verdana" panose="020B0604030504040204" pitchFamily="34" charset="0"/>
            </a:endParaRPr>
          </a:p>
        </p:txBody>
      </p:sp>
      <p:sp>
        <p:nvSpPr>
          <p:cNvPr id="8" name="Title 14">
            <a:extLst>
              <a:ext uri="{FF2B5EF4-FFF2-40B4-BE49-F238E27FC236}">
                <a16:creationId xmlns:a16="http://schemas.microsoft.com/office/drawing/2014/main" id="{8EDE652C-6DE1-47E1-9075-3C96BC3BC678}"/>
              </a:ext>
            </a:extLst>
          </p:cNvPr>
          <p:cNvSpPr>
            <a:spLocks noGrp="1"/>
          </p:cNvSpPr>
          <p:nvPr>
            <p:ph type="title"/>
          </p:nvPr>
        </p:nvSpPr>
        <p:spPr>
          <a:xfrm>
            <a:off x="469900" y="402586"/>
            <a:ext cx="11252200" cy="698501"/>
          </a:xfrm>
        </p:spPr>
        <p:txBody>
          <a:bodyPr/>
          <a:lstStyle/>
          <a:p>
            <a:r>
              <a:rPr lang="en-US" sz="2800" b="1"/>
              <a:t>Questions?</a:t>
            </a:r>
            <a:br>
              <a:rPr lang="en-US" sz="2800" b="1"/>
            </a:br>
            <a:r>
              <a:rPr lang="en-US" sz="2400"/>
              <a:t>Contact your Learning Coaches</a:t>
            </a:r>
            <a:endParaRPr lang="en-US" sz="2800" b="1" noProof="0"/>
          </a:p>
        </p:txBody>
      </p:sp>
      <p:sp>
        <p:nvSpPr>
          <p:cNvPr id="9" name="Text Placeholder 1">
            <a:extLst>
              <a:ext uri="{FF2B5EF4-FFF2-40B4-BE49-F238E27FC236}">
                <a16:creationId xmlns:a16="http://schemas.microsoft.com/office/drawing/2014/main" id="{1248DE55-ACAD-41ED-9382-6C8BFCAF5C03}"/>
              </a:ext>
            </a:extLst>
          </p:cNvPr>
          <p:cNvSpPr txBox="1">
            <a:spLocks/>
          </p:cNvSpPr>
          <p:nvPr/>
        </p:nvSpPr>
        <p:spPr>
          <a:xfrm>
            <a:off x="469900" y="1919788"/>
            <a:ext cx="11722100" cy="2838324"/>
          </a:xfrm>
          <a:prstGeom prst="rect">
            <a:avLst/>
          </a:prstGeom>
        </p:spPr>
        <p:txBody>
          <a:bodyPr vert="horz" lIns="0" tIns="0" rIns="0" bIns="0" rtlCol="0" anchor="t">
            <a:noAutofit/>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sz="2400" dirty="0" err="1"/>
              <a:t>Jatin</a:t>
            </a:r>
            <a:r>
              <a:rPr lang="en-US" sz="2400" dirty="0"/>
              <a:t> Jaiswal: </a:t>
            </a:r>
            <a:r>
              <a:rPr lang="en-US" sz="2400" dirty="0">
                <a:hlinkClick r:id="rId8"/>
              </a:rPr>
              <a:t>jatjaiswal@deloitte.com</a:t>
            </a:r>
            <a:endParaRPr lang="en-US" sz="2400" dirty="0"/>
          </a:p>
          <a:p>
            <a:r>
              <a:rPr lang="en-US" sz="2400" dirty="0"/>
              <a:t>Kaushal Kumar: </a:t>
            </a:r>
            <a:r>
              <a:rPr lang="en-US" sz="2400" dirty="0">
                <a:hlinkClick r:id="rId9"/>
              </a:rPr>
              <a:t>kaushakumar@deloitte.com</a:t>
            </a:r>
            <a:endParaRPr lang="en-US" sz="2400" dirty="0"/>
          </a:p>
          <a:p>
            <a:r>
              <a:rPr lang="en-US" sz="2400" dirty="0"/>
              <a:t>Venkat Pallem: </a:t>
            </a:r>
            <a:r>
              <a:rPr lang="en-US" sz="2400" dirty="0">
                <a:hlinkClick r:id="rId10"/>
              </a:rPr>
              <a:t>vpallem@deloitte.com</a:t>
            </a:r>
            <a:endParaRPr lang="en-US" sz="2400" dirty="0"/>
          </a:p>
          <a:p>
            <a:r>
              <a:rPr lang="en-US" sz="2400" dirty="0"/>
              <a:t>Manjunath </a:t>
            </a:r>
            <a:r>
              <a:rPr lang="en-US" sz="2400" dirty="0" err="1"/>
              <a:t>Bellad</a:t>
            </a:r>
            <a:r>
              <a:rPr lang="en-US" sz="2400" dirty="0"/>
              <a:t>: </a:t>
            </a:r>
            <a:r>
              <a:rPr lang="en-US" sz="2400" dirty="0">
                <a:hlinkClick r:id="rId11"/>
              </a:rPr>
              <a:t>mbellad@deloitte.com</a:t>
            </a:r>
            <a:endParaRPr lang="en-US" sz="2400" dirty="0"/>
          </a:p>
          <a:p>
            <a:r>
              <a:rPr lang="en-US" sz="2400" dirty="0"/>
              <a:t>Stefan Hodges: </a:t>
            </a:r>
            <a:r>
              <a:rPr lang="en-US" sz="2400" dirty="0">
                <a:hlinkClick r:id="rId12"/>
              </a:rPr>
              <a:t>sthodges@deloitte.com</a:t>
            </a:r>
            <a:endParaRPr lang="en-US" sz="2400" dirty="0"/>
          </a:p>
          <a:p>
            <a:r>
              <a:rPr lang="en-US" sz="2400" dirty="0"/>
              <a:t>Chiranjeevi Chandrashekar: </a:t>
            </a:r>
            <a:r>
              <a:rPr lang="en-US" sz="2400" dirty="0">
                <a:hlinkClick r:id="rId13"/>
              </a:rPr>
              <a:t>chichandrashekar@deloitte.com</a:t>
            </a:r>
            <a:endParaRPr lang="en-US" sz="2400" dirty="0"/>
          </a:p>
          <a:p>
            <a:r>
              <a:rPr lang="en-US" sz="2400" dirty="0"/>
              <a:t>Gerald Ruiz: </a:t>
            </a:r>
            <a:r>
              <a:rPr lang="en-US" sz="2400" dirty="0">
                <a:hlinkClick r:id="rId14"/>
              </a:rPr>
              <a:t>gerruiz@deloitte.com</a:t>
            </a:r>
            <a:endParaRPr lang="en-US" sz="2400" dirty="0"/>
          </a:p>
          <a:p>
            <a:endParaRPr lang="en-US" sz="2400" dirty="0"/>
          </a:p>
        </p:txBody>
      </p:sp>
    </p:spTree>
    <p:extLst>
      <p:ext uri="{BB962C8B-B14F-4D97-AF65-F5344CB8AC3E}">
        <p14:creationId xmlns:p14="http://schemas.microsoft.com/office/powerpoint/2010/main" val="39497046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76FBC4E-18B4-43E7-BCFF-8E6CBDB211FA}"/>
              </a:ext>
            </a:extLst>
          </p:cNvPr>
          <p:cNvGraphicFramePr>
            <a:graphicFrameLocks noChangeAspect="1"/>
          </p:cNvGraphicFramePr>
          <p:nvPr>
            <p:custDataLst>
              <p:tags r:id="rId2"/>
            </p:custDataLst>
            <p:extLst>
              <p:ext uri="{D42A27DB-BD31-4B8C-83A1-F6EECF244321}">
                <p14:modId xmlns:p14="http://schemas.microsoft.com/office/powerpoint/2010/main" val="6844111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5" name="think-cell Slide" r:id="rId5" imgW="498" imgH="499" progId="TCLayout.ActiveDocument.1">
                  <p:embed/>
                </p:oleObj>
              </mc:Choice>
              <mc:Fallback>
                <p:oleObj name="think-cell Slide" r:id="rId5" imgW="498" imgH="499" progId="TCLayout.ActiveDocument.1">
                  <p:embed/>
                  <p:pic>
                    <p:nvPicPr>
                      <p:cNvPr id="4" name="Object 3" hidden="1">
                        <a:extLst>
                          <a:ext uri="{FF2B5EF4-FFF2-40B4-BE49-F238E27FC236}">
                            <a16:creationId xmlns:a16="http://schemas.microsoft.com/office/drawing/2014/main" id="{376FBC4E-18B4-43E7-BCFF-8E6CBDB211F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EF06FAE-DD14-494C-9A2A-943090BE6BDD}"/>
              </a:ext>
            </a:extLst>
          </p:cNvPr>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algn="ctr">
              <a:lnSpc>
                <a:spcPct val="106000"/>
              </a:lnSpc>
            </a:pPr>
            <a:endParaRPr lang="en-US" sz="3850" b="1">
              <a:solidFill>
                <a:schemeClr val="bg1"/>
              </a:solidFill>
              <a:latin typeface="Verdana" panose="020B0604030504040204" pitchFamily="34" charset="0"/>
              <a:ea typeface="Open Sans" panose="020B0606030504020204" pitchFamily="34" charset="0"/>
              <a:cs typeface="Open Sans" panose="020B0606030504020204" pitchFamily="34" charset="0"/>
              <a:sym typeface="Verdana" panose="020B0604030504040204" pitchFamily="34" charset="0"/>
            </a:endParaRPr>
          </a:p>
        </p:txBody>
      </p:sp>
      <p:sp>
        <p:nvSpPr>
          <p:cNvPr id="2" name="Title 1">
            <a:extLst>
              <a:ext uri="{FF2B5EF4-FFF2-40B4-BE49-F238E27FC236}">
                <a16:creationId xmlns:a16="http://schemas.microsoft.com/office/drawing/2014/main" id="{59B125D1-2B6A-46FF-AE11-7804B9E3D9C3}"/>
              </a:ext>
            </a:extLst>
          </p:cNvPr>
          <p:cNvSpPr>
            <a:spLocks noGrp="1"/>
          </p:cNvSpPr>
          <p:nvPr>
            <p:ph type="title"/>
          </p:nvPr>
        </p:nvSpPr>
        <p:spPr>
          <a:xfrm>
            <a:off x="469900" y="2132388"/>
            <a:ext cx="10418233" cy="1592403"/>
          </a:xfrm>
        </p:spPr>
        <p:txBody>
          <a:bodyPr/>
          <a:lstStyle/>
          <a:p>
            <a:r>
              <a:rPr lang="en-US"/>
              <a:t>Housekeeping Items</a:t>
            </a:r>
          </a:p>
        </p:txBody>
      </p:sp>
    </p:spTree>
    <p:extLst>
      <p:ext uri="{BB962C8B-B14F-4D97-AF65-F5344CB8AC3E}">
        <p14:creationId xmlns:p14="http://schemas.microsoft.com/office/powerpoint/2010/main" val="14577483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1063E3E-AEE9-443F-B063-535F9A2877C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9" name="think-cell Slide" r:id="rId6" imgW="498" imgH="499" progId="TCLayout.ActiveDocument.1">
                  <p:embed/>
                </p:oleObj>
              </mc:Choice>
              <mc:Fallback>
                <p:oleObj name="think-cell Slide" r:id="rId6" imgW="498" imgH="499" progId="TCLayout.ActiveDocument.1">
                  <p:embed/>
                  <p:pic>
                    <p:nvPicPr>
                      <p:cNvPr id="2" name="Object 1" hidden="1">
                        <a:extLst>
                          <a:ext uri="{FF2B5EF4-FFF2-40B4-BE49-F238E27FC236}">
                            <a16:creationId xmlns:a16="http://schemas.microsoft.com/office/drawing/2014/main" id="{31063E3E-AEE9-443F-B063-535F9A2877C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BE7BAF4-BFCD-4E45-84CA-C72AAA9CDCCC}"/>
              </a:ext>
            </a:extLst>
          </p:cNvPr>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algn="ctr">
              <a:lnSpc>
                <a:spcPct val="106000"/>
              </a:lnSpc>
            </a:pPr>
            <a:endParaRPr lang="en-US" sz="2800" b="1">
              <a:solidFill>
                <a:schemeClr val="bg1"/>
              </a:solidFill>
              <a:latin typeface="Verdana" panose="020B0604030504040204" pitchFamily="34" charset="0"/>
              <a:ea typeface="+mj-ea"/>
              <a:cs typeface="+mj-cs"/>
              <a:sym typeface="Verdana" panose="020B0604030504040204" pitchFamily="34" charset="0"/>
            </a:endParaRPr>
          </a:p>
        </p:txBody>
      </p:sp>
      <p:sp>
        <p:nvSpPr>
          <p:cNvPr id="15" name="Title 14"/>
          <p:cNvSpPr>
            <a:spLocks noGrp="1"/>
          </p:cNvSpPr>
          <p:nvPr>
            <p:ph type="title"/>
          </p:nvPr>
        </p:nvSpPr>
        <p:spPr>
          <a:xfrm>
            <a:off x="469900" y="402586"/>
            <a:ext cx="11252200" cy="698501"/>
          </a:xfrm>
        </p:spPr>
        <p:txBody>
          <a:bodyPr/>
          <a:lstStyle/>
          <a:p>
            <a:r>
              <a:rPr lang="en-US" sz="2800" b="1" dirty="0"/>
              <a:t>Housekeeping (Advanced DevOps Learning Program) </a:t>
            </a:r>
            <a:endParaRPr lang="en-US" sz="2800" b="1" noProof="0" dirty="0"/>
          </a:p>
        </p:txBody>
      </p:sp>
      <p:sp>
        <p:nvSpPr>
          <p:cNvPr id="7" name="Content Placeholder 1">
            <a:extLst>
              <a:ext uri="{FF2B5EF4-FFF2-40B4-BE49-F238E27FC236}">
                <a16:creationId xmlns:a16="http://schemas.microsoft.com/office/drawing/2014/main" id="{B2EAC068-D84B-40B6-915A-254EF470AA82}"/>
              </a:ext>
            </a:extLst>
          </p:cNvPr>
          <p:cNvSpPr txBox="1">
            <a:spLocks/>
          </p:cNvSpPr>
          <p:nvPr/>
        </p:nvSpPr>
        <p:spPr>
          <a:xfrm>
            <a:off x="496272" y="1015297"/>
            <a:ext cx="11225828" cy="5463291"/>
          </a:xfrm>
          <a:prstGeom prst="rect">
            <a:avLst/>
          </a:prstGeom>
        </p:spPr>
        <p:txBody>
          <a:bodyPr/>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71450" indent="-171450">
              <a:buFont typeface="Arial" panose="020B0604020202020204" pitchFamily="34" charset="0"/>
              <a:buChar char="•"/>
            </a:pPr>
            <a:r>
              <a:rPr lang="en-US" dirty="0"/>
              <a:t>Track all the time you spend on Cloud Institute online and live classes as well as any supplemental learning using your applicable CED code in Deloitte Time &amp; Expense (DTE)</a:t>
            </a:r>
          </a:p>
          <a:p>
            <a:pPr marL="171450" indent="-171450">
              <a:buFont typeface="Arial" panose="020B0604020202020204" pitchFamily="34" charset="0"/>
              <a:buChar char="•"/>
            </a:pPr>
            <a:r>
              <a:rPr lang="en-US" dirty="0"/>
              <a:t>Complete program evaluations in a timely manner</a:t>
            </a:r>
          </a:p>
          <a:p>
            <a:pPr marL="171450" indent="-171450">
              <a:buFont typeface="Arial" panose="020B0604020202020204" pitchFamily="34" charset="0"/>
              <a:buChar char="•"/>
            </a:pPr>
            <a:r>
              <a:rPr lang="en-US" dirty="0"/>
              <a:t>CURA:  </a:t>
            </a:r>
          </a:p>
          <a:p>
            <a:pPr marL="406644" lvl="2" indent="-171450"/>
            <a:r>
              <a:rPr lang="en-US" dirty="0"/>
              <a:t>You’ll be utilizing the firm’s new learning &amp; development curation system, known as CURA, to access the classes listed on the program syllabus.  CURA is often referred to as “the Netflix of learning” because, like Netflix, the system uses machine learning to recommend content (from both internal and external sources) to you.  As participants in this program, you will spend the majority of your time in CURA in our cohort  group “hub” where all the classes are housed (in our Journey) and where you will be able to collaborate with your fellow cohort members.</a:t>
            </a:r>
          </a:p>
          <a:p>
            <a:pPr marL="646638" lvl="3" indent="-171450"/>
            <a:r>
              <a:rPr lang="en-US" dirty="0">
                <a:hlinkClick r:id="rId8"/>
              </a:rPr>
              <a:t>Log-in to CURA </a:t>
            </a:r>
            <a:r>
              <a:rPr lang="en-US" dirty="0"/>
              <a:t>using Single Sign On (SSO)/ Deloitte credentials</a:t>
            </a:r>
          </a:p>
          <a:p>
            <a:pPr marL="646638" lvl="3" indent="-171450"/>
            <a:r>
              <a:rPr lang="en-US" dirty="0"/>
              <a:t>Create your CURA profile, keeping in mind that you’ll be using CURA for this program and beyond (throughout your whole career here at Deloitte) so you do not have to limit your profile set-up answers to the scope of this program</a:t>
            </a:r>
          </a:p>
          <a:p>
            <a:pPr marL="646638" lvl="3" indent="-171450"/>
            <a:r>
              <a:rPr lang="en-US" dirty="0"/>
              <a:t>Save the CURA URL to your favorites</a:t>
            </a:r>
          </a:p>
          <a:p>
            <a:pPr marL="171450" indent="-171450">
              <a:buFont typeface="Arial" panose="020B0604020202020204" pitchFamily="34" charset="0"/>
              <a:buChar char="•"/>
            </a:pPr>
            <a:r>
              <a:rPr lang="en-US" dirty="0"/>
              <a:t>The majority of the classes in this program are from external sources, so upon accessing the classes in CURA, you will be routed to one of the 3</a:t>
            </a:r>
            <a:r>
              <a:rPr lang="en-US" baseline="30000" dirty="0"/>
              <a:t>rd</a:t>
            </a:r>
            <a:r>
              <a:rPr lang="en-US" dirty="0"/>
              <a:t> party online, on-demand learning platforms we are leveraging, namely:</a:t>
            </a:r>
          </a:p>
          <a:p>
            <a:pPr marL="406644" lvl="2" indent="-171450"/>
            <a:r>
              <a:rPr lang="en-US" dirty="0"/>
              <a:t>LinkedIn Learning</a:t>
            </a:r>
          </a:p>
          <a:p>
            <a:pPr marL="646638" lvl="3" indent="-171450"/>
            <a:r>
              <a:rPr lang="en-US" dirty="0"/>
              <a:t>LinkedIn Learning (formerly Lynda.com) provides all kinds of business, technology, software video courses, comprised of bite-sized segments—keep in mind, as participants in this program, your first priority is to focus on completing the LinkedIn Learning classes as outlined in our CURA Journey</a:t>
            </a:r>
          </a:p>
          <a:p>
            <a:pPr marL="646638" lvl="3" indent="-171450"/>
            <a:r>
              <a:rPr lang="en-US" dirty="0"/>
              <a:t>All Deloitte professionals have direct access to LinkedIn Learning; no need for separate log-in credentials</a:t>
            </a:r>
            <a:endParaRPr lang="en-US" sz="1400" dirty="0"/>
          </a:p>
        </p:txBody>
      </p:sp>
    </p:spTree>
    <p:extLst>
      <p:ext uri="{BB962C8B-B14F-4D97-AF65-F5344CB8AC3E}">
        <p14:creationId xmlns:p14="http://schemas.microsoft.com/office/powerpoint/2010/main" val="992709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1063E3E-AEE9-443F-B063-535F9A2877C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3" name="think-cell Slide" r:id="rId6" imgW="498" imgH="499" progId="TCLayout.ActiveDocument.1">
                  <p:embed/>
                </p:oleObj>
              </mc:Choice>
              <mc:Fallback>
                <p:oleObj name="think-cell Slide" r:id="rId6" imgW="498" imgH="499" progId="TCLayout.ActiveDocument.1">
                  <p:embed/>
                  <p:pic>
                    <p:nvPicPr>
                      <p:cNvPr id="2" name="Object 1" hidden="1">
                        <a:extLst>
                          <a:ext uri="{FF2B5EF4-FFF2-40B4-BE49-F238E27FC236}">
                            <a16:creationId xmlns:a16="http://schemas.microsoft.com/office/drawing/2014/main" id="{31063E3E-AEE9-443F-B063-535F9A2877C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BE7BAF4-BFCD-4E45-84CA-C72AAA9CDCCC}"/>
              </a:ext>
            </a:extLst>
          </p:cNvPr>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algn="ctr">
              <a:lnSpc>
                <a:spcPct val="106000"/>
              </a:lnSpc>
            </a:pPr>
            <a:endParaRPr lang="en-US" sz="2800" b="1" dirty="0">
              <a:solidFill>
                <a:schemeClr val="bg1"/>
              </a:solidFill>
              <a:latin typeface="Verdana" panose="020B0604030504040204" pitchFamily="34" charset="0"/>
              <a:ea typeface="+mj-ea"/>
              <a:cs typeface="+mj-cs"/>
              <a:sym typeface="Verdana" panose="020B0604030504040204" pitchFamily="34" charset="0"/>
            </a:endParaRPr>
          </a:p>
        </p:txBody>
      </p:sp>
      <p:sp>
        <p:nvSpPr>
          <p:cNvPr id="15" name="Title 14"/>
          <p:cNvSpPr>
            <a:spLocks noGrp="1"/>
          </p:cNvSpPr>
          <p:nvPr>
            <p:ph type="title"/>
          </p:nvPr>
        </p:nvSpPr>
        <p:spPr>
          <a:xfrm>
            <a:off x="469900" y="402586"/>
            <a:ext cx="11252200" cy="698501"/>
          </a:xfrm>
        </p:spPr>
        <p:txBody>
          <a:bodyPr/>
          <a:lstStyle/>
          <a:p>
            <a:r>
              <a:rPr lang="en-US" sz="2800" b="1" dirty="0"/>
              <a:t>Housekeeping (cont.) </a:t>
            </a:r>
            <a:endParaRPr lang="en-US" sz="2800" b="1" noProof="0" dirty="0"/>
          </a:p>
        </p:txBody>
      </p:sp>
      <p:sp>
        <p:nvSpPr>
          <p:cNvPr id="7" name="Content Placeholder 1">
            <a:extLst>
              <a:ext uri="{FF2B5EF4-FFF2-40B4-BE49-F238E27FC236}">
                <a16:creationId xmlns:a16="http://schemas.microsoft.com/office/drawing/2014/main" id="{B2EAC068-D84B-40B6-915A-254EF470AA82}"/>
              </a:ext>
            </a:extLst>
          </p:cNvPr>
          <p:cNvSpPr txBox="1">
            <a:spLocks/>
          </p:cNvSpPr>
          <p:nvPr/>
        </p:nvSpPr>
        <p:spPr>
          <a:xfrm>
            <a:off x="496272" y="1015297"/>
            <a:ext cx="11225828" cy="5463291"/>
          </a:xfrm>
          <a:prstGeom prst="rect">
            <a:avLst/>
          </a:prstGeom>
        </p:spPr>
        <p:txBody>
          <a:bodyPr/>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71450" indent="-171450">
              <a:buFont typeface="Arial" panose="020B0604020202020204" pitchFamily="34" charset="0"/>
              <a:buChar char="•"/>
            </a:pPr>
            <a:r>
              <a:rPr lang="en-US" dirty="0"/>
              <a:t>Udemy for Business</a:t>
            </a:r>
          </a:p>
          <a:p>
            <a:pPr marL="881832" lvl="4" indent="-171450"/>
            <a:r>
              <a:rPr lang="en-US" dirty="0"/>
              <a:t>Like LinkedIn Learning, Udemy for Business offers a plethora of courses on business and technology topics.  Again, as participants in this program, your first priority is to focus on completing the Udemy for Business classes as outlined in our CURA Journey</a:t>
            </a:r>
          </a:p>
          <a:p>
            <a:pPr marL="881832" lvl="4" indent="-171450"/>
            <a:r>
              <a:rPr lang="en-US" dirty="0"/>
              <a:t>All Deloitte professionals have direct access to Udemy Learning; no need for separate log-in credentials </a:t>
            </a:r>
          </a:p>
          <a:p>
            <a:pPr marL="171450" indent="-171450">
              <a:buFont typeface="Arial" panose="020B0604020202020204" pitchFamily="34" charset="0"/>
              <a:buChar char="•"/>
            </a:pPr>
            <a:r>
              <a:rPr lang="en-US" dirty="0"/>
              <a:t>In Week 6 and 10 you will participate in virtual live classroom training, which will require </a:t>
            </a:r>
            <a:r>
              <a:rPr lang="en-US" b="1" dirty="0"/>
              <a:t>Zoom</a:t>
            </a:r>
            <a:r>
              <a:rPr lang="en-US" dirty="0"/>
              <a:t> and your attendance is mandatory:</a:t>
            </a:r>
          </a:p>
          <a:p>
            <a:pPr marL="406644" lvl="2" indent="-171450"/>
            <a:r>
              <a:rPr lang="en-US" dirty="0"/>
              <a:t>You need a headset and a webcam </a:t>
            </a:r>
          </a:p>
          <a:p>
            <a:pPr marL="406644" lvl="2" indent="-171450"/>
            <a:r>
              <a:rPr lang="en-US" dirty="0"/>
              <a:t>The webcam must be turned on during the entire session</a:t>
            </a:r>
          </a:p>
          <a:p>
            <a:pPr marL="406644" lvl="2" indent="-171450"/>
            <a:r>
              <a:rPr lang="en-US" dirty="0"/>
              <a:t>Charge your time using your specific CED code (“CED</a:t>
            </a:r>
            <a:r>
              <a:rPr lang="en-US" dirty="0">
                <a:highlight>
                  <a:srgbClr val="C0C0C0"/>
                </a:highlight>
              </a:rPr>
              <a:t>XXXXX</a:t>
            </a:r>
            <a:r>
              <a:rPr lang="en-US" dirty="0"/>
              <a:t>-01-01-01-0000”, where XXXXX is your cost center).</a:t>
            </a:r>
          </a:p>
          <a:p>
            <a:pPr marL="406644" lvl="2" indent="-171450"/>
            <a:endParaRPr lang="en-US" sz="1400" dirty="0">
              <a:highlight>
                <a:srgbClr val="FFFF00"/>
              </a:highlight>
            </a:endParaRPr>
          </a:p>
        </p:txBody>
      </p:sp>
    </p:spTree>
    <p:extLst>
      <p:ext uri="{BB962C8B-B14F-4D97-AF65-F5344CB8AC3E}">
        <p14:creationId xmlns:p14="http://schemas.microsoft.com/office/powerpoint/2010/main" val="10767016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1063E3E-AEE9-443F-B063-535F9A2877C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7" name="think-cell Slide" r:id="rId6" imgW="498" imgH="499" progId="TCLayout.ActiveDocument.1">
                  <p:embed/>
                </p:oleObj>
              </mc:Choice>
              <mc:Fallback>
                <p:oleObj name="think-cell Slide" r:id="rId6" imgW="498" imgH="499" progId="TCLayout.ActiveDocument.1">
                  <p:embed/>
                  <p:pic>
                    <p:nvPicPr>
                      <p:cNvPr id="2" name="Object 1" hidden="1">
                        <a:extLst>
                          <a:ext uri="{FF2B5EF4-FFF2-40B4-BE49-F238E27FC236}">
                            <a16:creationId xmlns:a16="http://schemas.microsoft.com/office/drawing/2014/main" id="{31063E3E-AEE9-443F-B063-535F9A2877C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BE7BAF4-BFCD-4E45-84CA-C72AAA9CDCCC}"/>
              </a:ext>
            </a:extLst>
          </p:cNvPr>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algn="ctr">
              <a:lnSpc>
                <a:spcPct val="106000"/>
              </a:lnSpc>
            </a:pPr>
            <a:endParaRPr lang="en-US" sz="2800" b="1" dirty="0">
              <a:solidFill>
                <a:schemeClr val="bg1"/>
              </a:solidFill>
              <a:latin typeface="Verdana" panose="020B0604030504040204" pitchFamily="34" charset="0"/>
              <a:ea typeface="+mj-ea"/>
              <a:cs typeface="+mj-cs"/>
              <a:sym typeface="Verdana" panose="020B0604030504040204" pitchFamily="34" charset="0"/>
            </a:endParaRPr>
          </a:p>
        </p:txBody>
      </p:sp>
      <p:sp>
        <p:nvSpPr>
          <p:cNvPr id="15" name="Title 14"/>
          <p:cNvSpPr>
            <a:spLocks noGrp="1"/>
          </p:cNvSpPr>
          <p:nvPr>
            <p:ph type="title"/>
          </p:nvPr>
        </p:nvSpPr>
        <p:spPr>
          <a:xfrm>
            <a:off x="469900" y="402586"/>
            <a:ext cx="11252200" cy="698501"/>
          </a:xfrm>
        </p:spPr>
        <p:txBody>
          <a:bodyPr/>
          <a:lstStyle/>
          <a:p>
            <a:r>
              <a:rPr lang="en-US" sz="2800" b="1" dirty="0"/>
              <a:t>Housekeeping (Advanced DevOps Learning Program) </a:t>
            </a:r>
            <a:endParaRPr lang="en-US" sz="2800" b="1" noProof="0" dirty="0"/>
          </a:p>
        </p:txBody>
      </p:sp>
      <p:sp>
        <p:nvSpPr>
          <p:cNvPr id="7" name="Content Placeholder 1">
            <a:extLst>
              <a:ext uri="{FF2B5EF4-FFF2-40B4-BE49-F238E27FC236}">
                <a16:creationId xmlns:a16="http://schemas.microsoft.com/office/drawing/2014/main" id="{B2EAC068-D84B-40B6-915A-254EF470AA82}"/>
              </a:ext>
            </a:extLst>
          </p:cNvPr>
          <p:cNvSpPr txBox="1">
            <a:spLocks/>
          </p:cNvSpPr>
          <p:nvPr/>
        </p:nvSpPr>
        <p:spPr>
          <a:xfrm>
            <a:off x="496272" y="1015297"/>
            <a:ext cx="11225828" cy="5463291"/>
          </a:xfrm>
          <a:prstGeom prst="rect">
            <a:avLst/>
          </a:prstGeom>
        </p:spPr>
        <p:txBody>
          <a:bodyPr/>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71450" indent="-171450">
              <a:buFont typeface="Arial" panose="020B0604020202020204" pitchFamily="34" charset="0"/>
              <a:buChar char="•"/>
            </a:pPr>
            <a:r>
              <a:rPr lang="en-US" dirty="0"/>
              <a:t>Track all the time you spend on Cloud Institute online and live classes as well as any supplemental learning using your applicable CED code in Deloitte Time &amp; Expense (DTE)</a:t>
            </a:r>
          </a:p>
          <a:p>
            <a:pPr marL="171450" indent="-171450">
              <a:buFont typeface="Arial" panose="020B0604020202020204" pitchFamily="34" charset="0"/>
              <a:buChar char="•"/>
            </a:pPr>
            <a:r>
              <a:rPr lang="en-US" dirty="0"/>
              <a:t>Complete program evaluations in a timely manner</a:t>
            </a:r>
          </a:p>
          <a:p>
            <a:pPr marL="171450" indent="-171450">
              <a:buFont typeface="Arial" panose="020B0604020202020204" pitchFamily="34" charset="0"/>
              <a:buChar char="•"/>
            </a:pPr>
            <a:r>
              <a:rPr lang="en-US" dirty="0"/>
              <a:t>CURA:  </a:t>
            </a:r>
          </a:p>
          <a:p>
            <a:pPr marL="406644" lvl="2" indent="-171450"/>
            <a:r>
              <a:rPr lang="en-US" dirty="0"/>
              <a:t>You’ll be utilizing the firm’s new learning &amp; development curation system, known as CURA, to access the classes listed on the program syllabus.  CURA is often referred to as “the Netflix of learning” because, like Netflix, the system uses machine learning to recommend content (from both internal and external sources) to you.  As participants in this program, you will spend the majority of your time in CURA in our cohort  group “hub” where all the classes are housed (in our Journey) and where you will be able to collaborate with your fellow cohort members.</a:t>
            </a:r>
          </a:p>
          <a:p>
            <a:pPr marL="646638" lvl="3" indent="-171450"/>
            <a:r>
              <a:rPr lang="en-US" dirty="0">
                <a:hlinkClick r:id="rId8"/>
              </a:rPr>
              <a:t>Log-in to CURA </a:t>
            </a:r>
            <a:r>
              <a:rPr lang="en-US" dirty="0"/>
              <a:t>using Single Sign On (SSO)/ Deloitte credentials</a:t>
            </a:r>
          </a:p>
          <a:p>
            <a:pPr marL="646638" lvl="3" indent="-171450"/>
            <a:r>
              <a:rPr lang="en-US" dirty="0"/>
              <a:t>Create your CURA profile, keeping in mind that you’ll be using CURA for this program and beyond (throughout your whole career here at Deloitte) so you do not have to limit your profile set-up answers to the scope of this program</a:t>
            </a:r>
          </a:p>
          <a:p>
            <a:pPr marL="646638" lvl="3" indent="-171450"/>
            <a:r>
              <a:rPr lang="en-US" dirty="0"/>
              <a:t>Save the CURA URL to your favorites</a:t>
            </a:r>
          </a:p>
          <a:p>
            <a:pPr marL="171450" indent="-171450">
              <a:buFont typeface="Arial" panose="020B0604020202020204" pitchFamily="34" charset="0"/>
              <a:buChar char="•"/>
            </a:pPr>
            <a:r>
              <a:rPr lang="en-US" dirty="0"/>
              <a:t>The majority of the classes in this program are from external sources, so upon accessing the classes in CURA, you will be routed to one of the 3</a:t>
            </a:r>
            <a:r>
              <a:rPr lang="en-US" baseline="30000" dirty="0"/>
              <a:t>rd</a:t>
            </a:r>
            <a:r>
              <a:rPr lang="en-US" dirty="0"/>
              <a:t> party online, on-demand learning platforms we are leveraging, namely:</a:t>
            </a:r>
          </a:p>
          <a:p>
            <a:pPr marL="406644" lvl="2" indent="-171450"/>
            <a:r>
              <a:rPr lang="en-US" dirty="0"/>
              <a:t>LinkedIn Learning</a:t>
            </a:r>
          </a:p>
          <a:p>
            <a:pPr marL="646638" lvl="3" indent="-171450"/>
            <a:r>
              <a:rPr lang="en-US" dirty="0"/>
              <a:t>LinkedIn Learning (formerly Lynda.com) provides all kinds of business, technology, software video courses, comprised of bite-sized segments—keep in mind, as participants in this program, your first priority is to focus on completing the LinkedIn Learning classes as outlined in our CURA Journey</a:t>
            </a:r>
          </a:p>
          <a:p>
            <a:pPr marL="646638" lvl="3" indent="-171450"/>
            <a:r>
              <a:rPr lang="en-US" dirty="0"/>
              <a:t>All Deloitte professionals have direct access to LinkedIn Learning; no need for separate log-in credentials</a:t>
            </a:r>
            <a:endParaRPr lang="en-US" sz="1400" dirty="0"/>
          </a:p>
        </p:txBody>
      </p:sp>
    </p:spTree>
    <p:extLst>
      <p:ext uri="{BB962C8B-B14F-4D97-AF65-F5344CB8AC3E}">
        <p14:creationId xmlns:p14="http://schemas.microsoft.com/office/powerpoint/2010/main" val="14400675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1063E3E-AEE9-443F-B063-535F9A2877C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1" name="think-cell Slide" r:id="rId6" imgW="498" imgH="499" progId="TCLayout.ActiveDocument.1">
                  <p:embed/>
                </p:oleObj>
              </mc:Choice>
              <mc:Fallback>
                <p:oleObj name="think-cell Slide" r:id="rId6" imgW="498" imgH="499" progId="TCLayout.ActiveDocument.1">
                  <p:embed/>
                  <p:pic>
                    <p:nvPicPr>
                      <p:cNvPr id="2" name="Object 1" hidden="1">
                        <a:extLst>
                          <a:ext uri="{FF2B5EF4-FFF2-40B4-BE49-F238E27FC236}">
                            <a16:creationId xmlns:a16="http://schemas.microsoft.com/office/drawing/2014/main" id="{31063E3E-AEE9-443F-B063-535F9A2877C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BE7BAF4-BFCD-4E45-84CA-C72AAA9CDCCC}"/>
              </a:ext>
            </a:extLst>
          </p:cNvPr>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algn="ctr">
              <a:lnSpc>
                <a:spcPct val="106000"/>
              </a:lnSpc>
            </a:pPr>
            <a:endParaRPr lang="en-US" sz="2800" b="1" dirty="0">
              <a:solidFill>
                <a:schemeClr val="bg1"/>
              </a:solidFill>
              <a:latin typeface="Verdana" panose="020B0604030504040204" pitchFamily="34" charset="0"/>
              <a:ea typeface="+mj-ea"/>
              <a:cs typeface="+mj-cs"/>
              <a:sym typeface="Verdana" panose="020B0604030504040204" pitchFamily="34" charset="0"/>
            </a:endParaRPr>
          </a:p>
        </p:txBody>
      </p:sp>
      <p:sp>
        <p:nvSpPr>
          <p:cNvPr id="15" name="Title 14"/>
          <p:cNvSpPr>
            <a:spLocks noGrp="1"/>
          </p:cNvSpPr>
          <p:nvPr>
            <p:ph type="title"/>
          </p:nvPr>
        </p:nvSpPr>
        <p:spPr>
          <a:xfrm>
            <a:off x="469900" y="402586"/>
            <a:ext cx="11252200" cy="698501"/>
          </a:xfrm>
        </p:spPr>
        <p:txBody>
          <a:bodyPr/>
          <a:lstStyle/>
          <a:p>
            <a:r>
              <a:rPr lang="en-US" sz="2800" b="1" dirty="0"/>
              <a:t>Housekeeping (cont.) </a:t>
            </a:r>
            <a:endParaRPr lang="en-US" sz="2800" b="1" noProof="0" dirty="0"/>
          </a:p>
        </p:txBody>
      </p:sp>
      <p:sp>
        <p:nvSpPr>
          <p:cNvPr id="7" name="Content Placeholder 1">
            <a:extLst>
              <a:ext uri="{FF2B5EF4-FFF2-40B4-BE49-F238E27FC236}">
                <a16:creationId xmlns:a16="http://schemas.microsoft.com/office/drawing/2014/main" id="{B2EAC068-D84B-40B6-915A-254EF470AA82}"/>
              </a:ext>
            </a:extLst>
          </p:cNvPr>
          <p:cNvSpPr txBox="1">
            <a:spLocks/>
          </p:cNvSpPr>
          <p:nvPr/>
        </p:nvSpPr>
        <p:spPr>
          <a:xfrm>
            <a:off x="496272" y="1015297"/>
            <a:ext cx="11225828" cy="5463291"/>
          </a:xfrm>
          <a:prstGeom prst="rect">
            <a:avLst/>
          </a:prstGeom>
        </p:spPr>
        <p:txBody>
          <a:bodyPr/>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71450" indent="-171450">
              <a:buFont typeface="Arial" panose="020B0604020202020204" pitchFamily="34" charset="0"/>
              <a:buChar char="•"/>
            </a:pPr>
            <a:r>
              <a:rPr lang="en-US" dirty="0"/>
              <a:t>Udemy for Business</a:t>
            </a:r>
          </a:p>
          <a:p>
            <a:pPr marL="881832" lvl="4" indent="-171450"/>
            <a:r>
              <a:rPr lang="en-US" dirty="0"/>
              <a:t>Like LinkedIn Learning, Udemy for Business offers a plethora of courses on business and technology topics.  Again, as participants in this program, your first priority is to focus on completing the Udemy for Business classes as outlined in our CURA Journey</a:t>
            </a:r>
          </a:p>
          <a:p>
            <a:pPr marL="881832" lvl="4" indent="-171450"/>
            <a:r>
              <a:rPr lang="en-US" dirty="0"/>
              <a:t>All Deloitte professionals have direct access to Udemy Learning; no need for separate log-in credentials </a:t>
            </a:r>
          </a:p>
          <a:p>
            <a:pPr marL="171450" indent="-171450">
              <a:buFont typeface="Arial" panose="020B0604020202020204" pitchFamily="34" charset="0"/>
              <a:buChar char="•"/>
            </a:pPr>
            <a:r>
              <a:rPr lang="en-US" dirty="0"/>
              <a:t>In Week 6 and 10 you will participate in virtual live classroom training, which will require </a:t>
            </a:r>
            <a:r>
              <a:rPr lang="en-US" b="1" dirty="0"/>
              <a:t>Zoom</a:t>
            </a:r>
            <a:r>
              <a:rPr lang="en-US" dirty="0"/>
              <a:t> and your attendance is mandatory:</a:t>
            </a:r>
          </a:p>
          <a:p>
            <a:pPr marL="406644" lvl="2" indent="-171450"/>
            <a:r>
              <a:rPr lang="en-US" dirty="0"/>
              <a:t>You need a headset and a webcam </a:t>
            </a:r>
          </a:p>
          <a:p>
            <a:pPr marL="406644" lvl="2" indent="-171450"/>
            <a:r>
              <a:rPr lang="en-US" dirty="0"/>
              <a:t>The webcam must be turned on during the entire session</a:t>
            </a:r>
          </a:p>
          <a:p>
            <a:pPr marL="406644" lvl="2" indent="-171450"/>
            <a:r>
              <a:rPr lang="en-US" dirty="0"/>
              <a:t>Charge your time using your specific CED code (“CED</a:t>
            </a:r>
            <a:r>
              <a:rPr lang="en-US" dirty="0">
                <a:highlight>
                  <a:srgbClr val="C0C0C0"/>
                </a:highlight>
              </a:rPr>
              <a:t>XXXXX</a:t>
            </a:r>
            <a:r>
              <a:rPr lang="en-US" dirty="0"/>
              <a:t>-01-01-01-0000”, where XXXXX is your cost center).</a:t>
            </a:r>
          </a:p>
          <a:p>
            <a:pPr marL="406644" lvl="2" indent="-171450"/>
            <a:endParaRPr lang="en-US" sz="1400" dirty="0">
              <a:highlight>
                <a:srgbClr val="FFFF00"/>
              </a:highlight>
            </a:endParaRPr>
          </a:p>
        </p:txBody>
      </p:sp>
    </p:spTree>
    <p:extLst>
      <p:ext uri="{BB962C8B-B14F-4D97-AF65-F5344CB8AC3E}">
        <p14:creationId xmlns:p14="http://schemas.microsoft.com/office/powerpoint/2010/main" val="361902110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76FBC4E-18B4-43E7-BCFF-8E6CBDB211FA}"/>
              </a:ext>
            </a:extLst>
          </p:cNvPr>
          <p:cNvGraphicFramePr>
            <a:graphicFrameLocks noChangeAspect="1"/>
          </p:cNvGraphicFramePr>
          <p:nvPr>
            <p:custDataLst>
              <p:tags r:id="rId2"/>
            </p:custDataLst>
            <p:extLst>
              <p:ext uri="{D42A27DB-BD31-4B8C-83A1-F6EECF244321}">
                <p14:modId xmlns:p14="http://schemas.microsoft.com/office/powerpoint/2010/main" val="32086059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5" name="think-cell Slide" r:id="rId5" imgW="498" imgH="499" progId="TCLayout.ActiveDocument.1">
                  <p:embed/>
                </p:oleObj>
              </mc:Choice>
              <mc:Fallback>
                <p:oleObj name="think-cell Slide" r:id="rId5" imgW="498" imgH="499" progId="TCLayout.ActiveDocument.1">
                  <p:embed/>
                  <p:pic>
                    <p:nvPicPr>
                      <p:cNvPr id="4" name="Object 3" hidden="1">
                        <a:extLst>
                          <a:ext uri="{FF2B5EF4-FFF2-40B4-BE49-F238E27FC236}">
                            <a16:creationId xmlns:a16="http://schemas.microsoft.com/office/drawing/2014/main" id="{376FBC4E-18B4-43E7-BCFF-8E6CBDB211F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EF06FAE-DD14-494C-9A2A-943090BE6BDD}"/>
              </a:ext>
            </a:extLst>
          </p:cNvPr>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algn="ctr">
              <a:lnSpc>
                <a:spcPct val="106000"/>
              </a:lnSpc>
            </a:pPr>
            <a:endParaRPr lang="en-US" sz="3850" b="1" dirty="0">
              <a:solidFill>
                <a:schemeClr val="bg1"/>
              </a:solidFill>
              <a:latin typeface="Verdana" panose="020B0604030504040204" pitchFamily="34" charset="0"/>
              <a:ea typeface="Open Sans" panose="020B0606030504020204" pitchFamily="34" charset="0"/>
              <a:cs typeface="Open Sans" panose="020B0606030504020204" pitchFamily="34" charset="0"/>
              <a:sym typeface="Verdana" panose="020B0604030504040204" pitchFamily="34" charset="0"/>
            </a:endParaRPr>
          </a:p>
        </p:txBody>
      </p:sp>
      <p:sp>
        <p:nvSpPr>
          <p:cNvPr id="2" name="Title 1">
            <a:extLst>
              <a:ext uri="{FF2B5EF4-FFF2-40B4-BE49-F238E27FC236}">
                <a16:creationId xmlns:a16="http://schemas.microsoft.com/office/drawing/2014/main" id="{59B125D1-2B6A-46FF-AE11-7804B9E3D9C3}"/>
              </a:ext>
            </a:extLst>
          </p:cNvPr>
          <p:cNvSpPr>
            <a:spLocks noGrp="1"/>
          </p:cNvSpPr>
          <p:nvPr>
            <p:ph type="title"/>
          </p:nvPr>
        </p:nvSpPr>
        <p:spPr/>
        <p:txBody>
          <a:bodyPr/>
          <a:lstStyle/>
          <a:p>
            <a:r>
              <a:rPr lang="en-US" dirty="0"/>
              <a:t>CURA</a:t>
            </a:r>
          </a:p>
        </p:txBody>
      </p:sp>
      <p:sp>
        <p:nvSpPr>
          <p:cNvPr id="3" name="Text Placeholder 2">
            <a:extLst>
              <a:ext uri="{FF2B5EF4-FFF2-40B4-BE49-F238E27FC236}">
                <a16:creationId xmlns:a16="http://schemas.microsoft.com/office/drawing/2014/main" id="{C49E2DFE-3FE1-4CBA-9AFE-05454171C59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92939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1063E3E-AEE9-443F-B063-535F9A2877C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9" name="think-cell Slide" r:id="rId6" imgW="498" imgH="499" progId="TCLayout.ActiveDocument.1">
                  <p:embed/>
                </p:oleObj>
              </mc:Choice>
              <mc:Fallback>
                <p:oleObj name="think-cell Slide" r:id="rId6" imgW="498" imgH="499" progId="TCLayout.ActiveDocument.1">
                  <p:embed/>
                  <p:pic>
                    <p:nvPicPr>
                      <p:cNvPr id="2" name="Object 1" hidden="1">
                        <a:extLst>
                          <a:ext uri="{FF2B5EF4-FFF2-40B4-BE49-F238E27FC236}">
                            <a16:creationId xmlns:a16="http://schemas.microsoft.com/office/drawing/2014/main" id="{31063E3E-AEE9-443F-B063-535F9A2877C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BE7BAF4-BFCD-4E45-84CA-C72AAA9CDCCC}"/>
              </a:ext>
            </a:extLst>
          </p:cNvPr>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marL="0" marR="0" lvl="0" indent="0" algn="ctr" defTabSz="1219170" rtl="0" eaLnBrk="1" fontAlgn="auto" latinLnBrk="0" hangingPunct="1">
              <a:lnSpc>
                <a:spcPct val="106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Verdana" panose="020B0604030504040204" pitchFamily="34" charset="0"/>
              <a:ea typeface="+mn-ea"/>
              <a:cs typeface="+mn-cs"/>
              <a:sym typeface="Verdana" panose="020B0604030504040204" pitchFamily="34" charset="0"/>
            </a:endParaRPr>
          </a:p>
        </p:txBody>
      </p:sp>
      <p:sp>
        <p:nvSpPr>
          <p:cNvPr id="15" name="Title 14"/>
          <p:cNvSpPr>
            <a:spLocks noGrp="1"/>
          </p:cNvSpPr>
          <p:nvPr>
            <p:ph type="title"/>
          </p:nvPr>
        </p:nvSpPr>
        <p:spPr>
          <a:xfrm>
            <a:off x="469900" y="402586"/>
            <a:ext cx="11252200" cy="698501"/>
          </a:xfrm>
        </p:spPr>
        <p:txBody>
          <a:bodyPr/>
          <a:lstStyle/>
          <a:p>
            <a:r>
              <a:rPr lang="en-US" sz="2800" b="1" noProof="0" dirty="0"/>
              <a:t>CURA – A </a:t>
            </a:r>
            <a:r>
              <a:rPr lang="en-US" sz="2800" b="1" dirty="0"/>
              <a:t>Quick Primer</a:t>
            </a:r>
            <a:endParaRPr lang="en-US" sz="2800" b="1" noProof="0" dirty="0"/>
          </a:p>
        </p:txBody>
      </p:sp>
      <p:sp>
        <p:nvSpPr>
          <p:cNvPr id="6" name="Oval 5">
            <a:extLst>
              <a:ext uri="{FF2B5EF4-FFF2-40B4-BE49-F238E27FC236}">
                <a16:creationId xmlns:a16="http://schemas.microsoft.com/office/drawing/2014/main" id="{CD094594-6EDE-41B6-9064-5C2807A177BB}"/>
              </a:ext>
            </a:extLst>
          </p:cNvPr>
          <p:cNvSpPr/>
          <p:nvPr/>
        </p:nvSpPr>
        <p:spPr bwMode="gray">
          <a:xfrm>
            <a:off x="2799080" y="3093123"/>
            <a:ext cx="3135884" cy="3135884"/>
          </a:xfrm>
          <a:prstGeom prst="ellipse">
            <a:avLst/>
          </a:prstGeom>
          <a:noFill/>
          <a:ln w="19050" algn="ctr">
            <a:solidFill>
              <a:schemeClr val="accent1"/>
            </a:solidFill>
            <a:prstDash val="dash"/>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8" name="Oval 7">
            <a:extLst>
              <a:ext uri="{FF2B5EF4-FFF2-40B4-BE49-F238E27FC236}">
                <a16:creationId xmlns:a16="http://schemas.microsoft.com/office/drawing/2014/main" id="{BC7D264B-227A-4CF5-96E1-902F97A72D99}"/>
              </a:ext>
            </a:extLst>
          </p:cNvPr>
          <p:cNvSpPr/>
          <p:nvPr/>
        </p:nvSpPr>
        <p:spPr bwMode="gray">
          <a:xfrm>
            <a:off x="5707380" y="3093123"/>
            <a:ext cx="3135884" cy="3135884"/>
          </a:xfrm>
          <a:prstGeom prst="ellipse">
            <a:avLst/>
          </a:prstGeom>
          <a:noFill/>
          <a:ln w="19050" algn="ctr">
            <a:solidFill>
              <a:schemeClr val="accent1"/>
            </a:solidFill>
            <a:prstDash val="dash"/>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9" name="Oval 8">
            <a:extLst>
              <a:ext uri="{FF2B5EF4-FFF2-40B4-BE49-F238E27FC236}">
                <a16:creationId xmlns:a16="http://schemas.microsoft.com/office/drawing/2014/main" id="{AD4A4D36-A28A-4080-AE8A-C3695EAD3AFD}"/>
              </a:ext>
            </a:extLst>
          </p:cNvPr>
          <p:cNvSpPr/>
          <p:nvPr/>
        </p:nvSpPr>
        <p:spPr bwMode="gray">
          <a:xfrm>
            <a:off x="4325128" y="1331316"/>
            <a:ext cx="3135884" cy="3135884"/>
          </a:xfrm>
          <a:prstGeom prst="ellipse">
            <a:avLst/>
          </a:prstGeom>
          <a:noFill/>
          <a:ln w="19050" algn="ctr">
            <a:solidFill>
              <a:schemeClr val="accent1"/>
            </a:solidFill>
            <a:prstDash val="dash"/>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0" name="TextBox 9">
            <a:extLst>
              <a:ext uri="{FF2B5EF4-FFF2-40B4-BE49-F238E27FC236}">
                <a16:creationId xmlns:a16="http://schemas.microsoft.com/office/drawing/2014/main" id="{F62C3654-8D94-4D72-B976-9F13CCDAD754}"/>
              </a:ext>
            </a:extLst>
          </p:cNvPr>
          <p:cNvSpPr txBox="1"/>
          <p:nvPr/>
        </p:nvSpPr>
        <p:spPr>
          <a:xfrm>
            <a:off x="2437622" y="4340955"/>
            <a:ext cx="3790458" cy="492443"/>
          </a:xfrm>
          <a:prstGeom prst="rect">
            <a:avLst/>
          </a:prstGeom>
          <a:noFill/>
        </p:spPr>
        <p:txBody>
          <a:bodyPr vert="horz" wrap="square" lIns="0" tIns="0" rIns="0" bIns="0" rtlCol="0">
            <a:spAutoFit/>
          </a:bodyPr>
          <a:lstStyle/>
          <a:p>
            <a:pPr marL="0" marR="0" lvl="0" indent="0" algn="ctr" defTabSz="1218957" rtl="0" eaLnBrk="1" fontAlgn="auto" latinLnBrk="0" hangingPunct="1">
              <a:lnSpc>
                <a:spcPct val="100000"/>
              </a:lnSpc>
              <a:spcBef>
                <a:spcPts val="200"/>
              </a:spcBef>
              <a:spcAft>
                <a:spcPts val="0"/>
              </a:spcAft>
              <a:buClrTx/>
              <a:buSzPct val="100000"/>
              <a:buFontTx/>
              <a:buNone/>
              <a:tabLst/>
              <a:defRPr/>
            </a:pPr>
            <a:r>
              <a:rPr kumimoji="0" lang="en-US" sz="3200" b="1" i="0" u="none" strike="noStrike" kern="1200" cap="none" spc="0" normalizeH="0" baseline="0" noProof="0" dirty="0">
                <a:ln>
                  <a:noFill/>
                </a:ln>
                <a:solidFill>
                  <a:srgbClr val="86BC25"/>
                </a:solidFill>
                <a:effectLst/>
                <a:uLnTx/>
                <a:uFillTx/>
                <a:latin typeface="Verdana"/>
                <a:ea typeface="+mn-ea"/>
                <a:cs typeface="+mn-cs"/>
              </a:rPr>
              <a:t>Collaborate</a:t>
            </a:r>
            <a:endParaRPr kumimoji="0" lang="en-US" sz="3200" b="0" i="0" u="none" strike="noStrike" kern="1200" cap="none" spc="0" normalizeH="0" baseline="0" noProof="0" dirty="0">
              <a:ln>
                <a:noFill/>
              </a:ln>
              <a:solidFill>
                <a:prstClr val="white"/>
              </a:solidFill>
              <a:effectLst/>
              <a:uLnTx/>
              <a:uFillTx/>
              <a:latin typeface="Verdana"/>
              <a:ea typeface="+mn-ea"/>
              <a:cs typeface="+mn-cs"/>
            </a:endParaRPr>
          </a:p>
        </p:txBody>
      </p:sp>
      <p:sp>
        <p:nvSpPr>
          <p:cNvPr id="11" name="TextBox 10">
            <a:extLst>
              <a:ext uri="{FF2B5EF4-FFF2-40B4-BE49-F238E27FC236}">
                <a16:creationId xmlns:a16="http://schemas.microsoft.com/office/drawing/2014/main" id="{59FB58AA-15BD-4090-A77D-DD0D278596A4}"/>
              </a:ext>
            </a:extLst>
          </p:cNvPr>
          <p:cNvSpPr txBox="1"/>
          <p:nvPr/>
        </p:nvSpPr>
        <p:spPr>
          <a:xfrm>
            <a:off x="3997841" y="2450585"/>
            <a:ext cx="3790458" cy="492443"/>
          </a:xfrm>
          <a:prstGeom prst="rect">
            <a:avLst/>
          </a:prstGeom>
          <a:noFill/>
        </p:spPr>
        <p:txBody>
          <a:bodyPr vert="horz" wrap="square" lIns="0" tIns="0" rIns="0" bIns="0" rtlCol="0">
            <a:spAutoFit/>
          </a:bodyPr>
          <a:lstStyle/>
          <a:p>
            <a:pPr marL="0" marR="0" lvl="0" indent="0" algn="ctr" defTabSz="1218957" rtl="0" eaLnBrk="1" fontAlgn="auto" latinLnBrk="0" hangingPunct="1">
              <a:lnSpc>
                <a:spcPct val="100000"/>
              </a:lnSpc>
              <a:spcBef>
                <a:spcPts val="200"/>
              </a:spcBef>
              <a:spcAft>
                <a:spcPts val="0"/>
              </a:spcAft>
              <a:buClrTx/>
              <a:buSzPct val="100000"/>
              <a:buFontTx/>
              <a:buNone/>
              <a:tabLst/>
              <a:defRPr/>
            </a:pPr>
            <a:r>
              <a:rPr kumimoji="0" lang="en-US" sz="3200" b="1" i="0" u="none" strike="noStrike" kern="1200" cap="none" spc="0" normalizeH="0" baseline="0" noProof="0" dirty="0">
                <a:ln>
                  <a:noFill/>
                </a:ln>
                <a:solidFill>
                  <a:srgbClr val="86BC25"/>
                </a:solidFill>
                <a:effectLst/>
                <a:uLnTx/>
                <a:uFillTx/>
                <a:latin typeface="Verdana"/>
                <a:ea typeface="+mn-ea"/>
                <a:cs typeface="+mn-cs"/>
              </a:rPr>
              <a:t>Consume</a:t>
            </a:r>
            <a:endParaRPr kumimoji="0" lang="en-US" sz="3200" b="0" i="0" u="none" strike="noStrike" kern="1200" cap="none" spc="0" normalizeH="0" baseline="0" noProof="0" dirty="0">
              <a:ln>
                <a:noFill/>
              </a:ln>
              <a:solidFill>
                <a:prstClr val="white"/>
              </a:solidFill>
              <a:effectLst/>
              <a:uLnTx/>
              <a:uFillTx/>
              <a:latin typeface="Verdana"/>
              <a:ea typeface="+mn-ea"/>
              <a:cs typeface="+mn-cs"/>
            </a:endParaRPr>
          </a:p>
        </p:txBody>
      </p:sp>
      <p:sp>
        <p:nvSpPr>
          <p:cNvPr id="12" name="TextBox 11">
            <a:extLst>
              <a:ext uri="{FF2B5EF4-FFF2-40B4-BE49-F238E27FC236}">
                <a16:creationId xmlns:a16="http://schemas.microsoft.com/office/drawing/2014/main" id="{ED734E09-ED67-4C57-816B-57900489D4B4}"/>
              </a:ext>
            </a:extLst>
          </p:cNvPr>
          <p:cNvSpPr txBox="1"/>
          <p:nvPr/>
        </p:nvSpPr>
        <p:spPr>
          <a:xfrm>
            <a:off x="5414264" y="4340955"/>
            <a:ext cx="3790458" cy="492443"/>
          </a:xfrm>
          <a:prstGeom prst="rect">
            <a:avLst/>
          </a:prstGeom>
          <a:noFill/>
        </p:spPr>
        <p:txBody>
          <a:bodyPr vert="horz" wrap="square" lIns="0" tIns="0" rIns="0" bIns="0" rtlCol="0">
            <a:spAutoFit/>
          </a:bodyPr>
          <a:lstStyle/>
          <a:p>
            <a:pPr marL="0" marR="0" lvl="0" indent="0" algn="ctr" defTabSz="1218957" rtl="0" eaLnBrk="1" fontAlgn="auto" latinLnBrk="0" hangingPunct="1">
              <a:lnSpc>
                <a:spcPct val="100000"/>
              </a:lnSpc>
              <a:spcBef>
                <a:spcPts val="200"/>
              </a:spcBef>
              <a:spcAft>
                <a:spcPts val="0"/>
              </a:spcAft>
              <a:buClrTx/>
              <a:buSzPct val="100000"/>
              <a:buFontTx/>
              <a:buNone/>
              <a:tabLst/>
              <a:defRPr/>
            </a:pPr>
            <a:r>
              <a:rPr kumimoji="0" lang="en-US" sz="3200" b="1" i="0" u="none" strike="noStrike" kern="1200" cap="none" spc="0" normalizeH="0" baseline="0" noProof="0" dirty="0">
                <a:ln>
                  <a:noFill/>
                </a:ln>
                <a:solidFill>
                  <a:srgbClr val="86BC25"/>
                </a:solidFill>
                <a:effectLst/>
                <a:uLnTx/>
                <a:uFillTx/>
                <a:latin typeface="Verdana"/>
                <a:ea typeface="+mn-ea"/>
                <a:cs typeface="+mn-cs"/>
              </a:rPr>
              <a:t>Create</a:t>
            </a:r>
            <a:endParaRPr kumimoji="0" lang="en-US" sz="3200" b="0" i="0" u="none" strike="noStrike" kern="1200" cap="none" spc="0" normalizeH="0" baseline="0" noProof="0" dirty="0">
              <a:ln>
                <a:noFill/>
              </a:ln>
              <a:solidFill>
                <a:prstClr val="white"/>
              </a:solidFill>
              <a:effectLst/>
              <a:uLnTx/>
              <a:uFillTx/>
              <a:latin typeface="Verdana"/>
              <a:ea typeface="+mn-ea"/>
              <a:cs typeface="+mn-cs"/>
            </a:endParaRPr>
          </a:p>
        </p:txBody>
      </p:sp>
    </p:spTree>
    <p:extLst>
      <p:ext uri="{BB962C8B-B14F-4D97-AF65-F5344CB8AC3E}">
        <p14:creationId xmlns:p14="http://schemas.microsoft.com/office/powerpoint/2010/main" val="127476804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1063E3E-AEE9-443F-B063-535F9A2877C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3" name="think-cell Slide" r:id="rId6" imgW="498" imgH="499" progId="TCLayout.ActiveDocument.1">
                  <p:embed/>
                </p:oleObj>
              </mc:Choice>
              <mc:Fallback>
                <p:oleObj name="think-cell Slide" r:id="rId6" imgW="498" imgH="499" progId="TCLayout.ActiveDocument.1">
                  <p:embed/>
                  <p:pic>
                    <p:nvPicPr>
                      <p:cNvPr id="2" name="Object 1" hidden="1">
                        <a:extLst>
                          <a:ext uri="{FF2B5EF4-FFF2-40B4-BE49-F238E27FC236}">
                            <a16:creationId xmlns:a16="http://schemas.microsoft.com/office/drawing/2014/main" id="{31063E3E-AEE9-443F-B063-535F9A2877C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BE7BAF4-BFCD-4E45-84CA-C72AAA9CDCCC}"/>
              </a:ext>
            </a:extLst>
          </p:cNvPr>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marL="0" marR="0" lvl="0" indent="0" algn="ctr" defTabSz="1219170" rtl="0" eaLnBrk="1" fontAlgn="auto" latinLnBrk="0" hangingPunct="1">
              <a:lnSpc>
                <a:spcPct val="106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Verdana" panose="020B0604030504040204" pitchFamily="34" charset="0"/>
              <a:ea typeface="+mn-ea"/>
              <a:cs typeface="+mn-cs"/>
              <a:sym typeface="Verdana" panose="020B0604030504040204" pitchFamily="34" charset="0"/>
            </a:endParaRPr>
          </a:p>
        </p:txBody>
      </p:sp>
      <p:sp>
        <p:nvSpPr>
          <p:cNvPr id="15" name="Title 14"/>
          <p:cNvSpPr>
            <a:spLocks noGrp="1"/>
          </p:cNvSpPr>
          <p:nvPr>
            <p:ph type="title"/>
          </p:nvPr>
        </p:nvSpPr>
        <p:spPr>
          <a:xfrm>
            <a:off x="469900" y="402586"/>
            <a:ext cx="11252200" cy="698501"/>
          </a:xfrm>
        </p:spPr>
        <p:txBody>
          <a:bodyPr/>
          <a:lstStyle/>
          <a:p>
            <a:r>
              <a:rPr lang="en-US" sz="2800" b="1" noProof="0" dirty="0"/>
              <a:t>CURA – A </a:t>
            </a:r>
            <a:r>
              <a:rPr lang="en-US" sz="2800" b="1" dirty="0"/>
              <a:t>Quick Primer</a:t>
            </a:r>
            <a:endParaRPr lang="en-US" sz="2800" b="1" noProof="0" dirty="0"/>
          </a:p>
        </p:txBody>
      </p:sp>
      <p:pic>
        <p:nvPicPr>
          <p:cNvPr id="13" name="Picture 12">
            <a:extLst>
              <a:ext uri="{FF2B5EF4-FFF2-40B4-BE49-F238E27FC236}">
                <a16:creationId xmlns:a16="http://schemas.microsoft.com/office/drawing/2014/main" id="{853430D0-3288-45C8-981D-39115799A770}"/>
              </a:ext>
            </a:extLst>
          </p:cNvPr>
          <p:cNvPicPr>
            <a:picLocks noChangeAspect="1"/>
          </p:cNvPicPr>
          <p:nvPr/>
        </p:nvPicPr>
        <p:blipFill>
          <a:blip r:embed="rId8"/>
          <a:stretch>
            <a:fillRect/>
          </a:stretch>
        </p:blipFill>
        <p:spPr>
          <a:xfrm>
            <a:off x="469900" y="1163569"/>
            <a:ext cx="11252200" cy="5233445"/>
          </a:xfrm>
          <a:prstGeom prst="rect">
            <a:avLst/>
          </a:prstGeom>
          <a:ln>
            <a:solidFill>
              <a:schemeClr val="tx1"/>
            </a:solidFill>
          </a:ln>
        </p:spPr>
      </p:pic>
    </p:spTree>
    <p:extLst>
      <p:ext uri="{BB962C8B-B14F-4D97-AF65-F5344CB8AC3E}">
        <p14:creationId xmlns:p14="http://schemas.microsoft.com/office/powerpoint/2010/main" val="84732088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1063E3E-AEE9-443F-B063-535F9A2877C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7" name="think-cell Slide" r:id="rId6" imgW="498" imgH="499" progId="TCLayout.ActiveDocument.1">
                  <p:embed/>
                </p:oleObj>
              </mc:Choice>
              <mc:Fallback>
                <p:oleObj name="think-cell Slide" r:id="rId6" imgW="498" imgH="499" progId="TCLayout.ActiveDocument.1">
                  <p:embed/>
                  <p:pic>
                    <p:nvPicPr>
                      <p:cNvPr id="2" name="Object 1" hidden="1">
                        <a:extLst>
                          <a:ext uri="{FF2B5EF4-FFF2-40B4-BE49-F238E27FC236}">
                            <a16:creationId xmlns:a16="http://schemas.microsoft.com/office/drawing/2014/main" id="{31063E3E-AEE9-443F-B063-535F9A2877C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BE7BAF4-BFCD-4E45-84CA-C72AAA9CDCCC}"/>
              </a:ext>
            </a:extLst>
          </p:cNvPr>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marL="0" marR="0" lvl="0" indent="0" algn="ctr" defTabSz="1219170" rtl="0" eaLnBrk="1" fontAlgn="auto" latinLnBrk="0" hangingPunct="1">
              <a:lnSpc>
                <a:spcPct val="106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Verdana" panose="020B0604030504040204" pitchFamily="34" charset="0"/>
              <a:ea typeface="+mn-ea"/>
              <a:cs typeface="+mn-cs"/>
              <a:sym typeface="Verdana" panose="020B0604030504040204" pitchFamily="34" charset="0"/>
            </a:endParaRPr>
          </a:p>
        </p:txBody>
      </p:sp>
      <p:sp>
        <p:nvSpPr>
          <p:cNvPr id="15" name="Title 14"/>
          <p:cNvSpPr>
            <a:spLocks noGrp="1"/>
          </p:cNvSpPr>
          <p:nvPr>
            <p:ph type="title"/>
          </p:nvPr>
        </p:nvSpPr>
        <p:spPr>
          <a:xfrm>
            <a:off x="469900" y="402586"/>
            <a:ext cx="11252200" cy="698501"/>
          </a:xfrm>
        </p:spPr>
        <p:txBody>
          <a:bodyPr/>
          <a:lstStyle/>
          <a:p>
            <a:r>
              <a:rPr lang="en-US" sz="2800" b="1" noProof="0" dirty="0"/>
              <a:t>CURA – A </a:t>
            </a:r>
            <a:r>
              <a:rPr lang="en-US" sz="2800" b="1" dirty="0"/>
              <a:t>Quick Primer</a:t>
            </a:r>
            <a:endParaRPr lang="en-US" sz="2800" b="1" noProof="0" dirty="0"/>
          </a:p>
        </p:txBody>
      </p:sp>
      <p:pic>
        <p:nvPicPr>
          <p:cNvPr id="6" name="Picture 5">
            <a:extLst>
              <a:ext uri="{FF2B5EF4-FFF2-40B4-BE49-F238E27FC236}">
                <a16:creationId xmlns:a16="http://schemas.microsoft.com/office/drawing/2014/main" id="{997F17B4-5862-493F-9077-9D804B706868}"/>
              </a:ext>
            </a:extLst>
          </p:cNvPr>
          <p:cNvPicPr>
            <a:picLocks noChangeAspect="1"/>
          </p:cNvPicPr>
          <p:nvPr/>
        </p:nvPicPr>
        <p:blipFill>
          <a:blip r:embed="rId8"/>
          <a:stretch>
            <a:fillRect/>
          </a:stretch>
        </p:blipFill>
        <p:spPr>
          <a:xfrm>
            <a:off x="469900" y="1160185"/>
            <a:ext cx="11099248" cy="5096079"/>
          </a:xfrm>
          <a:prstGeom prst="rect">
            <a:avLst/>
          </a:prstGeom>
          <a:ln>
            <a:solidFill>
              <a:schemeClr val="tx1"/>
            </a:solidFill>
          </a:ln>
        </p:spPr>
      </p:pic>
    </p:spTree>
    <p:extLst>
      <p:ext uri="{BB962C8B-B14F-4D97-AF65-F5344CB8AC3E}">
        <p14:creationId xmlns:p14="http://schemas.microsoft.com/office/powerpoint/2010/main" val="18619233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1063E3E-AEE9-443F-B063-535F9A2877C5}"/>
              </a:ext>
            </a:extLst>
          </p:cNvPr>
          <p:cNvGraphicFramePr>
            <a:graphicFrameLocks noChangeAspect="1"/>
          </p:cNvGraphicFramePr>
          <p:nvPr>
            <p:custDataLst>
              <p:tags r:id="rId2"/>
            </p:custDataLst>
            <p:extLst>
              <p:ext uri="{D42A27DB-BD31-4B8C-83A1-F6EECF244321}">
                <p14:modId xmlns:p14="http://schemas.microsoft.com/office/powerpoint/2010/main" val="3273618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1" name="think-cell Slide" r:id="rId5" imgW="498" imgH="499" progId="TCLayout.ActiveDocument.1">
                  <p:embed/>
                </p:oleObj>
              </mc:Choice>
              <mc:Fallback>
                <p:oleObj name="think-cell Slide" r:id="rId5" imgW="498" imgH="499" progId="TCLayout.ActiveDocument.1">
                  <p:embed/>
                  <p:pic>
                    <p:nvPicPr>
                      <p:cNvPr id="2" name="Object 1" hidden="1">
                        <a:extLst>
                          <a:ext uri="{FF2B5EF4-FFF2-40B4-BE49-F238E27FC236}">
                            <a16:creationId xmlns:a16="http://schemas.microsoft.com/office/drawing/2014/main" id="{31063E3E-AEE9-443F-B063-535F9A2877C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Content Placeholder 15"/>
          <p:cNvSpPr>
            <a:spLocks noGrp="1"/>
          </p:cNvSpPr>
          <p:nvPr>
            <p:ph sz="quarter" idx="10"/>
          </p:nvPr>
        </p:nvSpPr>
        <p:spPr/>
        <p:txBody>
          <a:bodyPr/>
          <a:lstStyle/>
          <a:p>
            <a:pPr marL="171450" indent="-171450">
              <a:buFont typeface="Arial" panose="020B0604020202020204" pitchFamily="34" charset="0"/>
              <a:buChar char="•"/>
            </a:pPr>
            <a:r>
              <a:rPr lang="en-US" sz="1800" dirty="0"/>
              <a:t>Introductions </a:t>
            </a:r>
          </a:p>
          <a:p>
            <a:pPr marL="171450" indent="-171450">
              <a:buFont typeface="Arial" panose="020B0604020202020204" pitchFamily="34" charset="0"/>
              <a:buChar char="•"/>
            </a:pPr>
            <a:r>
              <a:rPr lang="en-US" sz="1800" dirty="0"/>
              <a:t>Program Overview &amp; Syllabus </a:t>
            </a:r>
          </a:p>
          <a:p>
            <a:pPr marL="171450" indent="-171450">
              <a:buFont typeface="Arial" panose="020B0604020202020204" pitchFamily="34" charset="0"/>
              <a:buChar char="•"/>
            </a:pPr>
            <a:r>
              <a:rPr lang="en-US" sz="1800" dirty="0"/>
              <a:t>Housekeeping items:</a:t>
            </a:r>
          </a:p>
          <a:p>
            <a:pPr marL="450850" lvl="2" indent="-171450"/>
            <a:r>
              <a:rPr lang="en-US" sz="1800" dirty="0"/>
              <a:t>Booking time</a:t>
            </a:r>
          </a:p>
          <a:p>
            <a:pPr marL="450850" lvl="2" indent="-171450"/>
            <a:r>
              <a:rPr lang="en-US" sz="1800" dirty="0"/>
              <a:t>Access to Udemy / LinkedIn</a:t>
            </a:r>
          </a:p>
          <a:p>
            <a:pPr marL="171450" indent="-171450">
              <a:buFont typeface="Arial" panose="020B0604020202020204" pitchFamily="34" charset="0"/>
              <a:buChar char="•"/>
            </a:pPr>
            <a:r>
              <a:rPr lang="en-US" sz="1800" dirty="0"/>
              <a:t>CURA overview 	</a:t>
            </a:r>
            <a:endParaRPr lang="en-US" sz="1800" noProof="0" dirty="0"/>
          </a:p>
        </p:txBody>
      </p:sp>
      <p:sp>
        <p:nvSpPr>
          <p:cNvPr id="15" name="Title 14"/>
          <p:cNvSpPr>
            <a:spLocks noGrp="1"/>
          </p:cNvSpPr>
          <p:nvPr>
            <p:ph type="title"/>
          </p:nvPr>
        </p:nvSpPr>
        <p:spPr>
          <a:xfrm>
            <a:off x="469900" y="402586"/>
            <a:ext cx="11252200" cy="698501"/>
          </a:xfrm>
        </p:spPr>
        <p:txBody>
          <a:bodyPr/>
          <a:lstStyle/>
          <a:p>
            <a:r>
              <a:rPr lang="en-US" sz="2800" b="1" noProof="0" dirty="0"/>
              <a:t>Agenda</a:t>
            </a:r>
          </a:p>
        </p:txBody>
      </p:sp>
    </p:spTree>
    <p:extLst>
      <p:ext uri="{BB962C8B-B14F-4D97-AF65-F5344CB8AC3E}">
        <p14:creationId xmlns:p14="http://schemas.microsoft.com/office/powerpoint/2010/main" val="318710081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1063E3E-AEE9-443F-B063-535F9A2877C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1" name="think-cell Slide" r:id="rId6" imgW="498" imgH="499" progId="TCLayout.ActiveDocument.1">
                  <p:embed/>
                </p:oleObj>
              </mc:Choice>
              <mc:Fallback>
                <p:oleObj name="think-cell Slide" r:id="rId6" imgW="498" imgH="499" progId="TCLayout.ActiveDocument.1">
                  <p:embed/>
                  <p:pic>
                    <p:nvPicPr>
                      <p:cNvPr id="2" name="Object 1" hidden="1">
                        <a:extLst>
                          <a:ext uri="{FF2B5EF4-FFF2-40B4-BE49-F238E27FC236}">
                            <a16:creationId xmlns:a16="http://schemas.microsoft.com/office/drawing/2014/main" id="{31063E3E-AEE9-443F-B063-535F9A2877C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BE7BAF4-BFCD-4E45-84CA-C72AAA9CDCCC}"/>
              </a:ext>
            </a:extLst>
          </p:cNvPr>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marL="0" marR="0" lvl="0" indent="0" algn="ctr" defTabSz="1219170" rtl="0" eaLnBrk="1" fontAlgn="auto" latinLnBrk="0" hangingPunct="1">
              <a:lnSpc>
                <a:spcPct val="106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Verdana" panose="020B0604030504040204" pitchFamily="34" charset="0"/>
              <a:ea typeface="+mn-ea"/>
              <a:cs typeface="+mn-cs"/>
              <a:sym typeface="Verdana" panose="020B0604030504040204" pitchFamily="34" charset="0"/>
            </a:endParaRPr>
          </a:p>
        </p:txBody>
      </p:sp>
      <p:sp>
        <p:nvSpPr>
          <p:cNvPr id="15" name="Title 14"/>
          <p:cNvSpPr>
            <a:spLocks noGrp="1"/>
          </p:cNvSpPr>
          <p:nvPr>
            <p:ph type="title"/>
          </p:nvPr>
        </p:nvSpPr>
        <p:spPr>
          <a:xfrm>
            <a:off x="469900" y="402586"/>
            <a:ext cx="11252200" cy="698501"/>
          </a:xfrm>
        </p:spPr>
        <p:txBody>
          <a:bodyPr/>
          <a:lstStyle/>
          <a:p>
            <a:r>
              <a:rPr lang="en-US" sz="2800" b="1" noProof="0" dirty="0"/>
              <a:t>CURA – A </a:t>
            </a:r>
            <a:r>
              <a:rPr lang="en-US" sz="2800" b="1" dirty="0"/>
              <a:t>Quick Primer</a:t>
            </a:r>
            <a:endParaRPr lang="en-US" sz="2800" b="1" noProof="0" dirty="0"/>
          </a:p>
        </p:txBody>
      </p:sp>
      <p:pic>
        <p:nvPicPr>
          <p:cNvPr id="6" name="Picture 5">
            <a:extLst>
              <a:ext uri="{FF2B5EF4-FFF2-40B4-BE49-F238E27FC236}">
                <a16:creationId xmlns:a16="http://schemas.microsoft.com/office/drawing/2014/main" id="{0EDA3190-6E81-457D-9385-CE746C6E8DB2}"/>
              </a:ext>
            </a:extLst>
          </p:cNvPr>
          <p:cNvPicPr>
            <a:picLocks noChangeAspect="1"/>
          </p:cNvPicPr>
          <p:nvPr/>
        </p:nvPicPr>
        <p:blipFill>
          <a:blip r:embed="rId8"/>
          <a:stretch>
            <a:fillRect/>
          </a:stretch>
        </p:blipFill>
        <p:spPr>
          <a:xfrm>
            <a:off x="469900" y="1336006"/>
            <a:ext cx="3712572" cy="2589341"/>
          </a:xfrm>
          <a:prstGeom prst="rect">
            <a:avLst/>
          </a:prstGeom>
          <a:ln>
            <a:solidFill>
              <a:schemeClr val="tx1"/>
            </a:solidFill>
          </a:ln>
        </p:spPr>
      </p:pic>
      <p:pic>
        <p:nvPicPr>
          <p:cNvPr id="7" name="Picture 6">
            <a:extLst>
              <a:ext uri="{FF2B5EF4-FFF2-40B4-BE49-F238E27FC236}">
                <a16:creationId xmlns:a16="http://schemas.microsoft.com/office/drawing/2014/main" id="{D8A7BAAD-4138-4D27-9976-F919AA64CFEB}"/>
              </a:ext>
            </a:extLst>
          </p:cNvPr>
          <p:cNvPicPr>
            <a:picLocks noChangeAspect="1"/>
          </p:cNvPicPr>
          <p:nvPr/>
        </p:nvPicPr>
        <p:blipFill>
          <a:blip r:embed="rId9"/>
          <a:stretch>
            <a:fillRect/>
          </a:stretch>
        </p:blipFill>
        <p:spPr>
          <a:xfrm>
            <a:off x="3281891" y="3137452"/>
            <a:ext cx="7837478" cy="3303484"/>
          </a:xfrm>
          <a:prstGeom prst="rect">
            <a:avLst/>
          </a:prstGeom>
          <a:ln>
            <a:solidFill>
              <a:schemeClr val="tx1"/>
            </a:solidFill>
          </a:ln>
        </p:spPr>
      </p:pic>
    </p:spTree>
    <p:extLst>
      <p:ext uri="{BB962C8B-B14F-4D97-AF65-F5344CB8AC3E}">
        <p14:creationId xmlns:p14="http://schemas.microsoft.com/office/powerpoint/2010/main" val="63920508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9F05E87-3AD8-4843-94A4-4AE6C4E1D0CE}"/>
              </a:ext>
            </a:extLst>
          </p:cNvPr>
          <p:cNvGrpSpPr/>
          <p:nvPr/>
        </p:nvGrpSpPr>
        <p:grpSpPr>
          <a:xfrm>
            <a:off x="1147994" y="1101087"/>
            <a:ext cx="7095156" cy="3276114"/>
            <a:chOff x="8524839" y="569828"/>
            <a:chExt cx="7095156" cy="3276114"/>
          </a:xfrm>
        </p:grpSpPr>
        <p:pic>
          <p:nvPicPr>
            <p:cNvPr id="8" name="Picture 7">
              <a:extLst>
                <a:ext uri="{FF2B5EF4-FFF2-40B4-BE49-F238E27FC236}">
                  <a16:creationId xmlns:a16="http://schemas.microsoft.com/office/drawing/2014/main" id="{298621BA-65DE-45D9-83C9-D17CC15590D7}"/>
                </a:ext>
              </a:extLst>
            </p:cNvPr>
            <p:cNvPicPr>
              <a:picLocks noChangeAspect="1"/>
            </p:cNvPicPr>
            <p:nvPr/>
          </p:nvPicPr>
          <p:blipFill rotWithShape="1">
            <a:blip r:embed="rId6"/>
            <a:srcRect t="19512"/>
            <a:stretch/>
          </p:blipFill>
          <p:spPr>
            <a:xfrm>
              <a:off x="8524839" y="569828"/>
              <a:ext cx="7095156" cy="3276114"/>
            </a:xfrm>
            <a:prstGeom prst="rect">
              <a:avLst/>
            </a:prstGeom>
          </p:spPr>
        </p:pic>
        <p:sp>
          <p:nvSpPr>
            <p:cNvPr id="9" name="Rectangle 8">
              <a:extLst>
                <a:ext uri="{FF2B5EF4-FFF2-40B4-BE49-F238E27FC236}">
                  <a16:creationId xmlns:a16="http://schemas.microsoft.com/office/drawing/2014/main" id="{ECB5FFB0-723D-4D65-9A31-712AC79D6131}"/>
                </a:ext>
              </a:extLst>
            </p:cNvPr>
            <p:cNvSpPr/>
            <p:nvPr/>
          </p:nvSpPr>
          <p:spPr bwMode="gray">
            <a:xfrm>
              <a:off x="8524839" y="590376"/>
              <a:ext cx="3382909" cy="2307361"/>
            </a:xfrm>
            <a:prstGeom prst="rect">
              <a:avLst/>
            </a:prstGeom>
            <a:noFill/>
            <a:ln w="25400" algn="ctr">
              <a:solidFill>
                <a:srgbClr val="FF0000"/>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0" name="TextBox 9">
              <a:extLst>
                <a:ext uri="{FF2B5EF4-FFF2-40B4-BE49-F238E27FC236}">
                  <a16:creationId xmlns:a16="http://schemas.microsoft.com/office/drawing/2014/main" id="{40646361-7D72-472F-8FBC-6D06E9E46604}"/>
                </a:ext>
              </a:extLst>
            </p:cNvPr>
            <p:cNvSpPr txBox="1"/>
            <p:nvPr/>
          </p:nvSpPr>
          <p:spPr>
            <a:xfrm>
              <a:off x="12924016" y="764136"/>
              <a:ext cx="2675431" cy="677108"/>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100" b="0" i="0" u="none" strike="noStrike" kern="1200" cap="none" spc="0" normalizeH="0" baseline="0" noProof="0" dirty="0">
                  <a:ln>
                    <a:noFill/>
                  </a:ln>
                  <a:effectLst/>
                  <a:uLnTx/>
                  <a:uFillTx/>
                  <a:latin typeface="Verdana"/>
                  <a:ea typeface="+mn-ea"/>
                  <a:cs typeface="+mn-cs"/>
                </a:rPr>
                <a:t>Journey: Similar to pathways, Smart Cards are bucketed into sections that must be consumed in a specified sequence and/or timeframe</a:t>
              </a:r>
            </a:p>
          </p:txBody>
        </p:sp>
        <p:cxnSp>
          <p:nvCxnSpPr>
            <p:cNvPr id="12" name="Straight Arrow Connector 11">
              <a:extLst>
                <a:ext uri="{FF2B5EF4-FFF2-40B4-BE49-F238E27FC236}">
                  <a16:creationId xmlns:a16="http://schemas.microsoft.com/office/drawing/2014/main" id="{4217CB8D-AB9F-45E7-AA69-F5969D932270}"/>
                </a:ext>
              </a:extLst>
            </p:cNvPr>
            <p:cNvCxnSpPr>
              <a:cxnSpLocks/>
            </p:cNvCxnSpPr>
            <p:nvPr/>
          </p:nvCxnSpPr>
          <p:spPr>
            <a:xfrm flipH="1" flipV="1">
              <a:off x="12007484" y="1146209"/>
              <a:ext cx="837344"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 name="Object 1" hidden="1">
            <a:extLst>
              <a:ext uri="{FF2B5EF4-FFF2-40B4-BE49-F238E27FC236}">
                <a16:creationId xmlns:a16="http://schemas.microsoft.com/office/drawing/2014/main" id="{31063E3E-AEE9-443F-B063-535F9A2877C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5" name="think-cell Slide" r:id="rId7" imgW="498" imgH="499" progId="TCLayout.ActiveDocument.1">
                  <p:embed/>
                </p:oleObj>
              </mc:Choice>
              <mc:Fallback>
                <p:oleObj name="think-cell Slide" r:id="rId7" imgW="498" imgH="499" progId="TCLayout.ActiveDocument.1">
                  <p:embed/>
                  <p:pic>
                    <p:nvPicPr>
                      <p:cNvPr id="2" name="Object 1" hidden="1">
                        <a:extLst>
                          <a:ext uri="{FF2B5EF4-FFF2-40B4-BE49-F238E27FC236}">
                            <a16:creationId xmlns:a16="http://schemas.microsoft.com/office/drawing/2014/main" id="{31063E3E-AEE9-443F-B063-535F9A2877C5}"/>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BE7BAF4-BFCD-4E45-84CA-C72AAA9CDCCC}"/>
              </a:ext>
            </a:extLst>
          </p:cNvPr>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marL="0" marR="0" lvl="0" indent="0" algn="ctr" defTabSz="1219170" rtl="0" eaLnBrk="1" fontAlgn="auto" latinLnBrk="0" hangingPunct="1">
              <a:lnSpc>
                <a:spcPct val="106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Verdana" panose="020B0604030504040204" pitchFamily="34" charset="0"/>
              <a:ea typeface="+mn-ea"/>
              <a:cs typeface="+mn-cs"/>
              <a:sym typeface="Verdana" panose="020B0604030504040204" pitchFamily="34" charset="0"/>
            </a:endParaRPr>
          </a:p>
        </p:txBody>
      </p:sp>
      <p:sp>
        <p:nvSpPr>
          <p:cNvPr id="15" name="Title 14"/>
          <p:cNvSpPr>
            <a:spLocks noGrp="1"/>
          </p:cNvSpPr>
          <p:nvPr>
            <p:ph type="title"/>
          </p:nvPr>
        </p:nvSpPr>
        <p:spPr>
          <a:xfrm>
            <a:off x="469900" y="402586"/>
            <a:ext cx="11252200" cy="698501"/>
          </a:xfrm>
        </p:spPr>
        <p:txBody>
          <a:bodyPr/>
          <a:lstStyle/>
          <a:p>
            <a:r>
              <a:rPr lang="en-US" sz="2800" b="1" noProof="0" dirty="0"/>
              <a:t>CURA – A </a:t>
            </a:r>
            <a:r>
              <a:rPr lang="en-US" sz="2800" b="1" dirty="0"/>
              <a:t>Quick Primer</a:t>
            </a:r>
            <a:endParaRPr lang="en-US" sz="2800" b="1" noProof="0" dirty="0"/>
          </a:p>
        </p:txBody>
      </p:sp>
      <p:grpSp>
        <p:nvGrpSpPr>
          <p:cNvPr id="21" name="Group 20">
            <a:extLst>
              <a:ext uri="{FF2B5EF4-FFF2-40B4-BE49-F238E27FC236}">
                <a16:creationId xmlns:a16="http://schemas.microsoft.com/office/drawing/2014/main" id="{C5C268BD-0AB7-4115-ABB9-97C000132A52}"/>
              </a:ext>
            </a:extLst>
          </p:cNvPr>
          <p:cNvGrpSpPr/>
          <p:nvPr/>
        </p:nvGrpSpPr>
        <p:grpSpPr>
          <a:xfrm>
            <a:off x="3893906" y="3637059"/>
            <a:ext cx="8298094" cy="2800214"/>
            <a:chOff x="6094720" y="1417854"/>
            <a:chExt cx="8459590" cy="2895687"/>
          </a:xfrm>
        </p:grpSpPr>
        <p:pic>
          <p:nvPicPr>
            <p:cNvPr id="17" name="Picture 16">
              <a:extLst>
                <a:ext uri="{FF2B5EF4-FFF2-40B4-BE49-F238E27FC236}">
                  <a16:creationId xmlns:a16="http://schemas.microsoft.com/office/drawing/2014/main" id="{A222F22A-07D3-45AD-B6AB-733266E053FA}"/>
                </a:ext>
              </a:extLst>
            </p:cNvPr>
            <p:cNvPicPr>
              <a:picLocks noChangeAspect="1"/>
            </p:cNvPicPr>
            <p:nvPr/>
          </p:nvPicPr>
          <p:blipFill>
            <a:blip r:embed="rId9"/>
            <a:stretch>
              <a:fillRect/>
            </a:stretch>
          </p:blipFill>
          <p:spPr>
            <a:xfrm>
              <a:off x="6094720" y="1417854"/>
              <a:ext cx="8459590" cy="2895687"/>
            </a:xfrm>
            <a:prstGeom prst="rect">
              <a:avLst/>
            </a:prstGeom>
            <a:ln>
              <a:solidFill>
                <a:schemeClr val="tx1"/>
              </a:solidFill>
            </a:ln>
          </p:spPr>
        </p:pic>
        <p:cxnSp>
          <p:nvCxnSpPr>
            <p:cNvPr id="18" name="Straight Arrow Connector 17">
              <a:extLst>
                <a:ext uri="{FF2B5EF4-FFF2-40B4-BE49-F238E27FC236}">
                  <a16:creationId xmlns:a16="http://schemas.microsoft.com/office/drawing/2014/main" id="{C90F51FD-2422-477D-BD9E-69BCB420B044}"/>
                </a:ext>
              </a:extLst>
            </p:cNvPr>
            <p:cNvCxnSpPr>
              <a:cxnSpLocks/>
            </p:cNvCxnSpPr>
            <p:nvPr/>
          </p:nvCxnSpPr>
          <p:spPr>
            <a:xfrm flipH="1" flipV="1">
              <a:off x="8372027" y="3160733"/>
              <a:ext cx="1434940" cy="7228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E40EF95-E4ED-491F-AC69-22A2FD0509C1}"/>
                </a:ext>
              </a:extLst>
            </p:cNvPr>
            <p:cNvSpPr txBox="1"/>
            <p:nvPr/>
          </p:nvSpPr>
          <p:spPr>
            <a:xfrm>
              <a:off x="10061014" y="3936749"/>
              <a:ext cx="4298654" cy="338554"/>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100" b="0" i="0" u="none" strike="noStrike" kern="1200" cap="none" spc="0" normalizeH="0" baseline="0" noProof="0" dirty="0">
                  <a:ln>
                    <a:noFill/>
                  </a:ln>
                  <a:effectLst/>
                  <a:uLnTx/>
                  <a:uFillTx/>
                  <a:latin typeface="Verdana"/>
                  <a:ea typeface="+mn-ea"/>
                  <a:cs typeface="+mn-cs"/>
                </a:rPr>
                <a:t>Group: a cohort of learners with which Smartcards, Pathways &amp; Journeys can be shared</a:t>
              </a:r>
            </a:p>
          </p:txBody>
        </p:sp>
      </p:grpSp>
    </p:spTree>
    <p:extLst>
      <p:ext uri="{BB962C8B-B14F-4D97-AF65-F5344CB8AC3E}">
        <p14:creationId xmlns:p14="http://schemas.microsoft.com/office/powerpoint/2010/main" val="19762005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1063E3E-AEE9-443F-B063-535F9A2877C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59" name="think-cell Slide" r:id="rId6" imgW="498" imgH="499" progId="TCLayout.ActiveDocument.1">
                  <p:embed/>
                </p:oleObj>
              </mc:Choice>
              <mc:Fallback>
                <p:oleObj name="think-cell Slide" r:id="rId6" imgW="498" imgH="499" progId="TCLayout.ActiveDocument.1">
                  <p:embed/>
                  <p:pic>
                    <p:nvPicPr>
                      <p:cNvPr id="2" name="Object 1" hidden="1">
                        <a:extLst>
                          <a:ext uri="{FF2B5EF4-FFF2-40B4-BE49-F238E27FC236}">
                            <a16:creationId xmlns:a16="http://schemas.microsoft.com/office/drawing/2014/main" id="{31063E3E-AEE9-443F-B063-535F9A2877C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BE7BAF4-BFCD-4E45-84CA-C72AAA9CDCCC}"/>
              </a:ext>
            </a:extLst>
          </p:cNvPr>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marL="0" marR="0" lvl="0" indent="0" algn="ctr" defTabSz="1219170" rtl="0" eaLnBrk="1" fontAlgn="auto" latinLnBrk="0" hangingPunct="1">
              <a:lnSpc>
                <a:spcPct val="106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Verdana" panose="020B0604030504040204" pitchFamily="34" charset="0"/>
              <a:ea typeface="+mn-ea"/>
              <a:cs typeface="+mn-cs"/>
              <a:sym typeface="Verdana" panose="020B0604030504040204" pitchFamily="34" charset="0"/>
            </a:endParaRPr>
          </a:p>
        </p:txBody>
      </p:sp>
      <p:sp>
        <p:nvSpPr>
          <p:cNvPr id="15" name="Title 14"/>
          <p:cNvSpPr>
            <a:spLocks noGrp="1"/>
          </p:cNvSpPr>
          <p:nvPr>
            <p:ph type="title"/>
          </p:nvPr>
        </p:nvSpPr>
        <p:spPr>
          <a:xfrm>
            <a:off x="469900" y="402586"/>
            <a:ext cx="11252200" cy="698501"/>
          </a:xfrm>
        </p:spPr>
        <p:txBody>
          <a:bodyPr/>
          <a:lstStyle/>
          <a:p>
            <a:r>
              <a:rPr lang="en-US" sz="2800" b="1" noProof="0" dirty="0"/>
              <a:t>CURA – </a:t>
            </a:r>
            <a:r>
              <a:rPr lang="en-US" sz="2800" b="1" dirty="0"/>
              <a:t>Your Cohort Group Hub</a:t>
            </a:r>
            <a:endParaRPr lang="en-US" sz="2800" b="1" noProof="0" dirty="0"/>
          </a:p>
        </p:txBody>
      </p:sp>
      <p:pic>
        <p:nvPicPr>
          <p:cNvPr id="3" name="Picture 2">
            <a:extLst>
              <a:ext uri="{FF2B5EF4-FFF2-40B4-BE49-F238E27FC236}">
                <a16:creationId xmlns:a16="http://schemas.microsoft.com/office/drawing/2014/main" id="{532F80CC-51C5-4D18-B705-FCCDC9F42589}"/>
              </a:ext>
            </a:extLst>
          </p:cNvPr>
          <p:cNvPicPr>
            <a:picLocks noChangeAspect="1"/>
          </p:cNvPicPr>
          <p:nvPr/>
        </p:nvPicPr>
        <p:blipFill>
          <a:blip r:embed="rId8"/>
          <a:stretch>
            <a:fillRect/>
          </a:stretch>
        </p:blipFill>
        <p:spPr>
          <a:xfrm>
            <a:off x="152400" y="933396"/>
            <a:ext cx="11887200" cy="5410858"/>
          </a:xfrm>
          <a:prstGeom prst="rect">
            <a:avLst/>
          </a:prstGeom>
        </p:spPr>
      </p:pic>
    </p:spTree>
    <p:extLst>
      <p:ext uri="{BB962C8B-B14F-4D97-AF65-F5344CB8AC3E}">
        <p14:creationId xmlns:p14="http://schemas.microsoft.com/office/powerpoint/2010/main" val="300883898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532FCB-CCEC-434C-87CD-2549D23B7796}"/>
              </a:ext>
            </a:extLst>
          </p:cNvPr>
          <p:cNvPicPr>
            <a:picLocks noChangeAspect="1"/>
          </p:cNvPicPr>
          <p:nvPr/>
        </p:nvPicPr>
        <p:blipFill>
          <a:blip r:embed="rId6"/>
          <a:stretch>
            <a:fillRect/>
          </a:stretch>
        </p:blipFill>
        <p:spPr>
          <a:xfrm>
            <a:off x="749563" y="1101087"/>
            <a:ext cx="5741839" cy="3900269"/>
          </a:xfrm>
          <a:prstGeom prst="rect">
            <a:avLst/>
          </a:prstGeom>
        </p:spPr>
      </p:pic>
      <p:graphicFrame>
        <p:nvGraphicFramePr>
          <p:cNvPr id="2" name="Object 1" hidden="1">
            <a:extLst>
              <a:ext uri="{FF2B5EF4-FFF2-40B4-BE49-F238E27FC236}">
                <a16:creationId xmlns:a16="http://schemas.microsoft.com/office/drawing/2014/main" id="{31063E3E-AEE9-443F-B063-535F9A2877C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3" name="think-cell Slide" r:id="rId7" imgW="498" imgH="499" progId="TCLayout.ActiveDocument.1">
                  <p:embed/>
                </p:oleObj>
              </mc:Choice>
              <mc:Fallback>
                <p:oleObj name="think-cell Slide" r:id="rId7" imgW="498" imgH="499" progId="TCLayout.ActiveDocument.1">
                  <p:embed/>
                  <p:pic>
                    <p:nvPicPr>
                      <p:cNvPr id="2" name="Object 1" hidden="1">
                        <a:extLst>
                          <a:ext uri="{FF2B5EF4-FFF2-40B4-BE49-F238E27FC236}">
                            <a16:creationId xmlns:a16="http://schemas.microsoft.com/office/drawing/2014/main" id="{31063E3E-AEE9-443F-B063-535F9A2877C5}"/>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BE7BAF4-BFCD-4E45-84CA-C72AAA9CDCCC}"/>
              </a:ext>
            </a:extLst>
          </p:cNvPr>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marL="0" marR="0" lvl="0" indent="0" algn="ctr" defTabSz="1219170" rtl="0" eaLnBrk="1" fontAlgn="auto" latinLnBrk="0" hangingPunct="1">
              <a:lnSpc>
                <a:spcPct val="106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Verdana" panose="020B0604030504040204" pitchFamily="34" charset="0"/>
              <a:ea typeface="+mn-ea"/>
              <a:cs typeface="+mn-cs"/>
              <a:sym typeface="Verdana" panose="020B0604030504040204" pitchFamily="34" charset="0"/>
            </a:endParaRPr>
          </a:p>
        </p:txBody>
      </p:sp>
      <p:sp>
        <p:nvSpPr>
          <p:cNvPr id="15" name="Title 14"/>
          <p:cNvSpPr>
            <a:spLocks noGrp="1"/>
          </p:cNvSpPr>
          <p:nvPr>
            <p:ph type="title"/>
          </p:nvPr>
        </p:nvSpPr>
        <p:spPr>
          <a:xfrm>
            <a:off x="469900" y="402586"/>
            <a:ext cx="11252200" cy="698501"/>
          </a:xfrm>
        </p:spPr>
        <p:txBody>
          <a:bodyPr/>
          <a:lstStyle/>
          <a:p>
            <a:r>
              <a:rPr lang="en-US" sz="2800" b="1" dirty="0"/>
              <a:t>CURA – Navigating to access your learning materials </a:t>
            </a:r>
            <a:endParaRPr lang="en-US" sz="2800" b="1" noProof="0" dirty="0"/>
          </a:p>
        </p:txBody>
      </p:sp>
      <p:sp>
        <p:nvSpPr>
          <p:cNvPr id="7" name="Rectangle 6">
            <a:extLst>
              <a:ext uri="{FF2B5EF4-FFF2-40B4-BE49-F238E27FC236}">
                <a16:creationId xmlns:a16="http://schemas.microsoft.com/office/drawing/2014/main" id="{130879A2-9CDF-41DD-B4E9-356599AB48FC}"/>
              </a:ext>
            </a:extLst>
          </p:cNvPr>
          <p:cNvSpPr/>
          <p:nvPr/>
        </p:nvSpPr>
        <p:spPr bwMode="gray">
          <a:xfrm>
            <a:off x="5968765" y="3057028"/>
            <a:ext cx="574007" cy="183949"/>
          </a:xfrm>
          <a:prstGeom prst="rect">
            <a:avLst/>
          </a:prstGeom>
          <a:noFill/>
          <a:ln w="25400" algn="ctr">
            <a:solidFill>
              <a:srgbClr val="FF0000"/>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cxnSp>
        <p:nvCxnSpPr>
          <p:cNvPr id="10" name="Straight Arrow Connector 9">
            <a:extLst>
              <a:ext uri="{FF2B5EF4-FFF2-40B4-BE49-F238E27FC236}">
                <a16:creationId xmlns:a16="http://schemas.microsoft.com/office/drawing/2014/main" id="{759DC16B-27A0-4E55-97F0-12EDF0CED1CE}"/>
              </a:ext>
            </a:extLst>
          </p:cNvPr>
          <p:cNvCxnSpPr>
            <a:cxnSpLocks/>
            <a:endCxn id="7" idx="3"/>
          </p:cNvCxnSpPr>
          <p:nvPr/>
        </p:nvCxnSpPr>
        <p:spPr>
          <a:xfrm flipH="1">
            <a:off x="6542772" y="2743200"/>
            <a:ext cx="556671" cy="4058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E4D9CB1-1398-4DA1-84DC-0730EF8D2C07}"/>
              </a:ext>
            </a:extLst>
          </p:cNvPr>
          <p:cNvSpPr txBox="1"/>
          <p:nvPr/>
        </p:nvSpPr>
        <p:spPr>
          <a:xfrm>
            <a:off x="749563" y="5479914"/>
            <a:ext cx="4487409" cy="553998"/>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srgbClr val="FF0000"/>
                </a:solidFill>
                <a:effectLst/>
                <a:uLnTx/>
                <a:uFillTx/>
                <a:latin typeface="Verdana"/>
                <a:ea typeface="+mn-ea"/>
                <a:cs typeface="+mn-cs"/>
              </a:rPr>
              <a:t>Content is organized in ‘buckets or sections which reflect the sequence and time frame in which Cloud Institute recommends the content to be consumed</a:t>
            </a:r>
          </a:p>
        </p:txBody>
      </p:sp>
      <p:sp>
        <p:nvSpPr>
          <p:cNvPr id="21" name="Rectangle 20">
            <a:extLst>
              <a:ext uri="{FF2B5EF4-FFF2-40B4-BE49-F238E27FC236}">
                <a16:creationId xmlns:a16="http://schemas.microsoft.com/office/drawing/2014/main" id="{39293FE4-CA8C-4644-9142-357ECD9562B2}"/>
              </a:ext>
            </a:extLst>
          </p:cNvPr>
          <p:cNvSpPr/>
          <p:nvPr/>
        </p:nvSpPr>
        <p:spPr bwMode="gray">
          <a:xfrm>
            <a:off x="749563" y="3046754"/>
            <a:ext cx="2383781" cy="1347768"/>
          </a:xfrm>
          <a:prstGeom prst="rect">
            <a:avLst/>
          </a:prstGeom>
          <a:noFill/>
          <a:ln w="25400" algn="ctr">
            <a:solidFill>
              <a:srgbClr val="FF0000"/>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2" name="TextBox 11">
            <a:extLst>
              <a:ext uri="{FF2B5EF4-FFF2-40B4-BE49-F238E27FC236}">
                <a16:creationId xmlns:a16="http://schemas.microsoft.com/office/drawing/2014/main" id="{FF376AB1-B547-4C3B-8291-BD3197AA106C}"/>
              </a:ext>
            </a:extLst>
          </p:cNvPr>
          <p:cNvSpPr txBox="1"/>
          <p:nvPr/>
        </p:nvSpPr>
        <p:spPr>
          <a:xfrm>
            <a:off x="6949440" y="1691233"/>
            <a:ext cx="4772660" cy="2041585"/>
          </a:xfrm>
          <a:prstGeom prst="rect">
            <a:avLst/>
          </a:prstGeom>
          <a:noFill/>
        </p:spPr>
        <p:txBody>
          <a:bodyPr vert="horz" wrap="square" lIns="0" tIns="0" rIns="0" bIns="0" rtlCol="0">
            <a:spAutoFit/>
          </a:bodyPr>
          <a:lstStyle/>
          <a:p>
            <a:pPr marL="285750" marR="0" lvl="0" indent="-285750" algn="l" defTabSz="1219170" rtl="0" eaLnBrk="1" fontAlgn="auto" latinLnBrk="0" hangingPunct="1">
              <a:lnSpc>
                <a:spcPct val="100000"/>
              </a:lnSpc>
              <a:spcBef>
                <a:spcPts val="200"/>
              </a:spcBef>
              <a:spcAft>
                <a:spcPts val="0"/>
              </a:spcAft>
              <a:buClrTx/>
              <a:buSzPct val="1000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This journey is an online, on–demand version of your program syllabus (your Learning Pathway)</a:t>
            </a:r>
          </a:p>
          <a:p>
            <a:pPr marL="285750" marR="0" lvl="0" indent="-285750" algn="l" defTabSz="1219170" rtl="0" eaLnBrk="1" fontAlgn="auto" latinLnBrk="0" hangingPunct="1">
              <a:lnSpc>
                <a:spcPct val="100000"/>
              </a:lnSpc>
              <a:spcBef>
                <a:spcPts val="200"/>
              </a:spcBef>
              <a:spcAft>
                <a:spcPts val="0"/>
              </a:spcAft>
              <a:buClrTx/>
              <a:buSzPct val="100000"/>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Verdana"/>
              <a:ea typeface="+mn-ea"/>
              <a:cs typeface="+mn-cs"/>
            </a:endParaRPr>
          </a:p>
          <a:p>
            <a:pPr marL="285750" marR="0" lvl="0" indent="-285750" algn="l" defTabSz="1219170" rtl="0" eaLnBrk="1" fontAlgn="auto" latinLnBrk="0" hangingPunct="1">
              <a:lnSpc>
                <a:spcPct val="100000"/>
              </a:lnSpc>
              <a:spcBef>
                <a:spcPts val="200"/>
              </a:spcBef>
              <a:spcAft>
                <a:spcPts val="0"/>
              </a:spcAft>
              <a:buClrTx/>
              <a:buSzPct val="1000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Expand each week to access and launch the required training assignments in the recommended timeframe</a:t>
            </a:r>
          </a:p>
          <a:p>
            <a:pPr marL="285750" marR="0" lvl="0" indent="-285750" algn="l" defTabSz="1219170" rtl="0" eaLnBrk="1" fontAlgn="auto" latinLnBrk="0" hangingPunct="1">
              <a:lnSpc>
                <a:spcPct val="100000"/>
              </a:lnSpc>
              <a:spcBef>
                <a:spcPts val="200"/>
              </a:spcBef>
              <a:spcAft>
                <a:spcPts val="0"/>
              </a:spcAft>
              <a:buClrTx/>
              <a:buSzPct val="100000"/>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Verdana"/>
              <a:ea typeface="+mn-ea"/>
              <a:cs typeface="+mn-cs"/>
            </a:endParaRPr>
          </a:p>
          <a:p>
            <a:pPr marL="285750" marR="0" lvl="0" indent="-285750" algn="l" defTabSz="1219170" rtl="0" eaLnBrk="1" fontAlgn="auto" latinLnBrk="0" hangingPunct="1">
              <a:lnSpc>
                <a:spcPct val="100000"/>
              </a:lnSpc>
              <a:spcBef>
                <a:spcPts val="200"/>
              </a:spcBef>
              <a:spcAft>
                <a:spcPts val="0"/>
              </a:spcAft>
              <a:buClrTx/>
              <a:buSzPct val="100000"/>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Verdana"/>
                <a:ea typeface="+mn-ea"/>
                <a:cs typeface="+mn-cs"/>
              </a:rPr>
              <a:t>Feel free to Start Today and follow your own pace!</a:t>
            </a:r>
          </a:p>
        </p:txBody>
      </p:sp>
      <p:cxnSp>
        <p:nvCxnSpPr>
          <p:cNvPr id="23" name="Straight Arrow Connector 22">
            <a:extLst>
              <a:ext uri="{FF2B5EF4-FFF2-40B4-BE49-F238E27FC236}">
                <a16:creationId xmlns:a16="http://schemas.microsoft.com/office/drawing/2014/main" id="{A566A3AF-446C-429D-BC9C-1EBCA074EB4E}"/>
              </a:ext>
            </a:extLst>
          </p:cNvPr>
          <p:cNvCxnSpPr>
            <a:cxnSpLocks/>
            <a:stCxn id="20" idx="0"/>
            <a:endCxn id="21" idx="2"/>
          </p:cNvCxnSpPr>
          <p:nvPr/>
        </p:nvCxnSpPr>
        <p:spPr>
          <a:xfrm flipH="1" flipV="1">
            <a:off x="1941454" y="4394522"/>
            <a:ext cx="1051814" cy="10853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4542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72EA2BA-A75B-4AC2-BD67-D347B74E5A05}"/>
              </a:ext>
            </a:extLst>
          </p:cNvPr>
          <p:cNvPicPr>
            <a:picLocks noChangeAspect="1"/>
          </p:cNvPicPr>
          <p:nvPr/>
        </p:nvPicPr>
        <p:blipFill>
          <a:blip r:embed="rId6"/>
          <a:stretch>
            <a:fillRect/>
          </a:stretch>
        </p:blipFill>
        <p:spPr>
          <a:xfrm>
            <a:off x="5776776" y="1518514"/>
            <a:ext cx="5635564" cy="3135846"/>
          </a:xfrm>
          <a:prstGeom prst="rect">
            <a:avLst/>
          </a:prstGeom>
        </p:spPr>
      </p:pic>
      <p:pic>
        <p:nvPicPr>
          <p:cNvPr id="6" name="Picture 5">
            <a:extLst>
              <a:ext uri="{FF2B5EF4-FFF2-40B4-BE49-F238E27FC236}">
                <a16:creationId xmlns:a16="http://schemas.microsoft.com/office/drawing/2014/main" id="{728279B2-89CD-4959-8A5E-82CCEB1D53EA}"/>
              </a:ext>
            </a:extLst>
          </p:cNvPr>
          <p:cNvPicPr>
            <a:picLocks noChangeAspect="1"/>
          </p:cNvPicPr>
          <p:nvPr/>
        </p:nvPicPr>
        <p:blipFill>
          <a:blip r:embed="rId7"/>
          <a:stretch>
            <a:fillRect/>
          </a:stretch>
        </p:blipFill>
        <p:spPr>
          <a:xfrm>
            <a:off x="307757" y="1475170"/>
            <a:ext cx="5311912" cy="3186196"/>
          </a:xfrm>
          <a:prstGeom prst="rect">
            <a:avLst/>
          </a:prstGeom>
        </p:spPr>
      </p:pic>
      <p:graphicFrame>
        <p:nvGraphicFramePr>
          <p:cNvPr id="2" name="Object 1" hidden="1">
            <a:extLst>
              <a:ext uri="{FF2B5EF4-FFF2-40B4-BE49-F238E27FC236}">
                <a16:creationId xmlns:a16="http://schemas.microsoft.com/office/drawing/2014/main" id="{31063E3E-AEE9-443F-B063-535F9A2877C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7" name="think-cell Slide" r:id="rId8" imgW="498" imgH="499" progId="TCLayout.ActiveDocument.1">
                  <p:embed/>
                </p:oleObj>
              </mc:Choice>
              <mc:Fallback>
                <p:oleObj name="think-cell Slide" r:id="rId8" imgW="498" imgH="499" progId="TCLayout.ActiveDocument.1">
                  <p:embed/>
                  <p:pic>
                    <p:nvPicPr>
                      <p:cNvPr id="2" name="Object 1" hidden="1">
                        <a:extLst>
                          <a:ext uri="{FF2B5EF4-FFF2-40B4-BE49-F238E27FC236}">
                            <a16:creationId xmlns:a16="http://schemas.microsoft.com/office/drawing/2014/main" id="{31063E3E-AEE9-443F-B063-535F9A2877C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BE7BAF4-BFCD-4E45-84CA-C72AAA9CDCCC}"/>
              </a:ext>
            </a:extLst>
          </p:cNvPr>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marL="0" marR="0" lvl="0" indent="0" algn="ctr" defTabSz="1219170" rtl="0" eaLnBrk="1" fontAlgn="auto" latinLnBrk="0" hangingPunct="1">
              <a:lnSpc>
                <a:spcPct val="106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Verdana" panose="020B0604030504040204" pitchFamily="34" charset="0"/>
              <a:ea typeface="+mn-ea"/>
              <a:cs typeface="+mn-cs"/>
              <a:sym typeface="Verdana" panose="020B0604030504040204" pitchFamily="34" charset="0"/>
            </a:endParaRPr>
          </a:p>
        </p:txBody>
      </p:sp>
      <p:sp>
        <p:nvSpPr>
          <p:cNvPr id="15" name="Title 14"/>
          <p:cNvSpPr>
            <a:spLocks noGrp="1"/>
          </p:cNvSpPr>
          <p:nvPr>
            <p:ph type="title"/>
          </p:nvPr>
        </p:nvSpPr>
        <p:spPr>
          <a:xfrm>
            <a:off x="469900" y="402586"/>
            <a:ext cx="11252200" cy="698501"/>
          </a:xfrm>
        </p:spPr>
        <p:txBody>
          <a:bodyPr/>
          <a:lstStyle/>
          <a:p>
            <a:r>
              <a:rPr lang="en-US" sz="2800" b="1" dirty="0"/>
              <a:t>CURA – Accessing your learning materials </a:t>
            </a:r>
            <a:endParaRPr lang="en-US" sz="2800" b="1" noProof="0" dirty="0"/>
          </a:p>
        </p:txBody>
      </p:sp>
      <p:sp>
        <p:nvSpPr>
          <p:cNvPr id="20" name="TextBox 19">
            <a:extLst>
              <a:ext uri="{FF2B5EF4-FFF2-40B4-BE49-F238E27FC236}">
                <a16:creationId xmlns:a16="http://schemas.microsoft.com/office/drawing/2014/main" id="{6E4D9CB1-1398-4DA1-84DC-0730EF8D2C07}"/>
              </a:ext>
            </a:extLst>
          </p:cNvPr>
          <p:cNvSpPr txBox="1"/>
          <p:nvPr/>
        </p:nvSpPr>
        <p:spPr>
          <a:xfrm>
            <a:off x="629263" y="5035449"/>
            <a:ext cx="3870817" cy="184666"/>
          </a:xfrm>
          <a:prstGeom prst="rect">
            <a:avLst/>
          </a:prstGeom>
          <a:noFill/>
        </p:spPr>
        <p:txBody>
          <a:bodyPr vert="horz" wrap="square" lIns="0" tIns="0" rIns="0" bIns="0" rtlCol="0">
            <a:spAutoFit/>
          </a:bodyPr>
          <a:lstStyle/>
          <a:p>
            <a:pPr marL="0" marR="0" lvl="0" indent="0" algn="ctr"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srgbClr val="FF0000"/>
                </a:solidFill>
                <a:effectLst/>
                <a:uLnTx/>
                <a:uFillTx/>
                <a:latin typeface="Verdana"/>
                <a:ea typeface="+mn-ea"/>
                <a:cs typeface="+mn-cs"/>
              </a:rPr>
              <a:t>This is your first course of </a:t>
            </a:r>
            <a:r>
              <a:rPr lang="en-US" sz="1200" dirty="0">
                <a:solidFill>
                  <a:srgbClr val="FF0000"/>
                </a:solidFill>
                <a:latin typeface="Verdana"/>
              </a:rPr>
              <a:t>Week 1: Pre Read</a:t>
            </a:r>
            <a:r>
              <a:rPr kumimoji="0" lang="en-US" sz="1200" b="0" i="0" u="none" strike="noStrike" kern="1200" cap="none" spc="0" normalizeH="0" baseline="0" noProof="0" dirty="0">
                <a:ln>
                  <a:noFill/>
                </a:ln>
                <a:solidFill>
                  <a:srgbClr val="FF0000"/>
                </a:solidFill>
                <a:effectLst/>
                <a:uLnTx/>
                <a:uFillTx/>
                <a:latin typeface="Verdana"/>
                <a:ea typeface="+mn-ea"/>
                <a:cs typeface="+mn-cs"/>
              </a:rPr>
              <a:t>!</a:t>
            </a:r>
          </a:p>
        </p:txBody>
      </p:sp>
      <p:sp>
        <p:nvSpPr>
          <p:cNvPr id="21" name="Rectangle 20">
            <a:extLst>
              <a:ext uri="{FF2B5EF4-FFF2-40B4-BE49-F238E27FC236}">
                <a16:creationId xmlns:a16="http://schemas.microsoft.com/office/drawing/2014/main" id="{39293FE4-CA8C-4644-9142-357ECD9562B2}"/>
              </a:ext>
            </a:extLst>
          </p:cNvPr>
          <p:cNvSpPr/>
          <p:nvPr/>
        </p:nvSpPr>
        <p:spPr bwMode="gray">
          <a:xfrm>
            <a:off x="403754" y="3298003"/>
            <a:ext cx="1363401" cy="1338187"/>
          </a:xfrm>
          <a:prstGeom prst="rect">
            <a:avLst/>
          </a:prstGeom>
          <a:noFill/>
          <a:ln w="25400" algn="ctr">
            <a:solidFill>
              <a:srgbClr val="FF0000"/>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cxnSp>
        <p:nvCxnSpPr>
          <p:cNvPr id="23" name="Straight Arrow Connector 22">
            <a:extLst>
              <a:ext uri="{FF2B5EF4-FFF2-40B4-BE49-F238E27FC236}">
                <a16:creationId xmlns:a16="http://schemas.microsoft.com/office/drawing/2014/main" id="{A566A3AF-446C-429D-BC9C-1EBCA074EB4E}"/>
              </a:ext>
            </a:extLst>
          </p:cNvPr>
          <p:cNvCxnSpPr>
            <a:cxnSpLocks/>
            <a:stCxn id="20" idx="0"/>
            <a:endCxn id="21" idx="2"/>
          </p:cNvCxnSpPr>
          <p:nvPr/>
        </p:nvCxnSpPr>
        <p:spPr>
          <a:xfrm flipH="1" flipV="1">
            <a:off x="1085455" y="4636190"/>
            <a:ext cx="1479217" cy="3992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89B285D-7081-4F59-B253-0B27AB51F445}"/>
              </a:ext>
            </a:extLst>
          </p:cNvPr>
          <p:cNvSpPr txBox="1"/>
          <p:nvPr/>
        </p:nvSpPr>
        <p:spPr>
          <a:xfrm>
            <a:off x="5843270" y="1226583"/>
            <a:ext cx="4772660" cy="215444"/>
          </a:xfrm>
          <a:prstGeom prst="rect">
            <a:avLst/>
          </a:prstGeom>
          <a:noFill/>
        </p:spPr>
        <p:txBody>
          <a:bodyPr vert="horz" wrap="square" lIns="0" tIns="0" rIns="0" bIns="0" rtlCol="0">
            <a:spAutoFit/>
          </a:bodyPr>
          <a:lstStyle/>
          <a:p>
            <a:pPr marL="285750" marR="0" lvl="0" indent="-285750" algn="l" defTabSz="1219170" rtl="0" eaLnBrk="1" fontAlgn="auto" latinLnBrk="0" hangingPunct="1">
              <a:lnSpc>
                <a:spcPct val="100000"/>
              </a:lnSpc>
              <a:spcBef>
                <a:spcPts val="200"/>
              </a:spcBef>
              <a:spcAft>
                <a:spcPts val="0"/>
              </a:spcAft>
              <a:buClrTx/>
              <a:buSzPct val="1000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You will see a brief description of the course</a:t>
            </a:r>
          </a:p>
        </p:txBody>
      </p:sp>
      <p:sp>
        <p:nvSpPr>
          <p:cNvPr id="36" name="Rectangle 35">
            <a:extLst>
              <a:ext uri="{FF2B5EF4-FFF2-40B4-BE49-F238E27FC236}">
                <a16:creationId xmlns:a16="http://schemas.microsoft.com/office/drawing/2014/main" id="{93AC093A-0281-41C3-A3DD-026F718FF08D}"/>
              </a:ext>
            </a:extLst>
          </p:cNvPr>
          <p:cNvSpPr/>
          <p:nvPr/>
        </p:nvSpPr>
        <p:spPr bwMode="gray">
          <a:xfrm>
            <a:off x="10098069" y="2588608"/>
            <a:ext cx="439459" cy="233960"/>
          </a:xfrm>
          <a:prstGeom prst="rect">
            <a:avLst/>
          </a:prstGeom>
          <a:noFill/>
          <a:ln w="25400" algn="ctr">
            <a:solidFill>
              <a:srgbClr val="FF0000"/>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37" name="TextBox 36">
            <a:extLst>
              <a:ext uri="{FF2B5EF4-FFF2-40B4-BE49-F238E27FC236}">
                <a16:creationId xmlns:a16="http://schemas.microsoft.com/office/drawing/2014/main" id="{5D29BB08-13A2-4521-85C8-6174C04448D7}"/>
              </a:ext>
            </a:extLst>
          </p:cNvPr>
          <p:cNvSpPr txBox="1"/>
          <p:nvPr/>
        </p:nvSpPr>
        <p:spPr>
          <a:xfrm>
            <a:off x="6830228" y="4918053"/>
            <a:ext cx="3785702" cy="369332"/>
          </a:xfrm>
          <a:prstGeom prst="rect">
            <a:avLst/>
          </a:prstGeom>
          <a:noFill/>
        </p:spPr>
        <p:txBody>
          <a:bodyPr vert="horz" wrap="square" lIns="0" tIns="0" rIns="0" bIns="0" rtlCol="0">
            <a:spAutoFit/>
          </a:bodyPr>
          <a:lstStyle/>
          <a:p>
            <a:pPr marL="0" marR="0" lvl="0" indent="0" algn="r"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srgbClr val="FF0000"/>
                </a:solidFill>
                <a:effectLst/>
                <a:uLnTx/>
                <a:uFillTx/>
                <a:latin typeface="Verdana"/>
                <a:ea typeface="+mn-ea"/>
                <a:cs typeface="+mn-cs"/>
              </a:rPr>
              <a:t>Depending on the course, click on the image or the link on the description to access the content</a:t>
            </a:r>
          </a:p>
        </p:txBody>
      </p:sp>
      <p:cxnSp>
        <p:nvCxnSpPr>
          <p:cNvPr id="38" name="Straight Arrow Connector 37">
            <a:extLst>
              <a:ext uri="{FF2B5EF4-FFF2-40B4-BE49-F238E27FC236}">
                <a16:creationId xmlns:a16="http://schemas.microsoft.com/office/drawing/2014/main" id="{B4D1E974-AC02-475E-B5C1-61262960CD33}"/>
              </a:ext>
            </a:extLst>
          </p:cNvPr>
          <p:cNvCxnSpPr>
            <a:cxnSpLocks/>
            <a:stCxn id="37" idx="0"/>
          </p:cNvCxnSpPr>
          <p:nvPr/>
        </p:nvCxnSpPr>
        <p:spPr>
          <a:xfrm flipV="1">
            <a:off x="8723079" y="2931315"/>
            <a:ext cx="1594719" cy="19867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FAE187F-BD35-4AFE-B684-842840B28984}"/>
              </a:ext>
            </a:extLst>
          </p:cNvPr>
          <p:cNvSpPr/>
          <p:nvPr/>
        </p:nvSpPr>
        <p:spPr bwMode="gray">
          <a:xfrm>
            <a:off x="6062481" y="2157573"/>
            <a:ext cx="1576692" cy="1547485"/>
          </a:xfrm>
          <a:prstGeom prst="rect">
            <a:avLst/>
          </a:prstGeom>
          <a:noFill/>
          <a:ln w="25400" algn="ctr">
            <a:solidFill>
              <a:srgbClr val="FF0000"/>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cxnSp>
        <p:nvCxnSpPr>
          <p:cNvPr id="44" name="Straight Arrow Connector 43">
            <a:extLst>
              <a:ext uri="{FF2B5EF4-FFF2-40B4-BE49-F238E27FC236}">
                <a16:creationId xmlns:a16="http://schemas.microsoft.com/office/drawing/2014/main" id="{49401698-C428-4CFF-BC85-C3F5B16AB58F}"/>
              </a:ext>
            </a:extLst>
          </p:cNvPr>
          <p:cNvCxnSpPr>
            <a:cxnSpLocks/>
            <a:stCxn id="37" idx="0"/>
          </p:cNvCxnSpPr>
          <p:nvPr/>
        </p:nvCxnSpPr>
        <p:spPr>
          <a:xfrm flipH="1" flipV="1">
            <a:off x="7607457" y="3734341"/>
            <a:ext cx="1115622" cy="11837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3BE10BC-7EB6-42EE-A77F-77AA2204E7F9}"/>
              </a:ext>
            </a:extLst>
          </p:cNvPr>
          <p:cNvSpPr txBox="1"/>
          <p:nvPr/>
        </p:nvSpPr>
        <p:spPr>
          <a:xfrm>
            <a:off x="5843270" y="5526018"/>
            <a:ext cx="5878830" cy="887422"/>
          </a:xfrm>
          <a:prstGeom prst="rect">
            <a:avLst/>
          </a:prstGeom>
          <a:noFill/>
        </p:spPr>
        <p:txBody>
          <a:bodyPr vert="horz" wrap="square" lIns="0" tIns="0" rIns="0" bIns="0" rtlCol="0">
            <a:spAutoFit/>
          </a:bodyPr>
          <a:lstStyle/>
          <a:p>
            <a:pPr marL="285750" marR="0" lvl="0" indent="-285750" algn="l" defTabSz="1219170" rtl="0" eaLnBrk="1" fontAlgn="auto" latinLnBrk="0" hangingPunct="1">
              <a:lnSpc>
                <a:spcPct val="100000"/>
              </a:lnSpc>
              <a:spcBef>
                <a:spcPts val="200"/>
              </a:spcBef>
              <a:spcAft>
                <a:spcPts val="0"/>
              </a:spcAft>
              <a:buClrTx/>
              <a:buSzPct val="1000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You will be taken out of CURA into the Learning Platform (e.g., Udemy)</a:t>
            </a:r>
          </a:p>
          <a:p>
            <a:pPr marL="285750" marR="0" lvl="0" indent="-285750" algn="l" defTabSz="1219170" rtl="0" eaLnBrk="1" fontAlgn="auto" latinLnBrk="0" hangingPunct="1">
              <a:lnSpc>
                <a:spcPct val="100000"/>
              </a:lnSpc>
              <a:spcBef>
                <a:spcPts val="200"/>
              </a:spcBef>
              <a:spcAft>
                <a:spcPts val="0"/>
              </a:spcAft>
              <a:buClrTx/>
              <a:buSzPct val="1000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Once you are done consuming the content, come back to CURA to continue your learning!</a:t>
            </a:r>
          </a:p>
        </p:txBody>
      </p:sp>
    </p:spTree>
    <p:extLst>
      <p:ext uri="{BB962C8B-B14F-4D97-AF65-F5344CB8AC3E}">
        <p14:creationId xmlns:p14="http://schemas.microsoft.com/office/powerpoint/2010/main" val="1451387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76FBC4E-18B4-43E7-BCFF-8E6CBDB211F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1" name="think-cell Slide" r:id="rId5" imgW="498" imgH="499" progId="TCLayout.ActiveDocument.1">
                  <p:embed/>
                </p:oleObj>
              </mc:Choice>
              <mc:Fallback>
                <p:oleObj name="think-cell Slide" r:id="rId5" imgW="498" imgH="499" progId="TCLayout.ActiveDocument.1">
                  <p:embed/>
                  <p:pic>
                    <p:nvPicPr>
                      <p:cNvPr id="4" name="Object 3" hidden="1">
                        <a:extLst>
                          <a:ext uri="{FF2B5EF4-FFF2-40B4-BE49-F238E27FC236}">
                            <a16:creationId xmlns:a16="http://schemas.microsoft.com/office/drawing/2014/main" id="{376FBC4E-18B4-43E7-BCFF-8E6CBDB211F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EF06FAE-DD14-494C-9A2A-943090BE6BDD}"/>
              </a:ext>
            </a:extLst>
          </p:cNvPr>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marL="0" marR="0" lvl="0" indent="0" algn="ctr" defTabSz="1219170" rtl="0" eaLnBrk="1" fontAlgn="auto" latinLnBrk="0" hangingPunct="1">
              <a:lnSpc>
                <a:spcPct val="106000"/>
              </a:lnSpc>
              <a:spcBef>
                <a:spcPts val="0"/>
              </a:spcBef>
              <a:spcAft>
                <a:spcPts val="0"/>
              </a:spcAft>
              <a:buClrTx/>
              <a:buSzTx/>
              <a:buFontTx/>
              <a:buNone/>
              <a:tabLst/>
              <a:defRPr/>
            </a:pPr>
            <a:endParaRPr kumimoji="0" lang="en-US" sz="3850" b="1" i="0" u="none" strike="noStrike" kern="1200" cap="none" spc="0" normalizeH="0" baseline="0" noProof="0" dirty="0">
              <a:ln>
                <a:noFill/>
              </a:ln>
              <a:solidFill>
                <a:prstClr val="white"/>
              </a:solidFill>
              <a:effectLst/>
              <a:uLnTx/>
              <a:uFillTx/>
              <a:latin typeface="Verdana" panose="020B0604030504040204" pitchFamily="34" charset="0"/>
              <a:ea typeface="Open Sans" panose="020B0606030504020204" pitchFamily="34" charset="0"/>
              <a:cs typeface="Open Sans" panose="020B0606030504020204" pitchFamily="34" charset="0"/>
              <a:sym typeface="Verdana" panose="020B0604030504040204" pitchFamily="34" charset="0"/>
            </a:endParaRPr>
          </a:p>
        </p:txBody>
      </p:sp>
      <p:sp>
        <p:nvSpPr>
          <p:cNvPr id="2" name="Title 1">
            <a:extLst>
              <a:ext uri="{FF2B5EF4-FFF2-40B4-BE49-F238E27FC236}">
                <a16:creationId xmlns:a16="http://schemas.microsoft.com/office/drawing/2014/main" id="{59B125D1-2B6A-46FF-AE11-7804B9E3D9C3}"/>
              </a:ext>
            </a:extLst>
          </p:cNvPr>
          <p:cNvSpPr>
            <a:spLocks noGrp="1"/>
          </p:cNvSpPr>
          <p:nvPr>
            <p:ph type="title"/>
          </p:nvPr>
        </p:nvSpPr>
        <p:spPr/>
        <p:txBody>
          <a:bodyPr/>
          <a:lstStyle/>
          <a:p>
            <a:r>
              <a:rPr lang="en-US" dirty="0"/>
              <a:t>FAQ</a:t>
            </a:r>
          </a:p>
        </p:txBody>
      </p:sp>
    </p:spTree>
    <p:extLst>
      <p:ext uri="{BB962C8B-B14F-4D97-AF65-F5344CB8AC3E}">
        <p14:creationId xmlns:p14="http://schemas.microsoft.com/office/powerpoint/2010/main" val="373283609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87375" y="692092"/>
            <a:ext cx="11017250" cy="6165908"/>
          </a:xfrm>
        </p:spPr>
        <p:txBody>
          <a:bodyPr>
            <a:noAutofit/>
          </a:bodyPr>
          <a:lstStyle/>
          <a:p>
            <a:pPr>
              <a:spcBef>
                <a:spcPts val="0"/>
              </a:spcBef>
              <a:spcAft>
                <a:spcPts val="0"/>
              </a:spcAft>
            </a:pPr>
            <a:r>
              <a:rPr lang="en-US" sz="1300" b="1" dirty="0">
                <a:highlight>
                  <a:srgbClr val="FCFCFC"/>
                </a:highlight>
              </a:rPr>
              <a:t>Q: How was I nominated for this course?</a:t>
            </a:r>
          </a:p>
          <a:p>
            <a:pPr>
              <a:spcBef>
                <a:spcPts val="0"/>
              </a:spcBef>
              <a:spcAft>
                <a:spcPts val="0"/>
              </a:spcAft>
            </a:pPr>
            <a:endParaRPr lang="en-US" sz="1300" dirty="0">
              <a:highlight>
                <a:srgbClr val="FCFCFC"/>
              </a:highlight>
            </a:endParaRPr>
          </a:p>
          <a:p>
            <a:pPr>
              <a:spcBef>
                <a:spcPts val="0"/>
              </a:spcBef>
              <a:spcAft>
                <a:spcPts val="0"/>
              </a:spcAft>
            </a:pPr>
            <a:r>
              <a:rPr lang="en-US" sz="1300" i="1" dirty="0">
                <a:highlight>
                  <a:srgbClr val="FCFCFC"/>
                </a:highlight>
              </a:rPr>
              <a:t>A: Learners are nominated for the Deloitte Cloud Institute by their Talent Group Leader(s). Professional development is an integral part of Deloitte’s continuous learning environment. This opportunity will allow you to receive a certification from one of the major Cloud vendors.*</a:t>
            </a:r>
          </a:p>
          <a:p>
            <a:pPr>
              <a:spcBef>
                <a:spcPts val="0"/>
              </a:spcBef>
              <a:spcAft>
                <a:spcPts val="0"/>
              </a:spcAft>
            </a:pPr>
            <a:endParaRPr lang="en-US" sz="1300" i="1" dirty="0">
              <a:highlight>
                <a:srgbClr val="FCFCFC"/>
              </a:highlight>
            </a:endParaRPr>
          </a:p>
          <a:p>
            <a:pPr>
              <a:spcBef>
                <a:spcPts val="0"/>
              </a:spcBef>
              <a:spcAft>
                <a:spcPts val="0"/>
              </a:spcAft>
            </a:pPr>
            <a:r>
              <a:rPr lang="en-US" sz="1300" b="1" dirty="0">
                <a:highlight>
                  <a:srgbClr val="FCFCFC"/>
                </a:highlight>
              </a:rPr>
              <a:t>Q: Do I need prior experience in Cloud/DevOps, or is this truly a foundational course to build that knowledge?</a:t>
            </a:r>
          </a:p>
          <a:p>
            <a:pPr>
              <a:spcBef>
                <a:spcPts val="0"/>
              </a:spcBef>
              <a:spcAft>
                <a:spcPts val="0"/>
              </a:spcAft>
            </a:pPr>
            <a:endParaRPr lang="en-US" sz="1300" dirty="0">
              <a:highlight>
                <a:srgbClr val="FCFCFC"/>
              </a:highlight>
            </a:endParaRPr>
          </a:p>
          <a:p>
            <a:pPr>
              <a:spcBef>
                <a:spcPts val="0"/>
              </a:spcBef>
              <a:spcAft>
                <a:spcPts val="0"/>
              </a:spcAft>
            </a:pPr>
            <a:r>
              <a:rPr lang="en-US" sz="1300" i="1" dirty="0">
                <a:highlight>
                  <a:srgbClr val="FCFCFC"/>
                </a:highlight>
              </a:rPr>
              <a:t>A: This training is foundational. No prior knowledge or experience is required. </a:t>
            </a:r>
          </a:p>
          <a:p>
            <a:pPr>
              <a:spcBef>
                <a:spcPts val="0"/>
              </a:spcBef>
              <a:spcAft>
                <a:spcPts val="0"/>
              </a:spcAft>
            </a:pPr>
            <a:endParaRPr lang="en-US" sz="1300" b="1" i="1" noProof="0" dirty="0">
              <a:highlight>
                <a:srgbClr val="FCFCFC"/>
              </a:highlight>
            </a:endParaRPr>
          </a:p>
          <a:p>
            <a:pPr>
              <a:spcBef>
                <a:spcPts val="0"/>
              </a:spcBef>
              <a:spcAft>
                <a:spcPts val="0"/>
              </a:spcAft>
            </a:pPr>
            <a:endParaRPr lang="en-US" sz="1300" b="1" dirty="0">
              <a:highlight>
                <a:srgbClr val="FCFCFC"/>
              </a:highlight>
            </a:endParaRPr>
          </a:p>
          <a:p>
            <a:pPr>
              <a:spcBef>
                <a:spcPts val="0"/>
              </a:spcBef>
              <a:spcAft>
                <a:spcPts val="0"/>
              </a:spcAft>
            </a:pPr>
            <a:r>
              <a:rPr lang="en-US" sz="1300" b="1" noProof="0" dirty="0">
                <a:highlight>
                  <a:srgbClr val="FCFCFC"/>
                </a:highlight>
              </a:rPr>
              <a:t>Q: I am unable to attend the </a:t>
            </a:r>
            <a:r>
              <a:rPr lang="en-US" sz="1300" b="1" dirty="0">
                <a:highlight>
                  <a:srgbClr val="FCFCFC"/>
                </a:highlight>
              </a:rPr>
              <a:t>virtual bootcamp(s)</a:t>
            </a:r>
            <a:r>
              <a:rPr lang="en-US" sz="1300" b="1" noProof="0" dirty="0">
                <a:highlight>
                  <a:srgbClr val="FCFCFC"/>
                </a:highlight>
              </a:rPr>
              <a:t>, can I still complete the cohort?</a:t>
            </a:r>
          </a:p>
          <a:p>
            <a:pPr>
              <a:spcBef>
                <a:spcPts val="0"/>
              </a:spcBef>
              <a:spcAft>
                <a:spcPts val="0"/>
              </a:spcAft>
            </a:pPr>
            <a:endParaRPr lang="en-US" sz="1300" dirty="0">
              <a:highlight>
                <a:srgbClr val="FCFCFC"/>
              </a:highlight>
            </a:endParaRPr>
          </a:p>
          <a:p>
            <a:pPr>
              <a:spcBef>
                <a:spcPts val="0"/>
              </a:spcBef>
              <a:spcAft>
                <a:spcPts val="0"/>
              </a:spcAft>
            </a:pPr>
            <a:r>
              <a:rPr lang="en-US" sz="1300" i="1" dirty="0">
                <a:highlight>
                  <a:srgbClr val="FCFCFC"/>
                </a:highlight>
              </a:rPr>
              <a:t>A: </a:t>
            </a:r>
            <a:r>
              <a:rPr lang="en-US" sz="1300" i="1" noProof="0" dirty="0">
                <a:highlight>
                  <a:srgbClr val="FCFCFC"/>
                </a:highlight>
              </a:rPr>
              <a:t>The bootcamps are required in order to successfully complete the program</a:t>
            </a:r>
            <a:r>
              <a:rPr lang="en-US" sz="1300" i="1" dirty="0">
                <a:highlight>
                  <a:srgbClr val="FCFCFC"/>
                </a:highlight>
              </a:rPr>
              <a:t>. If the dates of the bootcamps conflict with urgent client needs or a  personal emergency arises, please </a:t>
            </a:r>
            <a:r>
              <a:rPr lang="en-US" sz="1300" i="1" noProof="0" dirty="0">
                <a:highlight>
                  <a:srgbClr val="FCFCFC"/>
                </a:highlight>
              </a:rPr>
              <a:t>reach out to the Cloud Institute Team for further assistance.    </a:t>
            </a:r>
          </a:p>
          <a:p>
            <a:pPr>
              <a:spcBef>
                <a:spcPts val="0"/>
              </a:spcBef>
              <a:spcAft>
                <a:spcPts val="0"/>
              </a:spcAft>
            </a:pPr>
            <a:endParaRPr lang="en-US" sz="1300" dirty="0"/>
          </a:p>
          <a:p>
            <a:pPr>
              <a:spcBef>
                <a:spcPts val="0"/>
              </a:spcBef>
              <a:spcAft>
                <a:spcPts val="0"/>
              </a:spcAft>
            </a:pPr>
            <a:endParaRPr lang="en-US" sz="1300" dirty="0"/>
          </a:p>
          <a:p>
            <a:pPr>
              <a:spcBef>
                <a:spcPts val="0"/>
              </a:spcBef>
              <a:spcAft>
                <a:spcPts val="0"/>
              </a:spcAft>
            </a:pPr>
            <a:endParaRPr lang="en-US" sz="1300" dirty="0"/>
          </a:p>
          <a:p>
            <a:pPr>
              <a:spcBef>
                <a:spcPts val="0"/>
              </a:spcBef>
              <a:spcAft>
                <a:spcPts val="0"/>
              </a:spcAft>
            </a:pPr>
            <a:endParaRPr lang="en-US" sz="1200" noProof="0" dirty="0"/>
          </a:p>
        </p:txBody>
      </p:sp>
      <p:sp>
        <p:nvSpPr>
          <p:cNvPr id="3" name="Rectangle 2">
            <a:extLst>
              <a:ext uri="{FF2B5EF4-FFF2-40B4-BE49-F238E27FC236}">
                <a16:creationId xmlns:a16="http://schemas.microsoft.com/office/drawing/2014/main" id="{063CE136-E632-4330-B3B5-96C3E5BC0BCD}"/>
              </a:ext>
            </a:extLst>
          </p:cNvPr>
          <p:cNvSpPr/>
          <p:nvPr/>
        </p:nvSpPr>
        <p:spPr bwMode="gray">
          <a:xfrm>
            <a:off x="8728438" y="6292926"/>
            <a:ext cx="3196434" cy="123111"/>
          </a:xfrm>
          <a:prstGeom prst="rect">
            <a:avLst/>
          </a:prstGeom>
          <a:noFill/>
        </p:spPr>
        <p:txBody>
          <a:bodyPr wrap="square" lIns="0" tIns="0" rIns="0" bIns="0">
            <a:spAutoFit/>
          </a:bodyPr>
          <a:lstStyle/>
          <a:p>
            <a:pPr defTabSz="914400">
              <a:defRPr/>
            </a:pPr>
            <a:r>
              <a:rPr lang="en-US" sz="800" dirty="0">
                <a:solidFill>
                  <a:prstClr val="black"/>
                </a:solidFill>
                <a:latin typeface="+mj-lt"/>
              </a:rPr>
              <a:t>*The Azure bootcamp is for 4 days from Mar 23 – Mar 26</a:t>
            </a:r>
          </a:p>
        </p:txBody>
      </p:sp>
    </p:spTree>
    <p:extLst>
      <p:ext uri="{BB962C8B-B14F-4D97-AF65-F5344CB8AC3E}">
        <p14:creationId xmlns:p14="http://schemas.microsoft.com/office/powerpoint/2010/main" val="68457769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0375" y="771525"/>
            <a:ext cx="11017250" cy="5314950"/>
          </a:xfrm>
        </p:spPr>
        <p:txBody>
          <a:bodyPr>
            <a:noAutofit/>
          </a:bodyPr>
          <a:lstStyle/>
          <a:p>
            <a:pPr>
              <a:spcBef>
                <a:spcPts val="0"/>
              </a:spcBef>
              <a:spcAft>
                <a:spcPts val="0"/>
              </a:spcAft>
            </a:pPr>
            <a:endParaRPr lang="en-US" sz="1300" b="1" dirty="0"/>
          </a:p>
          <a:p>
            <a:pPr>
              <a:spcBef>
                <a:spcPts val="0"/>
              </a:spcBef>
              <a:spcAft>
                <a:spcPts val="0"/>
              </a:spcAft>
            </a:pPr>
            <a:r>
              <a:rPr lang="en-US" sz="1300" b="1" dirty="0"/>
              <a:t>Q: How do I find the correct courses in </a:t>
            </a:r>
            <a:r>
              <a:rPr lang="en-US" sz="1300" b="1" dirty="0" err="1"/>
              <a:t>Cura</a:t>
            </a:r>
            <a:r>
              <a:rPr lang="en-US" sz="1300" b="1" dirty="0"/>
              <a:t>?</a:t>
            </a:r>
          </a:p>
          <a:p>
            <a:pPr>
              <a:spcBef>
                <a:spcPts val="0"/>
              </a:spcBef>
              <a:spcAft>
                <a:spcPts val="0"/>
              </a:spcAft>
            </a:pPr>
            <a:endParaRPr lang="en-US" sz="1300" i="1" dirty="0"/>
          </a:p>
          <a:p>
            <a:pPr>
              <a:spcBef>
                <a:spcPts val="0"/>
              </a:spcBef>
              <a:spcAft>
                <a:spcPts val="0"/>
              </a:spcAft>
            </a:pPr>
            <a:r>
              <a:rPr lang="en-US" sz="1300" i="1" dirty="0"/>
              <a:t>A: After the kickoff call you will receive a deck all of the necessary links to the courses. </a:t>
            </a:r>
          </a:p>
          <a:p>
            <a:pPr>
              <a:spcBef>
                <a:spcPts val="0"/>
              </a:spcBef>
              <a:spcAft>
                <a:spcPts val="0"/>
              </a:spcAft>
            </a:pPr>
            <a:endParaRPr lang="en-US" sz="1300" b="1" dirty="0"/>
          </a:p>
          <a:p>
            <a:pPr>
              <a:spcBef>
                <a:spcPts val="0"/>
              </a:spcBef>
              <a:spcAft>
                <a:spcPts val="0"/>
              </a:spcAft>
            </a:pPr>
            <a:r>
              <a:rPr lang="en-US" sz="1300" b="1" dirty="0"/>
              <a:t>Q: Where do I charge my time?</a:t>
            </a:r>
          </a:p>
          <a:p>
            <a:pPr>
              <a:spcBef>
                <a:spcPts val="0"/>
              </a:spcBef>
              <a:spcAft>
                <a:spcPts val="0"/>
              </a:spcAft>
            </a:pPr>
            <a:endParaRPr lang="en-US" sz="1300" dirty="0"/>
          </a:p>
          <a:p>
            <a:pPr>
              <a:spcBef>
                <a:spcPts val="0"/>
              </a:spcBef>
              <a:spcAft>
                <a:spcPts val="0"/>
              </a:spcAft>
            </a:pPr>
            <a:r>
              <a:rPr lang="en-US" sz="1300" i="1" dirty="0"/>
              <a:t>A: Time spent for the Cloud Institute should be charged to CEDXXXXX-01-01-01-0000. The XXXXX is your cost center.</a:t>
            </a:r>
          </a:p>
          <a:p>
            <a:pPr>
              <a:spcBef>
                <a:spcPts val="0"/>
              </a:spcBef>
              <a:spcAft>
                <a:spcPts val="0"/>
              </a:spcAft>
            </a:pPr>
            <a:endParaRPr lang="en-US" sz="1300" b="1" dirty="0"/>
          </a:p>
          <a:p>
            <a:pPr>
              <a:spcBef>
                <a:spcPts val="0"/>
              </a:spcBef>
              <a:spcAft>
                <a:spcPts val="0"/>
              </a:spcAft>
            </a:pPr>
            <a:r>
              <a:rPr lang="en-US" sz="1300" b="1" dirty="0"/>
              <a:t>Q: Who pays for the exam? </a:t>
            </a:r>
          </a:p>
          <a:p>
            <a:pPr>
              <a:spcBef>
                <a:spcPts val="0"/>
              </a:spcBef>
              <a:spcAft>
                <a:spcPts val="0"/>
              </a:spcAft>
            </a:pPr>
            <a:endParaRPr lang="en-US" sz="1300" i="1" dirty="0"/>
          </a:p>
          <a:p>
            <a:pPr>
              <a:spcBef>
                <a:spcPts val="0"/>
              </a:spcBef>
              <a:spcAft>
                <a:spcPts val="0"/>
              </a:spcAft>
            </a:pPr>
            <a:r>
              <a:rPr lang="en-US" sz="1300" i="1" dirty="0"/>
              <a:t>A: All Cloud Institute learners will receive a voucher – with no cost to them. </a:t>
            </a:r>
          </a:p>
          <a:p>
            <a:pPr>
              <a:spcBef>
                <a:spcPts val="0"/>
              </a:spcBef>
              <a:spcAft>
                <a:spcPts val="0"/>
              </a:spcAft>
            </a:pPr>
            <a:endParaRPr lang="en-US" sz="1300" b="1" dirty="0"/>
          </a:p>
          <a:p>
            <a:pPr>
              <a:spcBef>
                <a:spcPts val="0"/>
              </a:spcBef>
              <a:spcAft>
                <a:spcPts val="0"/>
              </a:spcAft>
            </a:pPr>
            <a:r>
              <a:rPr lang="en-US" sz="1300" b="1" dirty="0">
                <a:highlight>
                  <a:srgbClr val="FCFCFC"/>
                </a:highlight>
              </a:rPr>
              <a:t>Q: Can I request a voucher for the exam?</a:t>
            </a:r>
          </a:p>
          <a:p>
            <a:pPr>
              <a:spcBef>
                <a:spcPts val="0"/>
              </a:spcBef>
              <a:spcAft>
                <a:spcPts val="0"/>
              </a:spcAft>
            </a:pPr>
            <a:endParaRPr lang="en-US" sz="1300" dirty="0">
              <a:highlight>
                <a:srgbClr val="FCFCFC"/>
              </a:highlight>
            </a:endParaRPr>
          </a:p>
          <a:p>
            <a:pPr>
              <a:spcBef>
                <a:spcPts val="0"/>
              </a:spcBef>
              <a:spcAft>
                <a:spcPts val="0"/>
              </a:spcAft>
            </a:pPr>
            <a:r>
              <a:rPr lang="en-US" sz="1300" i="1" dirty="0">
                <a:highlight>
                  <a:srgbClr val="FCFCFC"/>
                </a:highlight>
              </a:rPr>
              <a:t>A: Cloud Institute cohort participants will be provided a voucher in Week 9 or 10 depending upon their progress and post discussion with the learning coaches. Learners should not purchase a voucher themselves. (Foundational)</a:t>
            </a:r>
          </a:p>
          <a:p>
            <a:pPr>
              <a:spcBef>
                <a:spcPts val="0"/>
              </a:spcBef>
              <a:spcAft>
                <a:spcPts val="0"/>
              </a:spcAft>
            </a:pPr>
            <a:endParaRPr lang="en-US" sz="1300" i="1" dirty="0">
              <a:highlight>
                <a:srgbClr val="FFFF00"/>
              </a:highlight>
            </a:endParaRPr>
          </a:p>
          <a:p>
            <a:pPr>
              <a:spcBef>
                <a:spcPts val="0"/>
              </a:spcBef>
              <a:spcAft>
                <a:spcPts val="0"/>
              </a:spcAft>
            </a:pPr>
            <a:endParaRPr lang="en-US" sz="1300" noProof="0" dirty="0"/>
          </a:p>
          <a:p>
            <a:pPr>
              <a:spcBef>
                <a:spcPts val="0"/>
              </a:spcBef>
              <a:spcAft>
                <a:spcPts val="0"/>
              </a:spcAft>
            </a:pPr>
            <a:r>
              <a:rPr lang="en-US" sz="1300" b="1" dirty="0"/>
              <a:t>Q: If I do not pass the exam, can I retake it?</a:t>
            </a:r>
          </a:p>
          <a:p>
            <a:pPr>
              <a:spcBef>
                <a:spcPts val="0"/>
              </a:spcBef>
              <a:spcAft>
                <a:spcPts val="0"/>
              </a:spcAft>
            </a:pPr>
            <a:endParaRPr lang="en-US" sz="1300" dirty="0"/>
          </a:p>
          <a:p>
            <a:pPr>
              <a:spcBef>
                <a:spcPts val="0"/>
              </a:spcBef>
              <a:spcAft>
                <a:spcPts val="0"/>
              </a:spcAft>
            </a:pPr>
            <a:r>
              <a:rPr lang="en-US" sz="1300" i="1" dirty="0"/>
              <a:t>A: If you are unsuccessful on your first attempt, we will collect feedback to help us better understand participant challenges and suggest additional exam prep materials. At that point, the Cloud Institute team can provide a new voucher.</a:t>
            </a:r>
          </a:p>
          <a:p>
            <a:pPr>
              <a:spcBef>
                <a:spcPts val="0"/>
              </a:spcBef>
              <a:spcAft>
                <a:spcPts val="0"/>
              </a:spcAft>
            </a:pPr>
            <a:endParaRPr lang="en-US" sz="1400" dirty="0"/>
          </a:p>
          <a:p>
            <a:pPr>
              <a:spcBef>
                <a:spcPts val="0"/>
              </a:spcBef>
              <a:spcAft>
                <a:spcPts val="0"/>
              </a:spcAft>
            </a:pPr>
            <a:endParaRPr lang="en-US" sz="1300" dirty="0"/>
          </a:p>
          <a:p>
            <a:pPr>
              <a:spcBef>
                <a:spcPts val="0"/>
              </a:spcBef>
              <a:spcAft>
                <a:spcPts val="0"/>
              </a:spcAft>
            </a:pPr>
            <a:endParaRPr lang="en-US" sz="1300" dirty="0"/>
          </a:p>
          <a:p>
            <a:pPr>
              <a:spcBef>
                <a:spcPts val="0"/>
              </a:spcBef>
              <a:spcAft>
                <a:spcPts val="0"/>
              </a:spcAft>
            </a:pPr>
            <a:endParaRPr lang="en-US" sz="1300" dirty="0"/>
          </a:p>
          <a:p>
            <a:pPr>
              <a:spcBef>
                <a:spcPts val="0"/>
              </a:spcBef>
              <a:spcAft>
                <a:spcPts val="0"/>
              </a:spcAft>
            </a:pPr>
            <a:endParaRPr lang="en-US" sz="1300" dirty="0"/>
          </a:p>
          <a:p>
            <a:pPr>
              <a:spcBef>
                <a:spcPts val="0"/>
              </a:spcBef>
              <a:spcAft>
                <a:spcPts val="0"/>
              </a:spcAft>
            </a:pPr>
            <a:endParaRPr lang="en-US" sz="1300" noProof="0" dirty="0"/>
          </a:p>
          <a:p>
            <a:pPr>
              <a:spcBef>
                <a:spcPts val="0"/>
              </a:spcBef>
              <a:spcAft>
                <a:spcPts val="0"/>
              </a:spcAft>
            </a:pPr>
            <a:endParaRPr lang="en-US" sz="1300" dirty="0"/>
          </a:p>
          <a:p>
            <a:pPr>
              <a:spcBef>
                <a:spcPts val="0"/>
              </a:spcBef>
              <a:spcAft>
                <a:spcPts val="0"/>
              </a:spcAft>
            </a:pPr>
            <a:endParaRPr lang="en-US" sz="1200" noProof="0" dirty="0"/>
          </a:p>
        </p:txBody>
      </p:sp>
    </p:spTree>
    <p:extLst>
      <p:ext uri="{BB962C8B-B14F-4D97-AF65-F5344CB8AC3E}">
        <p14:creationId xmlns:p14="http://schemas.microsoft.com/office/powerpoint/2010/main" val="381573426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76FBC4E-18B4-43E7-BCFF-8E6CBDB211F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55" name="think-cell Slide" r:id="rId5" imgW="498" imgH="499" progId="TCLayout.ActiveDocument.1">
                  <p:embed/>
                </p:oleObj>
              </mc:Choice>
              <mc:Fallback>
                <p:oleObj name="think-cell Slide" r:id="rId5" imgW="498" imgH="499" progId="TCLayout.ActiveDocument.1">
                  <p:embed/>
                  <p:pic>
                    <p:nvPicPr>
                      <p:cNvPr id="4" name="Object 3" hidden="1">
                        <a:extLst>
                          <a:ext uri="{FF2B5EF4-FFF2-40B4-BE49-F238E27FC236}">
                            <a16:creationId xmlns:a16="http://schemas.microsoft.com/office/drawing/2014/main" id="{376FBC4E-18B4-43E7-BCFF-8E6CBDB211F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EF06FAE-DD14-494C-9A2A-943090BE6BDD}"/>
              </a:ext>
            </a:extLst>
          </p:cNvPr>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marL="0" marR="0" lvl="0" indent="0" algn="ctr" defTabSz="1219170" rtl="0" eaLnBrk="1" fontAlgn="auto" latinLnBrk="0" hangingPunct="1">
              <a:lnSpc>
                <a:spcPct val="106000"/>
              </a:lnSpc>
              <a:spcBef>
                <a:spcPts val="0"/>
              </a:spcBef>
              <a:spcAft>
                <a:spcPts val="0"/>
              </a:spcAft>
              <a:buClrTx/>
              <a:buSzTx/>
              <a:buFontTx/>
              <a:buNone/>
              <a:tabLst/>
              <a:defRPr/>
            </a:pPr>
            <a:endParaRPr kumimoji="0" lang="en-US" sz="3850" b="1" i="0" u="none" strike="noStrike" kern="1200" cap="none" spc="0" normalizeH="0" baseline="0" noProof="0">
              <a:ln>
                <a:noFill/>
              </a:ln>
              <a:solidFill>
                <a:prstClr val="white"/>
              </a:solidFill>
              <a:effectLst/>
              <a:uLnTx/>
              <a:uFillTx/>
              <a:latin typeface="Verdana" panose="020B0604030504040204" pitchFamily="34" charset="0"/>
              <a:ea typeface="Open Sans" panose="020B0606030504020204" pitchFamily="34" charset="0"/>
              <a:cs typeface="Open Sans" panose="020B0606030504020204" pitchFamily="34" charset="0"/>
              <a:sym typeface="Verdana" panose="020B0604030504040204" pitchFamily="34" charset="0"/>
            </a:endParaRPr>
          </a:p>
        </p:txBody>
      </p:sp>
      <p:sp>
        <p:nvSpPr>
          <p:cNvPr id="2" name="Title 1">
            <a:extLst>
              <a:ext uri="{FF2B5EF4-FFF2-40B4-BE49-F238E27FC236}">
                <a16:creationId xmlns:a16="http://schemas.microsoft.com/office/drawing/2014/main" id="{59B125D1-2B6A-46FF-AE11-7804B9E3D9C3}"/>
              </a:ext>
            </a:extLst>
          </p:cNvPr>
          <p:cNvSpPr>
            <a:spLocks noGrp="1"/>
          </p:cNvSpPr>
          <p:nvPr>
            <p:ph type="title"/>
          </p:nvPr>
        </p:nvSpPr>
        <p:spPr/>
        <p:txBody>
          <a:bodyPr/>
          <a:lstStyle/>
          <a:p>
            <a:r>
              <a:rPr lang="en-US" dirty="0">
                <a:latin typeface="Verdana" panose="020B0604030504040204" pitchFamily="34" charset="0"/>
                <a:ea typeface="Verdana" panose="020B0604030504040204" pitchFamily="34" charset="0"/>
              </a:rPr>
              <a:t>My Certifications – Talent on Demand</a:t>
            </a:r>
          </a:p>
        </p:txBody>
      </p:sp>
    </p:spTree>
    <p:extLst>
      <p:ext uri="{BB962C8B-B14F-4D97-AF65-F5344CB8AC3E}">
        <p14:creationId xmlns:p14="http://schemas.microsoft.com/office/powerpoint/2010/main" val="339939306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69E189F-30D5-4590-869C-7A630AA9D642}"/>
              </a:ext>
            </a:extLst>
          </p:cNvPr>
          <p:cNvSpPr txBox="1">
            <a:spLocks/>
          </p:cNvSpPr>
          <p:nvPr/>
        </p:nvSpPr>
        <p:spPr bwMode="gray">
          <a:xfrm>
            <a:off x="481514" y="509517"/>
            <a:ext cx="11252200" cy="288506"/>
          </a:xfrm>
          <a:prstGeom prst="rect">
            <a:avLst/>
          </a:prstGeom>
          <a:solidFill>
            <a:schemeClr val="bg1"/>
          </a:solidFill>
        </p:spPr>
        <p:txBody>
          <a:bodyPr vert="horz" lIns="0" tIns="45720" rIns="0" bIns="0" rtlCol="0" anchor="t" anchorCtr="0">
            <a:noAutofit/>
          </a:bodyPr>
          <a:lstStyle>
            <a:lvl1pPr>
              <a:lnSpc>
                <a:spcPct val="90000"/>
              </a:lnSpc>
              <a:spcBef>
                <a:spcPct val="0"/>
              </a:spcBef>
              <a:buNone/>
              <a:defRPr lang="en-US" sz="2800" b="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marR="0" lvl="0" indent="0" algn="l" defTabSz="1219170" rtl="0" eaLnBrk="1" fontAlgn="auto" latinLnBrk="0" hangingPunct="1">
              <a:lnSpc>
                <a:spcPct val="90000"/>
              </a:lnSpc>
              <a:spcBef>
                <a:spcPct val="0"/>
              </a:spcBef>
              <a:spcAft>
                <a:spcPts val="0"/>
              </a:spcAft>
              <a:buClrTx/>
              <a:buSzTx/>
              <a:buFontTx/>
              <a:buNone/>
              <a:tabLst/>
              <a:defRPr/>
            </a:pPr>
            <a:r>
              <a:rPr lang="en-US" dirty="0">
                <a:solidFill>
                  <a:prstClr val="black"/>
                </a:solidFill>
                <a:latin typeface="Verdana" panose="020B0604030504040204" pitchFamily="34" charset="0"/>
                <a:ea typeface="Verdana" panose="020B0604030504040204" pitchFamily="34" charset="0"/>
              </a:rPr>
              <a:t>My Certifications – Talent on Demand</a:t>
            </a:r>
            <a:endParaRPr kumimoji="0" lang="en-US" sz="2800" b="0" i="0" u="none" strike="noStrike" kern="1200" cap="none" spc="-75"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grpSp>
        <p:nvGrpSpPr>
          <p:cNvPr id="40" name="Group 39">
            <a:extLst>
              <a:ext uri="{FF2B5EF4-FFF2-40B4-BE49-F238E27FC236}">
                <a16:creationId xmlns:a16="http://schemas.microsoft.com/office/drawing/2014/main" id="{62DB134B-FE9A-474E-8CF4-47EF7F44553C}"/>
              </a:ext>
            </a:extLst>
          </p:cNvPr>
          <p:cNvGrpSpPr/>
          <p:nvPr/>
        </p:nvGrpSpPr>
        <p:grpSpPr>
          <a:xfrm>
            <a:off x="454749" y="1751221"/>
            <a:ext cx="6487886" cy="681311"/>
            <a:chOff x="481514" y="2349723"/>
            <a:chExt cx="6487886" cy="681311"/>
          </a:xfrm>
        </p:grpSpPr>
        <p:grpSp>
          <p:nvGrpSpPr>
            <p:cNvPr id="14" name="Group 13">
              <a:extLst>
                <a:ext uri="{FF2B5EF4-FFF2-40B4-BE49-F238E27FC236}">
                  <a16:creationId xmlns:a16="http://schemas.microsoft.com/office/drawing/2014/main" id="{BCD91BAB-AAFC-4436-81BC-CB99F12230BB}"/>
                </a:ext>
              </a:extLst>
            </p:cNvPr>
            <p:cNvGrpSpPr/>
            <p:nvPr/>
          </p:nvGrpSpPr>
          <p:grpSpPr>
            <a:xfrm>
              <a:off x="481514" y="2349723"/>
              <a:ext cx="4801862" cy="228600"/>
              <a:chOff x="4714059" y="1304253"/>
              <a:chExt cx="4801862" cy="228600"/>
            </a:xfrm>
          </p:grpSpPr>
          <p:sp>
            <p:nvSpPr>
              <p:cNvPr id="4" name="Title 1">
                <a:extLst>
                  <a:ext uri="{FF2B5EF4-FFF2-40B4-BE49-F238E27FC236}">
                    <a16:creationId xmlns:a16="http://schemas.microsoft.com/office/drawing/2014/main" id="{4A7BDD0E-1D41-48A0-A573-3FB30822C35F}"/>
                  </a:ext>
                </a:extLst>
              </p:cNvPr>
              <p:cNvSpPr txBox="1">
                <a:spLocks/>
              </p:cNvSpPr>
              <p:nvPr/>
            </p:nvSpPr>
            <p:spPr bwMode="gray">
              <a:xfrm>
                <a:off x="4943921" y="1304253"/>
                <a:ext cx="4572000" cy="228600"/>
              </a:xfrm>
              <a:prstGeom prst="rect">
                <a:avLst/>
              </a:prstGeom>
              <a:solidFill>
                <a:schemeClr val="bg1"/>
              </a:solidFill>
              <a:ln>
                <a:solidFill>
                  <a:srgbClr val="FF0000"/>
                </a:solidFill>
              </a:ln>
            </p:spPr>
            <p:txBody>
              <a:bodyPr vert="horz" lIns="0" tIns="45720" rIns="0" bIns="0" rtlCol="0" anchor="t" anchorCtr="0">
                <a:noAutofit/>
              </a:bodyPr>
              <a:lstStyle>
                <a:lvl1pPr>
                  <a:lnSpc>
                    <a:spcPct val="90000"/>
                  </a:lnSpc>
                  <a:spcBef>
                    <a:spcPct val="0"/>
                  </a:spcBef>
                  <a:buNone/>
                  <a:defRPr lang="en-US" sz="2800" b="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marR="0" lvl="0" indent="0" algn="ctr" defTabSz="1219170" rtl="0" eaLnBrk="1" fontAlgn="auto" latinLnBrk="0" hangingPunct="1">
                  <a:lnSpc>
                    <a:spcPct val="90000"/>
                  </a:lnSpc>
                  <a:spcBef>
                    <a:spcPct val="0"/>
                  </a:spcBef>
                  <a:spcAft>
                    <a:spcPts val="0"/>
                  </a:spcAft>
                  <a:buClrTx/>
                  <a:buSzTx/>
                  <a:buFontTx/>
                  <a:buNone/>
                  <a:tabLst/>
                  <a:defRPr/>
                </a:pPr>
                <a:r>
                  <a:rPr kumimoji="0" lang="en-US" sz="1000" i="0" u="none" strike="noStrike" kern="1200" cap="none" spc="-75" normalizeH="0" baseline="0" noProof="0" dirty="0">
                    <a:ln>
                      <a:noFill/>
                    </a:ln>
                    <a:solidFill>
                      <a:prstClr val="black"/>
                    </a:solidFill>
                    <a:effectLst/>
                    <a:uLnTx/>
                    <a:uFillTx/>
                    <a:latin typeface="Verdana" panose="020B0604030504040204" pitchFamily="34" charset="0"/>
                    <a:ea typeface="Verdana" panose="020B0604030504040204" pitchFamily="34" charset="0"/>
                  </a:rPr>
                  <a:t>Search for </a:t>
                </a:r>
                <a:r>
                  <a:rPr kumimoji="0" lang="en-US" sz="1000" b="1" i="0" u="none" strike="noStrike" kern="1200" cap="none" spc="-75" normalizeH="0" baseline="0" noProof="0" dirty="0">
                    <a:ln>
                      <a:noFill/>
                    </a:ln>
                    <a:solidFill>
                      <a:prstClr val="black"/>
                    </a:solidFill>
                    <a:effectLst/>
                    <a:uLnTx/>
                    <a:uFillTx/>
                    <a:latin typeface="Verdana" panose="020B0604030504040204" pitchFamily="34" charset="0"/>
                    <a:ea typeface="Verdana" panose="020B0604030504040204" pitchFamily="34" charset="0"/>
                  </a:rPr>
                  <a:t>My Certifications - </a:t>
                </a:r>
                <a:r>
                  <a:rPr kumimoji="0" lang="en-US" sz="1000" b="1" i="1" u="none" strike="noStrike" kern="1200" cap="none" spc="-75" normalizeH="0" baseline="0" noProof="0" dirty="0">
                    <a:ln>
                      <a:noFill/>
                    </a:ln>
                    <a:solidFill>
                      <a:prstClr val="black"/>
                    </a:solidFill>
                    <a:effectLst/>
                    <a:uLnTx/>
                    <a:uFillTx/>
                    <a:latin typeface="Verdana" panose="020B0604030504040204" pitchFamily="34" charset="0"/>
                    <a:ea typeface="Verdana" panose="020B0604030504040204" pitchFamily="34" charset="0"/>
                  </a:rPr>
                  <a:t>Talent on Demand </a:t>
                </a:r>
                <a:r>
                  <a:rPr kumimoji="0" lang="en-US" sz="1000" i="0" u="none" strike="noStrike" kern="1200" cap="none" spc="-75" normalizeH="0" baseline="0" noProof="0" dirty="0">
                    <a:ln>
                      <a:noFill/>
                    </a:ln>
                    <a:solidFill>
                      <a:prstClr val="black"/>
                    </a:solidFill>
                    <a:effectLst/>
                    <a:uLnTx/>
                    <a:uFillTx/>
                    <a:latin typeface="Verdana" panose="020B0604030504040204" pitchFamily="34" charset="0"/>
                    <a:ea typeface="Verdana" panose="020B0604030504040204" pitchFamily="34" charset="0"/>
                  </a:rPr>
                  <a:t>in </a:t>
                </a:r>
                <a:r>
                  <a:rPr kumimoji="0" lang="en-US" sz="1000" i="0" u="none" strike="noStrike" kern="1200" cap="none" spc="-75" normalizeH="0" baseline="0" noProof="0" dirty="0" err="1">
                    <a:ln>
                      <a:noFill/>
                    </a:ln>
                    <a:solidFill>
                      <a:prstClr val="black"/>
                    </a:solidFill>
                    <a:effectLst/>
                    <a:uLnTx/>
                    <a:uFillTx/>
                    <a:latin typeface="Verdana" panose="020B0604030504040204" pitchFamily="34" charset="0"/>
                    <a:ea typeface="Verdana" panose="020B0604030504040204" pitchFamily="34" charset="0"/>
                  </a:rPr>
                  <a:t>DeloitteNet</a:t>
                </a:r>
                <a:r>
                  <a:rPr kumimoji="0" lang="en-US" sz="1000" i="0" u="none" strike="noStrike" kern="1200" cap="none" spc="-75" normalizeH="0" baseline="0" noProof="0" dirty="0">
                    <a:ln>
                      <a:noFill/>
                    </a:ln>
                    <a:solidFill>
                      <a:prstClr val="black"/>
                    </a:solidFill>
                    <a:effectLst/>
                    <a:uLnTx/>
                    <a:uFillTx/>
                    <a:latin typeface="Verdana" panose="020B0604030504040204" pitchFamily="34" charset="0"/>
                    <a:ea typeface="Verdana" panose="020B0604030504040204" pitchFamily="34" charset="0"/>
                  </a:rPr>
                  <a:t> </a:t>
                </a:r>
                <a:r>
                  <a:rPr kumimoji="0" lang="en-US" sz="1000" i="0" u="none" strike="noStrike" kern="1200" cap="none" spc="-75" normalizeH="0" baseline="0" noProof="0" dirty="0">
                    <a:ln>
                      <a:noFill/>
                    </a:ln>
                    <a:solidFill>
                      <a:prstClr val="black"/>
                    </a:solidFill>
                    <a:effectLst/>
                    <a:uLnTx/>
                    <a:uFillTx/>
                    <a:latin typeface="Verdana" panose="020B0604030504040204" pitchFamily="34" charset="0"/>
                    <a:ea typeface="Verdana" panose="020B0604030504040204" pitchFamily="34" charset="0"/>
                    <a:hlinkClick r:id="rId2"/>
                  </a:rPr>
                  <a:t>Home Page</a:t>
                </a:r>
                <a:endParaRPr kumimoji="0" lang="en-US" sz="1000" i="0" u="none" strike="noStrike" kern="1200" cap="none" spc="-75"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6" name="Oval 5">
                <a:extLst>
                  <a:ext uri="{FF2B5EF4-FFF2-40B4-BE49-F238E27FC236}">
                    <a16:creationId xmlns:a16="http://schemas.microsoft.com/office/drawing/2014/main" id="{1AAE60A6-E076-4614-AD50-80320FCB7615}"/>
                  </a:ext>
                </a:extLst>
              </p:cNvPr>
              <p:cNvSpPr/>
              <p:nvPr/>
            </p:nvSpPr>
            <p:spPr bwMode="gray">
              <a:xfrm>
                <a:off x="4714059" y="1327113"/>
                <a:ext cx="182880" cy="182880"/>
              </a:xfrm>
              <a:prstGeom prst="ellipse">
                <a:avLst/>
              </a:prstGeom>
              <a:solidFill>
                <a:sysClr val="window" lastClr="FFFFFF"/>
              </a:solidFill>
              <a:ln w="25400" algn="ctr">
                <a:solidFill>
                  <a:srgbClr val="FF000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dirty="0">
                    <a:ln>
                      <a:noFill/>
                    </a:ln>
                    <a:effectLst/>
                    <a:uLnTx/>
                    <a:uFillTx/>
                    <a:latin typeface="Verdana" panose="020B0604030504040204" pitchFamily="34" charset="0"/>
                    <a:ea typeface="Verdana" panose="020B0604030504040204" pitchFamily="34" charset="0"/>
                  </a:rPr>
                  <a:t>1</a:t>
                </a:r>
                <a:endParaRPr kumimoji="0" lang="en-US" sz="500" b="1"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p:txBody>
          </p:sp>
        </p:grpSp>
        <p:pic>
          <p:nvPicPr>
            <p:cNvPr id="7" name="Picture 6">
              <a:extLst>
                <a:ext uri="{FF2B5EF4-FFF2-40B4-BE49-F238E27FC236}">
                  <a16:creationId xmlns:a16="http://schemas.microsoft.com/office/drawing/2014/main" id="{35370C89-AD7C-4397-A94B-07556DF65413}"/>
                </a:ext>
              </a:extLst>
            </p:cNvPr>
            <p:cNvPicPr>
              <a:picLocks noChangeAspect="1"/>
            </p:cNvPicPr>
            <p:nvPr/>
          </p:nvPicPr>
          <p:blipFill>
            <a:blip r:embed="rId3"/>
            <a:stretch>
              <a:fillRect/>
            </a:stretch>
          </p:blipFill>
          <p:spPr>
            <a:xfrm>
              <a:off x="481514" y="2710808"/>
              <a:ext cx="6487886" cy="320226"/>
            </a:xfrm>
            <a:prstGeom prst="rect">
              <a:avLst/>
            </a:prstGeom>
          </p:spPr>
        </p:pic>
        <p:sp>
          <p:nvSpPr>
            <p:cNvPr id="19" name="Title 1">
              <a:extLst>
                <a:ext uri="{FF2B5EF4-FFF2-40B4-BE49-F238E27FC236}">
                  <a16:creationId xmlns:a16="http://schemas.microsoft.com/office/drawing/2014/main" id="{05471C9A-419E-424D-B679-F74DD1005373}"/>
                </a:ext>
              </a:extLst>
            </p:cNvPr>
            <p:cNvSpPr txBox="1">
              <a:spLocks/>
            </p:cNvSpPr>
            <p:nvPr/>
          </p:nvSpPr>
          <p:spPr bwMode="gray">
            <a:xfrm>
              <a:off x="3053168" y="2783205"/>
              <a:ext cx="1371600" cy="159328"/>
            </a:xfrm>
            <a:prstGeom prst="rect">
              <a:avLst/>
            </a:prstGeom>
            <a:solidFill>
              <a:schemeClr val="bg1"/>
            </a:solidFill>
            <a:ln>
              <a:solidFill>
                <a:srgbClr val="FF0000"/>
              </a:solidFill>
            </a:ln>
          </p:spPr>
          <p:txBody>
            <a:bodyPr vert="horz" lIns="0" tIns="45720" rIns="0" bIns="0" rtlCol="0" anchor="t" anchorCtr="0">
              <a:noAutofit/>
            </a:bodyPr>
            <a:lstStyle>
              <a:lvl1pPr>
                <a:lnSpc>
                  <a:spcPct val="90000"/>
                </a:lnSpc>
                <a:spcBef>
                  <a:spcPct val="0"/>
                </a:spcBef>
                <a:buNone/>
                <a:defRPr lang="en-US" sz="2800" b="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marR="0" lvl="0" indent="0" algn="ctr" defTabSz="1219170" rtl="0" eaLnBrk="1" fontAlgn="auto" latinLnBrk="0" hangingPunct="1">
                <a:lnSpc>
                  <a:spcPct val="90000"/>
                </a:lnSpc>
                <a:spcBef>
                  <a:spcPct val="0"/>
                </a:spcBef>
                <a:spcAft>
                  <a:spcPts val="0"/>
                </a:spcAft>
                <a:buClrTx/>
                <a:buSzTx/>
                <a:buFontTx/>
                <a:buNone/>
                <a:tabLst/>
                <a:defRPr/>
              </a:pPr>
              <a:r>
                <a:rPr kumimoji="0" lang="en-US" sz="800" i="0" u="none" strike="noStrike" kern="1200" cap="none" spc="-75" normalizeH="0" baseline="0" noProof="0" dirty="0">
                  <a:ln>
                    <a:noFill/>
                  </a:ln>
                  <a:solidFill>
                    <a:prstClr val="black"/>
                  </a:solidFill>
                  <a:effectLst/>
                  <a:uLnTx/>
                  <a:uFillTx/>
                  <a:latin typeface="Verdana" panose="020B0604030504040204" pitchFamily="34" charset="0"/>
                  <a:ea typeface="Verdana" panose="020B0604030504040204" pitchFamily="34" charset="0"/>
                </a:rPr>
                <a:t>My Certifications</a:t>
              </a:r>
            </a:p>
          </p:txBody>
        </p:sp>
      </p:grpSp>
      <p:grpSp>
        <p:nvGrpSpPr>
          <p:cNvPr id="41" name="Group 40">
            <a:extLst>
              <a:ext uri="{FF2B5EF4-FFF2-40B4-BE49-F238E27FC236}">
                <a16:creationId xmlns:a16="http://schemas.microsoft.com/office/drawing/2014/main" id="{A3BDD2C9-7C56-46FE-B619-6FB46CD425C0}"/>
              </a:ext>
            </a:extLst>
          </p:cNvPr>
          <p:cNvGrpSpPr/>
          <p:nvPr/>
        </p:nvGrpSpPr>
        <p:grpSpPr>
          <a:xfrm>
            <a:off x="454749" y="3484554"/>
            <a:ext cx="6487886" cy="2194502"/>
            <a:chOff x="481514" y="3232752"/>
            <a:chExt cx="6487886" cy="2194502"/>
          </a:xfrm>
        </p:grpSpPr>
        <p:grpSp>
          <p:nvGrpSpPr>
            <p:cNvPr id="16" name="Group 15">
              <a:extLst>
                <a:ext uri="{FF2B5EF4-FFF2-40B4-BE49-F238E27FC236}">
                  <a16:creationId xmlns:a16="http://schemas.microsoft.com/office/drawing/2014/main" id="{2CF64282-865A-4844-8B8F-A3BF7B7A2C2F}"/>
                </a:ext>
              </a:extLst>
            </p:cNvPr>
            <p:cNvGrpSpPr/>
            <p:nvPr/>
          </p:nvGrpSpPr>
          <p:grpSpPr>
            <a:xfrm>
              <a:off x="481514" y="3232752"/>
              <a:ext cx="2058662" cy="228600"/>
              <a:chOff x="4714059" y="1304252"/>
              <a:chExt cx="2058662" cy="228600"/>
            </a:xfrm>
          </p:grpSpPr>
          <p:sp>
            <p:nvSpPr>
              <p:cNvPr id="17" name="Title 1">
                <a:extLst>
                  <a:ext uri="{FF2B5EF4-FFF2-40B4-BE49-F238E27FC236}">
                    <a16:creationId xmlns:a16="http://schemas.microsoft.com/office/drawing/2014/main" id="{7811B0BF-98B3-4828-ADF4-58D09A4A50E9}"/>
                  </a:ext>
                </a:extLst>
              </p:cNvPr>
              <p:cNvSpPr txBox="1">
                <a:spLocks/>
              </p:cNvSpPr>
              <p:nvPr/>
            </p:nvSpPr>
            <p:spPr bwMode="gray">
              <a:xfrm>
                <a:off x="4943921" y="1304252"/>
                <a:ext cx="1828800" cy="228600"/>
              </a:xfrm>
              <a:prstGeom prst="rect">
                <a:avLst/>
              </a:prstGeom>
              <a:solidFill>
                <a:schemeClr val="bg1"/>
              </a:solidFill>
              <a:ln>
                <a:solidFill>
                  <a:srgbClr val="FF0000"/>
                </a:solidFill>
              </a:ln>
            </p:spPr>
            <p:txBody>
              <a:bodyPr vert="horz" lIns="0" tIns="45720" rIns="0" bIns="0" rtlCol="0" anchor="t" anchorCtr="0">
                <a:noAutofit/>
              </a:bodyPr>
              <a:lstStyle>
                <a:lvl1pPr>
                  <a:lnSpc>
                    <a:spcPct val="90000"/>
                  </a:lnSpc>
                  <a:spcBef>
                    <a:spcPct val="0"/>
                  </a:spcBef>
                  <a:buNone/>
                  <a:defRPr lang="en-US" sz="2800" b="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marR="0" lvl="0" indent="0" algn="ctr" defTabSz="1219170" rtl="0" eaLnBrk="1" fontAlgn="auto" latinLnBrk="0" hangingPunct="1">
                  <a:lnSpc>
                    <a:spcPct val="90000"/>
                  </a:lnSpc>
                  <a:spcBef>
                    <a:spcPct val="0"/>
                  </a:spcBef>
                  <a:spcAft>
                    <a:spcPts val="0"/>
                  </a:spcAft>
                  <a:buClrTx/>
                  <a:buSzTx/>
                  <a:buFontTx/>
                  <a:buNone/>
                  <a:tabLst/>
                  <a:defRPr/>
                </a:pPr>
                <a:r>
                  <a:rPr kumimoji="0" lang="en-US" sz="1000" i="0" u="none" strike="noStrike" kern="1200" cap="none" spc="-75" normalizeH="0" baseline="0" noProof="0" dirty="0">
                    <a:ln>
                      <a:noFill/>
                    </a:ln>
                    <a:solidFill>
                      <a:prstClr val="black"/>
                    </a:solidFill>
                    <a:effectLst/>
                    <a:uLnTx/>
                    <a:uFillTx/>
                    <a:latin typeface="Verdana" panose="020B0604030504040204" pitchFamily="34" charset="0"/>
                    <a:ea typeface="Verdana" panose="020B0604030504040204" pitchFamily="34" charset="0"/>
                  </a:rPr>
                  <a:t>Click </a:t>
                </a:r>
                <a:r>
                  <a:rPr kumimoji="0" lang="en-US" sz="1000" b="1" i="0" u="none" strike="noStrike" kern="1200" cap="none" spc="-75" normalizeH="0" baseline="0" noProof="0" dirty="0">
                    <a:ln>
                      <a:noFill/>
                    </a:ln>
                    <a:solidFill>
                      <a:prstClr val="black"/>
                    </a:solidFill>
                    <a:effectLst/>
                    <a:uLnTx/>
                    <a:uFillTx/>
                    <a:latin typeface="Verdana" panose="020B0604030504040204" pitchFamily="34" charset="0"/>
                    <a:ea typeface="Verdana" panose="020B0604030504040204" pitchFamily="34" charset="0"/>
                  </a:rPr>
                  <a:t>Add New Certification</a:t>
                </a:r>
              </a:p>
            </p:txBody>
          </p:sp>
          <p:sp>
            <p:nvSpPr>
              <p:cNvPr id="18" name="Oval 17">
                <a:extLst>
                  <a:ext uri="{FF2B5EF4-FFF2-40B4-BE49-F238E27FC236}">
                    <a16:creationId xmlns:a16="http://schemas.microsoft.com/office/drawing/2014/main" id="{E483458C-DD43-4AB5-ADC3-0240C8C1E9FE}"/>
                  </a:ext>
                </a:extLst>
              </p:cNvPr>
              <p:cNvSpPr/>
              <p:nvPr/>
            </p:nvSpPr>
            <p:spPr bwMode="gray">
              <a:xfrm>
                <a:off x="4714059" y="1333328"/>
                <a:ext cx="182880" cy="182880"/>
              </a:xfrm>
              <a:prstGeom prst="ellipse">
                <a:avLst/>
              </a:prstGeom>
              <a:solidFill>
                <a:sysClr val="window" lastClr="FFFFFF"/>
              </a:solidFill>
              <a:ln w="25400" algn="ctr">
                <a:solidFill>
                  <a:srgbClr val="FF000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800" b="1" kern="0" dirty="0">
                    <a:latin typeface="Verdana" panose="020B0604030504040204" pitchFamily="34" charset="0"/>
                    <a:ea typeface="Verdana" panose="020B0604030504040204" pitchFamily="34" charset="0"/>
                  </a:rPr>
                  <a:t>2</a:t>
                </a:r>
                <a:endParaRPr kumimoji="0" lang="en-US" sz="500" b="1"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p:txBody>
          </p:sp>
        </p:grpSp>
        <p:pic>
          <p:nvPicPr>
            <p:cNvPr id="12" name="Picture 11">
              <a:extLst>
                <a:ext uri="{FF2B5EF4-FFF2-40B4-BE49-F238E27FC236}">
                  <a16:creationId xmlns:a16="http://schemas.microsoft.com/office/drawing/2014/main" id="{ED99C6BA-0CF3-4898-BFF9-DD2F4CA75443}"/>
                </a:ext>
              </a:extLst>
            </p:cNvPr>
            <p:cNvPicPr>
              <a:picLocks noChangeAspect="1"/>
            </p:cNvPicPr>
            <p:nvPr/>
          </p:nvPicPr>
          <p:blipFill>
            <a:blip r:embed="rId4"/>
            <a:stretch>
              <a:fillRect/>
            </a:stretch>
          </p:blipFill>
          <p:spPr>
            <a:xfrm>
              <a:off x="481514" y="3603887"/>
              <a:ext cx="6487886" cy="1823367"/>
            </a:xfrm>
            <a:prstGeom prst="rect">
              <a:avLst/>
            </a:prstGeom>
          </p:spPr>
        </p:pic>
        <p:sp>
          <p:nvSpPr>
            <p:cNvPr id="20" name="Title 1">
              <a:extLst>
                <a:ext uri="{FF2B5EF4-FFF2-40B4-BE49-F238E27FC236}">
                  <a16:creationId xmlns:a16="http://schemas.microsoft.com/office/drawing/2014/main" id="{310562D4-1E43-4098-AA5E-8C4192FE3EDC}"/>
                </a:ext>
              </a:extLst>
            </p:cNvPr>
            <p:cNvSpPr txBox="1">
              <a:spLocks/>
            </p:cNvSpPr>
            <p:nvPr/>
          </p:nvSpPr>
          <p:spPr bwMode="gray">
            <a:xfrm>
              <a:off x="5279683" y="5044256"/>
              <a:ext cx="245173" cy="182880"/>
            </a:xfrm>
            <a:prstGeom prst="rect">
              <a:avLst/>
            </a:prstGeom>
            <a:solidFill>
              <a:schemeClr val="bg1"/>
            </a:solidFill>
            <a:ln>
              <a:solidFill>
                <a:srgbClr val="FF0000"/>
              </a:solidFill>
            </a:ln>
          </p:spPr>
          <p:txBody>
            <a:bodyPr vert="horz" lIns="0" tIns="45720" rIns="0" bIns="0" rtlCol="0" anchor="t" anchorCtr="0">
              <a:noAutofit/>
            </a:bodyPr>
            <a:lstStyle>
              <a:lvl1pPr>
                <a:lnSpc>
                  <a:spcPct val="90000"/>
                </a:lnSpc>
                <a:spcBef>
                  <a:spcPct val="0"/>
                </a:spcBef>
                <a:buNone/>
                <a:defRPr lang="en-US" sz="2800" b="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marR="0" lvl="0" indent="0" algn="ctr" defTabSz="1219170" rtl="0" eaLnBrk="1" fontAlgn="auto" latinLnBrk="0" hangingPunct="1">
                <a:lnSpc>
                  <a:spcPct val="90000"/>
                </a:lnSpc>
                <a:spcBef>
                  <a:spcPct val="0"/>
                </a:spcBef>
                <a:spcAft>
                  <a:spcPts val="0"/>
                </a:spcAft>
                <a:buClrTx/>
                <a:buSzTx/>
                <a:buFontTx/>
                <a:buNone/>
                <a:tabLst/>
                <a:defRPr/>
              </a:pPr>
              <a:r>
                <a:rPr kumimoji="0" lang="en-US" sz="600" i="0" u="none" strike="noStrike" kern="1200" cap="none" spc="-75" normalizeH="0" baseline="0" noProof="0" dirty="0">
                  <a:ln>
                    <a:noFill/>
                  </a:ln>
                  <a:solidFill>
                    <a:prstClr val="black"/>
                  </a:solidFill>
                  <a:effectLst/>
                  <a:uLnTx/>
                  <a:uFillTx/>
                  <a:latin typeface="Verdana" panose="020B0604030504040204" pitchFamily="34" charset="0"/>
                  <a:ea typeface="Verdana" panose="020B0604030504040204" pitchFamily="34" charset="0"/>
                </a:rPr>
                <a:t>Click</a:t>
              </a:r>
            </a:p>
          </p:txBody>
        </p:sp>
        <p:cxnSp>
          <p:nvCxnSpPr>
            <p:cNvPr id="22" name="Straight Arrow Connector 21">
              <a:extLst>
                <a:ext uri="{FF2B5EF4-FFF2-40B4-BE49-F238E27FC236}">
                  <a16:creationId xmlns:a16="http://schemas.microsoft.com/office/drawing/2014/main" id="{CAB48888-23A4-40AF-AA86-82ED42C5E185}"/>
                </a:ext>
              </a:extLst>
            </p:cNvPr>
            <p:cNvCxnSpPr>
              <a:cxnSpLocks/>
            </p:cNvCxnSpPr>
            <p:nvPr/>
          </p:nvCxnSpPr>
          <p:spPr>
            <a:xfrm>
              <a:off x="5585244" y="5132694"/>
              <a:ext cx="27436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E74CA09C-92CB-4F76-800F-5DD2BDCFC932}"/>
              </a:ext>
            </a:extLst>
          </p:cNvPr>
          <p:cNvGrpSpPr/>
          <p:nvPr/>
        </p:nvGrpSpPr>
        <p:grpSpPr>
          <a:xfrm>
            <a:off x="7939849" y="1535445"/>
            <a:ext cx="3490670" cy="4640488"/>
            <a:chOff x="7868034" y="1108756"/>
            <a:chExt cx="3490670" cy="4640488"/>
          </a:xfrm>
        </p:grpSpPr>
        <p:sp>
          <p:nvSpPr>
            <p:cNvPr id="10" name="Title 1">
              <a:extLst>
                <a:ext uri="{FF2B5EF4-FFF2-40B4-BE49-F238E27FC236}">
                  <a16:creationId xmlns:a16="http://schemas.microsoft.com/office/drawing/2014/main" id="{C9166B22-77DD-40E0-94DC-EAC2DC7EE70A}"/>
                </a:ext>
              </a:extLst>
            </p:cNvPr>
            <p:cNvSpPr txBox="1">
              <a:spLocks/>
            </p:cNvSpPr>
            <p:nvPr/>
          </p:nvSpPr>
          <p:spPr bwMode="gray">
            <a:xfrm>
              <a:off x="8191884" y="1108756"/>
              <a:ext cx="1780198" cy="228600"/>
            </a:xfrm>
            <a:prstGeom prst="rect">
              <a:avLst/>
            </a:prstGeom>
            <a:solidFill>
              <a:schemeClr val="bg1"/>
            </a:solidFill>
            <a:ln>
              <a:solidFill>
                <a:srgbClr val="FF0000"/>
              </a:solidFill>
            </a:ln>
          </p:spPr>
          <p:txBody>
            <a:bodyPr vert="horz" lIns="0" tIns="45720" rIns="0" bIns="0" rtlCol="0" anchor="t" anchorCtr="0">
              <a:noAutofit/>
            </a:bodyPr>
            <a:lstStyle>
              <a:lvl1pPr>
                <a:lnSpc>
                  <a:spcPct val="90000"/>
                </a:lnSpc>
                <a:spcBef>
                  <a:spcPct val="0"/>
                </a:spcBef>
                <a:buNone/>
                <a:defRPr lang="en-US" sz="2800" b="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marR="0" lvl="0" indent="0" algn="ctr" defTabSz="1219170" rtl="0" eaLnBrk="1" fontAlgn="auto" latinLnBrk="0" hangingPunct="1">
                <a:lnSpc>
                  <a:spcPct val="90000"/>
                </a:lnSpc>
                <a:spcBef>
                  <a:spcPct val="0"/>
                </a:spcBef>
                <a:spcAft>
                  <a:spcPts val="0"/>
                </a:spcAft>
                <a:buClrTx/>
                <a:buSzTx/>
                <a:buFontTx/>
                <a:buNone/>
                <a:tabLst/>
                <a:defRPr/>
              </a:pPr>
              <a:r>
                <a:rPr kumimoji="0" lang="en-US" sz="1000" i="0" u="none" strike="noStrike" kern="1200" cap="none" spc="-75" normalizeH="0" baseline="0" noProof="0" dirty="0">
                  <a:ln>
                    <a:noFill/>
                  </a:ln>
                  <a:solidFill>
                    <a:prstClr val="black"/>
                  </a:solidFill>
                  <a:effectLst/>
                  <a:uLnTx/>
                  <a:uFillTx/>
                  <a:latin typeface="Verdana" panose="020B0604030504040204" pitchFamily="34" charset="0"/>
                  <a:ea typeface="Verdana" panose="020B0604030504040204" pitchFamily="34" charset="0"/>
                </a:rPr>
                <a:t>Fill Out </a:t>
              </a:r>
              <a:r>
                <a:rPr kumimoji="0" lang="en-US" sz="1000" b="1" i="0" u="none" strike="noStrike" kern="1200" cap="none" spc="-75" normalizeH="0" baseline="0" noProof="0" dirty="0">
                  <a:ln>
                    <a:noFill/>
                  </a:ln>
                  <a:solidFill>
                    <a:prstClr val="black"/>
                  </a:solidFill>
                  <a:effectLst/>
                  <a:uLnTx/>
                  <a:uFillTx/>
                  <a:latin typeface="Verdana" panose="020B0604030504040204" pitchFamily="34" charset="0"/>
                  <a:ea typeface="Verdana" panose="020B0604030504040204" pitchFamily="34" charset="0"/>
                </a:rPr>
                <a:t>Certification Details</a:t>
              </a:r>
            </a:p>
          </p:txBody>
        </p:sp>
        <p:sp>
          <p:nvSpPr>
            <p:cNvPr id="11" name="Oval 10">
              <a:extLst>
                <a:ext uri="{FF2B5EF4-FFF2-40B4-BE49-F238E27FC236}">
                  <a16:creationId xmlns:a16="http://schemas.microsoft.com/office/drawing/2014/main" id="{C2161FCF-2FDE-4C85-A8DE-FAB5F0278F30}"/>
                </a:ext>
              </a:extLst>
            </p:cNvPr>
            <p:cNvSpPr/>
            <p:nvPr/>
          </p:nvSpPr>
          <p:spPr bwMode="gray">
            <a:xfrm>
              <a:off x="7868034" y="1131616"/>
              <a:ext cx="182880" cy="182880"/>
            </a:xfrm>
            <a:prstGeom prst="ellipse">
              <a:avLst/>
            </a:prstGeom>
            <a:solidFill>
              <a:sysClr val="window" lastClr="FFFFFF"/>
            </a:solidFill>
            <a:ln w="25400" algn="ctr">
              <a:solidFill>
                <a:srgbClr val="FF000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dirty="0">
                  <a:ln>
                    <a:noFill/>
                  </a:ln>
                  <a:effectLst/>
                  <a:uLnTx/>
                  <a:uFillTx/>
                  <a:latin typeface="Verdana" panose="020B0604030504040204" pitchFamily="34" charset="0"/>
                  <a:ea typeface="Verdana" panose="020B0604030504040204" pitchFamily="34" charset="0"/>
                </a:rPr>
                <a:t>3</a:t>
              </a:r>
              <a:endParaRPr kumimoji="0" lang="en-US" sz="500" b="1"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p:txBody>
        </p:sp>
        <p:pic>
          <p:nvPicPr>
            <p:cNvPr id="21" name="Picture 20">
              <a:extLst>
                <a:ext uri="{FF2B5EF4-FFF2-40B4-BE49-F238E27FC236}">
                  <a16:creationId xmlns:a16="http://schemas.microsoft.com/office/drawing/2014/main" id="{73EFC9E5-7B49-4761-A7DE-D3760AA09246}"/>
                </a:ext>
              </a:extLst>
            </p:cNvPr>
            <p:cNvPicPr>
              <a:picLocks noChangeAspect="1"/>
            </p:cNvPicPr>
            <p:nvPr/>
          </p:nvPicPr>
          <p:blipFill>
            <a:blip r:embed="rId5"/>
            <a:stretch>
              <a:fillRect/>
            </a:stretch>
          </p:blipFill>
          <p:spPr>
            <a:xfrm>
              <a:off x="7868034" y="1458530"/>
              <a:ext cx="3490670" cy="4290714"/>
            </a:xfrm>
            <a:prstGeom prst="rect">
              <a:avLst/>
            </a:prstGeom>
            <a:solidFill>
              <a:schemeClr val="tx1"/>
            </a:solidFill>
            <a:ln>
              <a:solidFill>
                <a:schemeClr val="tx1"/>
              </a:solidFill>
            </a:ln>
          </p:spPr>
        </p:pic>
        <p:cxnSp>
          <p:nvCxnSpPr>
            <p:cNvPr id="25" name="Straight Arrow Connector 24">
              <a:extLst>
                <a:ext uri="{FF2B5EF4-FFF2-40B4-BE49-F238E27FC236}">
                  <a16:creationId xmlns:a16="http://schemas.microsoft.com/office/drawing/2014/main" id="{58F4B525-D303-46C9-9597-74DB35913E73}"/>
                </a:ext>
              </a:extLst>
            </p:cNvPr>
            <p:cNvCxnSpPr>
              <a:cxnSpLocks/>
            </p:cNvCxnSpPr>
            <p:nvPr/>
          </p:nvCxnSpPr>
          <p:spPr>
            <a:xfrm>
              <a:off x="9081983" y="3048947"/>
              <a:ext cx="27436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2A5D2EC-9086-499C-B398-50C5ECB1C2B6}"/>
                </a:ext>
              </a:extLst>
            </p:cNvPr>
            <p:cNvCxnSpPr>
              <a:cxnSpLocks/>
            </p:cNvCxnSpPr>
            <p:nvPr/>
          </p:nvCxnSpPr>
          <p:spPr>
            <a:xfrm>
              <a:off x="10858646" y="3048947"/>
              <a:ext cx="27436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120A3CA-60BE-4F70-91E4-8E83021C3033}"/>
                </a:ext>
              </a:extLst>
            </p:cNvPr>
            <p:cNvCxnSpPr>
              <a:cxnSpLocks/>
            </p:cNvCxnSpPr>
            <p:nvPr/>
          </p:nvCxnSpPr>
          <p:spPr>
            <a:xfrm flipH="1">
              <a:off x="9378966" y="2464349"/>
              <a:ext cx="2743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E1EE294-1064-4EE0-AD2D-F214914E5650}"/>
                </a:ext>
              </a:extLst>
            </p:cNvPr>
            <p:cNvSpPr txBox="1">
              <a:spLocks/>
            </p:cNvSpPr>
            <p:nvPr/>
          </p:nvSpPr>
          <p:spPr bwMode="gray">
            <a:xfrm>
              <a:off x="8314506" y="3773241"/>
              <a:ext cx="1252346" cy="228600"/>
            </a:xfrm>
            <a:prstGeom prst="rect">
              <a:avLst/>
            </a:prstGeom>
            <a:solidFill>
              <a:schemeClr val="bg1"/>
            </a:solidFill>
            <a:ln>
              <a:solidFill>
                <a:srgbClr val="FF0000"/>
              </a:solidFill>
            </a:ln>
          </p:spPr>
          <p:txBody>
            <a:bodyPr vert="horz" lIns="0" tIns="45720" rIns="0" bIns="0" rtlCol="0" anchor="t" anchorCtr="0">
              <a:noAutofit/>
            </a:bodyPr>
            <a:lstStyle>
              <a:lvl1pPr>
                <a:lnSpc>
                  <a:spcPct val="90000"/>
                </a:lnSpc>
                <a:spcBef>
                  <a:spcPct val="0"/>
                </a:spcBef>
                <a:buNone/>
                <a:defRPr lang="en-US" sz="2800" b="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marR="0" lvl="0" indent="0" algn="ctr" defTabSz="1219170" rtl="0" eaLnBrk="1" fontAlgn="auto" latinLnBrk="0" hangingPunct="1">
                <a:lnSpc>
                  <a:spcPct val="90000"/>
                </a:lnSpc>
                <a:spcBef>
                  <a:spcPct val="0"/>
                </a:spcBef>
                <a:spcAft>
                  <a:spcPts val="0"/>
                </a:spcAft>
                <a:buClrTx/>
                <a:buSzTx/>
                <a:buFontTx/>
                <a:buNone/>
                <a:tabLst/>
                <a:defRPr/>
              </a:pPr>
              <a:r>
                <a:rPr kumimoji="0" lang="en-US" sz="1000" i="0" u="none" strike="noStrike" kern="1200" cap="none" spc="-75" normalizeH="0" baseline="0" noProof="0" dirty="0">
                  <a:ln>
                    <a:noFill/>
                  </a:ln>
                  <a:solidFill>
                    <a:prstClr val="black"/>
                  </a:solidFill>
                  <a:effectLst/>
                  <a:uLnTx/>
                  <a:uFillTx/>
                  <a:latin typeface="Verdana" panose="020B0604030504040204" pitchFamily="34" charset="0"/>
                  <a:ea typeface="Verdana" panose="020B0604030504040204" pitchFamily="34" charset="0"/>
                </a:rPr>
                <a:t>Upload </a:t>
              </a:r>
              <a:r>
                <a:rPr kumimoji="0" lang="en-US" sz="1000" b="1" i="0" u="none" strike="noStrike" kern="1200" cap="none" spc="-75" normalizeH="0" baseline="0" noProof="0" dirty="0">
                  <a:ln>
                    <a:noFill/>
                  </a:ln>
                  <a:solidFill>
                    <a:prstClr val="black"/>
                  </a:solidFill>
                  <a:effectLst/>
                  <a:uLnTx/>
                  <a:uFillTx/>
                  <a:latin typeface="Verdana" panose="020B0604030504040204" pitchFamily="34" charset="0"/>
                  <a:ea typeface="Verdana" panose="020B0604030504040204" pitchFamily="34" charset="0"/>
                </a:rPr>
                <a:t>Certification</a:t>
              </a:r>
            </a:p>
          </p:txBody>
        </p:sp>
        <p:sp>
          <p:nvSpPr>
            <p:cNvPr id="31" name="Oval 30">
              <a:extLst>
                <a:ext uri="{FF2B5EF4-FFF2-40B4-BE49-F238E27FC236}">
                  <a16:creationId xmlns:a16="http://schemas.microsoft.com/office/drawing/2014/main" id="{C74732FC-7A37-4739-B7BB-5200168146FE}"/>
                </a:ext>
              </a:extLst>
            </p:cNvPr>
            <p:cNvSpPr/>
            <p:nvPr/>
          </p:nvSpPr>
          <p:spPr bwMode="gray">
            <a:xfrm>
              <a:off x="8050914" y="3796101"/>
              <a:ext cx="182880" cy="182880"/>
            </a:xfrm>
            <a:prstGeom prst="ellipse">
              <a:avLst/>
            </a:prstGeom>
            <a:solidFill>
              <a:sysClr val="window" lastClr="FFFFFF"/>
            </a:solidFill>
            <a:ln w="25400" algn="ctr">
              <a:solidFill>
                <a:srgbClr val="FF000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800" b="1" kern="0" dirty="0">
                  <a:latin typeface="Verdana" panose="020B0604030504040204" pitchFamily="34" charset="0"/>
                  <a:ea typeface="Verdana" panose="020B0604030504040204" pitchFamily="34" charset="0"/>
                </a:rPr>
                <a:t>4</a:t>
              </a:r>
              <a:endParaRPr kumimoji="0" lang="en-US" sz="500" b="1"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p:txBody>
        </p:sp>
        <p:sp>
          <p:nvSpPr>
            <p:cNvPr id="32" name="Oval 31">
              <a:extLst>
                <a:ext uri="{FF2B5EF4-FFF2-40B4-BE49-F238E27FC236}">
                  <a16:creationId xmlns:a16="http://schemas.microsoft.com/office/drawing/2014/main" id="{82DBBC47-879C-433B-8050-AEE203E4D428}"/>
                </a:ext>
              </a:extLst>
            </p:cNvPr>
            <p:cNvSpPr/>
            <p:nvPr/>
          </p:nvSpPr>
          <p:spPr bwMode="gray">
            <a:xfrm>
              <a:off x="8757799" y="5527028"/>
              <a:ext cx="182880" cy="182880"/>
            </a:xfrm>
            <a:prstGeom prst="ellipse">
              <a:avLst/>
            </a:prstGeom>
            <a:solidFill>
              <a:sysClr val="window" lastClr="FFFFFF"/>
            </a:solidFill>
            <a:ln w="25400" algn="ctr">
              <a:solidFill>
                <a:srgbClr val="FF000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dirty="0">
                  <a:ln>
                    <a:noFill/>
                  </a:ln>
                  <a:effectLst/>
                  <a:uLnTx/>
                  <a:uFillTx/>
                  <a:latin typeface="Verdana" panose="020B0604030504040204" pitchFamily="34" charset="0"/>
                  <a:ea typeface="Verdana" panose="020B0604030504040204" pitchFamily="34" charset="0"/>
                </a:rPr>
                <a:t>5</a:t>
              </a:r>
              <a:endParaRPr kumimoji="0" lang="en-US" sz="500" b="1"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p:txBody>
        </p:sp>
        <p:sp>
          <p:nvSpPr>
            <p:cNvPr id="33" name="Title 1">
              <a:extLst>
                <a:ext uri="{FF2B5EF4-FFF2-40B4-BE49-F238E27FC236}">
                  <a16:creationId xmlns:a16="http://schemas.microsoft.com/office/drawing/2014/main" id="{A5F45A23-84EA-4011-A20C-AA5289D54911}"/>
                </a:ext>
              </a:extLst>
            </p:cNvPr>
            <p:cNvSpPr txBox="1">
              <a:spLocks/>
            </p:cNvSpPr>
            <p:nvPr/>
          </p:nvSpPr>
          <p:spPr bwMode="gray">
            <a:xfrm>
              <a:off x="9036263" y="5504168"/>
              <a:ext cx="457200" cy="228600"/>
            </a:xfrm>
            <a:prstGeom prst="rect">
              <a:avLst/>
            </a:prstGeom>
            <a:solidFill>
              <a:schemeClr val="bg1"/>
            </a:solidFill>
            <a:ln>
              <a:solidFill>
                <a:srgbClr val="FF0000"/>
              </a:solidFill>
            </a:ln>
          </p:spPr>
          <p:txBody>
            <a:bodyPr vert="horz" lIns="0" tIns="45720" rIns="0" bIns="0" rtlCol="0" anchor="t" anchorCtr="0">
              <a:noAutofit/>
            </a:bodyPr>
            <a:lstStyle>
              <a:lvl1pPr>
                <a:lnSpc>
                  <a:spcPct val="90000"/>
                </a:lnSpc>
                <a:spcBef>
                  <a:spcPct val="0"/>
                </a:spcBef>
                <a:buNone/>
                <a:defRPr lang="en-US" sz="2800" b="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marR="0" lvl="0" indent="0" algn="ctr" defTabSz="1219170" rtl="0" eaLnBrk="1" fontAlgn="auto" latinLnBrk="0" hangingPunct="1">
                <a:lnSpc>
                  <a:spcPct val="90000"/>
                </a:lnSpc>
                <a:spcBef>
                  <a:spcPct val="0"/>
                </a:spcBef>
                <a:spcAft>
                  <a:spcPts val="0"/>
                </a:spcAft>
                <a:buClrTx/>
                <a:buSzTx/>
                <a:buFontTx/>
                <a:buNone/>
                <a:tabLst/>
                <a:defRPr/>
              </a:pPr>
              <a:r>
                <a:rPr kumimoji="0" lang="en-US" sz="1000" i="0" u="none" strike="noStrike" kern="1200" cap="none" spc="-75" normalizeH="0" baseline="0" noProof="0" dirty="0">
                  <a:ln>
                    <a:noFill/>
                  </a:ln>
                  <a:solidFill>
                    <a:prstClr val="black"/>
                  </a:solidFill>
                  <a:effectLst/>
                  <a:uLnTx/>
                  <a:uFillTx/>
                  <a:latin typeface="Verdana" panose="020B0604030504040204" pitchFamily="34" charset="0"/>
                  <a:ea typeface="Verdana" panose="020B0604030504040204" pitchFamily="34" charset="0"/>
                </a:rPr>
                <a:t>Click</a:t>
              </a:r>
              <a:endParaRPr kumimoji="0" lang="en-US" sz="1000" b="1" i="0" u="none" strike="noStrike" kern="1200" cap="none" spc="-75"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cxnSp>
          <p:nvCxnSpPr>
            <p:cNvPr id="34" name="Straight Arrow Connector 33">
              <a:extLst>
                <a:ext uri="{FF2B5EF4-FFF2-40B4-BE49-F238E27FC236}">
                  <a16:creationId xmlns:a16="http://schemas.microsoft.com/office/drawing/2014/main" id="{F6394504-6C9E-4218-9F58-9E7155FF3BB6}"/>
                </a:ext>
              </a:extLst>
            </p:cNvPr>
            <p:cNvCxnSpPr>
              <a:cxnSpLocks/>
            </p:cNvCxnSpPr>
            <p:nvPr/>
          </p:nvCxnSpPr>
          <p:spPr>
            <a:xfrm>
              <a:off x="9653286" y="5586062"/>
              <a:ext cx="45890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0AFE98-6286-418A-88D5-AFBC64FB88DE}"/>
                </a:ext>
              </a:extLst>
            </p:cNvPr>
            <p:cNvCxnSpPr>
              <a:cxnSpLocks/>
            </p:cNvCxnSpPr>
            <p:nvPr/>
          </p:nvCxnSpPr>
          <p:spPr>
            <a:xfrm>
              <a:off x="9645667" y="3893714"/>
              <a:ext cx="2743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910C4E5-B041-406D-9D06-A3BB1AAB1F6C}"/>
                </a:ext>
              </a:extLst>
            </p:cNvPr>
            <p:cNvCxnSpPr>
              <a:cxnSpLocks/>
            </p:cNvCxnSpPr>
            <p:nvPr/>
          </p:nvCxnSpPr>
          <p:spPr>
            <a:xfrm flipH="1">
              <a:off x="9746228" y="1807124"/>
              <a:ext cx="2743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5648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a:extLst>
              <a:ext uri="{FF2B5EF4-FFF2-40B4-BE49-F238E27FC236}">
                <a16:creationId xmlns:a16="http://schemas.microsoft.com/office/drawing/2014/main" id="{553E5A4E-904A-46CB-8D26-D1888EA67E99}"/>
              </a:ext>
            </a:extLst>
          </p:cNvPr>
          <p:cNvSpPr txBox="1">
            <a:spLocks/>
          </p:cNvSpPr>
          <p:nvPr/>
        </p:nvSpPr>
        <p:spPr>
          <a:xfrm>
            <a:off x="469900" y="402586"/>
            <a:ext cx="11252200" cy="698501"/>
          </a:xfrm>
          <a:prstGeom prst="rect">
            <a:avLst/>
          </a:prstGeom>
        </p:spPr>
        <p:txBody>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sz="2800" b="1" dirty="0">
                <a:solidFill>
                  <a:schemeClr val="bg1"/>
                </a:solidFill>
              </a:rPr>
              <a:t>Program Offering Leadership</a:t>
            </a:r>
          </a:p>
        </p:txBody>
      </p:sp>
      <p:sp>
        <p:nvSpPr>
          <p:cNvPr id="39" name="Rectangle 38">
            <a:extLst>
              <a:ext uri="{FF2B5EF4-FFF2-40B4-BE49-F238E27FC236}">
                <a16:creationId xmlns:a16="http://schemas.microsoft.com/office/drawing/2014/main" id="{475AEA0F-A809-4C7E-8DBA-D1D4C83EB559}"/>
              </a:ext>
            </a:extLst>
          </p:cNvPr>
          <p:cNvSpPr/>
          <p:nvPr/>
        </p:nvSpPr>
        <p:spPr>
          <a:xfrm>
            <a:off x="2139315" y="4183290"/>
            <a:ext cx="2755977" cy="600164"/>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a:spAutoFit/>
          </a:bodyPr>
          <a:lstStyle/>
          <a:p>
            <a:pPr lvl="0" algn="ctr" defTabSz="914400">
              <a:defRPr/>
            </a:pPr>
            <a:r>
              <a:rPr lang="en-US" sz="1100" b="1" dirty="0">
                <a:solidFill>
                  <a:prstClr val="white"/>
                </a:solidFill>
              </a:rPr>
              <a:t>Kate Kustermann</a:t>
            </a:r>
          </a:p>
          <a:p>
            <a:pPr lvl="0" algn="ctr" defTabSz="914400">
              <a:defRPr/>
            </a:pPr>
            <a:r>
              <a:rPr lang="en-US" sz="1100" dirty="0">
                <a:solidFill>
                  <a:prstClr val="white"/>
                </a:solidFill>
              </a:rPr>
              <a:t>Capability Development Lead  </a:t>
            </a:r>
            <a:br>
              <a:rPr lang="en-US" sz="1100" dirty="0">
                <a:solidFill>
                  <a:prstClr val="white"/>
                </a:solidFill>
              </a:rPr>
            </a:br>
            <a:r>
              <a:rPr lang="en-US" sz="1100" dirty="0">
                <a:solidFill>
                  <a:prstClr val="white"/>
                </a:solidFill>
              </a:rPr>
              <a:t>Cloud SGO</a:t>
            </a:r>
          </a:p>
        </p:txBody>
      </p:sp>
      <p:sp>
        <p:nvSpPr>
          <p:cNvPr id="43" name="Rectangle 42">
            <a:extLst>
              <a:ext uri="{FF2B5EF4-FFF2-40B4-BE49-F238E27FC236}">
                <a16:creationId xmlns:a16="http://schemas.microsoft.com/office/drawing/2014/main" id="{83BD237E-C95C-41F6-8FE9-C4BC59253623}"/>
              </a:ext>
            </a:extLst>
          </p:cNvPr>
          <p:cNvSpPr/>
          <p:nvPr/>
        </p:nvSpPr>
        <p:spPr>
          <a:xfrm>
            <a:off x="10138" y="4106288"/>
            <a:ext cx="2755977" cy="600164"/>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a:spAutoFit/>
          </a:bodyPr>
          <a:lstStyle/>
          <a:p>
            <a:pPr lvl="0" algn="ctr" defTabSz="914400">
              <a:defRPr/>
            </a:pPr>
            <a:r>
              <a:rPr lang="en-US" sz="1100" b="1" dirty="0">
                <a:solidFill>
                  <a:prstClr val="white"/>
                </a:solidFill>
                <a:latin typeface="+mj-lt"/>
              </a:rPr>
              <a:t>Thomas Skolik </a:t>
            </a:r>
          </a:p>
          <a:p>
            <a:pPr lvl="0" algn="ctr" defTabSz="914400">
              <a:defRPr/>
            </a:pPr>
            <a:r>
              <a:rPr lang="en-US" sz="1100" dirty="0">
                <a:solidFill>
                  <a:prstClr val="white"/>
                </a:solidFill>
                <a:latin typeface="+mj-lt"/>
              </a:rPr>
              <a:t>Manager</a:t>
            </a:r>
          </a:p>
          <a:p>
            <a:pPr lvl="0" algn="ctr" defTabSz="914400">
              <a:defRPr/>
            </a:pPr>
            <a:r>
              <a:rPr lang="en-US" sz="1100" dirty="0">
                <a:solidFill>
                  <a:prstClr val="white"/>
                </a:solidFill>
                <a:latin typeface="+mj-lt"/>
              </a:rPr>
              <a:t>Cloud Institute Lead</a:t>
            </a:r>
          </a:p>
        </p:txBody>
      </p:sp>
      <p:sp>
        <p:nvSpPr>
          <p:cNvPr id="41" name="Rectangle 40">
            <a:extLst>
              <a:ext uri="{FF2B5EF4-FFF2-40B4-BE49-F238E27FC236}">
                <a16:creationId xmlns:a16="http://schemas.microsoft.com/office/drawing/2014/main" id="{7D75690F-0ED3-4F55-8BED-4B96EA6D7C52}"/>
              </a:ext>
            </a:extLst>
          </p:cNvPr>
          <p:cNvSpPr/>
          <p:nvPr/>
        </p:nvSpPr>
        <p:spPr>
          <a:xfrm>
            <a:off x="4775247" y="4148273"/>
            <a:ext cx="2755977" cy="600164"/>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a:spAutoFit/>
          </a:bodyPr>
          <a:lstStyle/>
          <a:p>
            <a:pPr lvl="0" algn="ctr" defTabSz="914400">
              <a:defRPr/>
            </a:pPr>
            <a:r>
              <a:rPr lang="en-US" sz="1100" b="1" dirty="0">
                <a:solidFill>
                  <a:prstClr val="white"/>
                </a:solidFill>
                <a:latin typeface="+mj-lt"/>
              </a:rPr>
              <a:t>Randeep Khaund</a:t>
            </a:r>
          </a:p>
          <a:p>
            <a:pPr lvl="0" algn="ctr" defTabSz="914400">
              <a:defRPr/>
            </a:pPr>
            <a:r>
              <a:rPr lang="en-US" sz="1100" dirty="0">
                <a:solidFill>
                  <a:prstClr val="white"/>
                </a:solidFill>
                <a:latin typeface="+mj-lt"/>
              </a:rPr>
              <a:t>Senior Manager</a:t>
            </a:r>
          </a:p>
          <a:p>
            <a:pPr lvl="0" algn="ctr" defTabSz="914400">
              <a:defRPr/>
            </a:pPr>
            <a:r>
              <a:rPr lang="en-US" sz="1100" dirty="0">
                <a:solidFill>
                  <a:prstClr val="white"/>
                </a:solidFill>
                <a:latin typeface="+mj-lt"/>
              </a:rPr>
              <a:t>DevOps Training Program Lead</a:t>
            </a:r>
          </a:p>
        </p:txBody>
      </p:sp>
      <p:pic>
        <p:nvPicPr>
          <p:cNvPr id="21" name="Picture 8">
            <a:extLst>
              <a:ext uri="{FF2B5EF4-FFF2-40B4-BE49-F238E27FC236}">
                <a16:creationId xmlns:a16="http://schemas.microsoft.com/office/drawing/2014/main" id="{EFA8405A-64FC-4573-9FE1-AA1FB274B6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17" y="2292697"/>
            <a:ext cx="1700576" cy="1700576"/>
          </a:xfrm>
          <a:prstGeom prst="ellipse">
            <a:avLst/>
          </a:prstGeom>
          <a:ln w="31750">
            <a:solidFill>
              <a:schemeClr val="bg1"/>
            </a:solidFill>
          </a:ln>
          <a:extLst>
            <a:ext uri="{909E8E84-426E-40DD-AFC4-6F175D3DCCD1}">
              <a14:hiddenFill xmlns:a14="http://schemas.microsoft.com/office/drawing/2010/main">
                <a:solidFill>
                  <a:srgbClr val="FFFFFF"/>
                </a:solidFill>
              </a14:hiddenFill>
            </a:ext>
          </a:extLst>
        </p:spPr>
      </p:pic>
      <p:pic>
        <p:nvPicPr>
          <p:cNvPr id="38" name="Picture 2">
            <a:extLst>
              <a:ext uri="{FF2B5EF4-FFF2-40B4-BE49-F238E27FC236}">
                <a16:creationId xmlns:a16="http://schemas.microsoft.com/office/drawing/2014/main" id="{DBC0BE1A-F27D-48BD-AB68-7E7224AE48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6294" y="2294015"/>
            <a:ext cx="1705796" cy="1705796"/>
          </a:xfrm>
          <a:prstGeom prst="ellipse">
            <a:avLst/>
          </a:prstGeom>
          <a:ln w="31750">
            <a:solidFill>
              <a:schemeClr val="bg1"/>
            </a:solidFill>
          </a:ln>
          <a:extLst>
            <a:ext uri="{909E8E84-426E-40DD-AFC4-6F175D3DCCD1}">
              <a14:hiddenFill xmlns:a14="http://schemas.microsoft.com/office/drawing/2010/main">
                <a:solidFill>
                  <a:srgbClr val="FFFFFF"/>
                </a:solidFill>
              </a14:hiddenFill>
            </a:ext>
          </a:extLst>
        </p:spPr>
      </p:pic>
      <p:sp>
        <p:nvSpPr>
          <p:cNvPr id="37" name="AutoShape 4">
            <a:extLst>
              <a:ext uri="{FF2B5EF4-FFF2-40B4-BE49-F238E27FC236}">
                <a16:creationId xmlns:a16="http://schemas.microsoft.com/office/drawing/2014/main" id="{FEB153D0-A4C4-4C35-B64C-5D81AE439873}"/>
              </a:ext>
            </a:extLst>
          </p:cNvPr>
          <p:cNvSpPr>
            <a:spLocks noChangeAspect="1" noChangeArrowheads="1"/>
          </p:cNvSpPr>
          <p:nvPr/>
        </p:nvSpPr>
        <p:spPr bwMode="auto">
          <a:xfrm>
            <a:off x="7955897" y="331858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7F6B69D7-C4BB-49E7-A829-2FF3D1407CE6}"/>
              </a:ext>
            </a:extLst>
          </p:cNvPr>
          <p:cNvPicPr>
            <a:picLocks noChangeAspect="1"/>
          </p:cNvPicPr>
          <p:nvPr/>
        </p:nvPicPr>
        <p:blipFill rotWithShape="1">
          <a:blip r:embed="rId5"/>
          <a:srcRect l="4208" t="27472" r="37811" b="26636"/>
          <a:stretch/>
        </p:blipFill>
        <p:spPr>
          <a:xfrm>
            <a:off x="5303520" y="2211083"/>
            <a:ext cx="1699432" cy="1853181"/>
          </a:xfrm>
          <a:prstGeom prst="rect">
            <a:avLst/>
          </a:prstGeom>
        </p:spPr>
      </p:pic>
      <p:grpSp>
        <p:nvGrpSpPr>
          <p:cNvPr id="14" name="Group 13">
            <a:extLst>
              <a:ext uri="{FF2B5EF4-FFF2-40B4-BE49-F238E27FC236}">
                <a16:creationId xmlns:a16="http://schemas.microsoft.com/office/drawing/2014/main" id="{27B3F717-5752-4D06-9970-A63A96B25FC0}"/>
              </a:ext>
            </a:extLst>
          </p:cNvPr>
          <p:cNvGrpSpPr/>
          <p:nvPr/>
        </p:nvGrpSpPr>
        <p:grpSpPr>
          <a:xfrm>
            <a:off x="9436023" y="2155828"/>
            <a:ext cx="2755977" cy="2556086"/>
            <a:chOff x="6889471" y="2113843"/>
            <a:chExt cx="2755977" cy="2556086"/>
          </a:xfrm>
        </p:grpSpPr>
        <p:grpSp>
          <p:nvGrpSpPr>
            <p:cNvPr id="9" name="Group 8">
              <a:extLst>
                <a:ext uri="{FF2B5EF4-FFF2-40B4-BE49-F238E27FC236}">
                  <a16:creationId xmlns:a16="http://schemas.microsoft.com/office/drawing/2014/main" id="{DDED391C-81E8-4B9A-BA5A-FADB374D8ACF}"/>
                </a:ext>
              </a:extLst>
            </p:cNvPr>
            <p:cNvGrpSpPr/>
            <p:nvPr/>
          </p:nvGrpSpPr>
          <p:grpSpPr>
            <a:xfrm>
              <a:off x="6889471" y="2113843"/>
              <a:ext cx="2755977" cy="2556086"/>
              <a:chOff x="4165671" y="2099041"/>
              <a:chExt cx="2755977" cy="2556086"/>
            </a:xfrm>
          </p:grpSpPr>
          <p:pic>
            <p:nvPicPr>
              <p:cNvPr id="6" name="Picture 5">
                <a:extLst>
                  <a:ext uri="{FF2B5EF4-FFF2-40B4-BE49-F238E27FC236}">
                    <a16:creationId xmlns:a16="http://schemas.microsoft.com/office/drawing/2014/main" id="{232223AD-2606-43A7-B0D8-30FC10457112}"/>
                  </a:ext>
                </a:extLst>
              </p:cNvPr>
              <p:cNvPicPr>
                <a:picLocks noChangeAspect="1"/>
              </p:cNvPicPr>
              <p:nvPr/>
            </p:nvPicPr>
            <p:blipFill rotWithShape="1">
              <a:blip r:embed="rId6"/>
              <a:srcRect l="5249" t="25611" r="19036" b="26819"/>
              <a:stretch/>
            </p:blipFill>
            <p:spPr>
              <a:xfrm>
                <a:off x="4651484" y="2099041"/>
                <a:ext cx="1713185" cy="1882785"/>
              </a:xfrm>
              <a:prstGeom prst="rect">
                <a:avLst/>
              </a:prstGeom>
              <a:ln>
                <a:solidFill>
                  <a:schemeClr val="tx1"/>
                </a:solidFill>
              </a:ln>
            </p:spPr>
          </p:pic>
          <p:sp>
            <p:nvSpPr>
              <p:cNvPr id="42" name="Rectangle 41">
                <a:extLst>
                  <a:ext uri="{FF2B5EF4-FFF2-40B4-BE49-F238E27FC236}">
                    <a16:creationId xmlns:a16="http://schemas.microsoft.com/office/drawing/2014/main" id="{A79194DA-D321-443A-8A51-2142E423D9A7}"/>
                  </a:ext>
                </a:extLst>
              </p:cNvPr>
              <p:cNvSpPr/>
              <p:nvPr/>
            </p:nvSpPr>
            <p:spPr>
              <a:xfrm>
                <a:off x="4165671" y="4054963"/>
                <a:ext cx="2755977" cy="600164"/>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a:spAutoFit/>
              </a:bodyPr>
              <a:lstStyle/>
              <a:p>
                <a:pPr lvl="0" algn="ctr" defTabSz="914400">
                  <a:defRPr/>
                </a:pPr>
                <a:r>
                  <a:rPr lang="en-US" sz="1100" b="1">
                    <a:solidFill>
                      <a:prstClr val="white"/>
                    </a:solidFill>
                    <a:latin typeface="+mj-lt"/>
                  </a:rPr>
                  <a:t>Bob Vuong</a:t>
                </a:r>
              </a:p>
              <a:p>
                <a:pPr lvl="0" algn="ctr" defTabSz="914400">
                  <a:defRPr/>
                </a:pPr>
                <a:r>
                  <a:rPr lang="en-US" sz="1100">
                    <a:solidFill>
                      <a:prstClr val="white"/>
                    </a:solidFill>
                    <a:latin typeface="+mj-lt"/>
                  </a:rPr>
                  <a:t>Principal</a:t>
                </a:r>
              </a:p>
              <a:p>
                <a:pPr lvl="0" algn="ctr" defTabSz="914400">
                  <a:defRPr/>
                </a:pPr>
                <a:r>
                  <a:rPr lang="en-US" sz="1100">
                    <a:solidFill>
                      <a:prstClr val="white"/>
                    </a:solidFill>
                    <a:latin typeface="+mj-lt"/>
                  </a:rPr>
                  <a:t>DevOps Practice Lead</a:t>
                </a:r>
              </a:p>
            </p:txBody>
          </p:sp>
        </p:grpSp>
        <p:cxnSp>
          <p:nvCxnSpPr>
            <p:cNvPr id="13" name="Straight Connector 12">
              <a:extLst>
                <a:ext uri="{FF2B5EF4-FFF2-40B4-BE49-F238E27FC236}">
                  <a16:creationId xmlns:a16="http://schemas.microsoft.com/office/drawing/2014/main" id="{B841C3B5-ECBA-4A45-9728-628B40CE3C7C}"/>
                </a:ext>
              </a:extLst>
            </p:cNvPr>
            <p:cNvCxnSpPr/>
            <p:nvPr/>
          </p:nvCxnSpPr>
          <p:spPr>
            <a:xfrm>
              <a:off x="9078195" y="2113843"/>
              <a:ext cx="0" cy="2078013"/>
            </a:xfrm>
            <a:prstGeom prst="line">
              <a:avLst/>
            </a:prstGeom>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039976A5-5F68-4587-A05E-B0A4B939DE08}"/>
              </a:ext>
            </a:extLst>
          </p:cNvPr>
          <p:cNvGrpSpPr/>
          <p:nvPr/>
        </p:nvGrpSpPr>
        <p:grpSpPr>
          <a:xfrm>
            <a:off x="7155586" y="2143844"/>
            <a:ext cx="2755977" cy="2565207"/>
            <a:chOff x="7155586" y="2143844"/>
            <a:chExt cx="2755977" cy="2565207"/>
          </a:xfrm>
        </p:grpSpPr>
        <p:grpSp>
          <p:nvGrpSpPr>
            <p:cNvPr id="27" name="Group 26">
              <a:extLst>
                <a:ext uri="{FF2B5EF4-FFF2-40B4-BE49-F238E27FC236}">
                  <a16:creationId xmlns:a16="http://schemas.microsoft.com/office/drawing/2014/main" id="{0096B301-B465-403C-913E-658C30D0237B}"/>
                </a:ext>
              </a:extLst>
            </p:cNvPr>
            <p:cNvGrpSpPr/>
            <p:nvPr/>
          </p:nvGrpSpPr>
          <p:grpSpPr>
            <a:xfrm>
              <a:off x="7155586" y="2155828"/>
              <a:ext cx="2755977" cy="2553223"/>
              <a:chOff x="4692386" y="2153229"/>
              <a:chExt cx="2755977" cy="2553223"/>
            </a:xfrm>
          </p:grpSpPr>
          <p:sp>
            <p:nvSpPr>
              <p:cNvPr id="28" name="Rectangle 27">
                <a:extLst>
                  <a:ext uri="{FF2B5EF4-FFF2-40B4-BE49-F238E27FC236}">
                    <a16:creationId xmlns:a16="http://schemas.microsoft.com/office/drawing/2014/main" id="{3026E455-DD9F-4B23-A28D-ABD8E8FA4699}"/>
                  </a:ext>
                </a:extLst>
              </p:cNvPr>
              <p:cNvSpPr/>
              <p:nvPr/>
            </p:nvSpPr>
            <p:spPr>
              <a:xfrm>
                <a:off x="4692386" y="4106288"/>
                <a:ext cx="2755977" cy="600164"/>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a:spAutoFit/>
              </a:bodyPr>
              <a:lstStyle/>
              <a:p>
                <a:pPr lvl="0" algn="ctr" defTabSz="914400">
                  <a:defRPr/>
                </a:pPr>
                <a:r>
                  <a:rPr lang="en-US" sz="1100" b="1">
                    <a:solidFill>
                      <a:prstClr val="white"/>
                    </a:solidFill>
                    <a:latin typeface="+mj-lt"/>
                  </a:rPr>
                  <a:t>Jason McDonald</a:t>
                </a:r>
              </a:p>
              <a:p>
                <a:pPr lvl="0" algn="ctr" defTabSz="914400">
                  <a:defRPr/>
                </a:pPr>
                <a:r>
                  <a:rPr lang="en-US" sz="1100">
                    <a:solidFill>
                      <a:prstClr val="white"/>
                    </a:solidFill>
                    <a:latin typeface="+mj-lt"/>
                  </a:rPr>
                  <a:t>Managing Director</a:t>
                </a:r>
              </a:p>
              <a:p>
                <a:pPr lvl="0" algn="ctr" defTabSz="914400">
                  <a:defRPr/>
                </a:pPr>
                <a:r>
                  <a:rPr lang="en-US" sz="1100">
                    <a:solidFill>
                      <a:prstClr val="white"/>
                    </a:solidFill>
                    <a:latin typeface="+mj-lt"/>
                  </a:rPr>
                  <a:t>DevOps Practice Lead</a:t>
                </a:r>
              </a:p>
            </p:txBody>
          </p:sp>
          <p:pic>
            <p:nvPicPr>
              <p:cNvPr id="29" name="Picture 28">
                <a:extLst>
                  <a:ext uri="{FF2B5EF4-FFF2-40B4-BE49-F238E27FC236}">
                    <a16:creationId xmlns:a16="http://schemas.microsoft.com/office/drawing/2014/main" id="{93E235CB-6852-4F1C-8EA7-327C651228FF}"/>
                  </a:ext>
                </a:extLst>
              </p:cNvPr>
              <p:cNvPicPr>
                <a:picLocks noChangeAspect="1"/>
              </p:cNvPicPr>
              <p:nvPr/>
            </p:nvPicPr>
            <p:blipFill rotWithShape="1">
              <a:blip r:embed="rId7"/>
              <a:srcRect t="19390" b="24144"/>
              <a:stretch/>
            </p:blipFill>
            <p:spPr>
              <a:xfrm>
                <a:off x="5071399" y="2166987"/>
                <a:ext cx="1818072" cy="1882785"/>
              </a:xfrm>
              <a:prstGeom prst="rect">
                <a:avLst/>
              </a:prstGeom>
            </p:spPr>
          </p:pic>
          <p:cxnSp>
            <p:nvCxnSpPr>
              <p:cNvPr id="30" name="Straight Connector 29">
                <a:extLst>
                  <a:ext uri="{FF2B5EF4-FFF2-40B4-BE49-F238E27FC236}">
                    <a16:creationId xmlns:a16="http://schemas.microsoft.com/office/drawing/2014/main" id="{76AA92FD-0689-47A8-A03C-860CE5536CF1}"/>
                  </a:ext>
                </a:extLst>
              </p:cNvPr>
              <p:cNvCxnSpPr/>
              <p:nvPr/>
            </p:nvCxnSpPr>
            <p:spPr>
              <a:xfrm>
                <a:off x="6888089" y="2153229"/>
                <a:ext cx="0" cy="2078013"/>
              </a:xfrm>
              <a:prstGeom prst="line">
                <a:avLst/>
              </a:prstGeom>
              <a:ln/>
            </p:spPr>
            <p:style>
              <a:lnRef idx="1">
                <a:schemeClr val="dk1"/>
              </a:lnRef>
              <a:fillRef idx="0">
                <a:schemeClr val="dk1"/>
              </a:fillRef>
              <a:effectRef idx="0">
                <a:schemeClr val="dk1"/>
              </a:effectRef>
              <a:fontRef idx="minor">
                <a:schemeClr val="tx1"/>
              </a:fontRef>
            </p:style>
          </p:cxnSp>
        </p:grpSp>
        <p:cxnSp>
          <p:nvCxnSpPr>
            <p:cNvPr id="31" name="Straight Connector 30">
              <a:extLst>
                <a:ext uri="{FF2B5EF4-FFF2-40B4-BE49-F238E27FC236}">
                  <a16:creationId xmlns:a16="http://schemas.microsoft.com/office/drawing/2014/main" id="{EB750F02-56B3-49C0-9527-9CC4A19EAEF2}"/>
                </a:ext>
              </a:extLst>
            </p:cNvPr>
            <p:cNvCxnSpPr/>
            <p:nvPr/>
          </p:nvCxnSpPr>
          <p:spPr>
            <a:xfrm>
              <a:off x="9342169" y="2143844"/>
              <a:ext cx="0" cy="2078013"/>
            </a:xfrm>
            <a:prstGeom prst="line">
              <a:avLst/>
            </a:prstGeom>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8696021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92B3411-3361-4619-8892-4E51046B82B2}"/>
              </a:ext>
            </a:extLst>
          </p:cNvPr>
          <p:cNvGraphicFramePr>
            <a:graphicFrameLocks noChangeAspect="1"/>
          </p:cNvGraphicFramePr>
          <p:nvPr>
            <p:custDataLst>
              <p:tags r:id="rId2"/>
            </p:custDataLst>
            <p:extLst>
              <p:ext uri="{D42A27DB-BD31-4B8C-83A1-F6EECF244321}">
                <p14:modId xmlns:p14="http://schemas.microsoft.com/office/powerpoint/2010/main" val="40393491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5" name="think-cell Slide" r:id="rId5" imgW="498" imgH="499" progId="TCLayout.ActiveDocument.1">
                  <p:embed/>
                </p:oleObj>
              </mc:Choice>
              <mc:Fallback>
                <p:oleObj name="think-cell Slide" r:id="rId5" imgW="498" imgH="499" progId="TCLayout.ActiveDocument.1">
                  <p:embed/>
                  <p:pic>
                    <p:nvPicPr>
                      <p:cNvPr id="7" name="Object 6" hidden="1">
                        <a:extLst>
                          <a:ext uri="{FF2B5EF4-FFF2-40B4-BE49-F238E27FC236}">
                            <a16:creationId xmlns:a16="http://schemas.microsoft.com/office/drawing/2014/main" id="{392B3411-3361-4619-8892-4E51046B82B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086905EB-29E6-4499-BD83-60D763C247BD}"/>
              </a:ext>
            </a:extLst>
          </p:cNvPr>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algn="ctr">
              <a:lnSpc>
                <a:spcPct val="106000"/>
              </a:lnSpc>
            </a:pPr>
            <a:endParaRPr lang="en-US" b="1" dirty="0">
              <a:solidFill>
                <a:schemeClr val="bg1"/>
              </a:solidFill>
              <a:latin typeface="Verdana" panose="020B0604030504040204" pitchFamily="34" charset="0"/>
              <a:ea typeface="Open Sans Light" panose="020B0306030504020204" pitchFamily="34" charset="0"/>
              <a:cs typeface="Open Sans Light" panose="020B0306030504020204" pitchFamily="34" charset="0"/>
              <a:sym typeface="Verdana" panose="020B0604030504040204" pitchFamily="34" charset="0"/>
            </a:endParaRPr>
          </a:p>
        </p:txBody>
      </p:sp>
      <p:sp>
        <p:nvSpPr>
          <p:cNvPr id="2" name="Text Placeholder 1">
            <a:extLst>
              <a:ext uri="{FF2B5EF4-FFF2-40B4-BE49-F238E27FC236}">
                <a16:creationId xmlns:a16="http://schemas.microsoft.com/office/drawing/2014/main" id="{CBE2E404-0757-4136-BE60-4F6D508146A9}"/>
              </a:ext>
            </a:extLst>
          </p:cNvPr>
          <p:cNvSpPr>
            <a:spLocks noGrp="1"/>
          </p:cNvSpPr>
          <p:nvPr>
            <p:ph type="body" sz="quarter" idx="13"/>
          </p:nvPr>
        </p:nvSpPr>
        <p:spPr>
          <a:xfrm>
            <a:off x="469900" y="791552"/>
            <a:ext cx="11252200" cy="757255"/>
          </a:xfrm>
        </p:spPr>
        <p:txBody>
          <a:bodyPr/>
          <a:lstStyle/>
          <a:p>
            <a:r>
              <a:rPr lang="en-US" sz="1100" dirty="0"/>
              <a:t>The Deloitte Cloud Institute offers a curated applied learning curriculum that couples deep technical training with business strategy, providing our practitioners with the breadth and depth required to succeed in a rapidly evolving market.</a:t>
            </a:r>
          </a:p>
        </p:txBody>
      </p:sp>
      <p:sp>
        <p:nvSpPr>
          <p:cNvPr id="3" name="Title 2">
            <a:extLst>
              <a:ext uri="{FF2B5EF4-FFF2-40B4-BE49-F238E27FC236}">
                <a16:creationId xmlns:a16="http://schemas.microsoft.com/office/drawing/2014/main" id="{D236810B-FACA-4C9F-9EEB-17F3FE630A89}"/>
              </a:ext>
            </a:extLst>
          </p:cNvPr>
          <p:cNvSpPr>
            <a:spLocks noGrp="1"/>
          </p:cNvSpPr>
          <p:nvPr>
            <p:ph type="title"/>
          </p:nvPr>
        </p:nvSpPr>
        <p:spPr>
          <a:xfrm>
            <a:off x="469900" y="331380"/>
            <a:ext cx="11252200" cy="334102"/>
          </a:xfrm>
        </p:spPr>
        <p:txBody>
          <a:bodyPr/>
          <a:lstStyle/>
          <a:p>
            <a:r>
              <a:rPr lang="en-US" sz="1800" b="1" spc="-75" dirty="0">
                <a:solidFill>
                  <a:prstClr val="black"/>
                </a:solidFill>
                <a:ea typeface="Open Sans Light" panose="020B0306030504020204" pitchFamily="34" charset="0"/>
                <a:cs typeface="Open Sans Light" panose="020B0306030504020204" pitchFamily="34" charset="0"/>
              </a:rPr>
              <a:t>Deloitte Cloud Institute: Creating a Cloud-Enabled Workforce</a:t>
            </a:r>
            <a:endParaRPr lang="en-US" sz="1800" dirty="0"/>
          </a:p>
        </p:txBody>
      </p:sp>
      <p:sp>
        <p:nvSpPr>
          <p:cNvPr id="46" name="Rectangle 45">
            <a:extLst>
              <a:ext uri="{FF2B5EF4-FFF2-40B4-BE49-F238E27FC236}">
                <a16:creationId xmlns:a16="http://schemas.microsoft.com/office/drawing/2014/main" id="{5813C296-5205-465A-B40A-3241A1E60103}"/>
              </a:ext>
            </a:extLst>
          </p:cNvPr>
          <p:cNvSpPr/>
          <p:nvPr/>
        </p:nvSpPr>
        <p:spPr bwMode="gray">
          <a:xfrm>
            <a:off x="494710" y="5792136"/>
            <a:ext cx="11036130" cy="575995"/>
          </a:xfrm>
          <a:prstGeom prst="rect">
            <a:avLst/>
          </a:prstGeom>
          <a:solidFill>
            <a:schemeClr val="accent5">
              <a:alpha val="14000"/>
            </a:schemeClr>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black"/>
              </a:solidFill>
              <a:effectLst/>
              <a:uLnTx/>
              <a:uFillTx/>
              <a:latin typeface="Open Sans"/>
              <a:ea typeface="+mn-ea"/>
              <a:cs typeface="+mn-cs"/>
            </a:endParaRPr>
          </a:p>
        </p:txBody>
      </p:sp>
      <p:sp>
        <p:nvSpPr>
          <p:cNvPr id="47" name="TextBox 46">
            <a:extLst>
              <a:ext uri="{FF2B5EF4-FFF2-40B4-BE49-F238E27FC236}">
                <a16:creationId xmlns:a16="http://schemas.microsoft.com/office/drawing/2014/main" id="{4C87E500-6047-43AD-A5C5-589A166146D6}"/>
              </a:ext>
            </a:extLst>
          </p:cNvPr>
          <p:cNvSpPr txBox="1"/>
          <p:nvPr/>
        </p:nvSpPr>
        <p:spPr>
          <a:xfrm>
            <a:off x="993157" y="1965030"/>
            <a:ext cx="1436363"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1800" b="1" i="0" u="none" strike="noStrike" kern="1200" cap="none" spc="0" normalizeH="0" baseline="0" noProof="0" dirty="0">
                <a:ln>
                  <a:noFill/>
                </a:ln>
                <a:solidFill>
                  <a:prstClr val="white"/>
                </a:solidFill>
                <a:effectLst/>
                <a:uLnTx/>
                <a:uFillTx/>
                <a:latin typeface="Open Sans"/>
                <a:ea typeface="+mn-ea"/>
                <a:cs typeface="+mn-cs"/>
              </a:rPr>
              <a:t>Mission </a:t>
            </a:r>
          </a:p>
        </p:txBody>
      </p:sp>
      <p:graphicFrame>
        <p:nvGraphicFramePr>
          <p:cNvPr id="48" name="Table 47">
            <a:extLst>
              <a:ext uri="{FF2B5EF4-FFF2-40B4-BE49-F238E27FC236}">
                <a16:creationId xmlns:a16="http://schemas.microsoft.com/office/drawing/2014/main" id="{86DC1C4E-9A1B-4960-BF28-254CBDD18740}"/>
              </a:ext>
            </a:extLst>
          </p:cNvPr>
          <p:cNvGraphicFramePr>
            <a:graphicFrameLocks noGrp="1"/>
          </p:cNvGraphicFramePr>
          <p:nvPr>
            <p:extLst>
              <p:ext uri="{D42A27DB-BD31-4B8C-83A1-F6EECF244321}">
                <p14:modId xmlns:p14="http://schemas.microsoft.com/office/powerpoint/2010/main" val="1178691880"/>
              </p:ext>
            </p:extLst>
          </p:nvPr>
        </p:nvGraphicFramePr>
        <p:xfrm>
          <a:off x="357500" y="1278488"/>
          <a:ext cx="11487956" cy="4436627"/>
        </p:xfrm>
        <a:graphic>
          <a:graphicData uri="http://schemas.openxmlformats.org/drawingml/2006/table">
            <a:tbl>
              <a:tblPr firstRow="1" bandRow="1">
                <a:tableStyleId>{5A111915-BE36-4E01-A7E5-04B1672EAD32}</a:tableStyleId>
              </a:tblPr>
              <a:tblGrid>
                <a:gridCol w="3536651">
                  <a:extLst>
                    <a:ext uri="{9D8B030D-6E8A-4147-A177-3AD203B41FA5}">
                      <a16:colId xmlns:a16="http://schemas.microsoft.com/office/drawing/2014/main" val="607427643"/>
                    </a:ext>
                  </a:extLst>
                </a:gridCol>
                <a:gridCol w="208280">
                  <a:extLst>
                    <a:ext uri="{9D8B030D-6E8A-4147-A177-3AD203B41FA5}">
                      <a16:colId xmlns:a16="http://schemas.microsoft.com/office/drawing/2014/main" val="2186822513"/>
                    </a:ext>
                  </a:extLst>
                </a:gridCol>
                <a:gridCol w="4174877">
                  <a:extLst>
                    <a:ext uri="{9D8B030D-6E8A-4147-A177-3AD203B41FA5}">
                      <a16:colId xmlns:a16="http://schemas.microsoft.com/office/drawing/2014/main" val="4141496466"/>
                    </a:ext>
                  </a:extLst>
                </a:gridCol>
                <a:gridCol w="238539">
                  <a:extLst>
                    <a:ext uri="{9D8B030D-6E8A-4147-A177-3AD203B41FA5}">
                      <a16:colId xmlns:a16="http://schemas.microsoft.com/office/drawing/2014/main" val="611955124"/>
                    </a:ext>
                  </a:extLst>
                </a:gridCol>
                <a:gridCol w="3329609">
                  <a:extLst>
                    <a:ext uri="{9D8B030D-6E8A-4147-A177-3AD203B41FA5}">
                      <a16:colId xmlns:a16="http://schemas.microsoft.com/office/drawing/2014/main" val="3466942513"/>
                    </a:ext>
                  </a:extLst>
                </a:gridCol>
              </a:tblGrid>
              <a:tr h="291347">
                <a:tc gridSpan="5">
                  <a:txBody>
                    <a:bodyPr/>
                    <a:lstStyle/>
                    <a:p>
                      <a:pPr algn="ctr"/>
                      <a:r>
                        <a:rPr lang="en-US" sz="1200" spc="300" dirty="0">
                          <a:solidFill>
                            <a:schemeClr val="accent5"/>
                          </a:solidFill>
                        </a:rPr>
                        <a:t>Learning Strategy </a:t>
                      </a:r>
                    </a:p>
                  </a:txBody>
                  <a:tcPr anchor="b">
                    <a:lnL w="9525" cap="flat" cmpd="sng" algn="ctr">
                      <a:noFill/>
                      <a:prstDash val="solid"/>
                    </a:lnL>
                    <a:lnR>
                      <a:noFill/>
                    </a:lnR>
                    <a:lnT w="9525" cap="flat" cmpd="sng" algn="ctr">
                      <a:noFill/>
                      <a:prstDash val="solid"/>
                    </a:lnT>
                    <a:lnB w="12700" cap="flat" cmpd="sng" algn="ctr">
                      <a:solidFill>
                        <a:schemeClr val="accent3">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sz="1200"/>
                    </a:p>
                  </a:txBody>
                  <a:tcPr anchor="b">
                    <a:lnL>
                      <a:noFill/>
                    </a:lnL>
                    <a:lnR>
                      <a:noFill/>
                    </a:lnR>
                    <a:lnT w="9525" cap="flat" cmpd="sng" algn="ctr">
                      <a:noFill/>
                      <a:prstDash val="soli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spc="300">
                        <a:solidFill>
                          <a:schemeClr val="accent3"/>
                        </a:solidFill>
                      </a:endParaRPr>
                    </a:p>
                  </a:txBody>
                  <a:tcPr anchor="b">
                    <a:lnL>
                      <a:noFill/>
                    </a:lnL>
                    <a:lnR>
                      <a:noFill/>
                    </a:lnR>
                    <a:lnT w="9525" cap="flat" cmpd="sng" algn="ctr">
                      <a:noFill/>
                      <a:prstDash val="soli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1200"/>
                    </a:p>
                  </a:txBody>
                  <a:tcPr anchor="b">
                    <a:lnL>
                      <a:noFill/>
                    </a:lnL>
                    <a:lnR>
                      <a:noFill/>
                    </a:lnR>
                    <a:lnT w="9525" cap="flat" cmpd="sng" algn="ctr">
                      <a:noFill/>
                      <a:prstDash val="soli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spc="300">
                        <a:solidFill>
                          <a:schemeClr val="accent1"/>
                        </a:solidFill>
                      </a:endParaRPr>
                    </a:p>
                  </a:txBody>
                  <a:tcPr anchor="b">
                    <a:lnL>
                      <a:noFill/>
                    </a:lnL>
                    <a:lnR>
                      <a:noFill/>
                    </a:lnR>
                    <a:lnT w="9525" cap="flat" cmpd="sng" algn="ctr">
                      <a:noFill/>
                      <a:prstDash val="soli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5161682"/>
                  </a:ext>
                </a:extLst>
              </a:tr>
              <a:tr h="309077">
                <a:tc>
                  <a:txBody>
                    <a:bodyPr/>
                    <a:lstStyle/>
                    <a:p>
                      <a:pPr algn="ctr"/>
                      <a:r>
                        <a:rPr lang="en-US" sz="1200" b="1" spc="300" dirty="0">
                          <a:solidFill>
                            <a:schemeClr val="bg1"/>
                          </a:solidFill>
                        </a:rPr>
                        <a:t>Multi-disciplinary Curriculum</a:t>
                      </a:r>
                    </a:p>
                  </a:txBody>
                  <a:tcPr anchor="b">
                    <a:lnL w="9525" cap="flat" cmpd="sng" algn="ctr">
                      <a:noFill/>
                      <a:prstDash val="solid"/>
                    </a:lnL>
                    <a:lnR>
                      <a:noFill/>
                    </a:lnR>
                    <a:lnT w="12700" cap="flat" cmpd="sng" algn="ctr">
                      <a:solidFill>
                        <a:schemeClr val="accent3">
                          <a:lumMod val="20000"/>
                          <a:lumOff val="80000"/>
                        </a:schemeClr>
                      </a:solidFill>
                      <a:prstDash val="solid"/>
                      <a:round/>
                      <a:headEnd type="none" w="med" len="med"/>
                      <a:tailEnd type="none" w="med" len="med"/>
                    </a:lnT>
                    <a:lnB w="2857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ABAB"/>
                    </a:solidFill>
                  </a:tcPr>
                </a:tc>
                <a:tc>
                  <a:txBody>
                    <a:bodyPr/>
                    <a:lstStyle/>
                    <a:p>
                      <a:pPr algn="ctr"/>
                      <a:endParaRPr lang="en-US" sz="1200" dirty="0"/>
                    </a:p>
                  </a:txBody>
                  <a:tcPr anchor="b">
                    <a:lnL>
                      <a:noFill/>
                    </a:lnL>
                    <a:lnR>
                      <a:noFill/>
                    </a:lnR>
                    <a:lnT w="12700" cap="flat" cmpd="sng" algn="ctr">
                      <a:solidFill>
                        <a:schemeClr val="accent3">
                          <a:lumMod val="20000"/>
                          <a:lumOff val="80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200" b="1" spc="300" dirty="0">
                          <a:solidFill>
                            <a:schemeClr val="bg1"/>
                          </a:solidFill>
                        </a:rPr>
                        <a:t>Customized Applied Learning</a:t>
                      </a:r>
                    </a:p>
                  </a:txBody>
                  <a:tcPr anchor="b">
                    <a:lnL>
                      <a:noFill/>
                    </a:lnL>
                    <a:lnR>
                      <a:noFill/>
                    </a:lnR>
                    <a:lnT w="12700" cap="flat" cmpd="sng" algn="ctr">
                      <a:solidFill>
                        <a:schemeClr val="accent3">
                          <a:lumMod val="20000"/>
                          <a:lumOff val="80000"/>
                        </a:schemeClr>
                      </a:solid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endParaRPr lang="en-US" sz="1200" dirty="0"/>
                    </a:p>
                  </a:txBody>
                  <a:tcPr anchor="b">
                    <a:lnL>
                      <a:noFill/>
                    </a:lnL>
                    <a:lnR>
                      <a:noFill/>
                    </a:lnR>
                    <a:lnT w="12700" cap="flat" cmpd="sng" algn="ctr">
                      <a:solidFill>
                        <a:schemeClr val="accent3">
                          <a:lumMod val="20000"/>
                          <a:lumOff val="80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200" b="1" spc="300" dirty="0">
                          <a:solidFill>
                            <a:schemeClr val="bg1"/>
                          </a:solidFill>
                        </a:rPr>
                        <a:t>Collaborative Approach </a:t>
                      </a:r>
                    </a:p>
                  </a:txBody>
                  <a:tcPr anchor="b">
                    <a:lnL>
                      <a:noFill/>
                    </a:lnL>
                    <a:lnR>
                      <a:noFill/>
                    </a:lnR>
                    <a:lnT w="12700" cap="flat" cmpd="sng" algn="ctr">
                      <a:solidFill>
                        <a:schemeClr val="accent3">
                          <a:lumMod val="20000"/>
                          <a:lumOff val="80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4037331157"/>
                  </a:ext>
                </a:extLst>
              </a:tr>
              <a:tr h="2418221">
                <a:tc>
                  <a:txBody>
                    <a:bodyPr/>
                    <a:lstStyle/>
                    <a:p>
                      <a:pPr marL="0" marR="0" lvl="0" indent="0" algn="l" defTabSz="1219170" rtl="0" eaLnBrk="1" fontAlgn="auto" latinLnBrk="0" hangingPunct="1">
                        <a:lnSpc>
                          <a:spcPct val="100000"/>
                        </a:lnSpc>
                        <a:spcBef>
                          <a:spcPts val="300"/>
                        </a:spcBef>
                        <a:spcAft>
                          <a:spcPts val="300"/>
                        </a:spcAft>
                        <a:buClrTx/>
                        <a:buSzTx/>
                        <a:buFont typeface="Arial" panose="020B0604020202020204" pitchFamily="34" charset="0"/>
                        <a:buNone/>
                        <a:tabLst/>
                        <a:defRPr/>
                      </a:pPr>
                      <a:r>
                        <a:rPr kumimoji="0" lang="en-US" sz="1050" b="0" i="0" u="none" strike="noStrike" kern="0" cap="none" spc="0" normalizeH="0" baseline="0" noProof="0" dirty="0">
                          <a:ln>
                            <a:noFill/>
                          </a:ln>
                          <a:solidFill>
                            <a:schemeClr val="tx1"/>
                          </a:solidFill>
                          <a:effectLst/>
                          <a:uLnTx/>
                          <a:uFillTx/>
                          <a:latin typeface="+mn-lt"/>
                        </a:rPr>
                        <a:t>Combines </a:t>
                      </a:r>
                      <a:r>
                        <a:rPr kumimoji="0" lang="en-US" sz="1050" b="1" i="0" u="none" strike="noStrike" kern="0" cap="none" spc="0" normalizeH="0" baseline="0" noProof="0" dirty="0">
                          <a:ln>
                            <a:noFill/>
                          </a:ln>
                          <a:solidFill>
                            <a:schemeClr val="tx1"/>
                          </a:solidFill>
                          <a:effectLst/>
                          <a:uLnTx/>
                          <a:uFillTx/>
                          <a:latin typeface="+mn-lt"/>
                        </a:rPr>
                        <a:t>deep technical training with business strategy</a:t>
                      </a:r>
                      <a:r>
                        <a:rPr kumimoji="0" lang="en-US" sz="1050" b="0" i="0" u="none" strike="noStrike" kern="0" cap="none" spc="0" normalizeH="0" baseline="0" noProof="0" dirty="0">
                          <a:ln>
                            <a:noFill/>
                          </a:ln>
                          <a:solidFill>
                            <a:schemeClr val="tx1"/>
                          </a:solidFill>
                          <a:effectLst/>
                          <a:uLnTx/>
                          <a:uFillTx/>
                          <a:latin typeface="+mn-lt"/>
                        </a:rPr>
                        <a:t> </a:t>
                      </a:r>
                      <a:r>
                        <a:rPr kumimoji="0" lang="en-US" sz="1050" b="0" i="0" u="none" strike="noStrike" kern="0" cap="none" spc="0" normalizeH="0" baseline="0" noProof="0" dirty="0">
                          <a:ln>
                            <a:noFill/>
                          </a:ln>
                          <a:solidFill>
                            <a:srgbClr val="000000"/>
                          </a:solidFill>
                          <a:effectLst/>
                          <a:uLnTx/>
                          <a:uFillTx/>
                          <a:latin typeface="+mn-lt"/>
                        </a:rPr>
                        <a:t>to prepare practitioners for deployment on cross-functional teams</a:t>
                      </a:r>
                    </a:p>
                    <a:p>
                      <a:pPr marL="517525" marR="0" lvl="1" indent="-228600" algn="l" defTabSz="1219170" rtl="0" eaLnBrk="1" fontAlgn="auto" latinLnBrk="0" hangingPunct="1">
                        <a:lnSpc>
                          <a:spcPct val="100000"/>
                        </a:lnSpc>
                        <a:spcBef>
                          <a:spcPts val="600"/>
                        </a:spcBef>
                        <a:spcAft>
                          <a:spcPts val="600"/>
                        </a:spcAft>
                        <a:buClr>
                          <a:schemeClr val="bg1"/>
                        </a:buClr>
                        <a:buSzTx/>
                        <a:buFont typeface="Arial" panose="020B0604020202020204" pitchFamily="34" charset="0"/>
                        <a:buChar char="•"/>
                        <a:tabLst/>
                        <a:defRPr/>
                      </a:pPr>
                      <a:r>
                        <a:rPr kumimoji="0" lang="en-US" sz="1050" b="1" i="0" u="none" strike="noStrike" kern="0" cap="none" spc="0" normalizeH="0" baseline="0" noProof="0" dirty="0">
                          <a:ln>
                            <a:noFill/>
                          </a:ln>
                          <a:solidFill>
                            <a:srgbClr val="000000"/>
                          </a:solidFill>
                          <a:effectLst/>
                          <a:uLnTx/>
                          <a:uFillTx/>
                          <a:latin typeface="+mn-lt"/>
                        </a:rPr>
                        <a:t>Deep Tech: </a:t>
                      </a:r>
                      <a:r>
                        <a:rPr kumimoji="0" lang="en-US" sz="1050" b="0" i="0" u="none" strike="noStrike" kern="1200" cap="none" spc="0" normalizeH="0" baseline="0" noProof="0" dirty="0">
                          <a:ln>
                            <a:noFill/>
                          </a:ln>
                          <a:solidFill>
                            <a:prstClr val="black"/>
                          </a:solidFill>
                          <a:effectLst/>
                          <a:uLnTx/>
                          <a:uFillTx/>
                          <a:latin typeface="+mn-lt"/>
                          <a:ea typeface="+mn-ea"/>
                          <a:cs typeface="+mn-cs"/>
                        </a:rPr>
                        <a:t>Technical expertise in prioritized platforms and tools</a:t>
                      </a:r>
                      <a:endParaRPr kumimoji="0" lang="en-US" sz="1050" b="1" i="0" u="none" strike="noStrike" kern="0" cap="none" spc="0" normalizeH="0" baseline="0" noProof="0" dirty="0">
                        <a:ln>
                          <a:noFill/>
                        </a:ln>
                        <a:solidFill>
                          <a:srgbClr val="000000"/>
                        </a:solidFill>
                        <a:effectLst/>
                        <a:uLnTx/>
                        <a:uFillTx/>
                        <a:latin typeface="+mn-lt"/>
                      </a:endParaRPr>
                    </a:p>
                    <a:p>
                      <a:pPr marL="517525" marR="0" lvl="1" indent="-228600" algn="l" defTabSz="1219170" rtl="0" eaLnBrk="1" fontAlgn="auto" latinLnBrk="0" hangingPunct="1">
                        <a:lnSpc>
                          <a:spcPct val="100000"/>
                        </a:lnSpc>
                        <a:spcBef>
                          <a:spcPts val="600"/>
                        </a:spcBef>
                        <a:spcAft>
                          <a:spcPts val="600"/>
                        </a:spcAft>
                        <a:buClr>
                          <a:schemeClr val="bg1"/>
                        </a:buClr>
                        <a:buSzTx/>
                        <a:buFont typeface="Arial" panose="020B0604020202020204" pitchFamily="34" charset="0"/>
                        <a:buChar char="•"/>
                        <a:tabLst/>
                        <a:defRPr/>
                      </a:pPr>
                      <a:r>
                        <a:rPr kumimoji="0" lang="en-US" sz="1050" b="1" i="0" u="none" strike="noStrike" kern="0" cap="none" spc="0" normalizeH="0" baseline="0" noProof="0" dirty="0">
                          <a:ln>
                            <a:noFill/>
                          </a:ln>
                          <a:solidFill>
                            <a:srgbClr val="000000"/>
                          </a:solidFill>
                          <a:effectLst/>
                          <a:uLnTx/>
                          <a:uFillTx/>
                          <a:latin typeface="+mn-lt"/>
                        </a:rPr>
                        <a:t>Industry: </a:t>
                      </a:r>
                      <a:r>
                        <a:rPr kumimoji="0" lang="en-US" sz="1050" b="0" i="0" u="none" strike="noStrike" kern="1200" cap="none" spc="0" normalizeH="0" baseline="0" noProof="0" dirty="0">
                          <a:ln>
                            <a:noFill/>
                          </a:ln>
                          <a:solidFill>
                            <a:prstClr val="black"/>
                          </a:solidFill>
                          <a:effectLst/>
                          <a:uLnTx/>
                          <a:uFillTx/>
                          <a:latin typeface="+mn-lt"/>
                          <a:ea typeface="+mn-ea"/>
                          <a:cs typeface="+mn-cs"/>
                        </a:rPr>
                        <a:t>How Cloud can address heart-of-business industry issues </a:t>
                      </a:r>
                    </a:p>
                    <a:p>
                      <a:pPr marL="517525" marR="0" lvl="1" indent="-228600" algn="l" defTabSz="1219170" rtl="0" eaLnBrk="1" fontAlgn="auto" latinLnBrk="0" hangingPunct="1">
                        <a:lnSpc>
                          <a:spcPct val="100000"/>
                        </a:lnSpc>
                        <a:spcBef>
                          <a:spcPts val="600"/>
                        </a:spcBef>
                        <a:spcAft>
                          <a:spcPts val="600"/>
                        </a:spcAft>
                        <a:buClr>
                          <a:schemeClr val="bg1"/>
                        </a:buClr>
                        <a:buSzTx/>
                        <a:buFont typeface="Arial" panose="020B0604020202020204" pitchFamily="34" charset="0"/>
                        <a:buChar char="•"/>
                        <a:tabLst/>
                        <a:defRPr/>
                      </a:pPr>
                      <a:r>
                        <a:rPr kumimoji="0" lang="en-US" sz="1050" b="1" i="0" u="none" strike="noStrike" kern="0" cap="none" spc="0" normalizeH="0" baseline="0" noProof="0" dirty="0">
                          <a:ln>
                            <a:noFill/>
                          </a:ln>
                          <a:solidFill>
                            <a:srgbClr val="000000"/>
                          </a:solidFill>
                          <a:effectLst/>
                          <a:uLnTx/>
                          <a:uFillTx/>
                          <a:latin typeface="+mn-lt"/>
                        </a:rPr>
                        <a:t>Delivery: </a:t>
                      </a:r>
                      <a:r>
                        <a:rPr kumimoji="0" lang="en-US" sz="1050" b="0" i="0" u="none" strike="noStrike" kern="0" cap="none" spc="0" normalizeH="0" baseline="0" noProof="0" dirty="0">
                          <a:ln>
                            <a:noFill/>
                          </a:ln>
                          <a:solidFill>
                            <a:srgbClr val="000000"/>
                          </a:solidFill>
                          <a:effectLst/>
                          <a:uLnTx/>
                          <a:uFillTx/>
                          <a:latin typeface="+mn-lt"/>
                        </a:rPr>
                        <a:t>Applying</a:t>
                      </a:r>
                      <a:r>
                        <a:rPr kumimoji="0" lang="en-US" sz="1050" b="1" i="0" u="none" strike="noStrike" kern="0" cap="none" spc="0" normalizeH="0" baseline="0" noProof="0" dirty="0">
                          <a:ln>
                            <a:noFill/>
                          </a:ln>
                          <a:solidFill>
                            <a:srgbClr val="000000"/>
                          </a:solidFill>
                          <a:effectLst/>
                          <a:uLnTx/>
                          <a:uFillTx/>
                          <a:latin typeface="+mn-lt"/>
                        </a:rPr>
                        <a:t> </a:t>
                      </a:r>
                      <a:r>
                        <a:rPr kumimoji="0" lang="en-US" sz="1050" b="0" i="0" u="none" strike="noStrike" kern="1200" cap="none" spc="0" normalizeH="0" baseline="0" noProof="0" dirty="0">
                          <a:ln>
                            <a:noFill/>
                          </a:ln>
                          <a:solidFill>
                            <a:prstClr val="black"/>
                          </a:solidFill>
                          <a:effectLst/>
                          <a:uLnTx/>
                          <a:uFillTx/>
                          <a:latin typeface="+mn-lt"/>
                          <a:ea typeface="+mn-ea"/>
                          <a:cs typeface="+mn-cs"/>
                        </a:rPr>
                        <a:t>software delivery management capabilities (e.g., DevOps, design thinking) </a:t>
                      </a:r>
                      <a:endParaRPr kumimoji="0" lang="en-US" sz="1050" b="1" i="0" u="none" strike="noStrike" kern="0" cap="none" spc="0" normalizeH="0" baseline="0" noProof="0" dirty="0">
                        <a:ln>
                          <a:noFill/>
                        </a:ln>
                        <a:solidFill>
                          <a:srgbClr val="000000"/>
                        </a:solidFill>
                        <a:effectLst/>
                        <a:uLnTx/>
                        <a:uFillTx/>
                        <a:latin typeface="+mn-lt"/>
                      </a:endParaRPr>
                    </a:p>
                    <a:p>
                      <a:pPr marL="517525" marR="0" lvl="1" indent="-228600" algn="l" defTabSz="1219170" rtl="0" eaLnBrk="1" fontAlgn="auto" latinLnBrk="0" hangingPunct="1">
                        <a:lnSpc>
                          <a:spcPct val="100000"/>
                        </a:lnSpc>
                        <a:spcBef>
                          <a:spcPts val="600"/>
                        </a:spcBef>
                        <a:spcAft>
                          <a:spcPts val="600"/>
                        </a:spcAft>
                        <a:buClr>
                          <a:schemeClr val="bg1"/>
                        </a:buClr>
                        <a:buSzTx/>
                        <a:buFont typeface="Arial" panose="020B0604020202020204" pitchFamily="34" charset="0"/>
                        <a:buChar char="•"/>
                        <a:tabLst/>
                        <a:defRPr/>
                      </a:pPr>
                      <a:r>
                        <a:rPr kumimoji="0" lang="en-US" sz="1050" b="1" i="0" u="none" strike="noStrike" kern="0" cap="none" spc="0" normalizeH="0" baseline="0" noProof="0" dirty="0">
                          <a:ln>
                            <a:noFill/>
                          </a:ln>
                          <a:solidFill>
                            <a:srgbClr val="000000"/>
                          </a:solidFill>
                          <a:effectLst/>
                          <a:uLnTx/>
                          <a:uFillTx/>
                          <a:latin typeface="+mn-lt"/>
                        </a:rPr>
                        <a:t>Strategy: </a:t>
                      </a:r>
                      <a:r>
                        <a:rPr kumimoji="0" lang="en-US" sz="1050" b="0" i="0" u="none" strike="noStrike" kern="1200" cap="none" spc="0" normalizeH="0" baseline="0" noProof="0" dirty="0">
                          <a:ln>
                            <a:noFill/>
                          </a:ln>
                          <a:solidFill>
                            <a:prstClr val="black"/>
                          </a:solidFill>
                          <a:effectLst/>
                          <a:uLnTx/>
                          <a:uFillTx/>
                          <a:latin typeface="+mn-lt"/>
                          <a:ea typeface="+mn-ea"/>
                          <a:cs typeface="+mn-cs"/>
                        </a:rPr>
                        <a:t>Detailed grasp of the business strategy implications of Cloud</a:t>
                      </a:r>
                      <a:endParaRPr kumimoji="0" lang="en-US" sz="1050" b="1" i="0" u="none" strike="noStrike" kern="0" cap="none" spc="0" normalizeH="0" baseline="0" noProof="0" dirty="0">
                        <a:ln>
                          <a:noFill/>
                        </a:ln>
                        <a:solidFill>
                          <a:srgbClr val="000000"/>
                        </a:solidFill>
                        <a:effectLst/>
                        <a:uLnTx/>
                        <a:uFillTx/>
                        <a:latin typeface="+mn-lt"/>
                      </a:endParaRPr>
                    </a:p>
                    <a:p>
                      <a:pPr marL="517525" marR="0" lvl="1" indent="-228600" algn="l" defTabSz="1219170" rtl="0" eaLnBrk="1" fontAlgn="auto" latinLnBrk="0" hangingPunct="1">
                        <a:lnSpc>
                          <a:spcPct val="100000"/>
                        </a:lnSpc>
                        <a:spcBef>
                          <a:spcPts val="600"/>
                        </a:spcBef>
                        <a:spcAft>
                          <a:spcPts val="600"/>
                        </a:spcAft>
                        <a:buClr>
                          <a:schemeClr val="bg1"/>
                        </a:buClr>
                        <a:buSzTx/>
                        <a:buFont typeface="Arial" panose="020B0604020202020204" pitchFamily="34" charset="0"/>
                        <a:buChar char="•"/>
                        <a:tabLst/>
                        <a:defRPr/>
                      </a:pPr>
                      <a:r>
                        <a:rPr kumimoji="0" lang="en-US" sz="1050" b="1" i="0" u="none" strike="noStrike" kern="0" cap="none" spc="0" normalizeH="0" baseline="0" noProof="0" dirty="0">
                          <a:ln>
                            <a:noFill/>
                          </a:ln>
                          <a:solidFill>
                            <a:srgbClr val="000000"/>
                          </a:solidFill>
                          <a:effectLst/>
                          <a:uLnTx/>
                          <a:uFillTx/>
                          <a:latin typeface="+mn-lt"/>
                        </a:rPr>
                        <a:t>Transformative Tech: </a:t>
                      </a:r>
                      <a:r>
                        <a:rPr kumimoji="0" lang="en-US" sz="1050" b="0" i="0" u="none" strike="noStrike" kern="1200" cap="none" spc="0" normalizeH="0" baseline="0" noProof="0" dirty="0">
                          <a:ln>
                            <a:noFill/>
                          </a:ln>
                          <a:solidFill>
                            <a:schemeClr val="tx1"/>
                          </a:solidFill>
                          <a:effectLst/>
                          <a:uLnTx/>
                          <a:uFillTx/>
                          <a:latin typeface="+mn-lt"/>
                          <a:ea typeface="+mn-ea"/>
                          <a:cs typeface="+mn-cs"/>
                        </a:rPr>
                        <a:t>How Cloud enables technology to transform our clients’ businesses (e.g., IoT, Blockchain)</a:t>
                      </a:r>
                    </a:p>
                    <a:p>
                      <a:pPr marL="171450" marR="0" lvl="0" indent="-171450" algn="l" defTabSz="1219170" rtl="0" eaLnBrk="1" fontAlgn="auto" latinLnBrk="0" hangingPunct="1">
                        <a:lnSpc>
                          <a:spcPct val="100000"/>
                        </a:lnSpc>
                        <a:spcBef>
                          <a:spcPts val="300"/>
                        </a:spcBef>
                        <a:spcAft>
                          <a:spcPts val="300"/>
                        </a:spcAft>
                        <a:buClrTx/>
                        <a:buSzTx/>
                        <a:buFont typeface="Arial" panose="020B0604020202020204" pitchFamily="34" charset="0"/>
                        <a:buChar char="•"/>
                        <a:tabLst/>
                        <a:defRPr/>
                      </a:pPr>
                      <a:endParaRPr kumimoji="0" lang="en-US" sz="1050" b="1" i="0" u="none" strike="noStrike" kern="0" cap="none" spc="0" normalizeH="0" baseline="0" noProof="0" dirty="0">
                        <a:ln>
                          <a:noFill/>
                        </a:ln>
                        <a:solidFill>
                          <a:srgbClr val="000000"/>
                        </a:solidFill>
                        <a:effectLst/>
                        <a:uLnTx/>
                        <a:uFillTx/>
                        <a:latin typeface="+mn-lt"/>
                      </a:endParaRP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50" dirty="0">
                        <a:latin typeface="+mn-lt"/>
                      </a:endParaRPr>
                    </a:p>
                  </a:txBody>
                  <a:tcPr>
                    <a:lnL w="9525" cap="flat" cmpd="sng" algn="ctr">
                      <a:noFill/>
                      <a:prstDash val="solid"/>
                    </a:lnL>
                    <a:lnR>
                      <a:noFill/>
                    </a:lnR>
                    <a:lnT w="28575"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buFont typeface="Arial" panose="020B0604020202020204" pitchFamily="34" charset="0"/>
                        <a:buChar char="•"/>
                      </a:pPr>
                      <a:endParaRPr lang="en-US" sz="1050" dirty="0">
                        <a:latin typeface="+mn-lt"/>
                      </a:endParaRPr>
                    </a:p>
                  </a:txBody>
                  <a:tcPr>
                    <a:lnL>
                      <a:noFill/>
                    </a:lnL>
                    <a:lnR>
                      <a:noFill/>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219170" rtl="0" eaLnBrk="1" fontAlgn="auto" latinLnBrk="0" hangingPunct="1">
                        <a:lnSpc>
                          <a:spcPct val="100000"/>
                        </a:lnSpc>
                        <a:spcBef>
                          <a:spcPts val="300"/>
                        </a:spcBef>
                        <a:spcAft>
                          <a:spcPts val="300"/>
                        </a:spcAft>
                        <a:buClrTx/>
                        <a:buSzTx/>
                        <a:buFont typeface="Arial" panose="020B0604020202020204" pitchFamily="34" charset="0"/>
                        <a:buNone/>
                        <a:tabLst/>
                        <a:defRPr/>
                      </a:pPr>
                      <a:r>
                        <a:rPr kumimoji="0" lang="en-US" sz="1050" b="0" i="0" u="none" strike="noStrike" kern="0" cap="none" spc="0" normalizeH="0" baseline="0" noProof="0" dirty="0">
                          <a:ln>
                            <a:noFill/>
                          </a:ln>
                          <a:solidFill>
                            <a:srgbClr val="000000"/>
                          </a:solidFill>
                          <a:effectLst/>
                          <a:uLnTx/>
                          <a:uFillTx/>
                          <a:latin typeface="+mn-lt"/>
                        </a:rPr>
                        <a:t>Defined training pathways by role and competency level, </a:t>
                      </a:r>
                      <a:r>
                        <a:rPr kumimoji="0" lang="en-US" sz="1050" b="1" i="0" u="none" strike="noStrike" kern="0" cap="none" spc="0" normalizeH="0" baseline="0" noProof="0" dirty="0">
                          <a:ln>
                            <a:noFill/>
                          </a:ln>
                          <a:solidFill>
                            <a:srgbClr val="000000"/>
                          </a:solidFill>
                          <a:effectLst/>
                          <a:uLnTx/>
                          <a:uFillTx/>
                          <a:latin typeface="+mn-lt"/>
                        </a:rPr>
                        <a:t>creating a curated learning experience </a:t>
                      </a:r>
                      <a:r>
                        <a:rPr kumimoji="0" lang="en-US" sz="1050" b="0" i="0" u="none" strike="noStrike" kern="0" cap="none" spc="0" normalizeH="0" baseline="0" noProof="0" dirty="0">
                          <a:ln>
                            <a:noFill/>
                          </a:ln>
                          <a:solidFill>
                            <a:srgbClr val="000000"/>
                          </a:solidFill>
                          <a:effectLst/>
                          <a:uLnTx/>
                          <a:uFillTx/>
                          <a:latin typeface="+mn-lt"/>
                        </a:rPr>
                        <a:t>based on career model and interests, preparing practitioners to be part of agile teams</a:t>
                      </a:r>
                    </a:p>
                    <a:p>
                      <a:pPr marL="0" marR="0" lvl="0" indent="0" algn="l" defTabSz="1219170" rtl="0" eaLnBrk="1" fontAlgn="auto" latinLnBrk="0" hangingPunct="1">
                        <a:lnSpc>
                          <a:spcPct val="100000"/>
                        </a:lnSpc>
                        <a:spcBef>
                          <a:spcPts val="300"/>
                        </a:spcBef>
                        <a:spcAft>
                          <a:spcPts val="300"/>
                        </a:spcAft>
                        <a:buClrTx/>
                        <a:buSzTx/>
                        <a:buFont typeface="Arial" panose="020B0604020202020204" pitchFamily="34" charset="0"/>
                        <a:buNone/>
                        <a:tabLst/>
                        <a:defRPr/>
                      </a:pPr>
                      <a:endParaRPr kumimoji="0" lang="en-US" sz="1050" b="0" i="0" u="none" strike="noStrike" kern="0" cap="none" spc="0" normalizeH="0" baseline="0" noProof="0" dirty="0">
                        <a:ln>
                          <a:noFill/>
                        </a:ln>
                        <a:solidFill>
                          <a:srgbClr val="000000"/>
                        </a:solidFill>
                        <a:effectLst/>
                        <a:uLnTx/>
                        <a:uFillTx/>
                        <a:latin typeface="+mn-lt"/>
                      </a:endParaRPr>
                    </a:p>
                    <a:p>
                      <a:pPr marL="0" marR="0" lvl="0" indent="0" algn="l" defTabSz="1219170" rtl="0" eaLnBrk="1" fontAlgn="auto" latinLnBrk="0" hangingPunct="1">
                        <a:lnSpc>
                          <a:spcPct val="100000"/>
                        </a:lnSpc>
                        <a:spcBef>
                          <a:spcPts val="300"/>
                        </a:spcBef>
                        <a:spcAft>
                          <a:spcPts val="300"/>
                        </a:spcAft>
                        <a:buClrTx/>
                        <a:buSzTx/>
                        <a:buFont typeface="Arial" panose="020B0604020202020204" pitchFamily="34" charset="0"/>
                        <a:buNone/>
                        <a:tabLst/>
                        <a:defRPr/>
                      </a:pPr>
                      <a:endParaRPr kumimoji="0" lang="en-US" sz="1050" b="0" i="0" u="none" strike="noStrike" kern="0" cap="none" spc="0" normalizeH="0" baseline="0" noProof="0" dirty="0">
                        <a:ln>
                          <a:noFill/>
                        </a:ln>
                        <a:solidFill>
                          <a:srgbClr val="000000"/>
                        </a:solidFill>
                        <a:effectLst/>
                        <a:uLnTx/>
                        <a:uFillTx/>
                        <a:latin typeface="+mn-lt"/>
                      </a:endParaRPr>
                    </a:p>
                    <a:p>
                      <a:pPr marL="0" marR="0" lvl="0" indent="0" algn="l" defTabSz="1219170" rtl="0" eaLnBrk="1" fontAlgn="auto" latinLnBrk="0" hangingPunct="1">
                        <a:lnSpc>
                          <a:spcPct val="100000"/>
                        </a:lnSpc>
                        <a:spcBef>
                          <a:spcPts val="300"/>
                        </a:spcBef>
                        <a:spcAft>
                          <a:spcPts val="300"/>
                        </a:spcAft>
                        <a:buClrTx/>
                        <a:buSzTx/>
                        <a:buFont typeface="Arial" panose="020B0604020202020204" pitchFamily="34" charset="0"/>
                        <a:buNone/>
                        <a:tabLst/>
                        <a:defRPr/>
                      </a:pPr>
                      <a:endParaRPr kumimoji="0" lang="en-US" sz="1050" b="0" i="0" u="none" strike="noStrike" kern="0" cap="none" spc="0" normalizeH="0" baseline="0" noProof="0" dirty="0">
                        <a:ln>
                          <a:noFill/>
                        </a:ln>
                        <a:solidFill>
                          <a:srgbClr val="000000"/>
                        </a:solidFill>
                        <a:effectLst/>
                        <a:uLnTx/>
                        <a:uFillTx/>
                        <a:latin typeface="+mn-lt"/>
                      </a:endParaRPr>
                    </a:p>
                    <a:p>
                      <a:pPr marL="0" marR="0" lvl="0" indent="0" algn="l" defTabSz="1219170" rtl="0" eaLnBrk="1" fontAlgn="auto" latinLnBrk="0" hangingPunct="1">
                        <a:lnSpc>
                          <a:spcPct val="100000"/>
                        </a:lnSpc>
                        <a:spcBef>
                          <a:spcPts val="300"/>
                        </a:spcBef>
                        <a:spcAft>
                          <a:spcPts val="300"/>
                        </a:spcAft>
                        <a:buClrTx/>
                        <a:buSzTx/>
                        <a:buFont typeface="Arial" panose="020B0604020202020204" pitchFamily="34" charset="0"/>
                        <a:buNone/>
                        <a:tabLst/>
                        <a:defRPr/>
                      </a:pPr>
                      <a:endParaRPr kumimoji="0" lang="en-US" sz="1050" b="0" i="0" u="none" strike="noStrike" kern="0" cap="none" spc="0" normalizeH="0" baseline="0" noProof="0" dirty="0">
                        <a:ln>
                          <a:noFill/>
                        </a:ln>
                        <a:solidFill>
                          <a:srgbClr val="000000"/>
                        </a:solidFill>
                        <a:effectLst/>
                        <a:uLnTx/>
                        <a:uFillTx/>
                        <a:latin typeface="+mn-lt"/>
                      </a:endParaRPr>
                    </a:p>
                    <a:p>
                      <a:pPr marL="0" marR="0" lvl="0" indent="0" algn="l" defTabSz="1219170" rtl="0" eaLnBrk="1" fontAlgn="auto" latinLnBrk="0" hangingPunct="1">
                        <a:lnSpc>
                          <a:spcPct val="100000"/>
                        </a:lnSpc>
                        <a:spcBef>
                          <a:spcPts val="300"/>
                        </a:spcBef>
                        <a:spcAft>
                          <a:spcPts val="300"/>
                        </a:spcAft>
                        <a:buClrTx/>
                        <a:buSzTx/>
                        <a:buFont typeface="Arial" panose="020B0604020202020204" pitchFamily="34" charset="0"/>
                        <a:buNone/>
                        <a:tabLst/>
                        <a:defRPr/>
                      </a:pPr>
                      <a:endParaRPr kumimoji="0" lang="en-US" sz="1050" b="0" i="0" u="none" strike="noStrike" kern="0" cap="none" spc="0" normalizeH="0" baseline="0" noProof="0" dirty="0">
                        <a:ln>
                          <a:noFill/>
                        </a:ln>
                        <a:solidFill>
                          <a:srgbClr val="000000"/>
                        </a:solidFill>
                        <a:effectLst/>
                        <a:uLnTx/>
                        <a:uFillTx/>
                        <a:latin typeface="+mn-lt"/>
                      </a:endParaRPr>
                    </a:p>
                    <a:p>
                      <a:pPr marL="0" marR="0" lvl="0" indent="0" algn="l" defTabSz="1219170" rtl="0" eaLnBrk="1" fontAlgn="auto" latinLnBrk="0" hangingPunct="1">
                        <a:lnSpc>
                          <a:spcPct val="100000"/>
                        </a:lnSpc>
                        <a:spcBef>
                          <a:spcPts val="300"/>
                        </a:spcBef>
                        <a:spcAft>
                          <a:spcPts val="300"/>
                        </a:spcAft>
                        <a:buClrTx/>
                        <a:buSzTx/>
                        <a:buFont typeface="Arial" panose="020B0604020202020204" pitchFamily="34" charset="0"/>
                        <a:buNone/>
                        <a:tabLst/>
                        <a:defRPr/>
                      </a:pPr>
                      <a:endParaRPr kumimoji="0" lang="en-US" sz="1050" b="0" i="0" u="none" strike="noStrike" kern="0" cap="none" spc="0" normalizeH="0" baseline="0" noProof="0" dirty="0">
                        <a:ln>
                          <a:noFill/>
                        </a:ln>
                        <a:solidFill>
                          <a:srgbClr val="000000"/>
                        </a:solidFill>
                        <a:effectLst/>
                        <a:uLnTx/>
                        <a:uFillTx/>
                        <a:latin typeface="+mn-lt"/>
                      </a:endParaRPr>
                    </a:p>
                    <a:p>
                      <a:pPr marL="0" marR="0" lvl="0" indent="0" algn="l" defTabSz="1219170" rtl="0" eaLnBrk="1" fontAlgn="auto" latinLnBrk="0" hangingPunct="1">
                        <a:lnSpc>
                          <a:spcPct val="100000"/>
                        </a:lnSpc>
                        <a:spcBef>
                          <a:spcPts val="300"/>
                        </a:spcBef>
                        <a:spcAft>
                          <a:spcPts val="300"/>
                        </a:spcAft>
                        <a:buClrTx/>
                        <a:buSzTx/>
                        <a:buFont typeface="Arial" panose="020B0604020202020204" pitchFamily="34" charset="0"/>
                        <a:buNone/>
                        <a:tabLst/>
                        <a:defRPr/>
                      </a:pPr>
                      <a:endParaRPr kumimoji="0" lang="en-US" sz="1050" b="0" i="0" u="none" strike="noStrike" kern="0" cap="none" spc="0" normalizeH="0" baseline="0" noProof="0" dirty="0">
                        <a:ln>
                          <a:noFill/>
                        </a:ln>
                        <a:solidFill>
                          <a:srgbClr val="000000"/>
                        </a:solidFill>
                        <a:effectLst/>
                        <a:uLnTx/>
                        <a:uFillTx/>
                        <a:latin typeface="+mn-lt"/>
                      </a:endParaRPr>
                    </a:p>
                    <a:p>
                      <a:pPr marL="0" marR="0" lvl="0" indent="0" algn="l" defTabSz="1219170" rtl="0" eaLnBrk="1" fontAlgn="auto" latinLnBrk="0" hangingPunct="1">
                        <a:lnSpc>
                          <a:spcPct val="100000"/>
                        </a:lnSpc>
                        <a:spcBef>
                          <a:spcPts val="300"/>
                        </a:spcBef>
                        <a:spcAft>
                          <a:spcPts val="300"/>
                        </a:spcAft>
                        <a:buClrTx/>
                        <a:buSzTx/>
                        <a:buFont typeface="Arial" panose="020B0604020202020204" pitchFamily="34" charset="0"/>
                        <a:buNone/>
                        <a:tabLst/>
                        <a:defRPr/>
                      </a:pPr>
                      <a:endParaRPr kumimoji="0" lang="en-US" sz="1050" b="0" i="0" u="none" strike="noStrike" kern="0" cap="none" spc="0" normalizeH="0" baseline="0" noProof="0" dirty="0">
                        <a:ln>
                          <a:noFill/>
                        </a:ln>
                        <a:solidFill>
                          <a:srgbClr val="000000"/>
                        </a:solidFill>
                        <a:effectLst/>
                        <a:uLnTx/>
                        <a:uFillTx/>
                        <a:latin typeface="+mn-lt"/>
                      </a:endParaRPr>
                    </a:p>
                  </a:txBody>
                  <a:tcPr>
                    <a:lnL>
                      <a:noFill/>
                    </a:lnL>
                    <a:lnR>
                      <a:noFill/>
                    </a:lnR>
                    <a:lnT w="28575"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1219170" rtl="0" eaLnBrk="1" fontAlgn="auto" latinLnBrk="0" hangingPunct="1">
                        <a:lnSpc>
                          <a:spcPct val="100000"/>
                        </a:lnSpc>
                        <a:spcBef>
                          <a:spcPts val="300"/>
                        </a:spcBef>
                        <a:spcAft>
                          <a:spcPts val="300"/>
                        </a:spcAft>
                        <a:buClrTx/>
                        <a:buSzTx/>
                        <a:buFont typeface="Arial" panose="020B0604020202020204" pitchFamily="34" charset="0"/>
                        <a:buChar char="•"/>
                        <a:tabLst/>
                      </a:pPr>
                      <a:endParaRPr kumimoji="0" lang="en-US" sz="1050" b="0" i="0" u="none" strike="noStrike" kern="0" cap="none" spc="0" normalizeH="0" baseline="0" dirty="0">
                        <a:ln>
                          <a:noFill/>
                        </a:ln>
                        <a:solidFill>
                          <a:srgbClr val="000000"/>
                        </a:solidFill>
                        <a:effectLst/>
                        <a:uLnTx/>
                        <a:uFillTx/>
                        <a:latin typeface="+mn-lt"/>
                        <a:ea typeface="+mn-ea"/>
                        <a:cs typeface="+mn-cs"/>
                      </a:endParaRPr>
                    </a:p>
                  </a:txBody>
                  <a:tcPr>
                    <a:lnL>
                      <a:noFill/>
                    </a:lnL>
                    <a:lnR>
                      <a:noFill/>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219170" rtl="0" eaLnBrk="1" fontAlgn="auto" latinLnBrk="0" hangingPunct="1">
                        <a:lnSpc>
                          <a:spcPct val="100000"/>
                        </a:lnSpc>
                        <a:spcBef>
                          <a:spcPts val="300"/>
                        </a:spcBef>
                        <a:spcAft>
                          <a:spcPts val="300"/>
                        </a:spcAft>
                        <a:buClrTx/>
                        <a:buSzTx/>
                        <a:buFont typeface="Arial" panose="020B0604020202020204" pitchFamily="34" charset="0"/>
                        <a:buNone/>
                        <a:tabLst/>
                        <a:defRPr/>
                      </a:pPr>
                      <a:r>
                        <a:rPr kumimoji="0" lang="en-US" sz="1050" b="1" i="0" u="none" strike="noStrike" kern="0" cap="none" spc="0" normalizeH="0" baseline="0" dirty="0">
                          <a:ln>
                            <a:noFill/>
                          </a:ln>
                          <a:solidFill>
                            <a:srgbClr val="000000"/>
                          </a:solidFill>
                          <a:effectLst/>
                          <a:uLnTx/>
                          <a:uFillTx/>
                          <a:latin typeface="+mn-lt"/>
                          <a:ea typeface="+mn-ea"/>
                          <a:cs typeface="+mn-cs"/>
                        </a:rPr>
                        <a:t>Dynamic approach drives collaboration</a:t>
                      </a:r>
                      <a:r>
                        <a:rPr kumimoji="0" lang="en-US" sz="1050" b="0" i="0" u="none" strike="noStrike" kern="0" cap="none" spc="0" normalizeH="0" baseline="0" dirty="0">
                          <a:ln>
                            <a:noFill/>
                          </a:ln>
                          <a:solidFill>
                            <a:srgbClr val="000000"/>
                          </a:solidFill>
                          <a:effectLst/>
                          <a:uLnTx/>
                          <a:uFillTx/>
                          <a:latin typeface="+mn-lt"/>
                          <a:ea typeface="+mn-ea"/>
                          <a:cs typeface="+mn-cs"/>
                        </a:rPr>
                        <a:t> and allows for content to be adapted based on changing market and learner needs</a:t>
                      </a:r>
                    </a:p>
                    <a:p>
                      <a:pPr marL="171450" marR="0" lvl="0" indent="-171450" algn="l" defTabSz="1219170" rtl="0" eaLnBrk="1" fontAlgn="auto" latinLnBrk="0" hangingPunct="1">
                        <a:lnSpc>
                          <a:spcPct val="100000"/>
                        </a:lnSpc>
                        <a:spcBef>
                          <a:spcPts val="300"/>
                        </a:spcBef>
                        <a:spcAft>
                          <a:spcPts val="300"/>
                        </a:spcAft>
                        <a:buClr>
                          <a:schemeClr val="accent1"/>
                        </a:buClr>
                        <a:buSzPct val="200000"/>
                        <a:buFont typeface="Arial" panose="020B0604020202020204" pitchFamily="34" charset="0"/>
                        <a:buChar char="•"/>
                        <a:tabLst/>
                        <a:defRPr/>
                      </a:pPr>
                      <a:r>
                        <a:rPr lang="en-US" sz="1050" kern="0" dirty="0"/>
                        <a:t>Guided cohorts to facilitate community building and mentorship</a:t>
                      </a:r>
                    </a:p>
                    <a:p>
                      <a:pPr marL="171450" marR="0" lvl="0" indent="-171450" algn="l" defTabSz="1219170" rtl="0" eaLnBrk="1" fontAlgn="auto" latinLnBrk="0" hangingPunct="1">
                        <a:lnSpc>
                          <a:spcPct val="100000"/>
                        </a:lnSpc>
                        <a:spcBef>
                          <a:spcPts val="300"/>
                        </a:spcBef>
                        <a:spcAft>
                          <a:spcPts val="300"/>
                        </a:spcAft>
                        <a:buClr>
                          <a:schemeClr val="accent1"/>
                        </a:buClr>
                        <a:buSzPct val="200000"/>
                        <a:buFont typeface="Arial" panose="020B0604020202020204" pitchFamily="34" charset="0"/>
                        <a:buChar char="•"/>
                        <a:tabLst/>
                        <a:defRPr/>
                      </a:pPr>
                      <a:r>
                        <a:rPr lang="en-US" sz="1050" kern="0" dirty="0"/>
                        <a:t>Formal feedback mechanisms for practitioners and leadership to quickly inform how content is adapted </a:t>
                      </a:r>
                      <a:r>
                        <a:rPr kumimoji="0" lang="en-US" sz="1050" b="0" i="0" u="none" strike="noStrike" kern="0" cap="none" spc="0" normalizeH="0" baseline="0" dirty="0">
                          <a:ln>
                            <a:noFill/>
                          </a:ln>
                          <a:solidFill>
                            <a:srgbClr val="000000"/>
                          </a:solidFill>
                          <a:effectLst/>
                          <a:uLnTx/>
                          <a:uFillTx/>
                          <a:latin typeface="+mn-lt"/>
                          <a:ea typeface="+mn-ea"/>
                          <a:cs typeface="+mn-cs"/>
                        </a:rPr>
                        <a:t>and consumed</a:t>
                      </a:r>
                    </a:p>
                    <a:p>
                      <a:pPr marL="171450" marR="0" lvl="0" indent="-171450" algn="l" defTabSz="1219170" rtl="0" eaLnBrk="1" fontAlgn="auto" latinLnBrk="0" hangingPunct="1">
                        <a:lnSpc>
                          <a:spcPct val="100000"/>
                        </a:lnSpc>
                        <a:spcBef>
                          <a:spcPts val="300"/>
                        </a:spcBef>
                        <a:spcAft>
                          <a:spcPts val="300"/>
                        </a:spcAft>
                        <a:buClr>
                          <a:schemeClr val="accent1"/>
                        </a:buClr>
                        <a:buSzPct val="200000"/>
                        <a:buFont typeface="Arial" panose="020B0604020202020204" pitchFamily="34" charset="0"/>
                        <a:buChar char="•"/>
                        <a:tabLst/>
                        <a:defRPr/>
                      </a:pPr>
                      <a:r>
                        <a:rPr kumimoji="0" lang="en-US" sz="1050" b="0" i="0" u="none" strike="noStrike" kern="0" cap="none" spc="0" normalizeH="0" baseline="0" noProof="0" dirty="0" err="1">
                          <a:ln>
                            <a:noFill/>
                          </a:ln>
                          <a:solidFill>
                            <a:srgbClr val="000000"/>
                          </a:solidFill>
                          <a:effectLst/>
                          <a:uLnTx/>
                          <a:uFillTx/>
                          <a:latin typeface="+mn-lt"/>
                          <a:ea typeface="+mn-ea"/>
                          <a:cs typeface="+mn-cs"/>
                        </a:rPr>
                        <a:t>Cura</a:t>
                      </a:r>
                      <a:r>
                        <a:rPr kumimoji="0" lang="en-US" sz="1050" b="0" i="0" u="none" strike="noStrike" kern="0" cap="none" spc="0" normalizeH="0" baseline="0" noProof="0" dirty="0">
                          <a:ln>
                            <a:noFill/>
                          </a:ln>
                          <a:solidFill>
                            <a:srgbClr val="000000"/>
                          </a:solidFill>
                          <a:effectLst/>
                          <a:uLnTx/>
                          <a:uFillTx/>
                          <a:latin typeface="+mn-lt"/>
                          <a:ea typeface="+mn-ea"/>
                          <a:cs typeface="+mn-cs"/>
                        </a:rPr>
                        <a:t> platform</a:t>
                      </a:r>
                    </a:p>
                    <a:p>
                      <a:pPr marL="515938" marR="0" lvl="1" indent="-171450" algn="l" defTabSz="1219170" rtl="0" eaLnBrk="1" fontAlgn="auto" latinLnBrk="0" hangingPunct="1">
                        <a:lnSpc>
                          <a:spcPct val="100000"/>
                        </a:lnSpc>
                        <a:spcBef>
                          <a:spcPts val="300"/>
                        </a:spcBef>
                        <a:spcAft>
                          <a:spcPts val="300"/>
                        </a:spcAft>
                        <a:buClrTx/>
                        <a:buSzTx/>
                        <a:buFont typeface="Open Sans" panose="020B0606030504020204" pitchFamily="34" charset="0"/>
                        <a:buChar char="-"/>
                        <a:tabLst/>
                        <a:defRPr/>
                      </a:pPr>
                      <a:r>
                        <a:rPr kumimoji="0" lang="en-US" sz="1050" b="0" i="0" u="none" strike="noStrike" kern="0" cap="none" spc="0" normalizeH="0" baseline="0" noProof="0" dirty="0">
                          <a:ln>
                            <a:noFill/>
                          </a:ln>
                          <a:solidFill>
                            <a:srgbClr val="000000"/>
                          </a:solidFill>
                          <a:effectLst/>
                          <a:uLnTx/>
                          <a:uFillTx/>
                          <a:latin typeface="+mn-lt"/>
                          <a:ea typeface="+mn-ea"/>
                          <a:cs typeface="+mn-cs"/>
                        </a:rPr>
                        <a:t>Allows for collaboration with peers and SMEs/leadership</a:t>
                      </a:r>
                    </a:p>
                    <a:p>
                      <a:pPr marL="515938" marR="0" lvl="1" indent="-171450" algn="l" defTabSz="1219170" rtl="0" eaLnBrk="1" fontAlgn="auto" latinLnBrk="0" hangingPunct="1">
                        <a:lnSpc>
                          <a:spcPct val="100000"/>
                        </a:lnSpc>
                        <a:spcBef>
                          <a:spcPts val="300"/>
                        </a:spcBef>
                        <a:spcAft>
                          <a:spcPts val="300"/>
                        </a:spcAft>
                        <a:buClrTx/>
                        <a:buSzTx/>
                        <a:buFont typeface="Open Sans" panose="020B0606030504020204" pitchFamily="34" charset="0"/>
                        <a:buChar char="-"/>
                        <a:tabLst/>
                        <a:defRPr/>
                      </a:pPr>
                      <a:r>
                        <a:rPr kumimoji="0" lang="en-US" sz="1050" b="0" i="0" u="none" strike="noStrike" kern="0" cap="none" spc="0" normalizeH="0" baseline="0" noProof="0" dirty="0">
                          <a:ln>
                            <a:noFill/>
                          </a:ln>
                          <a:solidFill>
                            <a:srgbClr val="000000"/>
                          </a:solidFill>
                          <a:effectLst/>
                          <a:uLnTx/>
                          <a:uFillTx/>
                          <a:latin typeface="+mn-lt"/>
                          <a:ea typeface="+mn-ea"/>
                          <a:cs typeface="+mn-cs"/>
                        </a:rPr>
                        <a:t> Leverages machine learning to identify additional content based on interests </a:t>
                      </a:r>
                    </a:p>
                  </a:txBody>
                  <a:tcPr>
                    <a:lnL>
                      <a:noFill/>
                    </a:lnL>
                    <a:lnR>
                      <a:noFill/>
                    </a:ln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6799806"/>
                  </a:ext>
                </a:extLst>
              </a:tr>
            </a:tbl>
          </a:graphicData>
        </a:graphic>
      </p:graphicFrame>
      <p:grpSp>
        <p:nvGrpSpPr>
          <p:cNvPr id="50" name="Group 49">
            <a:extLst>
              <a:ext uri="{FF2B5EF4-FFF2-40B4-BE49-F238E27FC236}">
                <a16:creationId xmlns:a16="http://schemas.microsoft.com/office/drawing/2014/main" id="{253D7C9C-EF92-43F6-93B7-C1E966A03284}"/>
              </a:ext>
            </a:extLst>
          </p:cNvPr>
          <p:cNvGrpSpPr/>
          <p:nvPr/>
        </p:nvGrpSpPr>
        <p:grpSpPr>
          <a:xfrm>
            <a:off x="465106" y="2656358"/>
            <a:ext cx="376744" cy="377850"/>
            <a:chOff x="1436688" y="2498725"/>
            <a:chExt cx="520700" cy="522288"/>
          </a:xfrm>
          <a:solidFill>
            <a:schemeClr val="accent5"/>
          </a:solidFill>
        </p:grpSpPr>
        <p:sp>
          <p:nvSpPr>
            <p:cNvPr id="51" name="Freeform 6">
              <a:extLst>
                <a:ext uri="{FF2B5EF4-FFF2-40B4-BE49-F238E27FC236}">
                  <a16:creationId xmlns:a16="http://schemas.microsoft.com/office/drawing/2014/main" id="{D25DB6D8-7975-4A61-863C-B4EF7676C6BD}"/>
                </a:ext>
              </a:extLst>
            </p:cNvPr>
            <p:cNvSpPr>
              <a:spLocks noEditPoints="1"/>
            </p:cNvSpPr>
            <p:nvPr/>
          </p:nvSpPr>
          <p:spPr bwMode="auto">
            <a:xfrm>
              <a:off x="1436688" y="2498725"/>
              <a:ext cx="520700" cy="522288"/>
            </a:xfrm>
            <a:custGeom>
              <a:avLst/>
              <a:gdLst>
                <a:gd name="T0" fmla="*/ 311 w 656"/>
                <a:gd name="T1" fmla="*/ 658 h 658"/>
                <a:gd name="T2" fmla="*/ 262 w 656"/>
                <a:gd name="T3" fmla="*/ 652 h 658"/>
                <a:gd name="T4" fmla="*/ 201 w 656"/>
                <a:gd name="T5" fmla="*/ 633 h 658"/>
                <a:gd name="T6" fmla="*/ 119 w 656"/>
                <a:gd name="T7" fmla="*/ 583 h 658"/>
                <a:gd name="T8" fmla="*/ 56 w 656"/>
                <a:gd name="T9" fmla="*/ 513 h 658"/>
                <a:gd name="T10" fmla="*/ 15 w 656"/>
                <a:gd name="T11" fmla="*/ 427 h 658"/>
                <a:gd name="T12" fmla="*/ 4 w 656"/>
                <a:gd name="T13" fmla="*/ 379 h 658"/>
                <a:gd name="T14" fmla="*/ 0 w 656"/>
                <a:gd name="T15" fmla="*/ 329 h 658"/>
                <a:gd name="T16" fmla="*/ 1 w 656"/>
                <a:gd name="T17" fmla="*/ 296 h 658"/>
                <a:gd name="T18" fmla="*/ 10 w 656"/>
                <a:gd name="T19" fmla="*/ 248 h 658"/>
                <a:gd name="T20" fmla="*/ 40 w 656"/>
                <a:gd name="T21" fmla="*/ 172 h 658"/>
                <a:gd name="T22" fmla="*/ 96 w 656"/>
                <a:gd name="T23" fmla="*/ 97 h 658"/>
                <a:gd name="T24" fmla="*/ 172 w 656"/>
                <a:gd name="T25" fmla="*/ 41 h 658"/>
                <a:gd name="T26" fmla="*/ 247 w 656"/>
                <a:gd name="T27" fmla="*/ 11 h 658"/>
                <a:gd name="T28" fmla="*/ 295 w 656"/>
                <a:gd name="T29" fmla="*/ 3 h 658"/>
                <a:gd name="T30" fmla="*/ 329 w 656"/>
                <a:gd name="T31" fmla="*/ 0 h 658"/>
                <a:gd name="T32" fmla="*/ 378 w 656"/>
                <a:gd name="T33" fmla="*/ 4 h 658"/>
                <a:gd name="T34" fmla="*/ 425 w 656"/>
                <a:gd name="T35" fmla="*/ 15 h 658"/>
                <a:gd name="T36" fmla="*/ 511 w 656"/>
                <a:gd name="T37" fmla="*/ 57 h 658"/>
                <a:gd name="T38" fmla="*/ 582 w 656"/>
                <a:gd name="T39" fmla="*/ 120 h 658"/>
                <a:gd name="T40" fmla="*/ 631 w 656"/>
                <a:gd name="T41" fmla="*/ 202 h 658"/>
                <a:gd name="T42" fmla="*/ 651 w 656"/>
                <a:gd name="T43" fmla="*/ 264 h 658"/>
                <a:gd name="T44" fmla="*/ 656 w 656"/>
                <a:gd name="T45" fmla="*/ 312 h 658"/>
                <a:gd name="T46" fmla="*/ 656 w 656"/>
                <a:gd name="T47" fmla="*/ 347 h 658"/>
                <a:gd name="T48" fmla="*/ 651 w 656"/>
                <a:gd name="T49" fmla="*/ 395 h 658"/>
                <a:gd name="T50" fmla="*/ 631 w 656"/>
                <a:gd name="T51" fmla="*/ 457 h 658"/>
                <a:gd name="T52" fmla="*/ 582 w 656"/>
                <a:gd name="T53" fmla="*/ 539 h 658"/>
                <a:gd name="T54" fmla="*/ 511 w 656"/>
                <a:gd name="T55" fmla="*/ 602 h 658"/>
                <a:gd name="T56" fmla="*/ 425 w 656"/>
                <a:gd name="T57" fmla="*/ 644 h 658"/>
                <a:gd name="T58" fmla="*/ 378 w 656"/>
                <a:gd name="T59" fmla="*/ 654 h 658"/>
                <a:gd name="T60" fmla="*/ 329 w 656"/>
                <a:gd name="T61" fmla="*/ 658 h 658"/>
                <a:gd name="T62" fmla="*/ 329 w 656"/>
                <a:gd name="T63" fmla="*/ 38 h 658"/>
                <a:gd name="T64" fmla="*/ 241 w 656"/>
                <a:gd name="T65" fmla="*/ 51 h 658"/>
                <a:gd name="T66" fmla="*/ 166 w 656"/>
                <a:gd name="T67" fmla="*/ 88 h 658"/>
                <a:gd name="T68" fmla="*/ 104 w 656"/>
                <a:gd name="T69" fmla="*/ 144 h 658"/>
                <a:gd name="T70" fmla="*/ 60 w 656"/>
                <a:gd name="T71" fmla="*/ 217 h 658"/>
                <a:gd name="T72" fmla="*/ 39 w 656"/>
                <a:gd name="T73" fmla="*/ 300 h 658"/>
                <a:gd name="T74" fmla="*/ 39 w 656"/>
                <a:gd name="T75" fmla="*/ 359 h 658"/>
                <a:gd name="T76" fmla="*/ 60 w 656"/>
                <a:gd name="T77" fmla="*/ 442 h 658"/>
                <a:gd name="T78" fmla="*/ 104 w 656"/>
                <a:gd name="T79" fmla="*/ 515 h 658"/>
                <a:gd name="T80" fmla="*/ 166 w 656"/>
                <a:gd name="T81" fmla="*/ 571 h 658"/>
                <a:gd name="T82" fmla="*/ 241 w 656"/>
                <a:gd name="T83" fmla="*/ 607 h 658"/>
                <a:gd name="T84" fmla="*/ 329 w 656"/>
                <a:gd name="T85" fmla="*/ 621 h 658"/>
                <a:gd name="T86" fmla="*/ 386 w 656"/>
                <a:gd name="T87" fmla="*/ 614 h 658"/>
                <a:gd name="T88" fmla="*/ 467 w 656"/>
                <a:gd name="T89" fmla="*/ 586 h 658"/>
                <a:gd name="T90" fmla="*/ 534 w 656"/>
                <a:gd name="T91" fmla="*/ 535 h 658"/>
                <a:gd name="T92" fmla="*/ 584 w 656"/>
                <a:gd name="T93" fmla="*/ 468 h 658"/>
                <a:gd name="T94" fmla="*/ 613 w 656"/>
                <a:gd name="T95" fmla="*/ 389 h 658"/>
                <a:gd name="T96" fmla="*/ 619 w 656"/>
                <a:gd name="T97" fmla="*/ 329 h 658"/>
                <a:gd name="T98" fmla="*/ 607 w 656"/>
                <a:gd name="T99" fmla="*/ 244 h 658"/>
                <a:gd name="T100" fmla="*/ 569 w 656"/>
                <a:gd name="T101" fmla="*/ 167 h 658"/>
                <a:gd name="T102" fmla="*/ 514 w 656"/>
                <a:gd name="T103" fmla="*/ 105 h 658"/>
                <a:gd name="T104" fmla="*/ 441 w 656"/>
                <a:gd name="T105" fmla="*/ 61 h 658"/>
                <a:gd name="T106" fmla="*/ 358 w 656"/>
                <a:gd name="T107" fmla="*/ 3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6" h="658">
                  <a:moveTo>
                    <a:pt x="329" y="658"/>
                  </a:moveTo>
                  <a:lnTo>
                    <a:pt x="329" y="658"/>
                  </a:lnTo>
                  <a:lnTo>
                    <a:pt x="311" y="658"/>
                  </a:lnTo>
                  <a:lnTo>
                    <a:pt x="295" y="657"/>
                  </a:lnTo>
                  <a:lnTo>
                    <a:pt x="278" y="654"/>
                  </a:lnTo>
                  <a:lnTo>
                    <a:pt x="262" y="652"/>
                  </a:lnTo>
                  <a:lnTo>
                    <a:pt x="247" y="648"/>
                  </a:lnTo>
                  <a:lnTo>
                    <a:pt x="231" y="644"/>
                  </a:lnTo>
                  <a:lnTo>
                    <a:pt x="201" y="633"/>
                  </a:lnTo>
                  <a:lnTo>
                    <a:pt x="172" y="618"/>
                  </a:lnTo>
                  <a:lnTo>
                    <a:pt x="145" y="602"/>
                  </a:lnTo>
                  <a:lnTo>
                    <a:pt x="119" y="583"/>
                  </a:lnTo>
                  <a:lnTo>
                    <a:pt x="96" y="562"/>
                  </a:lnTo>
                  <a:lnTo>
                    <a:pt x="75" y="539"/>
                  </a:lnTo>
                  <a:lnTo>
                    <a:pt x="56" y="513"/>
                  </a:lnTo>
                  <a:lnTo>
                    <a:pt x="40" y="487"/>
                  </a:lnTo>
                  <a:lnTo>
                    <a:pt x="25" y="457"/>
                  </a:lnTo>
                  <a:lnTo>
                    <a:pt x="15" y="427"/>
                  </a:lnTo>
                  <a:lnTo>
                    <a:pt x="10" y="411"/>
                  </a:lnTo>
                  <a:lnTo>
                    <a:pt x="6" y="395"/>
                  </a:lnTo>
                  <a:lnTo>
                    <a:pt x="4" y="379"/>
                  </a:lnTo>
                  <a:lnTo>
                    <a:pt x="1" y="363"/>
                  </a:lnTo>
                  <a:lnTo>
                    <a:pt x="0" y="347"/>
                  </a:lnTo>
                  <a:lnTo>
                    <a:pt x="0" y="329"/>
                  </a:lnTo>
                  <a:lnTo>
                    <a:pt x="0" y="329"/>
                  </a:lnTo>
                  <a:lnTo>
                    <a:pt x="0" y="312"/>
                  </a:lnTo>
                  <a:lnTo>
                    <a:pt x="1" y="296"/>
                  </a:lnTo>
                  <a:lnTo>
                    <a:pt x="4" y="280"/>
                  </a:lnTo>
                  <a:lnTo>
                    <a:pt x="6" y="264"/>
                  </a:lnTo>
                  <a:lnTo>
                    <a:pt x="10" y="248"/>
                  </a:lnTo>
                  <a:lnTo>
                    <a:pt x="15" y="231"/>
                  </a:lnTo>
                  <a:lnTo>
                    <a:pt x="25" y="202"/>
                  </a:lnTo>
                  <a:lnTo>
                    <a:pt x="40" y="172"/>
                  </a:lnTo>
                  <a:lnTo>
                    <a:pt x="56" y="145"/>
                  </a:lnTo>
                  <a:lnTo>
                    <a:pt x="75" y="120"/>
                  </a:lnTo>
                  <a:lnTo>
                    <a:pt x="96" y="97"/>
                  </a:lnTo>
                  <a:lnTo>
                    <a:pt x="119" y="76"/>
                  </a:lnTo>
                  <a:lnTo>
                    <a:pt x="145" y="57"/>
                  </a:lnTo>
                  <a:lnTo>
                    <a:pt x="172" y="41"/>
                  </a:lnTo>
                  <a:lnTo>
                    <a:pt x="201" y="27"/>
                  </a:lnTo>
                  <a:lnTo>
                    <a:pt x="231" y="15"/>
                  </a:lnTo>
                  <a:lnTo>
                    <a:pt x="247" y="11"/>
                  </a:lnTo>
                  <a:lnTo>
                    <a:pt x="262" y="7"/>
                  </a:lnTo>
                  <a:lnTo>
                    <a:pt x="278" y="4"/>
                  </a:lnTo>
                  <a:lnTo>
                    <a:pt x="295" y="3"/>
                  </a:lnTo>
                  <a:lnTo>
                    <a:pt x="311" y="2"/>
                  </a:lnTo>
                  <a:lnTo>
                    <a:pt x="329" y="0"/>
                  </a:lnTo>
                  <a:lnTo>
                    <a:pt x="329" y="0"/>
                  </a:lnTo>
                  <a:lnTo>
                    <a:pt x="345" y="2"/>
                  </a:lnTo>
                  <a:lnTo>
                    <a:pt x="362" y="3"/>
                  </a:lnTo>
                  <a:lnTo>
                    <a:pt x="378" y="4"/>
                  </a:lnTo>
                  <a:lnTo>
                    <a:pt x="395" y="7"/>
                  </a:lnTo>
                  <a:lnTo>
                    <a:pt x="411" y="11"/>
                  </a:lnTo>
                  <a:lnTo>
                    <a:pt x="425" y="15"/>
                  </a:lnTo>
                  <a:lnTo>
                    <a:pt x="456" y="27"/>
                  </a:lnTo>
                  <a:lnTo>
                    <a:pt x="484" y="41"/>
                  </a:lnTo>
                  <a:lnTo>
                    <a:pt x="511" y="57"/>
                  </a:lnTo>
                  <a:lnTo>
                    <a:pt x="537" y="76"/>
                  </a:lnTo>
                  <a:lnTo>
                    <a:pt x="561" y="97"/>
                  </a:lnTo>
                  <a:lnTo>
                    <a:pt x="582" y="120"/>
                  </a:lnTo>
                  <a:lnTo>
                    <a:pt x="601" y="145"/>
                  </a:lnTo>
                  <a:lnTo>
                    <a:pt x="617" y="172"/>
                  </a:lnTo>
                  <a:lnTo>
                    <a:pt x="631" y="202"/>
                  </a:lnTo>
                  <a:lnTo>
                    <a:pt x="642" y="231"/>
                  </a:lnTo>
                  <a:lnTo>
                    <a:pt x="647" y="248"/>
                  </a:lnTo>
                  <a:lnTo>
                    <a:pt x="651" y="264"/>
                  </a:lnTo>
                  <a:lnTo>
                    <a:pt x="654" y="280"/>
                  </a:lnTo>
                  <a:lnTo>
                    <a:pt x="655" y="296"/>
                  </a:lnTo>
                  <a:lnTo>
                    <a:pt x="656" y="312"/>
                  </a:lnTo>
                  <a:lnTo>
                    <a:pt x="656" y="329"/>
                  </a:lnTo>
                  <a:lnTo>
                    <a:pt x="656" y="329"/>
                  </a:lnTo>
                  <a:lnTo>
                    <a:pt x="656" y="347"/>
                  </a:lnTo>
                  <a:lnTo>
                    <a:pt x="655" y="363"/>
                  </a:lnTo>
                  <a:lnTo>
                    <a:pt x="654" y="379"/>
                  </a:lnTo>
                  <a:lnTo>
                    <a:pt x="651" y="395"/>
                  </a:lnTo>
                  <a:lnTo>
                    <a:pt x="647" y="411"/>
                  </a:lnTo>
                  <a:lnTo>
                    <a:pt x="642" y="427"/>
                  </a:lnTo>
                  <a:lnTo>
                    <a:pt x="631" y="457"/>
                  </a:lnTo>
                  <a:lnTo>
                    <a:pt x="617" y="487"/>
                  </a:lnTo>
                  <a:lnTo>
                    <a:pt x="601" y="513"/>
                  </a:lnTo>
                  <a:lnTo>
                    <a:pt x="582" y="539"/>
                  </a:lnTo>
                  <a:lnTo>
                    <a:pt x="561" y="562"/>
                  </a:lnTo>
                  <a:lnTo>
                    <a:pt x="537" y="583"/>
                  </a:lnTo>
                  <a:lnTo>
                    <a:pt x="511" y="602"/>
                  </a:lnTo>
                  <a:lnTo>
                    <a:pt x="484" y="618"/>
                  </a:lnTo>
                  <a:lnTo>
                    <a:pt x="456" y="633"/>
                  </a:lnTo>
                  <a:lnTo>
                    <a:pt x="425" y="644"/>
                  </a:lnTo>
                  <a:lnTo>
                    <a:pt x="411" y="648"/>
                  </a:lnTo>
                  <a:lnTo>
                    <a:pt x="395" y="652"/>
                  </a:lnTo>
                  <a:lnTo>
                    <a:pt x="378" y="654"/>
                  </a:lnTo>
                  <a:lnTo>
                    <a:pt x="362" y="657"/>
                  </a:lnTo>
                  <a:lnTo>
                    <a:pt x="345" y="658"/>
                  </a:lnTo>
                  <a:lnTo>
                    <a:pt x="329" y="658"/>
                  </a:lnTo>
                  <a:lnTo>
                    <a:pt x="329" y="658"/>
                  </a:lnTo>
                  <a:close/>
                  <a:moveTo>
                    <a:pt x="329" y="38"/>
                  </a:moveTo>
                  <a:lnTo>
                    <a:pt x="329" y="38"/>
                  </a:lnTo>
                  <a:lnTo>
                    <a:pt x="299" y="39"/>
                  </a:lnTo>
                  <a:lnTo>
                    <a:pt x="270" y="45"/>
                  </a:lnTo>
                  <a:lnTo>
                    <a:pt x="241" y="51"/>
                  </a:lnTo>
                  <a:lnTo>
                    <a:pt x="215" y="61"/>
                  </a:lnTo>
                  <a:lnTo>
                    <a:pt x="189" y="74"/>
                  </a:lnTo>
                  <a:lnTo>
                    <a:pt x="166" y="88"/>
                  </a:lnTo>
                  <a:lnTo>
                    <a:pt x="143" y="105"/>
                  </a:lnTo>
                  <a:lnTo>
                    <a:pt x="123" y="124"/>
                  </a:lnTo>
                  <a:lnTo>
                    <a:pt x="104" y="144"/>
                  </a:lnTo>
                  <a:lnTo>
                    <a:pt x="87" y="167"/>
                  </a:lnTo>
                  <a:lnTo>
                    <a:pt x="72" y="191"/>
                  </a:lnTo>
                  <a:lnTo>
                    <a:pt x="60" y="217"/>
                  </a:lnTo>
                  <a:lnTo>
                    <a:pt x="51" y="244"/>
                  </a:lnTo>
                  <a:lnTo>
                    <a:pt x="43" y="270"/>
                  </a:lnTo>
                  <a:lnTo>
                    <a:pt x="39" y="300"/>
                  </a:lnTo>
                  <a:lnTo>
                    <a:pt x="37" y="329"/>
                  </a:lnTo>
                  <a:lnTo>
                    <a:pt x="37" y="329"/>
                  </a:lnTo>
                  <a:lnTo>
                    <a:pt x="39" y="359"/>
                  </a:lnTo>
                  <a:lnTo>
                    <a:pt x="43" y="389"/>
                  </a:lnTo>
                  <a:lnTo>
                    <a:pt x="51" y="415"/>
                  </a:lnTo>
                  <a:lnTo>
                    <a:pt x="60" y="442"/>
                  </a:lnTo>
                  <a:lnTo>
                    <a:pt x="72" y="468"/>
                  </a:lnTo>
                  <a:lnTo>
                    <a:pt x="87" y="492"/>
                  </a:lnTo>
                  <a:lnTo>
                    <a:pt x="104" y="515"/>
                  </a:lnTo>
                  <a:lnTo>
                    <a:pt x="123" y="535"/>
                  </a:lnTo>
                  <a:lnTo>
                    <a:pt x="143" y="554"/>
                  </a:lnTo>
                  <a:lnTo>
                    <a:pt x="166" y="571"/>
                  </a:lnTo>
                  <a:lnTo>
                    <a:pt x="189" y="586"/>
                  </a:lnTo>
                  <a:lnTo>
                    <a:pt x="215" y="598"/>
                  </a:lnTo>
                  <a:lnTo>
                    <a:pt x="241" y="607"/>
                  </a:lnTo>
                  <a:lnTo>
                    <a:pt x="270" y="614"/>
                  </a:lnTo>
                  <a:lnTo>
                    <a:pt x="299" y="620"/>
                  </a:lnTo>
                  <a:lnTo>
                    <a:pt x="329" y="621"/>
                  </a:lnTo>
                  <a:lnTo>
                    <a:pt x="329" y="621"/>
                  </a:lnTo>
                  <a:lnTo>
                    <a:pt x="358" y="620"/>
                  </a:lnTo>
                  <a:lnTo>
                    <a:pt x="386" y="614"/>
                  </a:lnTo>
                  <a:lnTo>
                    <a:pt x="415" y="607"/>
                  </a:lnTo>
                  <a:lnTo>
                    <a:pt x="441" y="598"/>
                  </a:lnTo>
                  <a:lnTo>
                    <a:pt x="467" y="586"/>
                  </a:lnTo>
                  <a:lnTo>
                    <a:pt x="491" y="571"/>
                  </a:lnTo>
                  <a:lnTo>
                    <a:pt x="514" y="554"/>
                  </a:lnTo>
                  <a:lnTo>
                    <a:pt x="534" y="535"/>
                  </a:lnTo>
                  <a:lnTo>
                    <a:pt x="553" y="515"/>
                  </a:lnTo>
                  <a:lnTo>
                    <a:pt x="569" y="492"/>
                  </a:lnTo>
                  <a:lnTo>
                    <a:pt x="584" y="468"/>
                  </a:lnTo>
                  <a:lnTo>
                    <a:pt x="596" y="442"/>
                  </a:lnTo>
                  <a:lnTo>
                    <a:pt x="607" y="415"/>
                  </a:lnTo>
                  <a:lnTo>
                    <a:pt x="613" y="389"/>
                  </a:lnTo>
                  <a:lnTo>
                    <a:pt x="617" y="359"/>
                  </a:lnTo>
                  <a:lnTo>
                    <a:pt x="619" y="329"/>
                  </a:lnTo>
                  <a:lnTo>
                    <a:pt x="619" y="329"/>
                  </a:lnTo>
                  <a:lnTo>
                    <a:pt x="617" y="300"/>
                  </a:lnTo>
                  <a:lnTo>
                    <a:pt x="613" y="270"/>
                  </a:lnTo>
                  <a:lnTo>
                    <a:pt x="607" y="244"/>
                  </a:lnTo>
                  <a:lnTo>
                    <a:pt x="596" y="217"/>
                  </a:lnTo>
                  <a:lnTo>
                    <a:pt x="584" y="191"/>
                  </a:lnTo>
                  <a:lnTo>
                    <a:pt x="569" y="167"/>
                  </a:lnTo>
                  <a:lnTo>
                    <a:pt x="553" y="144"/>
                  </a:lnTo>
                  <a:lnTo>
                    <a:pt x="534" y="124"/>
                  </a:lnTo>
                  <a:lnTo>
                    <a:pt x="514" y="105"/>
                  </a:lnTo>
                  <a:lnTo>
                    <a:pt x="491" y="88"/>
                  </a:lnTo>
                  <a:lnTo>
                    <a:pt x="467" y="74"/>
                  </a:lnTo>
                  <a:lnTo>
                    <a:pt x="441" y="61"/>
                  </a:lnTo>
                  <a:lnTo>
                    <a:pt x="415" y="51"/>
                  </a:lnTo>
                  <a:lnTo>
                    <a:pt x="386" y="45"/>
                  </a:lnTo>
                  <a:lnTo>
                    <a:pt x="358" y="39"/>
                  </a:lnTo>
                  <a:lnTo>
                    <a:pt x="329" y="38"/>
                  </a:lnTo>
                  <a:lnTo>
                    <a:pt x="329" y="3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FC2B4"/>
                </a:solidFill>
                <a:effectLst/>
                <a:uLnTx/>
                <a:uFillTx/>
                <a:latin typeface="Open Sans"/>
                <a:ea typeface="+mn-ea"/>
                <a:cs typeface="+mn-cs"/>
              </a:endParaRPr>
            </a:p>
          </p:txBody>
        </p:sp>
        <p:sp>
          <p:nvSpPr>
            <p:cNvPr id="71" name="Freeform 344">
              <a:extLst>
                <a:ext uri="{FF2B5EF4-FFF2-40B4-BE49-F238E27FC236}">
                  <a16:creationId xmlns:a16="http://schemas.microsoft.com/office/drawing/2014/main" id="{41533C23-40B8-4627-9CE4-A9F1DF5CAC43}"/>
                </a:ext>
              </a:extLst>
            </p:cNvPr>
            <p:cNvSpPr>
              <a:spLocks/>
            </p:cNvSpPr>
            <p:nvPr/>
          </p:nvSpPr>
          <p:spPr bwMode="auto">
            <a:xfrm>
              <a:off x="1566863" y="2652713"/>
              <a:ext cx="271463" cy="182563"/>
            </a:xfrm>
            <a:custGeom>
              <a:avLst/>
              <a:gdLst>
                <a:gd name="T0" fmla="*/ 286 w 342"/>
                <a:gd name="T1" fmla="*/ 99 h 231"/>
                <a:gd name="T2" fmla="*/ 280 w 342"/>
                <a:gd name="T3" fmla="*/ 79 h 231"/>
                <a:gd name="T4" fmla="*/ 272 w 342"/>
                <a:gd name="T5" fmla="*/ 59 h 231"/>
                <a:gd name="T6" fmla="*/ 261 w 342"/>
                <a:gd name="T7" fmla="*/ 43 h 231"/>
                <a:gd name="T8" fmla="*/ 247 w 342"/>
                <a:gd name="T9" fmla="*/ 28 h 231"/>
                <a:gd name="T10" fmla="*/ 231 w 342"/>
                <a:gd name="T11" fmla="*/ 16 h 231"/>
                <a:gd name="T12" fmla="*/ 212 w 342"/>
                <a:gd name="T13" fmla="*/ 7 h 231"/>
                <a:gd name="T14" fmla="*/ 192 w 342"/>
                <a:gd name="T15" fmla="*/ 1 h 231"/>
                <a:gd name="T16" fmla="*/ 170 w 342"/>
                <a:gd name="T17" fmla="*/ 0 h 231"/>
                <a:gd name="T18" fmla="*/ 151 w 342"/>
                <a:gd name="T19" fmla="*/ 1 h 231"/>
                <a:gd name="T20" fmla="*/ 118 w 342"/>
                <a:gd name="T21" fmla="*/ 12 h 231"/>
                <a:gd name="T22" fmla="*/ 90 w 342"/>
                <a:gd name="T23" fmla="*/ 32 h 231"/>
                <a:gd name="T24" fmla="*/ 68 w 342"/>
                <a:gd name="T25" fmla="*/ 62 h 231"/>
                <a:gd name="T26" fmla="*/ 60 w 342"/>
                <a:gd name="T27" fmla="*/ 78 h 231"/>
                <a:gd name="T28" fmla="*/ 36 w 342"/>
                <a:gd name="T29" fmla="*/ 88 h 231"/>
                <a:gd name="T30" fmla="*/ 16 w 342"/>
                <a:gd name="T31" fmla="*/ 105 h 231"/>
                <a:gd name="T32" fmla="*/ 4 w 342"/>
                <a:gd name="T33" fmla="*/ 127 h 231"/>
                <a:gd name="T34" fmla="*/ 0 w 342"/>
                <a:gd name="T35" fmla="*/ 154 h 231"/>
                <a:gd name="T36" fmla="*/ 1 w 342"/>
                <a:gd name="T37" fmla="*/ 169 h 231"/>
                <a:gd name="T38" fmla="*/ 12 w 342"/>
                <a:gd name="T39" fmla="*/ 196 h 231"/>
                <a:gd name="T40" fmla="*/ 30 w 342"/>
                <a:gd name="T41" fmla="*/ 216 h 231"/>
                <a:gd name="T42" fmla="*/ 56 w 342"/>
                <a:gd name="T43" fmla="*/ 228 h 231"/>
                <a:gd name="T44" fmla="*/ 161 w 342"/>
                <a:gd name="T45" fmla="*/ 231 h 231"/>
                <a:gd name="T46" fmla="*/ 102 w 342"/>
                <a:gd name="T47" fmla="*/ 154 h 231"/>
                <a:gd name="T48" fmla="*/ 162 w 342"/>
                <a:gd name="T49" fmla="*/ 72 h 231"/>
                <a:gd name="T50" fmla="*/ 165 w 342"/>
                <a:gd name="T51" fmla="*/ 71 h 231"/>
                <a:gd name="T52" fmla="*/ 167 w 342"/>
                <a:gd name="T53" fmla="*/ 70 h 231"/>
                <a:gd name="T54" fmla="*/ 173 w 342"/>
                <a:gd name="T55" fmla="*/ 72 h 231"/>
                <a:gd name="T56" fmla="*/ 235 w 342"/>
                <a:gd name="T57" fmla="*/ 154 h 231"/>
                <a:gd name="T58" fmla="*/ 175 w 342"/>
                <a:gd name="T59" fmla="*/ 231 h 231"/>
                <a:gd name="T60" fmla="*/ 282 w 342"/>
                <a:gd name="T61" fmla="*/ 231 h 231"/>
                <a:gd name="T62" fmla="*/ 294 w 342"/>
                <a:gd name="T63" fmla="*/ 229 h 231"/>
                <a:gd name="T64" fmla="*/ 315 w 342"/>
                <a:gd name="T65" fmla="*/ 217 h 231"/>
                <a:gd name="T66" fmla="*/ 331 w 342"/>
                <a:gd name="T67" fmla="*/ 200 h 231"/>
                <a:gd name="T68" fmla="*/ 341 w 342"/>
                <a:gd name="T69" fmla="*/ 177 h 231"/>
                <a:gd name="T70" fmla="*/ 342 w 342"/>
                <a:gd name="T71" fmla="*/ 165 h 231"/>
                <a:gd name="T72" fmla="*/ 338 w 342"/>
                <a:gd name="T73" fmla="*/ 142 h 231"/>
                <a:gd name="T74" fmla="*/ 326 w 342"/>
                <a:gd name="T75" fmla="*/ 122 h 231"/>
                <a:gd name="T76" fmla="*/ 307 w 342"/>
                <a:gd name="T77" fmla="*/ 107 h 231"/>
                <a:gd name="T78" fmla="*/ 286 w 342"/>
                <a:gd name="T79" fmla="*/ 9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2" h="231">
                  <a:moveTo>
                    <a:pt x="286" y="99"/>
                  </a:moveTo>
                  <a:lnTo>
                    <a:pt x="286" y="99"/>
                  </a:lnTo>
                  <a:lnTo>
                    <a:pt x="283" y="88"/>
                  </a:lnTo>
                  <a:lnTo>
                    <a:pt x="280" y="79"/>
                  </a:lnTo>
                  <a:lnTo>
                    <a:pt x="276" y="68"/>
                  </a:lnTo>
                  <a:lnTo>
                    <a:pt x="272" y="59"/>
                  </a:lnTo>
                  <a:lnTo>
                    <a:pt x="267" y="51"/>
                  </a:lnTo>
                  <a:lnTo>
                    <a:pt x="261" y="43"/>
                  </a:lnTo>
                  <a:lnTo>
                    <a:pt x="255" y="35"/>
                  </a:lnTo>
                  <a:lnTo>
                    <a:pt x="247" y="28"/>
                  </a:lnTo>
                  <a:lnTo>
                    <a:pt x="239" y="21"/>
                  </a:lnTo>
                  <a:lnTo>
                    <a:pt x="231" y="16"/>
                  </a:lnTo>
                  <a:lnTo>
                    <a:pt x="221" y="11"/>
                  </a:lnTo>
                  <a:lnTo>
                    <a:pt x="212" y="7"/>
                  </a:lnTo>
                  <a:lnTo>
                    <a:pt x="202" y="4"/>
                  </a:lnTo>
                  <a:lnTo>
                    <a:pt x="192" y="1"/>
                  </a:lnTo>
                  <a:lnTo>
                    <a:pt x="181" y="0"/>
                  </a:lnTo>
                  <a:lnTo>
                    <a:pt x="170" y="0"/>
                  </a:lnTo>
                  <a:lnTo>
                    <a:pt x="170" y="0"/>
                  </a:lnTo>
                  <a:lnTo>
                    <a:pt x="151" y="1"/>
                  </a:lnTo>
                  <a:lnTo>
                    <a:pt x="134" y="5"/>
                  </a:lnTo>
                  <a:lnTo>
                    <a:pt x="118" y="12"/>
                  </a:lnTo>
                  <a:lnTo>
                    <a:pt x="103" y="21"/>
                  </a:lnTo>
                  <a:lnTo>
                    <a:pt x="90" y="32"/>
                  </a:lnTo>
                  <a:lnTo>
                    <a:pt x="77" y="45"/>
                  </a:lnTo>
                  <a:lnTo>
                    <a:pt x="68" y="62"/>
                  </a:lnTo>
                  <a:lnTo>
                    <a:pt x="60" y="78"/>
                  </a:lnTo>
                  <a:lnTo>
                    <a:pt x="60" y="78"/>
                  </a:lnTo>
                  <a:lnTo>
                    <a:pt x="48" y="82"/>
                  </a:lnTo>
                  <a:lnTo>
                    <a:pt x="36" y="88"/>
                  </a:lnTo>
                  <a:lnTo>
                    <a:pt x="25" y="97"/>
                  </a:lnTo>
                  <a:lnTo>
                    <a:pt x="16" y="105"/>
                  </a:lnTo>
                  <a:lnTo>
                    <a:pt x="9" y="115"/>
                  </a:lnTo>
                  <a:lnTo>
                    <a:pt x="4" y="127"/>
                  </a:lnTo>
                  <a:lnTo>
                    <a:pt x="0" y="141"/>
                  </a:lnTo>
                  <a:lnTo>
                    <a:pt x="0" y="154"/>
                  </a:lnTo>
                  <a:lnTo>
                    <a:pt x="0" y="154"/>
                  </a:lnTo>
                  <a:lnTo>
                    <a:pt x="1" y="169"/>
                  </a:lnTo>
                  <a:lnTo>
                    <a:pt x="5" y="182"/>
                  </a:lnTo>
                  <a:lnTo>
                    <a:pt x="12" y="196"/>
                  </a:lnTo>
                  <a:lnTo>
                    <a:pt x="20" y="207"/>
                  </a:lnTo>
                  <a:lnTo>
                    <a:pt x="30" y="216"/>
                  </a:lnTo>
                  <a:lnTo>
                    <a:pt x="43" y="224"/>
                  </a:lnTo>
                  <a:lnTo>
                    <a:pt x="56" y="228"/>
                  </a:lnTo>
                  <a:lnTo>
                    <a:pt x="71" y="231"/>
                  </a:lnTo>
                  <a:lnTo>
                    <a:pt x="161" y="231"/>
                  </a:lnTo>
                  <a:lnTo>
                    <a:pt x="161" y="95"/>
                  </a:lnTo>
                  <a:lnTo>
                    <a:pt x="102" y="154"/>
                  </a:lnTo>
                  <a:lnTo>
                    <a:pt x="91" y="144"/>
                  </a:lnTo>
                  <a:lnTo>
                    <a:pt x="162" y="72"/>
                  </a:lnTo>
                  <a:lnTo>
                    <a:pt x="162" y="72"/>
                  </a:lnTo>
                  <a:lnTo>
                    <a:pt x="165" y="71"/>
                  </a:lnTo>
                  <a:lnTo>
                    <a:pt x="167" y="70"/>
                  </a:lnTo>
                  <a:lnTo>
                    <a:pt x="167" y="70"/>
                  </a:lnTo>
                  <a:lnTo>
                    <a:pt x="170" y="71"/>
                  </a:lnTo>
                  <a:lnTo>
                    <a:pt x="173" y="72"/>
                  </a:lnTo>
                  <a:lnTo>
                    <a:pt x="244" y="144"/>
                  </a:lnTo>
                  <a:lnTo>
                    <a:pt x="235" y="154"/>
                  </a:lnTo>
                  <a:lnTo>
                    <a:pt x="175" y="95"/>
                  </a:lnTo>
                  <a:lnTo>
                    <a:pt x="175" y="231"/>
                  </a:lnTo>
                  <a:lnTo>
                    <a:pt x="280" y="231"/>
                  </a:lnTo>
                  <a:lnTo>
                    <a:pt x="282" y="231"/>
                  </a:lnTo>
                  <a:lnTo>
                    <a:pt x="282" y="231"/>
                  </a:lnTo>
                  <a:lnTo>
                    <a:pt x="294" y="229"/>
                  </a:lnTo>
                  <a:lnTo>
                    <a:pt x="304" y="224"/>
                  </a:lnTo>
                  <a:lnTo>
                    <a:pt x="315" y="217"/>
                  </a:lnTo>
                  <a:lnTo>
                    <a:pt x="324" y="209"/>
                  </a:lnTo>
                  <a:lnTo>
                    <a:pt x="331" y="200"/>
                  </a:lnTo>
                  <a:lnTo>
                    <a:pt x="337" y="189"/>
                  </a:lnTo>
                  <a:lnTo>
                    <a:pt x="341" y="177"/>
                  </a:lnTo>
                  <a:lnTo>
                    <a:pt x="342" y="165"/>
                  </a:lnTo>
                  <a:lnTo>
                    <a:pt x="342" y="165"/>
                  </a:lnTo>
                  <a:lnTo>
                    <a:pt x="341" y="153"/>
                  </a:lnTo>
                  <a:lnTo>
                    <a:pt x="338" y="142"/>
                  </a:lnTo>
                  <a:lnTo>
                    <a:pt x="333" y="131"/>
                  </a:lnTo>
                  <a:lnTo>
                    <a:pt x="326" y="122"/>
                  </a:lnTo>
                  <a:lnTo>
                    <a:pt x="318" y="114"/>
                  </a:lnTo>
                  <a:lnTo>
                    <a:pt x="307" y="107"/>
                  </a:lnTo>
                  <a:lnTo>
                    <a:pt x="296" y="102"/>
                  </a:lnTo>
                  <a:lnTo>
                    <a:pt x="286" y="99"/>
                  </a:lnTo>
                  <a:lnTo>
                    <a:pt x="286"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FC2B4"/>
                </a:solidFill>
                <a:effectLst/>
                <a:uLnTx/>
                <a:uFillTx/>
                <a:latin typeface="Open Sans"/>
                <a:ea typeface="+mn-ea"/>
                <a:cs typeface="+mn-cs"/>
              </a:endParaRPr>
            </a:p>
          </p:txBody>
        </p:sp>
      </p:grpSp>
      <p:grpSp>
        <p:nvGrpSpPr>
          <p:cNvPr id="72" name="Group 432">
            <a:extLst>
              <a:ext uri="{FF2B5EF4-FFF2-40B4-BE49-F238E27FC236}">
                <a16:creationId xmlns:a16="http://schemas.microsoft.com/office/drawing/2014/main" id="{C786917A-7D10-40FB-9C73-1FC2C62A8F8A}"/>
              </a:ext>
            </a:extLst>
          </p:cNvPr>
          <p:cNvGrpSpPr>
            <a:grpSpLocks noChangeAspect="1"/>
          </p:cNvGrpSpPr>
          <p:nvPr/>
        </p:nvGrpSpPr>
        <p:grpSpPr bwMode="auto">
          <a:xfrm>
            <a:off x="465106" y="3142451"/>
            <a:ext cx="376744" cy="377850"/>
            <a:chOff x="3505" y="1546"/>
            <a:chExt cx="340" cy="341"/>
          </a:xfrm>
          <a:solidFill>
            <a:srgbClr val="00ABAB"/>
          </a:solidFill>
        </p:grpSpPr>
        <p:sp>
          <p:nvSpPr>
            <p:cNvPr id="73" name="Freeform 433">
              <a:extLst>
                <a:ext uri="{FF2B5EF4-FFF2-40B4-BE49-F238E27FC236}">
                  <a16:creationId xmlns:a16="http://schemas.microsoft.com/office/drawing/2014/main" id="{AFBE9BA4-9AE0-4AD3-96B7-78615782A05D}"/>
                </a:ext>
              </a:extLst>
            </p:cNvPr>
            <p:cNvSpPr>
              <a:spLocks noEditPoints="1"/>
            </p:cNvSpPr>
            <p:nvPr/>
          </p:nvSpPr>
          <p:spPr bwMode="auto">
            <a:xfrm>
              <a:off x="3569" y="1610"/>
              <a:ext cx="212" cy="213"/>
            </a:xfrm>
            <a:custGeom>
              <a:avLst/>
              <a:gdLst>
                <a:gd name="T0" fmla="*/ 309 w 320"/>
                <a:gd name="T1" fmla="*/ 149 h 320"/>
                <a:gd name="T2" fmla="*/ 287 w 320"/>
                <a:gd name="T3" fmla="*/ 149 h 320"/>
                <a:gd name="T4" fmla="*/ 170 w 320"/>
                <a:gd name="T5" fmla="*/ 32 h 320"/>
                <a:gd name="T6" fmla="*/ 170 w 320"/>
                <a:gd name="T7" fmla="*/ 10 h 320"/>
                <a:gd name="T8" fmla="*/ 160 w 320"/>
                <a:gd name="T9" fmla="*/ 0 h 320"/>
                <a:gd name="T10" fmla="*/ 149 w 320"/>
                <a:gd name="T11" fmla="*/ 10 h 320"/>
                <a:gd name="T12" fmla="*/ 149 w 320"/>
                <a:gd name="T13" fmla="*/ 32 h 320"/>
                <a:gd name="T14" fmla="*/ 32 w 320"/>
                <a:gd name="T15" fmla="*/ 149 h 320"/>
                <a:gd name="T16" fmla="*/ 10 w 320"/>
                <a:gd name="T17" fmla="*/ 149 h 320"/>
                <a:gd name="T18" fmla="*/ 0 w 320"/>
                <a:gd name="T19" fmla="*/ 160 h 320"/>
                <a:gd name="T20" fmla="*/ 10 w 320"/>
                <a:gd name="T21" fmla="*/ 170 h 320"/>
                <a:gd name="T22" fmla="*/ 32 w 320"/>
                <a:gd name="T23" fmla="*/ 170 h 320"/>
                <a:gd name="T24" fmla="*/ 149 w 320"/>
                <a:gd name="T25" fmla="*/ 287 h 320"/>
                <a:gd name="T26" fmla="*/ 149 w 320"/>
                <a:gd name="T27" fmla="*/ 309 h 320"/>
                <a:gd name="T28" fmla="*/ 160 w 320"/>
                <a:gd name="T29" fmla="*/ 320 h 320"/>
                <a:gd name="T30" fmla="*/ 170 w 320"/>
                <a:gd name="T31" fmla="*/ 309 h 320"/>
                <a:gd name="T32" fmla="*/ 170 w 320"/>
                <a:gd name="T33" fmla="*/ 287 h 320"/>
                <a:gd name="T34" fmla="*/ 287 w 320"/>
                <a:gd name="T35" fmla="*/ 170 h 320"/>
                <a:gd name="T36" fmla="*/ 309 w 320"/>
                <a:gd name="T37" fmla="*/ 170 h 320"/>
                <a:gd name="T38" fmla="*/ 320 w 320"/>
                <a:gd name="T39" fmla="*/ 160 h 320"/>
                <a:gd name="T40" fmla="*/ 309 w 320"/>
                <a:gd name="T41" fmla="*/ 149 h 320"/>
                <a:gd name="T42" fmla="*/ 266 w 320"/>
                <a:gd name="T43" fmla="*/ 149 h 320"/>
                <a:gd name="T44" fmla="*/ 233 w 320"/>
                <a:gd name="T45" fmla="*/ 149 h 320"/>
                <a:gd name="T46" fmla="*/ 170 w 320"/>
                <a:gd name="T47" fmla="*/ 86 h 320"/>
                <a:gd name="T48" fmla="*/ 170 w 320"/>
                <a:gd name="T49" fmla="*/ 54 h 320"/>
                <a:gd name="T50" fmla="*/ 266 w 320"/>
                <a:gd name="T51" fmla="*/ 149 h 320"/>
                <a:gd name="T52" fmla="*/ 149 w 320"/>
                <a:gd name="T53" fmla="*/ 149 h 320"/>
                <a:gd name="T54" fmla="*/ 107 w 320"/>
                <a:gd name="T55" fmla="*/ 149 h 320"/>
                <a:gd name="T56" fmla="*/ 149 w 320"/>
                <a:gd name="T57" fmla="*/ 107 h 320"/>
                <a:gd name="T58" fmla="*/ 149 w 320"/>
                <a:gd name="T59" fmla="*/ 149 h 320"/>
                <a:gd name="T60" fmla="*/ 149 w 320"/>
                <a:gd name="T61" fmla="*/ 170 h 320"/>
                <a:gd name="T62" fmla="*/ 149 w 320"/>
                <a:gd name="T63" fmla="*/ 212 h 320"/>
                <a:gd name="T64" fmla="*/ 107 w 320"/>
                <a:gd name="T65" fmla="*/ 170 h 320"/>
                <a:gd name="T66" fmla="*/ 149 w 320"/>
                <a:gd name="T67" fmla="*/ 170 h 320"/>
                <a:gd name="T68" fmla="*/ 170 w 320"/>
                <a:gd name="T69" fmla="*/ 170 h 320"/>
                <a:gd name="T70" fmla="*/ 212 w 320"/>
                <a:gd name="T71" fmla="*/ 170 h 320"/>
                <a:gd name="T72" fmla="*/ 170 w 320"/>
                <a:gd name="T73" fmla="*/ 212 h 320"/>
                <a:gd name="T74" fmla="*/ 170 w 320"/>
                <a:gd name="T75" fmla="*/ 170 h 320"/>
                <a:gd name="T76" fmla="*/ 170 w 320"/>
                <a:gd name="T77" fmla="*/ 149 h 320"/>
                <a:gd name="T78" fmla="*/ 170 w 320"/>
                <a:gd name="T79" fmla="*/ 107 h 320"/>
                <a:gd name="T80" fmla="*/ 212 w 320"/>
                <a:gd name="T81" fmla="*/ 149 h 320"/>
                <a:gd name="T82" fmla="*/ 170 w 320"/>
                <a:gd name="T83" fmla="*/ 149 h 320"/>
                <a:gd name="T84" fmla="*/ 149 w 320"/>
                <a:gd name="T85" fmla="*/ 54 h 320"/>
                <a:gd name="T86" fmla="*/ 149 w 320"/>
                <a:gd name="T87" fmla="*/ 86 h 320"/>
                <a:gd name="T88" fmla="*/ 86 w 320"/>
                <a:gd name="T89" fmla="*/ 149 h 320"/>
                <a:gd name="T90" fmla="*/ 54 w 320"/>
                <a:gd name="T91" fmla="*/ 149 h 320"/>
                <a:gd name="T92" fmla="*/ 149 w 320"/>
                <a:gd name="T93" fmla="*/ 54 h 320"/>
                <a:gd name="T94" fmla="*/ 54 w 320"/>
                <a:gd name="T95" fmla="*/ 170 h 320"/>
                <a:gd name="T96" fmla="*/ 86 w 320"/>
                <a:gd name="T97" fmla="*/ 170 h 320"/>
                <a:gd name="T98" fmla="*/ 149 w 320"/>
                <a:gd name="T99" fmla="*/ 233 h 320"/>
                <a:gd name="T100" fmla="*/ 149 w 320"/>
                <a:gd name="T101" fmla="*/ 266 h 320"/>
                <a:gd name="T102" fmla="*/ 54 w 320"/>
                <a:gd name="T103" fmla="*/ 170 h 320"/>
                <a:gd name="T104" fmla="*/ 170 w 320"/>
                <a:gd name="T105" fmla="*/ 266 h 320"/>
                <a:gd name="T106" fmla="*/ 170 w 320"/>
                <a:gd name="T107" fmla="*/ 233 h 320"/>
                <a:gd name="T108" fmla="*/ 233 w 320"/>
                <a:gd name="T109" fmla="*/ 170 h 320"/>
                <a:gd name="T110" fmla="*/ 266 w 320"/>
                <a:gd name="T111" fmla="*/ 170 h 320"/>
                <a:gd name="T112" fmla="*/ 170 w 320"/>
                <a:gd name="T113" fmla="*/ 26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 h="320">
                  <a:moveTo>
                    <a:pt x="309" y="149"/>
                  </a:moveTo>
                  <a:cubicBezTo>
                    <a:pt x="287" y="149"/>
                    <a:pt x="287" y="149"/>
                    <a:pt x="287" y="149"/>
                  </a:cubicBezTo>
                  <a:cubicBezTo>
                    <a:pt x="282" y="87"/>
                    <a:pt x="232" y="37"/>
                    <a:pt x="170" y="32"/>
                  </a:cubicBezTo>
                  <a:cubicBezTo>
                    <a:pt x="170" y="10"/>
                    <a:pt x="170" y="10"/>
                    <a:pt x="170" y="10"/>
                  </a:cubicBezTo>
                  <a:cubicBezTo>
                    <a:pt x="170" y="4"/>
                    <a:pt x="166" y="0"/>
                    <a:pt x="160" y="0"/>
                  </a:cubicBezTo>
                  <a:cubicBezTo>
                    <a:pt x="154" y="0"/>
                    <a:pt x="149" y="4"/>
                    <a:pt x="149" y="10"/>
                  </a:cubicBezTo>
                  <a:cubicBezTo>
                    <a:pt x="149" y="32"/>
                    <a:pt x="149" y="32"/>
                    <a:pt x="149" y="32"/>
                  </a:cubicBezTo>
                  <a:cubicBezTo>
                    <a:pt x="87" y="37"/>
                    <a:pt x="37" y="87"/>
                    <a:pt x="32" y="149"/>
                  </a:cubicBezTo>
                  <a:cubicBezTo>
                    <a:pt x="10" y="149"/>
                    <a:pt x="10" y="149"/>
                    <a:pt x="10" y="149"/>
                  </a:cubicBezTo>
                  <a:cubicBezTo>
                    <a:pt x="4" y="149"/>
                    <a:pt x="0" y="154"/>
                    <a:pt x="0" y="160"/>
                  </a:cubicBezTo>
                  <a:cubicBezTo>
                    <a:pt x="0" y="166"/>
                    <a:pt x="4" y="170"/>
                    <a:pt x="10" y="170"/>
                  </a:cubicBezTo>
                  <a:cubicBezTo>
                    <a:pt x="32" y="170"/>
                    <a:pt x="32" y="170"/>
                    <a:pt x="32" y="170"/>
                  </a:cubicBezTo>
                  <a:cubicBezTo>
                    <a:pt x="37" y="232"/>
                    <a:pt x="87" y="282"/>
                    <a:pt x="149" y="287"/>
                  </a:cubicBezTo>
                  <a:cubicBezTo>
                    <a:pt x="149" y="309"/>
                    <a:pt x="149" y="309"/>
                    <a:pt x="149" y="309"/>
                  </a:cubicBezTo>
                  <a:cubicBezTo>
                    <a:pt x="149" y="315"/>
                    <a:pt x="154" y="320"/>
                    <a:pt x="160" y="320"/>
                  </a:cubicBezTo>
                  <a:cubicBezTo>
                    <a:pt x="166" y="320"/>
                    <a:pt x="170" y="315"/>
                    <a:pt x="170" y="309"/>
                  </a:cubicBezTo>
                  <a:cubicBezTo>
                    <a:pt x="170" y="287"/>
                    <a:pt x="170" y="287"/>
                    <a:pt x="170" y="287"/>
                  </a:cubicBezTo>
                  <a:cubicBezTo>
                    <a:pt x="232" y="282"/>
                    <a:pt x="282" y="232"/>
                    <a:pt x="287" y="170"/>
                  </a:cubicBezTo>
                  <a:cubicBezTo>
                    <a:pt x="309" y="170"/>
                    <a:pt x="309" y="170"/>
                    <a:pt x="309" y="170"/>
                  </a:cubicBezTo>
                  <a:cubicBezTo>
                    <a:pt x="315" y="170"/>
                    <a:pt x="320" y="166"/>
                    <a:pt x="320" y="160"/>
                  </a:cubicBezTo>
                  <a:cubicBezTo>
                    <a:pt x="320" y="154"/>
                    <a:pt x="315" y="149"/>
                    <a:pt x="309" y="149"/>
                  </a:cubicBezTo>
                  <a:close/>
                  <a:moveTo>
                    <a:pt x="266" y="149"/>
                  </a:moveTo>
                  <a:cubicBezTo>
                    <a:pt x="233" y="149"/>
                    <a:pt x="233" y="149"/>
                    <a:pt x="233" y="149"/>
                  </a:cubicBezTo>
                  <a:cubicBezTo>
                    <a:pt x="229" y="116"/>
                    <a:pt x="203" y="91"/>
                    <a:pt x="170" y="86"/>
                  </a:cubicBezTo>
                  <a:cubicBezTo>
                    <a:pt x="170" y="54"/>
                    <a:pt x="170" y="54"/>
                    <a:pt x="170" y="54"/>
                  </a:cubicBezTo>
                  <a:cubicBezTo>
                    <a:pt x="221" y="59"/>
                    <a:pt x="261" y="99"/>
                    <a:pt x="266" y="149"/>
                  </a:cubicBezTo>
                  <a:close/>
                  <a:moveTo>
                    <a:pt x="149" y="149"/>
                  </a:moveTo>
                  <a:cubicBezTo>
                    <a:pt x="107" y="149"/>
                    <a:pt x="107" y="149"/>
                    <a:pt x="107" y="149"/>
                  </a:cubicBezTo>
                  <a:cubicBezTo>
                    <a:pt x="112" y="128"/>
                    <a:pt x="128" y="112"/>
                    <a:pt x="149" y="107"/>
                  </a:cubicBezTo>
                  <a:lnTo>
                    <a:pt x="149" y="149"/>
                  </a:lnTo>
                  <a:close/>
                  <a:moveTo>
                    <a:pt x="149" y="170"/>
                  </a:moveTo>
                  <a:cubicBezTo>
                    <a:pt x="149" y="212"/>
                    <a:pt x="149" y="212"/>
                    <a:pt x="149" y="212"/>
                  </a:cubicBezTo>
                  <a:cubicBezTo>
                    <a:pt x="128" y="208"/>
                    <a:pt x="112" y="191"/>
                    <a:pt x="107" y="170"/>
                  </a:cubicBezTo>
                  <a:lnTo>
                    <a:pt x="149" y="170"/>
                  </a:lnTo>
                  <a:close/>
                  <a:moveTo>
                    <a:pt x="170" y="170"/>
                  </a:moveTo>
                  <a:cubicBezTo>
                    <a:pt x="212" y="170"/>
                    <a:pt x="212" y="170"/>
                    <a:pt x="212" y="170"/>
                  </a:cubicBezTo>
                  <a:cubicBezTo>
                    <a:pt x="208" y="191"/>
                    <a:pt x="191" y="208"/>
                    <a:pt x="170" y="212"/>
                  </a:cubicBezTo>
                  <a:lnTo>
                    <a:pt x="170" y="170"/>
                  </a:lnTo>
                  <a:close/>
                  <a:moveTo>
                    <a:pt x="170" y="149"/>
                  </a:moveTo>
                  <a:cubicBezTo>
                    <a:pt x="170" y="107"/>
                    <a:pt x="170" y="107"/>
                    <a:pt x="170" y="107"/>
                  </a:cubicBezTo>
                  <a:cubicBezTo>
                    <a:pt x="191" y="112"/>
                    <a:pt x="208" y="128"/>
                    <a:pt x="212" y="149"/>
                  </a:cubicBezTo>
                  <a:lnTo>
                    <a:pt x="170" y="149"/>
                  </a:lnTo>
                  <a:close/>
                  <a:moveTo>
                    <a:pt x="149" y="54"/>
                  </a:moveTo>
                  <a:cubicBezTo>
                    <a:pt x="149" y="86"/>
                    <a:pt x="149" y="86"/>
                    <a:pt x="149" y="86"/>
                  </a:cubicBezTo>
                  <a:cubicBezTo>
                    <a:pt x="116" y="91"/>
                    <a:pt x="91" y="116"/>
                    <a:pt x="86" y="149"/>
                  </a:cubicBezTo>
                  <a:cubicBezTo>
                    <a:pt x="54" y="149"/>
                    <a:pt x="54" y="149"/>
                    <a:pt x="54" y="149"/>
                  </a:cubicBezTo>
                  <a:cubicBezTo>
                    <a:pt x="59" y="99"/>
                    <a:pt x="99" y="59"/>
                    <a:pt x="149" y="54"/>
                  </a:cubicBezTo>
                  <a:close/>
                  <a:moveTo>
                    <a:pt x="54" y="170"/>
                  </a:moveTo>
                  <a:cubicBezTo>
                    <a:pt x="86" y="170"/>
                    <a:pt x="86" y="170"/>
                    <a:pt x="86" y="170"/>
                  </a:cubicBezTo>
                  <a:cubicBezTo>
                    <a:pt x="91" y="203"/>
                    <a:pt x="116" y="229"/>
                    <a:pt x="149" y="233"/>
                  </a:cubicBezTo>
                  <a:cubicBezTo>
                    <a:pt x="149" y="266"/>
                    <a:pt x="149" y="266"/>
                    <a:pt x="149" y="266"/>
                  </a:cubicBezTo>
                  <a:cubicBezTo>
                    <a:pt x="99" y="261"/>
                    <a:pt x="59" y="221"/>
                    <a:pt x="54" y="170"/>
                  </a:cubicBezTo>
                  <a:close/>
                  <a:moveTo>
                    <a:pt x="170" y="266"/>
                  </a:moveTo>
                  <a:cubicBezTo>
                    <a:pt x="170" y="233"/>
                    <a:pt x="170" y="233"/>
                    <a:pt x="170" y="233"/>
                  </a:cubicBezTo>
                  <a:cubicBezTo>
                    <a:pt x="203" y="229"/>
                    <a:pt x="229" y="203"/>
                    <a:pt x="233" y="170"/>
                  </a:cubicBezTo>
                  <a:cubicBezTo>
                    <a:pt x="266" y="170"/>
                    <a:pt x="266" y="170"/>
                    <a:pt x="266" y="170"/>
                  </a:cubicBezTo>
                  <a:cubicBezTo>
                    <a:pt x="261" y="221"/>
                    <a:pt x="221" y="261"/>
                    <a:pt x="170" y="26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6FC2B4"/>
                </a:solidFill>
                <a:effectLst/>
                <a:uLnTx/>
                <a:uFillTx/>
                <a:latin typeface="Verdana"/>
                <a:ea typeface="+mn-ea"/>
                <a:cs typeface="+mn-cs"/>
              </a:endParaRPr>
            </a:p>
          </p:txBody>
        </p:sp>
        <p:sp>
          <p:nvSpPr>
            <p:cNvPr id="95" name="Freeform 434">
              <a:extLst>
                <a:ext uri="{FF2B5EF4-FFF2-40B4-BE49-F238E27FC236}">
                  <a16:creationId xmlns:a16="http://schemas.microsoft.com/office/drawing/2014/main" id="{29B816F2-AE50-449E-ADC5-2A1600F61AE1}"/>
                </a:ext>
              </a:extLst>
            </p:cNvPr>
            <p:cNvSpPr>
              <a:spLocks noEditPoints="1"/>
            </p:cNvSpPr>
            <p:nvPr/>
          </p:nvSpPr>
          <p:spPr bwMode="auto">
            <a:xfrm>
              <a:off x="3505" y="1546"/>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6FC2B4"/>
                </a:solidFill>
                <a:effectLst/>
                <a:uLnTx/>
                <a:uFillTx/>
                <a:latin typeface="Verdana"/>
                <a:ea typeface="+mn-ea"/>
                <a:cs typeface="+mn-cs"/>
              </a:endParaRPr>
            </a:p>
          </p:txBody>
        </p:sp>
      </p:grpSp>
      <p:grpSp>
        <p:nvGrpSpPr>
          <p:cNvPr id="96" name="Group 192">
            <a:extLst>
              <a:ext uri="{FF2B5EF4-FFF2-40B4-BE49-F238E27FC236}">
                <a16:creationId xmlns:a16="http://schemas.microsoft.com/office/drawing/2014/main" id="{CE2B9B2C-C550-4E8F-B7A5-F45BACC3AE71}"/>
              </a:ext>
            </a:extLst>
          </p:cNvPr>
          <p:cNvGrpSpPr>
            <a:grpSpLocks noChangeAspect="1"/>
          </p:cNvGrpSpPr>
          <p:nvPr/>
        </p:nvGrpSpPr>
        <p:grpSpPr bwMode="auto">
          <a:xfrm>
            <a:off x="465106" y="4114636"/>
            <a:ext cx="376744" cy="376744"/>
            <a:chOff x="378" y="713"/>
            <a:chExt cx="340" cy="340"/>
          </a:xfrm>
          <a:solidFill>
            <a:srgbClr val="00ABAB"/>
          </a:solidFill>
        </p:grpSpPr>
        <p:sp>
          <p:nvSpPr>
            <p:cNvPr id="97" name="Freeform 193">
              <a:extLst>
                <a:ext uri="{FF2B5EF4-FFF2-40B4-BE49-F238E27FC236}">
                  <a16:creationId xmlns:a16="http://schemas.microsoft.com/office/drawing/2014/main" id="{39F8EEEA-AF85-4D29-B62D-FB4BF3A3CE45}"/>
                </a:ext>
              </a:extLst>
            </p:cNvPr>
            <p:cNvSpPr>
              <a:spLocks noEditPoints="1"/>
            </p:cNvSpPr>
            <p:nvPr/>
          </p:nvSpPr>
          <p:spPr bwMode="auto">
            <a:xfrm>
              <a:off x="378" y="71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6FC2B4"/>
                </a:solidFill>
                <a:effectLst/>
                <a:uLnTx/>
                <a:uFillTx/>
                <a:latin typeface="Verdana"/>
                <a:ea typeface="+mn-ea"/>
                <a:cs typeface="+mn-cs"/>
              </a:endParaRPr>
            </a:p>
          </p:txBody>
        </p:sp>
        <p:sp>
          <p:nvSpPr>
            <p:cNvPr id="98" name="Freeform 194">
              <a:extLst>
                <a:ext uri="{FF2B5EF4-FFF2-40B4-BE49-F238E27FC236}">
                  <a16:creationId xmlns:a16="http://schemas.microsoft.com/office/drawing/2014/main" id="{7E65EEE0-6BD8-4D8E-9DCF-DD4A29A0788D}"/>
                </a:ext>
              </a:extLst>
            </p:cNvPr>
            <p:cNvSpPr>
              <a:spLocks noEditPoints="1"/>
            </p:cNvSpPr>
            <p:nvPr/>
          </p:nvSpPr>
          <p:spPr bwMode="auto">
            <a:xfrm>
              <a:off x="442" y="812"/>
              <a:ext cx="212" cy="157"/>
            </a:xfrm>
            <a:custGeom>
              <a:avLst/>
              <a:gdLst>
                <a:gd name="T0" fmla="*/ 309 w 320"/>
                <a:gd name="T1" fmla="*/ 21 h 236"/>
                <a:gd name="T2" fmla="*/ 309 w 320"/>
                <a:gd name="T3" fmla="*/ 0 h 236"/>
                <a:gd name="T4" fmla="*/ 288 w 320"/>
                <a:gd name="T5" fmla="*/ 11 h 236"/>
                <a:gd name="T6" fmla="*/ 247 w 320"/>
                <a:gd name="T7" fmla="*/ 32 h 236"/>
                <a:gd name="T8" fmla="*/ 165 w 320"/>
                <a:gd name="T9" fmla="*/ 12 h 236"/>
                <a:gd name="T10" fmla="*/ 128 w 320"/>
                <a:gd name="T11" fmla="*/ 32 h 236"/>
                <a:gd name="T12" fmla="*/ 32 w 320"/>
                <a:gd name="T13" fmla="*/ 11 h 236"/>
                <a:gd name="T14" fmla="*/ 10 w 320"/>
                <a:gd name="T15" fmla="*/ 0 h 236"/>
                <a:gd name="T16" fmla="*/ 10 w 320"/>
                <a:gd name="T17" fmla="*/ 21 h 236"/>
                <a:gd name="T18" fmla="*/ 0 w 320"/>
                <a:gd name="T19" fmla="*/ 181 h 236"/>
                <a:gd name="T20" fmla="*/ 21 w 320"/>
                <a:gd name="T21" fmla="*/ 192 h 236"/>
                <a:gd name="T22" fmla="*/ 32 w 320"/>
                <a:gd name="T23" fmla="*/ 171 h 236"/>
                <a:gd name="T24" fmla="*/ 76 w 320"/>
                <a:gd name="T25" fmla="*/ 219 h 236"/>
                <a:gd name="T26" fmla="*/ 121 w 320"/>
                <a:gd name="T27" fmla="*/ 232 h 236"/>
                <a:gd name="T28" fmla="*/ 154 w 320"/>
                <a:gd name="T29" fmla="*/ 235 h 236"/>
                <a:gd name="T30" fmla="*/ 181 w 320"/>
                <a:gd name="T31" fmla="*/ 221 h 236"/>
                <a:gd name="T32" fmla="*/ 222 w 320"/>
                <a:gd name="T33" fmla="*/ 227 h 236"/>
                <a:gd name="T34" fmla="*/ 242 w 320"/>
                <a:gd name="T35" fmla="*/ 210 h 236"/>
                <a:gd name="T36" fmla="*/ 275 w 320"/>
                <a:gd name="T37" fmla="*/ 185 h 236"/>
                <a:gd name="T38" fmla="*/ 288 w 320"/>
                <a:gd name="T39" fmla="*/ 171 h 236"/>
                <a:gd name="T40" fmla="*/ 298 w 320"/>
                <a:gd name="T41" fmla="*/ 192 h 236"/>
                <a:gd name="T42" fmla="*/ 320 w 320"/>
                <a:gd name="T43" fmla="*/ 181 h 236"/>
                <a:gd name="T44" fmla="*/ 254 w 320"/>
                <a:gd name="T45" fmla="*/ 179 h 236"/>
                <a:gd name="T46" fmla="*/ 239 w 320"/>
                <a:gd name="T47" fmla="*/ 188 h 236"/>
                <a:gd name="T48" fmla="*/ 232 w 320"/>
                <a:gd name="T49" fmla="*/ 183 h 236"/>
                <a:gd name="T50" fmla="*/ 198 w 320"/>
                <a:gd name="T51" fmla="*/ 125 h 236"/>
                <a:gd name="T52" fmla="*/ 179 w 320"/>
                <a:gd name="T53" fmla="*/ 135 h 236"/>
                <a:gd name="T54" fmla="*/ 214 w 320"/>
                <a:gd name="T55" fmla="*/ 194 h 236"/>
                <a:gd name="T56" fmla="*/ 194 w 320"/>
                <a:gd name="T57" fmla="*/ 204 h 236"/>
                <a:gd name="T58" fmla="*/ 147 w 320"/>
                <a:gd name="T59" fmla="*/ 147 h 236"/>
                <a:gd name="T60" fmla="*/ 164 w 320"/>
                <a:gd name="T61" fmla="*/ 196 h 236"/>
                <a:gd name="T62" fmla="*/ 160 w 320"/>
                <a:gd name="T63" fmla="*/ 212 h 236"/>
                <a:gd name="T64" fmla="*/ 143 w 320"/>
                <a:gd name="T65" fmla="*/ 208 h 236"/>
                <a:gd name="T66" fmla="*/ 132 w 320"/>
                <a:gd name="T67" fmla="*/ 188 h 236"/>
                <a:gd name="T68" fmla="*/ 124 w 320"/>
                <a:gd name="T69" fmla="*/ 176 h 236"/>
                <a:gd name="T70" fmla="*/ 106 w 320"/>
                <a:gd name="T71" fmla="*/ 188 h 236"/>
                <a:gd name="T72" fmla="*/ 111 w 320"/>
                <a:gd name="T73" fmla="*/ 214 h 236"/>
                <a:gd name="T74" fmla="*/ 62 w 320"/>
                <a:gd name="T75" fmla="*/ 155 h 236"/>
                <a:gd name="T76" fmla="*/ 32 w 320"/>
                <a:gd name="T77" fmla="*/ 149 h 236"/>
                <a:gd name="T78" fmla="*/ 88 w 320"/>
                <a:gd name="T79" fmla="*/ 53 h 236"/>
                <a:gd name="T80" fmla="*/ 64 w 320"/>
                <a:gd name="T81" fmla="*/ 85 h 236"/>
                <a:gd name="T82" fmla="*/ 97 w 320"/>
                <a:gd name="T83" fmla="*/ 117 h 236"/>
                <a:gd name="T84" fmla="*/ 253 w 320"/>
                <a:gd name="T85" fmla="*/ 170 h 236"/>
                <a:gd name="T86" fmla="*/ 288 w 320"/>
                <a:gd name="T87" fmla="*/ 149 h 236"/>
                <a:gd name="T88" fmla="*/ 265 w 320"/>
                <a:gd name="T89" fmla="*/ 150 h 236"/>
                <a:gd name="T90" fmla="*/ 215 w 320"/>
                <a:gd name="T91" fmla="*/ 76 h 236"/>
                <a:gd name="T92" fmla="*/ 88 w 320"/>
                <a:gd name="T93" fmla="*/ 95 h 236"/>
                <a:gd name="T94" fmla="*/ 90 w 320"/>
                <a:gd name="T95" fmla="*/ 77 h 236"/>
                <a:gd name="T96" fmla="*/ 242 w 320"/>
                <a:gd name="T97" fmla="*/ 53 h 236"/>
                <a:gd name="T98" fmla="*/ 288 w 320"/>
                <a:gd name="T99" fmla="*/ 53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0" h="236">
                  <a:moveTo>
                    <a:pt x="309" y="171"/>
                  </a:moveTo>
                  <a:cubicBezTo>
                    <a:pt x="309" y="21"/>
                    <a:pt x="309" y="21"/>
                    <a:pt x="309" y="21"/>
                  </a:cubicBezTo>
                  <a:cubicBezTo>
                    <a:pt x="315" y="21"/>
                    <a:pt x="320" y="17"/>
                    <a:pt x="320" y="11"/>
                  </a:cubicBezTo>
                  <a:cubicBezTo>
                    <a:pt x="320" y="5"/>
                    <a:pt x="315" y="0"/>
                    <a:pt x="309" y="0"/>
                  </a:cubicBezTo>
                  <a:cubicBezTo>
                    <a:pt x="298" y="0"/>
                    <a:pt x="298" y="0"/>
                    <a:pt x="298" y="0"/>
                  </a:cubicBezTo>
                  <a:cubicBezTo>
                    <a:pt x="292" y="0"/>
                    <a:pt x="288" y="5"/>
                    <a:pt x="288" y="11"/>
                  </a:cubicBezTo>
                  <a:cubicBezTo>
                    <a:pt x="288" y="32"/>
                    <a:pt x="288" y="32"/>
                    <a:pt x="288" y="32"/>
                  </a:cubicBezTo>
                  <a:cubicBezTo>
                    <a:pt x="247" y="32"/>
                    <a:pt x="247" y="32"/>
                    <a:pt x="247" y="32"/>
                  </a:cubicBezTo>
                  <a:cubicBezTo>
                    <a:pt x="173" y="11"/>
                    <a:pt x="173" y="11"/>
                    <a:pt x="173" y="11"/>
                  </a:cubicBezTo>
                  <a:cubicBezTo>
                    <a:pt x="171" y="10"/>
                    <a:pt x="168" y="11"/>
                    <a:pt x="165" y="12"/>
                  </a:cubicBezTo>
                  <a:cubicBezTo>
                    <a:pt x="128" y="32"/>
                    <a:pt x="128" y="32"/>
                    <a:pt x="128" y="32"/>
                  </a:cubicBezTo>
                  <a:cubicBezTo>
                    <a:pt x="128" y="32"/>
                    <a:pt x="128" y="32"/>
                    <a:pt x="128" y="32"/>
                  </a:cubicBezTo>
                  <a:cubicBezTo>
                    <a:pt x="32" y="32"/>
                    <a:pt x="32" y="32"/>
                    <a:pt x="32" y="32"/>
                  </a:cubicBezTo>
                  <a:cubicBezTo>
                    <a:pt x="32" y="11"/>
                    <a:pt x="32" y="11"/>
                    <a:pt x="32" y="11"/>
                  </a:cubicBezTo>
                  <a:cubicBezTo>
                    <a:pt x="32" y="5"/>
                    <a:pt x="27" y="0"/>
                    <a:pt x="21" y="0"/>
                  </a:cubicBezTo>
                  <a:cubicBezTo>
                    <a:pt x="10" y="0"/>
                    <a:pt x="10" y="0"/>
                    <a:pt x="10" y="0"/>
                  </a:cubicBezTo>
                  <a:cubicBezTo>
                    <a:pt x="4" y="0"/>
                    <a:pt x="0" y="5"/>
                    <a:pt x="0" y="11"/>
                  </a:cubicBezTo>
                  <a:cubicBezTo>
                    <a:pt x="0" y="17"/>
                    <a:pt x="4" y="21"/>
                    <a:pt x="10" y="21"/>
                  </a:cubicBezTo>
                  <a:cubicBezTo>
                    <a:pt x="10" y="171"/>
                    <a:pt x="10" y="171"/>
                    <a:pt x="10" y="171"/>
                  </a:cubicBezTo>
                  <a:cubicBezTo>
                    <a:pt x="4" y="171"/>
                    <a:pt x="0" y="175"/>
                    <a:pt x="0" y="181"/>
                  </a:cubicBezTo>
                  <a:cubicBezTo>
                    <a:pt x="0" y="187"/>
                    <a:pt x="4" y="192"/>
                    <a:pt x="10" y="192"/>
                  </a:cubicBezTo>
                  <a:cubicBezTo>
                    <a:pt x="21" y="192"/>
                    <a:pt x="21" y="192"/>
                    <a:pt x="21" y="192"/>
                  </a:cubicBezTo>
                  <a:cubicBezTo>
                    <a:pt x="27" y="192"/>
                    <a:pt x="32" y="187"/>
                    <a:pt x="32" y="181"/>
                  </a:cubicBezTo>
                  <a:cubicBezTo>
                    <a:pt x="32" y="171"/>
                    <a:pt x="32" y="171"/>
                    <a:pt x="32" y="171"/>
                  </a:cubicBezTo>
                  <a:cubicBezTo>
                    <a:pt x="47" y="171"/>
                    <a:pt x="47" y="171"/>
                    <a:pt x="47" y="171"/>
                  </a:cubicBezTo>
                  <a:cubicBezTo>
                    <a:pt x="76" y="219"/>
                    <a:pt x="76" y="219"/>
                    <a:pt x="76" y="219"/>
                  </a:cubicBezTo>
                  <a:cubicBezTo>
                    <a:pt x="82" y="230"/>
                    <a:pt x="94" y="236"/>
                    <a:pt x="106" y="236"/>
                  </a:cubicBezTo>
                  <a:cubicBezTo>
                    <a:pt x="111" y="236"/>
                    <a:pt x="116" y="235"/>
                    <a:pt x="121" y="232"/>
                  </a:cubicBezTo>
                  <a:cubicBezTo>
                    <a:pt x="125" y="230"/>
                    <a:pt x="128" y="227"/>
                    <a:pt x="130" y="225"/>
                  </a:cubicBezTo>
                  <a:cubicBezTo>
                    <a:pt x="136" y="231"/>
                    <a:pt x="145" y="235"/>
                    <a:pt x="154" y="235"/>
                  </a:cubicBezTo>
                  <a:cubicBezTo>
                    <a:pt x="160" y="235"/>
                    <a:pt x="165" y="233"/>
                    <a:pt x="171" y="230"/>
                  </a:cubicBezTo>
                  <a:cubicBezTo>
                    <a:pt x="175" y="228"/>
                    <a:pt x="178" y="225"/>
                    <a:pt x="181" y="221"/>
                  </a:cubicBezTo>
                  <a:cubicBezTo>
                    <a:pt x="187" y="228"/>
                    <a:pt x="196" y="232"/>
                    <a:pt x="205" y="232"/>
                  </a:cubicBezTo>
                  <a:cubicBezTo>
                    <a:pt x="211" y="232"/>
                    <a:pt x="217" y="231"/>
                    <a:pt x="222" y="227"/>
                  </a:cubicBezTo>
                  <a:cubicBezTo>
                    <a:pt x="229" y="223"/>
                    <a:pt x="234" y="216"/>
                    <a:pt x="236" y="209"/>
                  </a:cubicBezTo>
                  <a:cubicBezTo>
                    <a:pt x="238" y="209"/>
                    <a:pt x="240" y="210"/>
                    <a:pt x="242" y="210"/>
                  </a:cubicBezTo>
                  <a:cubicBezTo>
                    <a:pt x="248" y="210"/>
                    <a:pt x="254" y="208"/>
                    <a:pt x="259" y="205"/>
                  </a:cubicBezTo>
                  <a:cubicBezTo>
                    <a:pt x="267" y="201"/>
                    <a:pt x="272" y="193"/>
                    <a:pt x="275" y="185"/>
                  </a:cubicBezTo>
                  <a:cubicBezTo>
                    <a:pt x="276" y="180"/>
                    <a:pt x="276" y="175"/>
                    <a:pt x="275" y="171"/>
                  </a:cubicBezTo>
                  <a:cubicBezTo>
                    <a:pt x="288" y="171"/>
                    <a:pt x="288" y="171"/>
                    <a:pt x="288" y="171"/>
                  </a:cubicBezTo>
                  <a:cubicBezTo>
                    <a:pt x="288" y="181"/>
                    <a:pt x="288" y="181"/>
                    <a:pt x="288" y="181"/>
                  </a:cubicBezTo>
                  <a:cubicBezTo>
                    <a:pt x="288" y="187"/>
                    <a:pt x="292" y="192"/>
                    <a:pt x="298" y="192"/>
                  </a:cubicBezTo>
                  <a:cubicBezTo>
                    <a:pt x="309" y="192"/>
                    <a:pt x="309" y="192"/>
                    <a:pt x="309" y="192"/>
                  </a:cubicBezTo>
                  <a:cubicBezTo>
                    <a:pt x="315" y="192"/>
                    <a:pt x="320" y="187"/>
                    <a:pt x="320" y="181"/>
                  </a:cubicBezTo>
                  <a:cubicBezTo>
                    <a:pt x="320" y="175"/>
                    <a:pt x="315" y="171"/>
                    <a:pt x="309" y="171"/>
                  </a:cubicBezTo>
                  <a:close/>
                  <a:moveTo>
                    <a:pt x="254" y="179"/>
                  </a:moveTo>
                  <a:cubicBezTo>
                    <a:pt x="253" y="183"/>
                    <a:pt x="251" y="185"/>
                    <a:pt x="248" y="187"/>
                  </a:cubicBezTo>
                  <a:cubicBezTo>
                    <a:pt x="246" y="188"/>
                    <a:pt x="242" y="189"/>
                    <a:pt x="239" y="188"/>
                  </a:cubicBezTo>
                  <a:cubicBezTo>
                    <a:pt x="236" y="187"/>
                    <a:pt x="234" y="185"/>
                    <a:pt x="232" y="183"/>
                  </a:cubicBezTo>
                  <a:cubicBezTo>
                    <a:pt x="232" y="183"/>
                    <a:pt x="232" y="183"/>
                    <a:pt x="232" y="183"/>
                  </a:cubicBezTo>
                  <a:cubicBezTo>
                    <a:pt x="232" y="183"/>
                    <a:pt x="232" y="183"/>
                    <a:pt x="232" y="182"/>
                  </a:cubicBezTo>
                  <a:cubicBezTo>
                    <a:pt x="198" y="125"/>
                    <a:pt x="198" y="125"/>
                    <a:pt x="198" y="125"/>
                  </a:cubicBezTo>
                  <a:cubicBezTo>
                    <a:pt x="195" y="119"/>
                    <a:pt x="188" y="118"/>
                    <a:pt x="183" y="121"/>
                  </a:cubicBezTo>
                  <a:cubicBezTo>
                    <a:pt x="178" y="124"/>
                    <a:pt x="176" y="130"/>
                    <a:pt x="179" y="135"/>
                  </a:cubicBezTo>
                  <a:cubicBezTo>
                    <a:pt x="214" y="194"/>
                    <a:pt x="214" y="194"/>
                    <a:pt x="214" y="194"/>
                  </a:cubicBezTo>
                  <a:cubicBezTo>
                    <a:pt x="214" y="194"/>
                    <a:pt x="214" y="194"/>
                    <a:pt x="214" y="194"/>
                  </a:cubicBezTo>
                  <a:cubicBezTo>
                    <a:pt x="217" y="199"/>
                    <a:pt x="217" y="206"/>
                    <a:pt x="211" y="209"/>
                  </a:cubicBezTo>
                  <a:cubicBezTo>
                    <a:pt x="205" y="212"/>
                    <a:pt x="198" y="210"/>
                    <a:pt x="194" y="204"/>
                  </a:cubicBezTo>
                  <a:cubicBezTo>
                    <a:pt x="162" y="151"/>
                    <a:pt x="162" y="151"/>
                    <a:pt x="162" y="151"/>
                  </a:cubicBezTo>
                  <a:cubicBezTo>
                    <a:pt x="159" y="146"/>
                    <a:pt x="153" y="144"/>
                    <a:pt x="147" y="147"/>
                  </a:cubicBezTo>
                  <a:cubicBezTo>
                    <a:pt x="142" y="150"/>
                    <a:pt x="141" y="157"/>
                    <a:pt x="144" y="162"/>
                  </a:cubicBezTo>
                  <a:cubicBezTo>
                    <a:pt x="164" y="196"/>
                    <a:pt x="164" y="196"/>
                    <a:pt x="164" y="196"/>
                  </a:cubicBezTo>
                  <a:cubicBezTo>
                    <a:pt x="166" y="198"/>
                    <a:pt x="166" y="201"/>
                    <a:pt x="165" y="204"/>
                  </a:cubicBezTo>
                  <a:cubicBezTo>
                    <a:pt x="165" y="207"/>
                    <a:pt x="163" y="210"/>
                    <a:pt x="160" y="212"/>
                  </a:cubicBezTo>
                  <a:cubicBezTo>
                    <a:pt x="154" y="215"/>
                    <a:pt x="147" y="213"/>
                    <a:pt x="143" y="208"/>
                  </a:cubicBezTo>
                  <a:cubicBezTo>
                    <a:pt x="143" y="208"/>
                    <a:pt x="143" y="208"/>
                    <a:pt x="143" y="208"/>
                  </a:cubicBezTo>
                  <a:cubicBezTo>
                    <a:pt x="132" y="188"/>
                    <a:pt x="132" y="188"/>
                    <a:pt x="132" y="188"/>
                  </a:cubicBezTo>
                  <a:cubicBezTo>
                    <a:pt x="132" y="188"/>
                    <a:pt x="132" y="188"/>
                    <a:pt x="132" y="188"/>
                  </a:cubicBezTo>
                  <a:cubicBezTo>
                    <a:pt x="132" y="188"/>
                    <a:pt x="132" y="188"/>
                    <a:pt x="132" y="188"/>
                  </a:cubicBezTo>
                  <a:cubicBezTo>
                    <a:pt x="124" y="176"/>
                    <a:pt x="124" y="176"/>
                    <a:pt x="124" y="176"/>
                  </a:cubicBezTo>
                  <a:cubicBezTo>
                    <a:pt x="121" y="171"/>
                    <a:pt x="114" y="170"/>
                    <a:pt x="110" y="173"/>
                  </a:cubicBezTo>
                  <a:cubicBezTo>
                    <a:pt x="105" y="176"/>
                    <a:pt x="103" y="183"/>
                    <a:pt x="106" y="188"/>
                  </a:cubicBezTo>
                  <a:cubicBezTo>
                    <a:pt x="114" y="199"/>
                    <a:pt x="114" y="199"/>
                    <a:pt x="114" y="199"/>
                  </a:cubicBezTo>
                  <a:cubicBezTo>
                    <a:pt x="115" y="201"/>
                    <a:pt x="118" y="209"/>
                    <a:pt x="111" y="214"/>
                  </a:cubicBezTo>
                  <a:cubicBezTo>
                    <a:pt x="105" y="217"/>
                    <a:pt x="97" y="213"/>
                    <a:pt x="94" y="208"/>
                  </a:cubicBezTo>
                  <a:cubicBezTo>
                    <a:pt x="62" y="155"/>
                    <a:pt x="62" y="155"/>
                    <a:pt x="62" y="155"/>
                  </a:cubicBezTo>
                  <a:cubicBezTo>
                    <a:pt x="60" y="151"/>
                    <a:pt x="57" y="149"/>
                    <a:pt x="53" y="149"/>
                  </a:cubicBezTo>
                  <a:cubicBezTo>
                    <a:pt x="32" y="149"/>
                    <a:pt x="32" y="149"/>
                    <a:pt x="32" y="149"/>
                  </a:cubicBezTo>
                  <a:cubicBezTo>
                    <a:pt x="32" y="53"/>
                    <a:pt x="32" y="53"/>
                    <a:pt x="32" y="53"/>
                  </a:cubicBezTo>
                  <a:cubicBezTo>
                    <a:pt x="88" y="53"/>
                    <a:pt x="88" y="53"/>
                    <a:pt x="88" y="53"/>
                  </a:cubicBezTo>
                  <a:cubicBezTo>
                    <a:pt x="80" y="58"/>
                    <a:pt x="80" y="58"/>
                    <a:pt x="80" y="58"/>
                  </a:cubicBezTo>
                  <a:cubicBezTo>
                    <a:pt x="70" y="64"/>
                    <a:pt x="64" y="74"/>
                    <a:pt x="64" y="85"/>
                  </a:cubicBezTo>
                  <a:cubicBezTo>
                    <a:pt x="64" y="95"/>
                    <a:pt x="68" y="105"/>
                    <a:pt x="74" y="111"/>
                  </a:cubicBezTo>
                  <a:cubicBezTo>
                    <a:pt x="81" y="116"/>
                    <a:pt x="89" y="118"/>
                    <a:pt x="97" y="117"/>
                  </a:cubicBezTo>
                  <a:cubicBezTo>
                    <a:pt x="211" y="98"/>
                    <a:pt x="211" y="98"/>
                    <a:pt x="211" y="98"/>
                  </a:cubicBezTo>
                  <a:cubicBezTo>
                    <a:pt x="253" y="170"/>
                    <a:pt x="253" y="170"/>
                    <a:pt x="253" y="170"/>
                  </a:cubicBezTo>
                  <a:cubicBezTo>
                    <a:pt x="254" y="173"/>
                    <a:pt x="255" y="176"/>
                    <a:pt x="254" y="179"/>
                  </a:cubicBezTo>
                  <a:close/>
                  <a:moveTo>
                    <a:pt x="288" y="149"/>
                  </a:moveTo>
                  <a:cubicBezTo>
                    <a:pt x="266" y="149"/>
                    <a:pt x="266" y="149"/>
                    <a:pt x="266" y="149"/>
                  </a:cubicBezTo>
                  <a:cubicBezTo>
                    <a:pt x="266" y="149"/>
                    <a:pt x="266" y="150"/>
                    <a:pt x="265" y="150"/>
                  </a:cubicBezTo>
                  <a:cubicBezTo>
                    <a:pt x="226" y="81"/>
                    <a:pt x="226" y="81"/>
                    <a:pt x="226" y="81"/>
                  </a:cubicBezTo>
                  <a:cubicBezTo>
                    <a:pt x="224" y="77"/>
                    <a:pt x="220" y="75"/>
                    <a:pt x="215" y="76"/>
                  </a:cubicBezTo>
                  <a:cubicBezTo>
                    <a:pt x="94" y="96"/>
                    <a:pt x="94" y="96"/>
                    <a:pt x="94" y="96"/>
                  </a:cubicBezTo>
                  <a:cubicBezTo>
                    <a:pt x="91" y="97"/>
                    <a:pt x="89" y="96"/>
                    <a:pt x="88" y="95"/>
                  </a:cubicBezTo>
                  <a:cubicBezTo>
                    <a:pt x="86" y="93"/>
                    <a:pt x="85" y="89"/>
                    <a:pt x="85" y="85"/>
                  </a:cubicBezTo>
                  <a:cubicBezTo>
                    <a:pt x="85" y="80"/>
                    <a:pt x="88" y="78"/>
                    <a:pt x="90" y="77"/>
                  </a:cubicBezTo>
                  <a:cubicBezTo>
                    <a:pt x="172" y="33"/>
                    <a:pt x="172" y="33"/>
                    <a:pt x="172" y="33"/>
                  </a:cubicBezTo>
                  <a:cubicBezTo>
                    <a:pt x="242" y="53"/>
                    <a:pt x="242" y="53"/>
                    <a:pt x="242" y="53"/>
                  </a:cubicBezTo>
                  <a:cubicBezTo>
                    <a:pt x="243" y="53"/>
                    <a:pt x="244" y="53"/>
                    <a:pt x="245" y="53"/>
                  </a:cubicBezTo>
                  <a:cubicBezTo>
                    <a:pt x="288" y="53"/>
                    <a:pt x="288" y="53"/>
                    <a:pt x="288" y="53"/>
                  </a:cubicBezTo>
                  <a:lnTo>
                    <a:pt x="288" y="1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6FC2B4"/>
                </a:solidFill>
                <a:effectLst/>
                <a:uLnTx/>
                <a:uFillTx/>
                <a:latin typeface="Verdana"/>
                <a:ea typeface="+mn-ea"/>
                <a:cs typeface="+mn-cs"/>
              </a:endParaRPr>
            </a:p>
          </p:txBody>
        </p:sp>
      </p:grpSp>
      <p:grpSp>
        <p:nvGrpSpPr>
          <p:cNvPr id="99" name="Media_Technology_Border_8">
            <a:extLst>
              <a:ext uri="{FF2B5EF4-FFF2-40B4-BE49-F238E27FC236}">
                <a16:creationId xmlns:a16="http://schemas.microsoft.com/office/drawing/2014/main" id="{B0D81A81-1898-406E-B8CD-E9F167CCB365}"/>
              </a:ext>
            </a:extLst>
          </p:cNvPr>
          <p:cNvGrpSpPr>
            <a:grpSpLocks noChangeAspect="1"/>
          </p:cNvGrpSpPr>
          <p:nvPr/>
        </p:nvGrpSpPr>
        <p:grpSpPr bwMode="auto">
          <a:xfrm>
            <a:off x="465106" y="4599624"/>
            <a:ext cx="376744" cy="376744"/>
            <a:chOff x="2962" y="2267"/>
            <a:chExt cx="340" cy="340"/>
          </a:xfrm>
          <a:solidFill>
            <a:schemeClr val="accent5"/>
          </a:solidFill>
        </p:grpSpPr>
        <p:sp>
          <p:nvSpPr>
            <p:cNvPr id="100" name="Freeform 287">
              <a:extLst>
                <a:ext uri="{FF2B5EF4-FFF2-40B4-BE49-F238E27FC236}">
                  <a16:creationId xmlns:a16="http://schemas.microsoft.com/office/drawing/2014/main" id="{043EC1A3-A675-48A3-9CBA-EAB9D29988F3}"/>
                </a:ext>
              </a:extLst>
            </p:cNvPr>
            <p:cNvSpPr>
              <a:spLocks noEditPoints="1"/>
            </p:cNvSpPr>
            <p:nvPr/>
          </p:nvSpPr>
          <p:spPr bwMode="auto">
            <a:xfrm>
              <a:off x="3032" y="2331"/>
              <a:ext cx="199" cy="184"/>
            </a:xfrm>
            <a:custGeom>
              <a:avLst/>
              <a:gdLst>
                <a:gd name="T0" fmla="*/ 11 w 299"/>
                <a:gd name="T1" fmla="*/ 149 h 277"/>
                <a:gd name="T2" fmla="*/ 32 w 299"/>
                <a:gd name="T3" fmla="*/ 128 h 277"/>
                <a:gd name="T4" fmla="*/ 11 w 299"/>
                <a:gd name="T5" fmla="*/ 170 h 277"/>
                <a:gd name="T6" fmla="*/ 32 w 299"/>
                <a:gd name="T7" fmla="*/ 192 h 277"/>
                <a:gd name="T8" fmla="*/ 32 w 299"/>
                <a:gd name="T9" fmla="*/ 213 h 277"/>
                <a:gd name="T10" fmla="*/ 11 w 299"/>
                <a:gd name="T11" fmla="*/ 234 h 277"/>
                <a:gd name="T12" fmla="*/ 32 w 299"/>
                <a:gd name="T13" fmla="*/ 213 h 277"/>
                <a:gd name="T14" fmla="*/ 0 w 299"/>
                <a:gd name="T15" fmla="*/ 266 h 277"/>
                <a:gd name="T16" fmla="*/ 43 w 299"/>
                <a:gd name="T17" fmla="*/ 266 h 277"/>
                <a:gd name="T18" fmla="*/ 96 w 299"/>
                <a:gd name="T19" fmla="*/ 170 h 277"/>
                <a:gd name="T20" fmla="*/ 118 w 299"/>
                <a:gd name="T21" fmla="*/ 192 h 277"/>
                <a:gd name="T22" fmla="*/ 118 w 299"/>
                <a:gd name="T23" fmla="*/ 213 h 277"/>
                <a:gd name="T24" fmla="*/ 96 w 299"/>
                <a:gd name="T25" fmla="*/ 234 h 277"/>
                <a:gd name="T26" fmla="*/ 118 w 299"/>
                <a:gd name="T27" fmla="*/ 213 h 277"/>
                <a:gd name="T28" fmla="*/ 86 w 299"/>
                <a:gd name="T29" fmla="*/ 266 h 277"/>
                <a:gd name="T30" fmla="*/ 128 w 299"/>
                <a:gd name="T31" fmla="*/ 266 h 277"/>
                <a:gd name="T32" fmla="*/ 182 w 299"/>
                <a:gd name="T33" fmla="*/ 170 h 277"/>
                <a:gd name="T34" fmla="*/ 203 w 299"/>
                <a:gd name="T35" fmla="*/ 192 h 277"/>
                <a:gd name="T36" fmla="*/ 203 w 299"/>
                <a:gd name="T37" fmla="*/ 213 h 277"/>
                <a:gd name="T38" fmla="*/ 182 w 299"/>
                <a:gd name="T39" fmla="*/ 234 h 277"/>
                <a:gd name="T40" fmla="*/ 203 w 299"/>
                <a:gd name="T41" fmla="*/ 213 h 277"/>
                <a:gd name="T42" fmla="*/ 171 w 299"/>
                <a:gd name="T43" fmla="*/ 266 h 277"/>
                <a:gd name="T44" fmla="*/ 214 w 299"/>
                <a:gd name="T45" fmla="*/ 266 h 277"/>
                <a:gd name="T46" fmla="*/ 182 w 299"/>
                <a:gd name="T47" fmla="*/ 42 h 277"/>
                <a:gd name="T48" fmla="*/ 203 w 299"/>
                <a:gd name="T49" fmla="*/ 64 h 277"/>
                <a:gd name="T50" fmla="*/ 203 w 299"/>
                <a:gd name="T51" fmla="*/ 85 h 277"/>
                <a:gd name="T52" fmla="*/ 182 w 299"/>
                <a:gd name="T53" fmla="*/ 106 h 277"/>
                <a:gd name="T54" fmla="*/ 203 w 299"/>
                <a:gd name="T55" fmla="*/ 85 h 277"/>
                <a:gd name="T56" fmla="*/ 171 w 299"/>
                <a:gd name="T57" fmla="*/ 138 h 277"/>
                <a:gd name="T58" fmla="*/ 214 w 299"/>
                <a:gd name="T59" fmla="*/ 138 h 277"/>
                <a:gd name="T60" fmla="*/ 182 w 299"/>
                <a:gd name="T61" fmla="*/ 0 h 277"/>
                <a:gd name="T62" fmla="*/ 203 w 299"/>
                <a:gd name="T63" fmla="*/ 21 h 277"/>
                <a:gd name="T64" fmla="*/ 288 w 299"/>
                <a:gd name="T65" fmla="*/ 170 h 277"/>
                <a:gd name="T66" fmla="*/ 267 w 299"/>
                <a:gd name="T67" fmla="*/ 192 h 277"/>
                <a:gd name="T68" fmla="*/ 288 w 299"/>
                <a:gd name="T69" fmla="*/ 170 h 277"/>
                <a:gd name="T70" fmla="*/ 256 w 299"/>
                <a:gd name="T71" fmla="*/ 224 h 277"/>
                <a:gd name="T72" fmla="*/ 299 w 299"/>
                <a:gd name="T73" fmla="*/ 224 h 277"/>
                <a:gd name="T74" fmla="*/ 267 w 299"/>
                <a:gd name="T75" fmla="*/ 256 h 277"/>
                <a:gd name="T76" fmla="*/ 288 w 299"/>
                <a:gd name="T77" fmla="*/ 277 h 277"/>
                <a:gd name="T78" fmla="*/ 267 w 299"/>
                <a:gd name="T79" fmla="*/ 106 h 277"/>
                <a:gd name="T80" fmla="*/ 288 w 299"/>
                <a:gd name="T81" fmla="*/ 85 h 277"/>
                <a:gd name="T82" fmla="*/ 267 w 299"/>
                <a:gd name="T83" fmla="*/ 106 h 277"/>
                <a:gd name="T84" fmla="*/ 256 w 299"/>
                <a:gd name="T85" fmla="*/ 138 h 277"/>
                <a:gd name="T86" fmla="*/ 299 w 299"/>
                <a:gd name="T87" fmla="*/ 13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9" h="277">
                  <a:moveTo>
                    <a:pt x="43" y="138"/>
                  </a:moveTo>
                  <a:cubicBezTo>
                    <a:pt x="43" y="144"/>
                    <a:pt x="38" y="149"/>
                    <a:pt x="32" y="149"/>
                  </a:cubicBezTo>
                  <a:cubicBezTo>
                    <a:pt x="11" y="149"/>
                    <a:pt x="11" y="149"/>
                    <a:pt x="11" y="149"/>
                  </a:cubicBezTo>
                  <a:cubicBezTo>
                    <a:pt x="5" y="149"/>
                    <a:pt x="0" y="144"/>
                    <a:pt x="0" y="138"/>
                  </a:cubicBezTo>
                  <a:cubicBezTo>
                    <a:pt x="0" y="132"/>
                    <a:pt x="5" y="128"/>
                    <a:pt x="11" y="128"/>
                  </a:cubicBezTo>
                  <a:cubicBezTo>
                    <a:pt x="32" y="128"/>
                    <a:pt x="32" y="128"/>
                    <a:pt x="32" y="128"/>
                  </a:cubicBezTo>
                  <a:cubicBezTo>
                    <a:pt x="38" y="128"/>
                    <a:pt x="43" y="132"/>
                    <a:pt x="43" y="138"/>
                  </a:cubicBezTo>
                  <a:close/>
                  <a:moveTo>
                    <a:pt x="32" y="170"/>
                  </a:moveTo>
                  <a:cubicBezTo>
                    <a:pt x="11" y="170"/>
                    <a:pt x="11" y="170"/>
                    <a:pt x="11" y="170"/>
                  </a:cubicBezTo>
                  <a:cubicBezTo>
                    <a:pt x="5" y="170"/>
                    <a:pt x="0" y="175"/>
                    <a:pt x="0" y="181"/>
                  </a:cubicBezTo>
                  <a:cubicBezTo>
                    <a:pt x="0" y="187"/>
                    <a:pt x="5" y="192"/>
                    <a:pt x="11" y="192"/>
                  </a:cubicBezTo>
                  <a:cubicBezTo>
                    <a:pt x="32" y="192"/>
                    <a:pt x="32" y="192"/>
                    <a:pt x="32" y="192"/>
                  </a:cubicBezTo>
                  <a:cubicBezTo>
                    <a:pt x="38" y="192"/>
                    <a:pt x="43" y="187"/>
                    <a:pt x="43" y="181"/>
                  </a:cubicBezTo>
                  <a:cubicBezTo>
                    <a:pt x="43" y="175"/>
                    <a:pt x="38" y="170"/>
                    <a:pt x="32" y="170"/>
                  </a:cubicBezTo>
                  <a:close/>
                  <a:moveTo>
                    <a:pt x="32" y="213"/>
                  </a:moveTo>
                  <a:cubicBezTo>
                    <a:pt x="11" y="213"/>
                    <a:pt x="11" y="213"/>
                    <a:pt x="11" y="213"/>
                  </a:cubicBezTo>
                  <a:cubicBezTo>
                    <a:pt x="5" y="213"/>
                    <a:pt x="0" y="218"/>
                    <a:pt x="0" y="224"/>
                  </a:cubicBezTo>
                  <a:cubicBezTo>
                    <a:pt x="0" y="230"/>
                    <a:pt x="5" y="234"/>
                    <a:pt x="11" y="234"/>
                  </a:cubicBezTo>
                  <a:cubicBezTo>
                    <a:pt x="32" y="234"/>
                    <a:pt x="32" y="234"/>
                    <a:pt x="32" y="234"/>
                  </a:cubicBezTo>
                  <a:cubicBezTo>
                    <a:pt x="38" y="234"/>
                    <a:pt x="43" y="230"/>
                    <a:pt x="43" y="224"/>
                  </a:cubicBezTo>
                  <a:cubicBezTo>
                    <a:pt x="43" y="218"/>
                    <a:pt x="38" y="213"/>
                    <a:pt x="32" y="213"/>
                  </a:cubicBezTo>
                  <a:close/>
                  <a:moveTo>
                    <a:pt x="32" y="256"/>
                  </a:moveTo>
                  <a:cubicBezTo>
                    <a:pt x="11" y="256"/>
                    <a:pt x="11" y="256"/>
                    <a:pt x="11" y="256"/>
                  </a:cubicBezTo>
                  <a:cubicBezTo>
                    <a:pt x="5" y="256"/>
                    <a:pt x="0" y="260"/>
                    <a:pt x="0" y="266"/>
                  </a:cubicBezTo>
                  <a:cubicBezTo>
                    <a:pt x="0" y="272"/>
                    <a:pt x="5" y="277"/>
                    <a:pt x="11" y="277"/>
                  </a:cubicBezTo>
                  <a:cubicBezTo>
                    <a:pt x="32" y="277"/>
                    <a:pt x="32" y="277"/>
                    <a:pt x="32" y="277"/>
                  </a:cubicBezTo>
                  <a:cubicBezTo>
                    <a:pt x="38" y="277"/>
                    <a:pt x="43" y="272"/>
                    <a:pt x="43" y="266"/>
                  </a:cubicBezTo>
                  <a:cubicBezTo>
                    <a:pt x="43" y="260"/>
                    <a:pt x="38" y="256"/>
                    <a:pt x="32" y="256"/>
                  </a:cubicBezTo>
                  <a:close/>
                  <a:moveTo>
                    <a:pt x="118" y="170"/>
                  </a:moveTo>
                  <a:cubicBezTo>
                    <a:pt x="96" y="170"/>
                    <a:pt x="96" y="170"/>
                    <a:pt x="96" y="170"/>
                  </a:cubicBezTo>
                  <a:cubicBezTo>
                    <a:pt x="90" y="170"/>
                    <a:pt x="86" y="175"/>
                    <a:pt x="86" y="181"/>
                  </a:cubicBezTo>
                  <a:cubicBezTo>
                    <a:pt x="86" y="187"/>
                    <a:pt x="90" y="192"/>
                    <a:pt x="96" y="192"/>
                  </a:cubicBezTo>
                  <a:cubicBezTo>
                    <a:pt x="118" y="192"/>
                    <a:pt x="118" y="192"/>
                    <a:pt x="118" y="192"/>
                  </a:cubicBezTo>
                  <a:cubicBezTo>
                    <a:pt x="124" y="192"/>
                    <a:pt x="128" y="187"/>
                    <a:pt x="128" y="181"/>
                  </a:cubicBezTo>
                  <a:cubicBezTo>
                    <a:pt x="128" y="175"/>
                    <a:pt x="124" y="170"/>
                    <a:pt x="118" y="170"/>
                  </a:cubicBezTo>
                  <a:close/>
                  <a:moveTo>
                    <a:pt x="118" y="213"/>
                  </a:moveTo>
                  <a:cubicBezTo>
                    <a:pt x="96" y="213"/>
                    <a:pt x="96" y="213"/>
                    <a:pt x="96" y="213"/>
                  </a:cubicBezTo>
                  <a:cubicBezTo>
                    <a:pt x="90" y="213"/>
                    <a:pt x="86" y="218"/>
                    <a:pt x="86" y="224"/>
                  </a:cubicBezTo>
                  <a:cubicBezTo>
                    <a:pt x="86" y="230"/>
                    <a:pt x="90" y="234"/>
                    <a:pt x="96" y="234"/>
                  </a:cubicBezTo>
                  <a:cubicBezTo>
                    <a:pt x="118" y="234"/>
                    <a:pt x="118" y="234"/>
                    <a:pt x="118" y="234"/>
                  </a:cubicBezTo>
                  <a:cubicBezTo>
                    <a:pt x="124" y="234"/>
                    <a:pt x="128" y="230"/>
                    <a:pt x="128" y="224"/>
                  </a:cubicBezTo>
                  <a:cubicBezTo>
                    <a:pt x="128" y="218"/>
                    <a:pt x="124" y="213"/>
                    <a:pt x="118" y="213"/>
                  </a:cubicBezTo>
                  <a:close/>
                  <a:moveTo>
                    <a:pt x="118" y="256"/>
                  </a:moveTo>
                  <a:cubicBezTo>
                    <a:pt x="96" y="256"/>
                    <a:pt x="96" y="256"/>
                    <a:pt x="96" y="256"/>
                  </a:cubicBezTo>
                  <a:cubicBezTo>
                    <a:pt x="90" y="256"/>
                    <a:pt x="86" y="260"/>
                    <a:pt x="86" y="266"/>
                  </a:cubicBezTo>
                  <a:cubicBezTo>
                    <a:pt x="86" y="272"/>
                    <a:pt x="90" y="277"/>
                    <a:pt x="96" y="277"/>
                  </a:cubicBezTo>
                  <a:cubicBezTo>
                    <a:pt x="118" y="277"/>
                    <a:pt x="118" y="277"/>
                    <a:pt x="118" y="277"/>
                  </a:cubicBezTo>
                  <a:cubicBezTo>
                    <a:pt x="124" y="277"/>
                    <a:pt x="128" y="272"/>
                    <a:pt x="128" y="266"/>
                  </a:cubicBezTo>
                  <a:cubicBezTo>
                    <a:pt x="128" y="260"/>
                    <a:pt x="124" y="256"/>
                    <a:pt x="118" y="256"/>
                  </a:cubicBezTo>
                  <a:close/>
                  <a:moveTo>
                    <a:pt x="203" y="170"/>
                  </a:moveTo>
                  <a:cubicBezTo>
                    <a:pt x="182" y="170"/>
                    <a:pt x="182" y="170"/>
                    <a:pt x="182" y="170"/>
                  </a:cubicBezTo>
                  <a:cubicBezTo>
                    <a:pt x="176" y="170"/>
                    <a:pt x="171" y="175"/>
                    <a:pt x="171" y="181"/>
                  </a:cubicBezTo>
                  <a:cubicBezTo>
                    <a:pt x="171" y="187"/>
                    <a:pt x="176" y="192"/>
                    <a:pt x="182" y="192"/>
                  </a:cubicBezTo>
                  <a:cubicBezTo>
                    <a:pt x="203" y="192"/>
                    <a:pt x="203" y="192"/>
                    <a:pt x="203" y="192"/>
                  </a:cubicBezTo>
                  <a:cubicBezTo>
                    <a:pt x="209" y="192"/>
                    <a:pt x="214" y="187"/>
                    <a:pt x="214" y="181"/>
                  </a:cubicBezTo>
                  <a:cubicBezTo>
                    <a:pt x="214" y="175"/>
                    <a:pt x="209" y="170"/>
                    <a:pt x="203" y="170"/>
                  </a:cubicBezTo>
                  <a:close/>
                  <a:moveTo>
                    <a:pt x="203" y="213"/>
                  </a:moveTo>
                  <a:cubicBezTo>
                    <a:pt x="182" y="213"/>
                    <a:pt x="182" y="213"/>
                    <a:pt x="182" y="213"/>
                  </a:cubicBezTo>
                  <a:cubicBezTo>
                    <a:pt x="176" y="213"/>
                    <a:pt x="171" y="218"/>
                    <a:pt x="171" y="224"/>
                  </a:cubicBezTo>
                  <a:cubicBezTo>
                    <a:pt x="171" y="230"/>
                    <a:pt x="176" y="234"/>
                    <a:pt x="182" y="234"/>
                  </a:cubicBezTo>
                  <a:cubicBezTo>
                    <a:pt x="203" y="234"/>
                    <a:pt x="203" y="234"/>
                    <a:pt x="203" y="234"/>
                  </a:cubicBezTo>
                  <a:cubicBezTo>
                    <a:pt x="209" y="234"/>
                    <a:pt x="214" y="230"/>
                    <a:pt x="214" y="224"/>
                  </a:cubicBezTo>
                  <a:cubicBezTo>
                    <a:pt x="214" y="218"/>
                    <a:pt x="209" y="213"/>
                    <a:pt x="203" y="213"/>
                  </a:cubicBezTo>
                  <a:close/>
                  <a:moveTo>
                    <a:pt x="203" y="256"/>
                  </a:moveTo>
                  <a:cubicBezTo>
                    <a:pt x="182" y="256"/>
                    <a:pt x="182" y="256"/>
                    <a:pt x="182" y="256"/>
                  </a:cubicBezTo>
                  <a:cubicBezTo>
                    <a:pt x="176" y="256"/>
                    <a:pt x="171" y="260"/>
                    <a:pt x="171" y="266"/>
                  </a:cubicBezTo>
                  <a:cubicBezTo>
                    <a:pt x="171" y="272"/>
                    <a:pt x="176" y="277"/>
                    <a:pt x="182" y="277"/>
                  </a:cubicBezTo>
                  <a:cubicBezTo>
                    <a:pt x="203" y="277"/>
                    <a:pt x="203" y="277"/>
                    <a:pt x="203" y="277"/>
                  </a:cubicBezTo>
                  <a:cubicBezTo>
                    <a:pt x="209" y="277"/>
                    <a:pt x="214" y="272"/>
                    <a:pt x="214" y="266"/>
                  </a:cubicBezTo>
                  <a:cubicBezTo>
                    <a:pt x="214" y="260"/>
                    <a:pt x="209" y="256"/>
                    <a:pt x="203" y="256"/>
                  </a:cubicBezTo>
                  <a:close/>
                  <a:moveTo>
                    <a:pt x="203" y="42"/>
                  </a:moveTo>
                  <a:cubicBezTo>
                    <a:pt x="182" y="42"/>
                    <a:pt x="182" y="42"/>
                    <a:pt x="182" y="42"/>
                  </a:cubicBezTo>
                  <a:cubicBezTo>
                    <a:pt x="176" y="42"/>
                    <a:pt x="171" y="47"/>
                    <a:pt x="171" y="53"/>
                  </a:cubicBezTo>
                  <a:cubicBezTo>
                    <a:pt x="171" y="59"/>
                    <a:pt x="176" y="64"/>
                    <a:pt x="182" y="64"/>
                  </a:cubicBezTo>
                  <a:cubicBezTo>
                    <a:pt x="203" y="64"/>
                    <a:pt x="203" y="64"/>
                    <a:pt x="203" y="64"/>
                  </a:cubicBezTo>
                  <a:cubicBezTo>
                    <a:pt x="209" y="64"/>
                    <a:pt x="214" y="59"/>
                    <a:pt x="214" y="53"/>
                  </a:cubicBezTo>
                  <a:cubicBezTo>
                    <a:pt x="214" y="47"/>
                    <a:pt x="209" y="42"/>
                    <a:pt x="203" y="42"/>
                  </a:cubicBezTo>
                  <a:close/>
                  <a:moveTo>
                    <a:pt x="203" y="85"/>
                  </a:moveTo>
                  <a:cubicBezTo>
                    <a:pt x="182" y="85"/>
                    <a:pt x="182" y="85"/>
                    <a:pt x="182" y="85"/>
                  </a:cubicBezTo>
                  <a:cubicBezTo>
                    <a:pt x="176" y="85"/>
                    <a:pt x="171" y="90"/>
                    <a:pt x="171" y="96"/>
                  </a:cubicBezTo>
                  <a:cubicBezTo>
                    <a:pt x="171" y="102"/>
                    <a:pt x="176" y="106"/>
                    <a:pt x="182" y="106"/>
                  </a:cubicBezTo>
                  <a:cubicBezTo>
                    <a:pt x="203" y="106"/>
                    <a:pt x="203" y="106"/>
                    <a:pt x="203" y="106"/>
                  </a:cubicBezTo>
                  <a:cubicBezTo>
                    <a:pt x="209" y="106"/>
                    <a:pt x="214" y="102"/>
                    <a:pt x="214" y="96"/>
                  </a:cubicBezTo>
                  <a:cubicBezTo>
                    <a:pt x="214" y="90"/>
                    <a:pt x="209" y="85"/>
                    <a:pt x="203" y="85"/>
                  </a:cubicBezTo>
                  <a:close/>
                  <a:moveTo>
                    <a:pt x="203" y="128"/>
                  </a:moveTo>
                  <a:cubicBezTo>
                    <a:pt x="182" y="128"/>
                    <a:pt x="182" y="128"/>
                    <a:pt x="182" y="128"/>
                  </a:cubicBezTo>
                  <a:cubicBezTo>
                    <a:pt x="176" y="128"/>
                    <a:pt x="171" y="132"/>
                    <a:pt x="171" y="138"/>
                  </a:cubicBezTo>
                  <a:cubicBezTo>
                    <a:pt x="171" y="144"/>
                    <a:pt x="176" y="149"/>
                    <a:pt x="182" y="149"/>
                  </a:cubicBezTo>
                  <a:cubicBezTo>
                    <a:pt x="203" y="149"/>
                    <a:pt x="203" y="149"/>
                    <a:pt x="203" y="149"/>
                  </a:cubicBezTo>
                  <a:cubicBezTo>
                    <a:pt x="209" y="149"/>
                    <a:pt x="214" y="144"/>
                    <a:pt x="214" y="138"/>
                  </a:cubicBezTo>
                  <a:cubicBezTo>
                    <a:pt x="214" y="132"/>
                    <a:pt x="209" y="128"/>
                    <a:pt x="203" y="128"/>
                  </a:cubicBezTo>
                  <a:close/>
                  <a:moveTo>
                    <a:pt x="203" y="0"/>
                  </a:moveTo>
                  <a:cubicBezTo>
                    <a:pt x="182" y="0"/>
                    <a:pt x="182" y="0"/>
                    <a:pt x="182" y="0"/>
                  </a:cubicBezTo>
                  <a:cubicBezTo>
                    <a:pt x="176" y="0"/>
                    <a:pt x="171" y="4"/>
                    <a:pt x="171" y="10"/>
                  </a:cubicBezTo>
                  <a:cubicBezTo>
                    <a:pt x="171" y="16"/>
                    <a:pt x="176" y="21"/>
                    <a:pt x="182" y="21"/>
                  </a:cubicBezTo>
                  <a:cubicBezTo>
                    <a:pt x="203" y="21"/>
                    <a:pt x="203" y="21"/>
                    <a:pt x="203" y="21"/>
                  </a:cubicBezTo>
                  <a:cubicBezTo>
                    <a:pt x="209" y="21"/>
                    <a:pt x="214" y="16"/>
                    <a:pt x="214" y="10"/>
                  </a:cubicBezTo>
                  <a:cubicBezTo>
                    <a:pt x="214" y="4"/>
                    <a:pt x="209" y="0"/>
                    <a:pt x="203" y="0"/>
                  </a:cubicBezTo>
                  <a:close/>
                  <a:moveTo>
                    <a:pt x="288" y="170"/>
                  </a:moveTo>
                  <a:cubicBezTo>
                    <a:pt x="267" y="170"/>
                    <a:pt x="267" y="170"/>
                    <a:pt x="267" y="170"/>
                  </a:cubicBezTo>
                  <a:cubicBezTo>
                    <a:pt x="261" y="170"/>
                    <a:pt x="256" y="175"/>
                    <a:pt x="256" y="181"/>
                  </a:cubicBezTo>
                  <a:cubicBezTo>
                    <a:pt x="256" y="187"/>
                    <a:pt x="261" y="192"/>
                    <a:pt x="267" y="192"/>
                  </a:cubicBezTo>
                  <a:cubicBezTo>
                    <a:pt x="288" y="192"/>
                    <a:pt x="288" y="192"/>
                    <a:pt x="288" y="192"/>
                  </a:cubicBezTo>
                  <a:cubicBezTo>
                    <a:pt x="294" y="192"/>
                    <a:pt x="299" y="187"/>
                    <a:pt x="299" y="181"/>
                  </a:cubicBezTo>
                  <a:cubicBezTo>
                    <a:pt x="299" y="175"/>
                    <a:pt x="294" y="170"/>
                    <a:pt x="288" y="170"/>
                  </a:cubicBezTo>
                  <a:close/>
                  <a:moveTo>
                    <a:pt x="288" y="213"/>
                  </a:moveTo>
                  <a:cubicBezTo>
                    <a:pt x="267" y="213"/>
                    <a:pt x="267" y="213"/>
                    <a:pt x="267" y="213"/>
                  </a:cubicBezTo>
                  <a:cubicBezTo>
                    <a:pt x="261" y="213"/>
                    <a:pt x="256" y="218"/>
                    <a:pt x="256" y="224"/>
                  </a:cubicBezTo>
                  <a:cubicBezTo>
                    <a:pt x="256" y="230"/>
                    <a:pt x="261" y="234"/>
                    <a:pt x="267" y="234"/>
                  </a:cubicBezTo>
                  <a:cubicBezTo>
                    <a:pt x="288" y="234"/>
                    <a:pt x="288" y="234"/>
                    <a:pt x="288" y="234"/>
                  </a:cubicBezTo>
                  <a:cubicBezTo>
                    <a:pt x="294" y="234"/>
                    <a:pt x="299" y="230"/>
                    <a:pt x="299" y="224"/>
                  </a:cubicBezTo>
                  <a:cubicBezTo>
                    <a:pt x="299" y="218"/>
                    <a:pt x="294" y="213"/>
                    <a:pt x="288" y="213"/>
                  </a:cubicBezTo>
                  <a:close/>
                  <a:moveTo>
                    <a:pt x="288" y="256"/>
                  </a:moveTo>
                  <a:cubicBezTo>
                    <a:pt x="267" y="256"/>
                    <a:pt x="267" y="256"/>
                    <a:pt x="267" y="256"/>
                  </a:cubicBezTo>
                  <a:cubicBezTo>
                    <a:pt x="261" y="256"/>
                    <a:pt x="256" y="260"/>
                    <a:pt x="256" y="266"/>
                  </a:cubicBezTo>
                  <a:cubicBezTo>
                    <a:pt x="256" y="272"/>
                    <a:pt x="261" y="277"/>
                    <a:pt x="267" y="277"/>
                  </a:cubicBezTo>
                  <a:cubicBezTo>
                    <a:pt x="288" y="277"/>
                    <a:pt x="288" y="277"/>
                    <a:pt x="288" y="277"/>
                  </a:cubicBezTo>
                  <a:cubicBezTo>
                    <a:pt x="294" y="277"/>
                    <a:pt x="299" y="272"/>
                    <a:pt x="299" y="266"/>
                  </a:cubicBezTo>
                  <a:cubicBezTo>
                    <a:pt x="299" y="260"/>
                    <a:pt x="294" y="256"/>
                    <a:pt x="288" y="256"/>
                  </a:cubicBezTo>
                  <a:close/>
                  <a:moveTo>
                    <a:pt x="267" y="106"/>
                  </a:moveTo>
                  <a:cubicBezTo>
                    <a:pt x="288" y="106"/>
                    <a:pt x="288" y="106"/>
                    <a:pt x="288" y="106"/>
                  </a:cubicBezTo>
                  <a:cubicBezTo>
                    <a:pt x="294" y="106"/>
                    <a:pt x="299" y="102"/>
                    <a:pt x="299" y="96"/>
                  </a:cubicBezTo>
                  <a:cubicBezTo>
                    <a:pt x="299" y="90"/>
                    <a:pt x="294" y="85"/>
                    <a:pt x="288" y="85"/>
                  </a:cubicBezTo>
                  <a:cubicBezTo>
                    <a:pt x="267" y="85"/>
                    <a:pt x="267" y="85"/>
                    <a:pt x="267" y="85"/>
                  </a:cubicBezTo>
                  <a:cubicBezTo>
                    <a:pt x="261" y="85"/>
                    <a:pt x="256" y="90"/>
                    <a:pt x="256" y="96"/>
                  </a:cubicBezTo>
                  <a:cubicBezTo>
                    <a:pt x="256" y="102"/>
                    <a:pt x="261" y="106"/>
                    <a:pt x="267" y="106"/>
                  </a:cubicBezTo>
                  <a:close/>
                  <a:moveTo>
                    <a:pt x="288" y="128"/>
                  </a:moveTo>
                  <a:cubicBezTo>
                    <a:pt x="267" y="128"/>
                    <a:pt x="267" y="128"/>
                    <a:pt x="267" y="128"/>
                  </a:cubicBezTo>
                  <a:cubicBezTo>
                    <a:pt x="261" y="128"/>
                    <a:pt x="256" y="132"/>
                    <a:pt x="256" y="138"/>
                  </a:cubicBezTo>
                  <a:cubicBezTo>
                    <a:pt x="256" y="144"/>
                    <a:pt x="261" y="149"/>
                    <a:pt x="267" y="149"/>
                  </a:cubicBezTo>
                  <a:cubicBezTo>
                    <a:pt x="288" y="149"/>
                    <a:pt x="288" y="149"/>
                    <a:pt x="288" y="149"/>
                  </a:cubicBezTo>
                  <a:cubicBezTo>
                    <a:pt x="294" y="149"/>
                    <a:pt x="299" y="144"/>
                    <a:pt x="299" y="138"/>
                  </a:cubicBezTo>
                  <a:cubicBezTo>
                    <a:pt x="299" y="132"/>
                    <a:pt x="294" y="128"/>
                    <a:pt x="288" y="1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6FC2B4"/>
                </a:solidFill>
                <a:effectLst/>
                <a:uLnTx/>
                <a:uFillTx/>
                <a:latin typeface="Open Sans"/>
                <a:ea typeface="+mn-ea"/>
                <a:cs typeface="+mn-cs"/>
              </a:endParaRPr>
            </a:p>
          </p:txBody>
        </p:sp>
        <p:sp>
          <p:nvSpPr>
            <p:cNvPr id="101" name="Freeform 288">
              <a:extLst>
                <a:ext uri="{FF2B5EF4-FFF2-40B4-BE49-F238E27FC236}">
                  <a16:creationId xmlns:a16="http://schemas.microsoft.com/office/drawing/2014/main" id="{24EB0A21-46D8-4D11-B1EB-F88CDCF083AD}"/>
                </a:ext>
              </a:extLst>
            </p:cNvPr>
            <p:cNvSpPr>
              <a:spLocks noEditPoints="1"/>
            </p:cNvSpPr>
            <p:nvPr/>
          </p:nvSpPr>
          <p:spPr bwMode="auto">
            <a:xfrm>
              <a:off x="2962" y="226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6FC2B4"/>
                </a:solidFill>
                <a:effectLst/>
                <a:uLnTx/>
                <a:uFillTx/>
                <a:latin typeface="Open Sans"/>
                <a:ea typeface="+mn-ea"/>
                <a:cs typeface="+mn-cs"/>
              </a:endParaRPr>
            </a:p>
          </p:txBody>
        </p:sp>
      </p:grpSp>
      <p:grpSp>
        <p:nvGrpSpPr>
          <p:cNvPr id="102" name="Group 101">
            <a:extLst>
              <a:ext uri="{FF2B5EF4-FFF2-40B4-BE49-F238E27FC236}">
                <a16:creationId xmlns:a16="http://schemas.microsoft.com/office/drawing/2014/main" id="{D997C782-4A91-4F7A-9C36-B6970A41F843}"/>
              </a:ext>
            </a:extLst>
          </p:cNvPr>
          <p:cNvGrpSpPr/>
          <p:nvPr/>
        </p:nvGrpSpPr>
        <p:grpSpPr>
          <a:xfrm>
            <a:off x="465106" y="3628544"/>
            <a:ext cx="376744" cy="377849"/>
            <a:chOff x="1693236" y="5451387"/>
            <a:chExt cx="333643" cy="333643"/>
          </a:xfrm>
        </p:grpSpPr>
        <p:sp>
          <p:nvSpPr>
            <p:cNvPr id="103" name="Freeform 770">
              <a:extLst>
                <a:ext uri="{FF2B5EF4-FFF2-40B4-BE49-F238E27FC236}">
                  <a16:creationId xmlns:a16="http://schemas.microsoft.com/office/drawing/2014/main" id="{4CF4F12B-6013-4347-8D60-7FADB1F5EEBE}"/>
                </a:ext>
              </a:extLst>
            </p:cNvPr>
            <p:cNvSpPr>
              <a:spLocks noEditPoints="1"/>
            </p:cNvSpPr>
            <p:nvPr/>
          </p:nvSpPr>
          <p:spPr bwMode="auto">
            <a:xfrm>
              <a:off x="1742863" y="5526899"/>
              <a:ext cx="225086" cy="168224"/>
            </a:xfrm>
            <a:custGeom>
              <a:avLst/>
              <a:gdLst>
                <a:gd name="T0" fmla="*/ 273 w 320"/>
                <a:gd name="T1" fmla="*/ 55 h 192"/>
                <a:gd name="T2" fmla="*/ 256 w 320"/>
                <a:gd name="T3" fmla="*/ 64 h 192"/>
                <a:gd name="T4" fmla="*/ 100 w 320"/>
                <a:gd name="T5" fmla="*/ 85 h 192"/>
                <a:gd name="T6" fmla="*/ 160 w 320"/>
                <a:gd name="T7" fmla="*/ 42 h 192"/>
                <a:gd name="T8" fmla="*/ 192 w 320"/>
                <a:gd name="T9" fmla="*/ 64 h 192"/>
                <a:gd name="T10" fmla="*/ 192 w 320"/>
                <a:gd name="T11" fmla="*/ 0 h 192"/>
                <a:gd name="T12" fmla="*/ 160 w 320"/>
                <a:gd name="T13" fmla="*/ 21 h 192"/>
                <a:gd name="T14" fmla="*/ 70 w 320"/>
                <a:gd name="T15" fmla="*/ 85 h 192"/>
                <a:gd name="T16" fmla="*/ 32 w 320"/>
                <a:gd name="T17" fmla="*/ 64 h 192"/>
                <a:gd name="T18" fmla="*/ 32 w 320"/>
                <a:gd name="T19" fmla="*/ 128 h 192"/>
                <a:gd name="T20" fmla="*/ 81 w 320"/>
                <a:gd name="T21" fmla="*/ 106 h 192"/>
                <a:gd name="T22" fmla="*/ 169 w 320"/>
                <a:gd name="T23" fmla="*/ 170 h 192"/>
                <a:gd name="T24" fmla="*/ 170 w 320"/>
                <a:gd name="T25" fmla="*/ 181 h 192"/>
                <a:gd name="T26" fmla="*/ 224 w 320"/>
                <a:gd name="T27" fmla="*/ 192 h 192"/>
                <a:gd name="T28" fmla="*/ 234 w 320"/>
                <a:gd name="T29" fmla="*/ 138 h 192"/>
                <a:gd name="T30" fmla="*/ 181 w 320"/>
                <a:gd name="T31" fmla="*/ 128 h 192"/>
                <a:gd name="T32" fmla="*/ 170 w 320"/>
                <a:gd name="T33" fmla="*/ 149 h 192"/>
                <a:gd name="T34" fmla="*/ 146 w 320"/>
                <a:gd name="T35" fmla="*/ 141 h 192"/>
                <a:gd name="T36" fmla="*/ 256 w 320"/>
                <a:gd name="T37" fmla="*/ 106 h 192"/>
                <a:gd name="T38" fmla="*/ 262 w 320"/>
                <a:gd name="T39" fmla="*/ 137 h 192"/>
                <a:gd name="T40" fmla="*/ 273 w 320"/>
                <a:gd name="T41" fmla="*/ 136 h 192"/>
                <a:gd name="T42" fmla="*/ 320 w 320"/>
                <a:gd name="T43" fmla="*/ 96 h 192"/>
                <a:gd name="T44" fmla="*/ 192 w 320"/>
                <a:gd name="T45" fmla="*/ 21 h 192"/>
                <a:gd name="T46" fmla="*/ 192 w 320"/>
                <a:gd name="T47" fmla="*/ 42 h 192"/>
                <a:gd name="T48" fmla="*/ 192 w 320"/>
                <a:gd name="T49" fmla="*/ 21 h 192"/>
                <a:gd name="T50" fmla="*/ 213 w 320"/>
                <a:gd name="T51" fmla="*/ 149 h 192"/>
                <a:gd name="T52" fmla="*/ 192 w 320"/>
                <a:gd name="T53" fmla="*/ 170 h 192"/>
                <a:gd name="T54" fmla="*/ 32 w 320"/>
                <a:gd name="T55" fmla="*/ 106 h 192"/>
                <a:gd name="T56" fmla="*/ 32 w 320"/>
                <a:gd name="T57" fmla="*/ 85 h 192"/>
                <a:gd name="T58" fmla="*/ 32 w 320"/>
                <a:gd name="T59" fmla="*/ 106 h 192"/>
                <a:gd name="T60" fmla="*/ 277 w 320"/>
                <a:gd name="T61" fmla="*/ 85 h 192"/>
                <a:gd name="T62" fmla="*/ 277 w 320"/>
                <a:gd name="T63" fmla="*/ 10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0" h="192">
                  <a:moveTo>
                    <a:pt x="315" y="87"/>
                  </a:moveTo>
                  <a:cubicBezTo>
                    <a:pt x="273" y="55"/>
                    <a:pt x="273" y="55"/>
                    <a:pt x="273" y="55"/>
                  </a:cubicBezTo>
                  <a:cubicBezTo>
                    <a:pt x="269" y="53"/>
                    <a:pt x="265" y="52"/>
                    <a:pt x="262" y="54"/>
                  </a:cubicBezTo>
                  <a:cubicBezTo>
                    <a:pt x="258" y="56"/>
                    <a:pt x="256" y="60"/>
                    <a:pt x="256" y="64"/>
                  </a:cubicBezTo>
                  <a:cubicBezTo>
                    <a:pt x="256" y="85"/>
                    <a:pt x="256" y="85"/>
                    <a:pt x="256" y="85"/>
                  </a:cubicBezTo>
                  <a:cubicBezTo>
                    <a:pt x="100" y="85"/>
                    <a:pt x="100" y="85"/>
                    <a:pt x="100" y="85"/>
                  </a:cubicBezTo>
                  <a:cubicBezTo>
                    <a:pt x="135" y="50"/>
                    <a:pt x="135" y="50"/>
                    <a:pt x="135" y="50"/>
                  </a:cubicBezTo>
                  <a:cubicBezTo>
                    <a:pt x="142" y="43"/>
                    <a:pt x="155" y="42"/>
                    <a:pt x="160" y="42"/>
                  </a:cubicBezTo>
                  <a:cubicBezTo>
                    <a:pt x="162" y="42"/>
                    <a:pt x="162" y="42"/>
                    <a:pt x="162" y="42"/>
                  </a:cubicBezTo>
                  <a:cubicBezTo>
                    <a:pt x="166" y="55"/>
                    <a:pt x="178" y="64"/>
                    <a:pt x="192" y="64"/>
                  </a:cubicBezTo>
                  <a:cubicBezTo>
                    <a:pt x="209" y="64"/>
                    <a:pt x="224" y="49"/>
                    <a:pt x="224" y="32"/>
                  </a:cubicBezTo>
                  <a:cubicBezTo>
                    <a:pt x="224" y="14"/>
                    <a:pt x="209" y="0"/>
                    <a:pt x="192" y="0"/>
                  </a:cubicBezTo>
                  <a:cubicBezTo>
                    <a:pt x="178" y="0"/>
                    <a:pt x="166" y="9"/>
                    <a:pt x="162" y="21"/>
                  </a:cubicBezTo>
                  <a:cubicBezTo>
                    <a:pt x="160" y="21"/>
                    <a:pt x="160" y="21"/>
                    <a:pt x="160" y="21"/>
                  </a:cubicBezTo>
                  <a:cubicBezTo>
                    <a:pt x="157" y="21"/>
                    <a:pt x="134" y="21"/>
                    <a:pt x="120" y="35"/>
                  </a:cubicBezTo>
                  <a:cubicBezTo>
                    <a:pt x="70" y="85"/>
                    <a:pt x="70" y="85"/>
                    <a:pt x="70" y="85"/>
                  </a:cubicBezTo>
                  <a:cubicBezTo>
                    <a:pt x="62" y="85"/>
                    <a:pt x="62" y="85"/>
                    <a:pt x="62" y="85"/>
                  </a:cubicBezTo>
                  <a:cubicBezTo>
                    <a:pt x="57" y="73"/>
                    <a:pt x="46" y="64"/>
                    <a:pt x="32" y="64"/>
                  </a:cubicBezTo>
                  <a:cubicBezTo>
                    <a:pt x="14" y="64"/>
                    <a:pt x="0" y="78"/>
                    <a:pt x="0" y="96"/>
                  </a:cubicBezTo>
                  <a:cubicBezTo>
                    <a:pt x="0" y="113"/>
                    <a:pt x="14" y="128"/>
                    <a:pt x="32" y="128"/>
                  </a:cubicBezTo>
                  <a:cubicBezTo>
                    <a:pt x="46" y="128"/>
                    <a:pt x="57" y="119"/>
                    <a:pt x="62" y="106"/>
                  </a:cubicBezTo>
                  <a:cubicBezTo>
                    <a:pt x="81" y="106"/>
                    <a:pt x="81" y="106"/>
                    <a:pt x="81" y="106"/>
                  </a:cubicBezTo>
                  <a:cubicBezTo>
                    <a:pt x="131" y="157"/>
                    <a:pt x="131" y="157"/>
                    <a:pt x="131" y="157"/>
                  </a:cubicBezTo>
                  <a:cubicBezTo>
                    <a:pt x="144" y="170"/>
                    <a:pt x="164" y="170"/>
                    <a:pt x="169" y="170"/>
                  </a:cubicBezTo>
                  <a:cubicBezTo>
                    <a:pt x="170" y="170"/>
                    <a:pt x="170" y="170"/>
                    <a:pt x="170" y="170"/>
                  </a:cubicBezTo>
                  <a:cubicBezTo>
                    <a:pt x="170" y="181"/>
                    <a:pt x="170" y="181"/>
                    <a:pt x="170" y="181"/>
                  </a:cubicBezTo>
                  <a:cubicBezTo>
                    <a:pt x="170" y="187"/>
                    <a:pt x="175" y="192"/>
                    <a:pt x="181" y="192"/>
                  </a:cubicBezTo>
                  <a:cubicBezTo>
                    <a:pt x="224" y="192"/>
                    <a:pt x="224" y="192"/>
                    <a:pt x="224" y="192"/>
                  </a:cubicBezTo>
                  <a:cubicBezTo>
                    <a:pt x="230" y="192"/>
                    <a:pt x="234" y="187"/>
                    <a:pt x="234" y="181"/>
                  </a:cubicBezTo>
                  <a:cubicBezTo>
                    <a:pt x="234" y="138"/>
                    <a:pt x="234" y="138"/>
                    <a:pt x="234" y="138"/>
                  </a:cubicBezTo>
                  <a:cubicBezTo>
                    <a:pt x="234" y="132"/>
                    <a:pt x="230" y="128"/>
                    <a:pt x="224" y="128"/>
                  </a:cubicBezTo>
                  <a:cubicBezTo>
                    <a:pt x="181" y="128"/>
                    <a:pt x="181" y="128"/>
                    <a:pt x="181" y="128"/>
                  </a:cubicBezTo>
                  <a:cubicBezTo>
                    <a:pt x="175" y="128"/>
                    <a:pt x="170" y="132"/>
                    <a:pt x="170" y="138"/>
                  </a:cubicBezTo>
                  <a:cubicBezTo>
                    <a:pt x="170" y="149"/>
                    <a:pt x="170" y="149"/>
                    <a:pt x="170" y="149"/>
                  </a:cubicBezTo>
                  <a:cubicBezTo>
                    <a:pt x="170" y="149"/>
                    <a:pt x="170" y="149"/>
                    <a:pt x="170" y="149"/>
                  </a:cubicBezTo>
                  <a:cubicBezTo>
                    <a:pt x="166" y="149"/>
                    <a:pt x="152" y="148"/>
                    <a:pt x="146" y="141"/>
                  </a:cubicBezTo>
                  <a:cubicBezTo>
                    <a:pt x="111" y="106"/>
                    <a:pt x="111" y="106"/>
                    <a:pt x="111" y="106"/>
                  </a:cubicBezTo>
                  <a:cubicBezTo>
                    <a:pt x="256" y="106"/>
                    <a:pt x="256" y="106"/>
                    <a:pt x="256" y="106"/>
                  </a:cubicBezTo>
                  <a:cubicBezTo>
                    <a:pt x="256" y="128"/>
                    <a:pt x="256" y="128"/>
                    <a:pt x="256" y="128"/>
                  </a:cubicBezTo>
                  <a:cubicBezTo>
                    <a:pt x="256" y="132"/>
                    <a:pt x="258" y="135"/>
                    <a:pt x="262" y="137"/>
                  </a:cubicBezTo>
                  <a:cubicBezTo>
                    <a:pt x="263" y="138"/>
                    <a:pt x="265" y="138"/>
                    <a:pt x="266" y="138"/>
                  </a:cubicBezTo>
                  <a:cubicBezTo>
                    <a:pt x="269" y="138"/>
                    <a:pt x="271" y="138"/>
                    <a:pt x="273" y="136"/>
                  </a:cubicBezTo>
                  <a:cubicBezTo>
                    <a:pt x="315" y="104"/>
                    <a:pt x="315" y="104"/>
                    <a:pt x="315" y="104"/>
                  </a:cubicBezTo>
                  <a:cubicBezTo>
                    <a:pt x="318" y="102"/>
                    <a:pt x="320" y="99"/>
                    <a:pt x="320" y="96"/>
                  </a:cubicBezTo>
                  <a:cubicBezTo>
                    <a:pt x="320" y="92"/>
                    <a:pt x="318" y="89"/>
                    <a:pt x="315" y="87"/>
                  </a:cubicBezTo>
                  <a:close/>
                  <a:moveTo>
                    <a:pt x="192" y="21"/>
                  </a:moveTo>
                  <a:cubicBezTo>
                    <a:pt x="198" y="21"/>
                    <a:pt x="202" y="26"/>
                    <a:pt x="202" y="32"/>
                  </a:cubicBezTo>
                  <a:cubicBezTo>
                    <a:pt x="202" y="38"/>
                    <a:pt x="198" y="42"/>
                    <a:pt x="192" y="42"/>
                  </a:cubicBezTo>
                  <a:cubicBezTo>
                    <a:pt x="186" y="42"/>
                    <a:pt x="181" y="38"/>
                    <a:pt x="181" y="32"/>
                  </a:cubicBezTo>
                  <a:cubicBezTo>
                    <a:pt x="181" y="26"/>
                    <a:pt x="186" y="21"/>
                    <a:pt x="192" y="21"/>
                  </a:cubicBezTo>
                  <a:close/>
                  <a:moveTo>
                    <a:pt x="192" y="149"/>
                  </a:moveTo>
                  <a:cubicBezTo>
                    <a:pt x="213" y="149"/>
                    <a:pt x="213" y="149"/>
                    <a:pt x="213" y="149"/>
                  </a:cubicBezTo>
                  <a:cubicBezTo>
                    <a:pt x="213" y="170"/>
                    <a:pt x="213" y="170"/>
                    <a:pt x="213" y="170"/>
                  </a:cubicBezTo>
                  <a:cubicBezTo>
                    <a:pt x="192" y="170"/>
                    <a:pt x="192" y="170"/>
                    <a:pt x="192" y="170"/>
                  </a:cubicBezTo>
                  <a:lnTo>
                    <a:pt x="192" y="149"/>
                  </a:lnTo>
                  <a:close/>
                  <a:moveTo>
                    <a:pt x="32" y="106"/>
                  </a:moveTo>
                  <a:cubicBezTo>
                    <a:pt x="26" y="106"/>
                    <a:pt x="21" y="102"/>
                    <a:pt x="21" y="96"/>
                  </a:cubicBezTo>
                  <a:cubicBezTo>
                    <a:pt x="21" y="90"/>
                    <a:pt x="26" y="85"/>
                    <a:pt x="32" y="85"/>
                  </a:cubicBezTo>
                  <a:cubicBezTo>
                    <a:pt x="38" y="85"/>
                    <a:pt x="42" y="90"/>
                    <a:pt x="42" y="96"/>
                  </a:cubicBezTo>
                  <a:cubicBezTo>
                    <a:pt x="42" y="102"/>
                    <a:pt x="38" y="106"/>
                    <a:pt x="32" y="106"/>
                  </a:cubicBezTo>
                  <a:close/>
                  <a:moveTo>
                    <a:pt x="277" y="106"/>
                  </a:moveTo>
                  <a:cubicBezTo>
                    <a:pt x="277" y="85"/>
                    <a:pt x="277" y="85"/>
                    <a:pt x="277" y="85"/>
                  </a:cubicBezTo>
                  <a:cubicBezTo>
                    <a:pt x="291" y="96"/>
                    <a:pt x="291" y="96"/>
                    <a:pt x="291" y="96"/>
                  </a:cubicBezTo>
                  <a:lnTo>
                    <a:pt x="277" y="106"/>
                  </a:lnTo>
                  <a:close/>
                </a:path>
              </a:pathLst>
            </a:cu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6FC2B4"/>
                </a:solidFill>
                <a:effectLst/>
                <a:uLnTx/>
                <a:uFillTx/>
                <a:latin typeface="Open Sans"/>
                <a:ea typeface="+mn-ea"/>
                <a:cs typeface="+mn-cs"/>
              </a:endParaRPr>
            </a:p>
          </p:txBody>
        </p:sp>
        <p:sp>
          <p:nvSpPr>
            <p:cNvPr id="104" name="Freeform 288">
              <a:extLst>
                <a:ext uri="{FF2B5EF4-FFF2-40B4-BE49-F238E27FC236}">
                  <a16:creationId xmlns:a16="http://schemas.microsoft.com/office/drawing/2014/main" id="{ADE7895A-5A4B-4833-85F7-19DE48F641F9}"/>
                </a:ext>
              </a:extLst>
            </p:cNvPr>
            <p:cNvSpPr>
              <a:spLocks noEditPoints="1"/>
            </p:cNvSpPr>
            <p:nvPr/>
          </p:nvSpPr>
          <p:spPr bwMode="auto">
            <a:xfrm>
              <a:off x="1693236" y="5451387"/>
              <a:ext cx="333643" cy="333643"/>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6FC2B4"/>
                </a:solidFill>
                <a:effectLst/>
                <a:uLnTx/>
                <a:uFillTx/>
                <a:latin typeface="Open Sans"/>
                <a:ea typeface="+mn-ea"/>
                <a:cs typeface="+mn-cs"/>
              </a:endParaRPr>
            </a:p>
          </p:txBody>
        </p:sp>
      </p:grpSp>
      <p:sp>
        <p:nvSpPr>
          <p:cNvPr id="105" name="Rectangle 104">
            <a:extLst>
              <a:ext uri="{FF2B5EF4-FFF2-40B4-BE49-F238E27FC236}">
                <a16:creationId xmlns:a16="http://schemas.microsoft.com/office/drawing/2014/main" id="{FA6B0A75-F953-4480-A52F-B835FF4DD975}"/>
              </a:ext>
            </a:extLst>
          </p:cNvPr>
          <p:cNvSpPr/>
          <p:nvPr/>
        </p:nvSpPr>
        <p:spPr bwMode="gray">
          <a:xfrm>
            <a:off x="993157" y="5792136"/>
            <a:ext cx="10100917" cy="567152"/>
          </a:xfrm>
          <a:prstGeom prst="rect">
            <a:avLst/>
          </a:prstGeom>
          <a:no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Open Sans"/>
                <a:ea typeface="+mn-ea"/>
                <a:cs typeface="+mn-cs"/>
              </a:rPr>
              <a:t>A differentiated learning experience that provides our people the knowledge, experience, and path they need to </a:t>
            </a:r>
            <a:r>
              <a:rPr kumimoji="0" lang="en-US" sz="1400" b="1" i="0" u="none" strike="noStrike" kern="1200" cap="none" spc="0" normalizeH="0" baseline="0" noProof="0">
                <a:ln>
                  <a:noFill/>
                </a:ln>
                <a:solidFill>
                  <a:prstClr val="black">
                    <a:lumMod val="75000"/>
                    <a:lumOff val="25000"/>
                  </a:prstClr>
                </a:solidFill>
                <a:effectLst/>
                <a:uLnTx/>
                <a:uFillTx/>
                <a:latin typeface="Open Sans"/>
                <a:ea typeface="+mn-ea"/>
                <a:cs typeface="+mn-cs"/>
              </a:rPr>
              <a:t>elevate their Cloud capabilities and provide unparalleled services for our clients</a:t>
            </a:r>
            <a:endParaRPr kumimoji="0" lang="en-US" sz="1400" b="1" i="0" u="none" strike="noStrike" kern="1200" cap="none" spc="0" normalizeH="0" baseline="0" noProof="0">
              <a:ln>
                <a:noFill/>
              </a:ln>
              <a:solidFill>
                <a:prstClr val="black"/>
              </a:solidFill>
              <a:effectLst/>
              <a:uLnTx/>
              <a:uFillTx/>
              <a:latin typeface="Open Sans"/>
              <a:ea typeface="+mn-ea"/>
              <a:cs typeface="+mn-cs"/>
            </a:endParaRPr>
          </a:p>
        </p:txBody>
      </p:sp>
      <p:sp>
        <p:nvSpPr>
          <p:cNvPr id="109" name="Isosceles Triangle 108">
            <a:extLst>
              <a:ext uri="{FF2B5EF4-FFF2-40B4-BE49-F238E27FC236}">
                <a16:creationId xmlns:a16="http://schemas.microsoft.com/office/drawing/2014/main" id="{655B2A8B-7B39-4CF4-A4AB-A645284ED7CD}"/>
              </a:ext>
            </a:extLst>
          </p:cNvPr>
          <p:cNvSpPr/>
          <p:nvPr/>
        </p:nvSpPr>
        <p:spPr bwMode="gray">
          <a:xfrm rot="10800000">
            <a:off x="2006625" y="5430278"/>
            <a:ext cx="7995869" cy="228926"/>
          </a:xfrm>
          <a:prstGeom prst="triangle">
            <a:avLst/>
          </a:prstGeom>
          <a:solidFill>
            <a:schemeClr val="bg1">
              <a:lumMod val="85000"/>
            </a:schemeClr>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110" name="TextBox 109">
            <a:extLst>
              <a:ext uri="{FF2B5EF4-FFF2-40B4-BE49-F238E27FC236}">
                <a16:creationId xmlns:a16="http://schemas.microsoft.com/office/drawing/2014/main" id="{DDBC0A49-4A36-45D9-8B15-F215BC8147CE}"/>
              </a:ext>
            </a:extLst>
          </p:cNvPr>
          <p:cNvSpPr txBox="1"/>
          <p:nvPr/>
        </p:nvSpPr>
        <p:spPr>
          <a:xfrm>
            <a:off x="4147462" y="3881872"/>
            <a:ext cx="3690207" cy="1492716"/>
          </a:xfrm>
          <a:prstGeom prst="rect">
            <a:avLst/>
          </a:prstGeom>
          <a:noFill/>
        </p:spPr>
        <p:txBody>
          <a:bodyPr wrap="square" lIns="0" tIns="0" rIns="0" bIns="0" rtlCol="0">
            <a:spAutoFit/>
          </a:bodyPr>
          <a:lstStyle/>
          <a:p>
            <a:pPr marL="0" marR="0" lvl="0" indent="0" algn="l" defTabSz="1219170" rtl="0" eaLnBrk="1" fontAlgn="auto" latinLnBrk="0" hangingPunct="1">
              <a:lnSpc>
                <a:spcPct val="100000"/>
              </a:lnSpc>
              <a:spcBef>
                <a:spcPts val="300"/>
              </a:spcBef>
              <a:spcAft>
                <a:spcPts val="300"/>
              </a:spcAft>
              <a:buClrTx/>
              <a:buSzTx/>
              <a:buFontTx/>
              <a:buNone/>
              <a:tabLst/>
              <a:defRPr/>
            </a:pPr>
            <a:r>
              <a:rPr kumimoji="0" lang="en-US" sz="1050" b="0" i="0" u="none" strike="noStrike" kern="0" cap="none" spc="0" normalizeH="0" baseline="0" noProof="0">
                <a:ln>
                  <a:noFill/>
                </a:ln>
                <a:solidFill>
                  <a:prstClr val="black"/>
                </a:solidFill>
                <a:effectLst/>
                <a:uLnTx/>
                <a:uFillTx/>
                <a:latin typeface="+mj-lt"/>
                <a:ea typeface="+mn-ea"/>
                <a:cs typeface="+mn-cs"/>
              </a:rPr>
              <a:t>Multiple education and experience opportunities focused on applied learning to solve real client problems</a:t>
            </a:r>
          </a:p>
          <a:p>
            <a:pPr marL="403225" marR="0" lvl="1" indent="-177800" algn="l" defTabSz="1219170" rtl="0" eaLnBrk="1" fontAlgn="auto" latinLnBrk="0" hangingPunct="1">
              <a:lnSpc>
                <a:spcPct val="100000"/>
              </a:lnSpc>
              <a:spcBef>
                <a:spcPts val="300"/>
              </a:spcBef>
              <a:spcAft>
                <a:spcPts val="300"/>
              </a:spcAft>
              <a:buClrTx/>
              <a:buSzTx/>
              <a:buFont typeface="Wingdings" panose="05000000000000000000" pitchFamily="2" charset="2"/>
              <a:buChar char="ü"/>
              <a:tabLst/>
              <a:defRPr/>
            </a:pPr>
            <a:r>
              <a:rPr kumimoji="0" lang="en-US" sz="1050" b="0" i="0" u="none" strike="noStrike" kern="0" cap="none" spc="0" normalizeH="0" baseline="0" noProof="0">
                <a:ln>
                  <a:noFill/>
                </a:ln>
                <a:solidFill>
                  <a:prstClr val="black"/>
                </a:solidFill>
                <a:effectLst/>
                <a:uLnTx/>
                <a:uFillTx/>
                <a:latin typeface="+mj-lt"/>
                <a:ea typeface="+mn-ea"/>
                <a:cs typeface="+mn-cs"/>
              </a:rPr>
              <a:t>Best-in class e-learning content</a:t>
            </a:r>
          </a:p>
          <a:p>
            <a:pPr marL="403225" marR="0" lvl="1" indent="-177800" algn="l" defTabSz="1219170" rtl="0" eaLnBrk="1" fontAlgn="auto" latinLnBrk="0" hangingPunct="1">
              <a:lnSpc>
                <a:spcPct val="100000"/>
              </a:lnSpc>
              <a:spcBef>
                <a:spcPts val="300"/>
              </a:spcBef>
              <a:spcAft>
                <a:spcPts val="300"/>
              </a:spcAft>
              <a:buClrTx/>
              <a:buSzTx/>
              <a:buFont typeface="Wingdings" panose="05000000000000000000" pitchFamily="2" charset="2"/>
              <a:buChar char="ü"/>
              <a:tabLst/>
              <a:defRPr/>
            </a:pPr>
            <a:r>
              <a:rPr kumimoji="0" lang="en-US" sz="1050" b="0" i="0" u="none" strike="noStrike" kern="0" cap="none" spc="0" normalizeH="0" baseline="0" noProof="0">
                <a:ln>
                  <a:noFill/>
                </a:ln>
                <a:solidFill>
                  <a:prstClr val="black"/>
                </a:solidFill>
                <a:effectLst/>
                <a:uLnTx/>
                <a:uFillTx/>
                <a:latin typeface="+mj-lt"/>
                <a:ea typeface="+mn-ea"/>
                <a:cs typeface="+mn-cs"/>
              </a:rPr>
              <a:t>Hands on labs, case studies, and accelerators</a:t>
            </a:r>
            <a:endParaRPr kumimoji="0" lang="en-US" sz="1050" b="0" i="0" u="none" strike="sngStrike" kern="0" cap="none" spc="0" normalizeH="0" baseline="0" noProof="0">
              <a:ln>
                <a:noFill/>
              </a:ln>
              <a:solidFill>
                <a:prstClr val="black"/>
              </a:solidFill>
              <a:effectLst/>
              <a:uLnTx/>
              <a:uFillTx/>
              <a:latin typeface="+mj-lt"/>
              <a:ea typeface="+mn-ea"/>
              <a:cs typeface="+mn-cs"/>
            </a:endParaRPr>
          </a:p>
          <a:p>
            <a:pPr marL="403225" marR="0" lvl="1" indent="-177800" algn="l" defTabSz="1219170" rtl="0" eaLnBrk="1" fontAlgn="auto" latinLnBrk="0" hangingPunct="1">
              <a:lnSpc>
                <a:spcPct val="100000"/>
              </a:lnSpc>
              <a:spcBef>
                <a:spcPts val="300"/>
              </a:spcBef>
              <a:spcAft>
                <a:spcPts val="300"/>
              </a:spcAft>
              <a:buClrTx/>
              <a:buSzTx/>
              <a:buFont typeface="Wingdings" panose="05000000000000000000" pitchFamily="2" charset="2"/>
              <a:buChar char="ü"/>
              <a:tabLst/>
              <a:defRPr/>
            </a:pPr>
            <a:r>
              <a:rPr kumimoji="0" lang="en-US" sz="1050" b="0" i="0" u="none" strike="noStrike" kern="0" cap="none" spc="0" normalizeH="0" baseline="0" noProof="0">
                <a:ln>
                  <a:noFill/>
                </a:ln>
                <a:solidFill>
                  <a:prstClr val="black"/>
                </a:solidFill>
                <a:effectLst/>
                <a:uLnTx/>
                <a:uFillTx/>
                <a:latin typeface="+mj-lt"/>
                <a:ea typeface="+mn-ea"/>
                <a:cs typeface="+mn-cs"/>
              </a:rPr>
              <a:t>On-the-job shadowing</a:t>
            </a:r>
          </a:p>
          <a:p>
            <a:pPr marL="403225" marR="0" lvl="1" indent="-177800" algn="l" defTabSz="1219170" rtl="0" eaLnBrk="1" fontAlgn="auto" latinLnBrk="0" hangingPunct="1">
              <a:lnSpc>
                <a:spcPct val="100000"/>
              </a:lnSpc>
              <a:spcBef>
                <a:spcPts val="300"/>
              </a:spcBef>
              <a:spcAft>
                <a:spcPts val="300"/>
              </a:spcAft>
              <a:buClrTx/>
              <a:buSzTx/>
              <a:buFont typeface="Wingdings" panose="05000000000000000000" pitchFamily="2" charset="2"/>
              <a:buChar char="ü"/>
              <a:tabLst/>
              <a:defRPr/>
            </a:pPr>
            <a:r>
              <a:rPr kumimoji="0" lang="en-US" sz="1050" b="0" i="0" u="none" strike="noStrike" kern="0" cap="none" spc="0" normalizeH="0" baseline="0" noProof="0">
                <a:ln>
                  <a:noFill/>
                </a:ln>
                <a:solidFill>
                  <a:prstClr val="black"/>
                </a:solidFill>
                <a:effectLst/>
                <a:uLnTx/>
                <a:uFillTx/>
                <a:latin typeface="+mj-lt"/>
                <a:ea typeface="+mn-ea"/>
                <a:cs typeface="+mn-cs"/>
              </a:rPr>
              <a:t>Technology Guilds </a:t>
            </a:r>
          </a:p>
        </p:txBody>
      </p:sp>
      <p:pic>
        <p:nvPicPr>
          <p:cNvPr id="113" name="Picture 112">
            <a:extLst>
              <a:ext uri="{FF2B5EF4-FFF2-40B4-BE49-F238E27FC236}">
                <a16:creationId xmlns:a16="http://schemas.microsoft.com/office/drawing/2014/main" id="{79298554-A426-4B57-B790-8C727AD4B21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98254" y="2936063"/>
            <a:ext cx="664037" cy="553515"/>
          </a:xfrm>
          <a:prstGeom prst="rect">
            <a:avLst/>
          </a:prstGeom>
        </p:spPr>
      </p:pic>
      <p:sp>
        <p:nvSpPr>
          <p:cNvPr id="114" name="Rectangle 113">
            <a:extLst>
              <a:ext uri="{FF2B5EF4-FFF2-40B4-BE49-F238E27FC236}">
                <a16:creationId xmlns:a16="http://schemas.microsoft.com/office/drawing/2014/main" id="{02E8F4B5-52AA-47C6-B98E-C7013F2BE275}"/>
              </a:ext>
            </a:extLst>
          </p:cNvPr>
          <p:cNvSpPr/>
          <p:nvPr/>
        </p:nvSpPr>
        <p:spPr bwMode="gray">
          <a:xfrm>
            <a:off x="3918792" y="3535233"/>
            <a:ext cx="822960" cy="182880"/>
          </a:xfrm>
          <a:prstGeom prst="rect">
            <a:avLst/>
          </a:prstGeom>
          <a:solidFill>
            <a:srgbClr val="62B5E5"/>
          </a:solidFill>
          <a:ln w="19050" algn="ctr">
            <a:noFill/>
            <a:miter lim="800000"/>
            <a:headEnd/>
            <a:tailEnd/>
          </a:ln>
        </p:spPr>
        <p:txBody>
          <a:bodyPr wrap="square" lIns="0" tIns="88900" rIns="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US" sz="800" i="0" u="none" strike="noStrike" kern="1200" cap="none" spc="0" normalizeH="0" baseline="0" noProof="0">
                <a:ln>
                  <a:noFill/>
                </a:ln>
                <a:solidFill>
                  <a:prstClr val="white"/>
                </a:solidFill>
                <a:effectLst/>
                <a:uLnTx/>
                <a:uFillTx/>
                <a:latin typeface="Open Sans"/>
                <a:ea typeface="Verdana" panose="020B0604030504040204" pitchFamily="34" charset="0"/>
                <a:cs typeface="Open Sans" panose="020B0606030504020204" pitchFamily="34" charset="0"/>
              </a:rPr>
              <a:t>DEVELOPER</a:t>
            </a:r>
          </a:p>
        </p:txBody>
      </p:sp>
      <p:pic>
        <p:nvPicPr>
          <p:cNvPr id="118" name="Picture 117">
            <a:extLst>
              <a:ext uri="{FF2B5EF4-FFF2-40B4-BE49-F238E27FC236}">
                <a16:creationId xmlns:a16="http://schemas.microsoft.com/office/drawing/2014/main" id="{28989D83-927D-4B0C-AA4D-FA829CD2055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01838" y="2936063"/>
            <a:ext cx="661824" cy="558590"/>
          </a:xfrm>
          <a:prstGeom prst="rect">
            <a:avLst/>
          </a:prstGeom>
        </p:spPr>
      </p:pic>
      <p:sp>
        <p:nvSpPr>
          <p:cNvPr id="117" name="Rectangle 116">
            <a:extLst>
              <a:ext uri="{FF2B5EF4-FFF2-40B4-BE49-F238E27FC236}">
                <a16:creationId xmlns:a16="http://schemas.microsoft.com/office/drawing/2014/main" id="{801732DF-9C02-4B9F-B3D2-60AEABE8067B}"/>
              </a:ext>
            </a:extLst>
          </p:cNvPr>
          <p:cNvSpPr/>
          <p:nvPr/>
        </p:nvSpPr>
        <p:spPr bwMode="gray">
          <a:xfrm>
            <a:off x="6621270" y="3535233"/>
            <a:ext cx="822960" cy="182880"/>
          </a:xfrm>
          <a:prstGeom prst="rect">
            <a:avLst/>
          </a:prstGeom>
          <a:solidFill>
            <a:srgbClr val="0097A9"/>
          </a:solidFill>
          <a:ln w="19050" algn="ctr">
            <a:noFill/>
            <a:miter lim="800000"/>
            <a:headEnd/>
            <a:tailEnd/>
          </a:ln>
        </p:spPr>
        <p:txBody>
          <a:bodyPr wrap="square" lIns="0" tIns="88900" rIns="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US" sz="800" i="0" u="none" strike="noStrike" kern="1200" cap="none" spc="0" normalizeH="0" baseline="0" noProof="0">
                <a:ln>
                  <a:noFill/>
                </a:ln>
                <a:solidFill>
                  <a:prstClr val="white"/>
                </a:solidFill>
                <a:effectLst/>
                <a:uLnTx/>
                <a:uFillTx/>
                <a:latin typeface="Open Sans"/>
                <a:ea typeface="Verdana" panose="020B0604030504040204" pitchFamily="34" charset="0"/>
                <a:cs typeface="Open Sans" panose="020B0606030504020204" pitchFamily="34" charset="0"/>
              </a:rPr>
              <a:t>ARCHITECT</a:t>
            </a:r>
          </a:p>
        </p:txBody>
      </p:sp>
      <p:pic>
        <p:nvPicPr>
          <p:cNvPr id="121" name="Picture 120">
            <a:extLst>
              <a:ext uri="{FF2B5EF4-FFF2-40B4-BE49-F238E27FC236}">
                <a16:creationId xmlns:a16="http://schemas.microsoft.com/office/drawing/2014/main" id="{E7B0508C-2ADE-4FC2-91E5-043AD5F087F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02205" y="2936063"/>
            <a:ext cx="657787" cy="556993"/>
          </a:xfrm>
          <a:prstGeom prst="rect">
            <a:avLst/>
          </a:prstGeom>
        </p:spPr>
      </p:pic>
      <p:sp>
        <p:nvSpPr>
          <p:cNvPr id="123" name="Rectangle 122">
            <a:extLst>
              <a:ext uri="{FF2B5EF4-FFF2-40B4-BE49-F238E27FC236}">
                <a16:creationId xmlns:a16="http://schemas.microsoft.com/office/drawing/2014/main" id="{E2C69BBA-871E-4F9D-9E7E-CC7D31A77A97}"/>
              </a:ext>
            </a:extLst>
          </p:cNvPr>
          <p:cNvSpPr/>
          <p:nvPr/>
        </p:nvSpPr>
        <p:spPr bwMode="gray">
          <a:xfrm>
            <a:off x="4819618" y="3535233"/>
            <a:ext cx="822960" cy="182880"/>
          </a:xfrm>
          <a:prstGeom prst="rect">
            <a:avLst/>
          </a:prstGeom>
          <a:solidFill>
            <a:srgbClr val="86BC25"/>
          </a:solidFill>
          <a:ln w="19050" algn="ctr">
            <a:noFill/>
            <a:miter lim="800000"/>
            <a:headEnd/>
            <a:tailEnd/>
          </a:ln>
        </p:spPr>
        <p:txBody>
          <a:bodyPr wrap="square" lIns="0" tIns="88900" rIns="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US" sz="800" i="0" u="none" strike="noStrike" kern="1200" cap="none" spc="0" normalizeH="0" baseline="0" noProof="0">
                <a:ln>
                  <a:noFill/>
                </a:ln>
                <a:solidFill>
                  <a:prstClr val="white"/>
                </a:solidFill>
                <a:effectLst/>
                <a:uLnTx/>
                <a:uFillTx/>
                <a:latin typeface="Open Sans"/>
                <a:ea typeface="Verdana" panose="020B0604030504040204" pitchFamily="34" charset="0"/>
                <a:cs typeface="Open Sans" panose="020B0606030504020204" pitchFamily="34" charset="0"/>
              </a:rPr>
              <a:t>STRATEGIST</a:t>
            </a:r>
          </a:p>
        </p:txBody>
      </p:sp>
      <p:sp>
        <p:nvSpPr>
          <p:cNvPr id="125" name="Rectangle 124">
            <a:extLst>
              <a:ext uri="{FF2B5EF4-FFF2-40B4-BE49-F238E27FC236}">
                <a16:creationId xmlns:a16="http://schemas.microsoft.com/office/drawing/2014/main" id="{0CF70412-6B33-477C-B59C-95DD4DA17E3C}"/>
              </a:ext>
            </a:extLst>
          </p:cNvPr>
          <p:cNvSpPr/>
          <p:nvPr/>
        </p:nvSpPr>
        <p:spPr bwMode="gray">
          <a:xfrm>
            <a:off x="5720444" y="3535233"/>
            <a:ext cx="822960" cy="182880"/>
          </a:xfrm>
          <a:prstGeom prst="rect">
            <a:avLst/>
          </a:prstGeom>
          <a:solidFill>
            <a:schemeClr val="accent4"/>
          </a:solidFill>
          <a:ln w="19050" algn="ctr">
            <a:noFill/>
            <a:miter lim="800000"/>
            <a:headEnd/>
            <a:tailEnd/>
          </a:ln>
        </p:spPr>
        <p:txBody>
          <a:bodyPr wrap="square" lIns="0" tIns="88900" rIns="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06000"/>
              </a:lnSpc>
              <a:defRPr/>
            </a:pPr>
            <a:r>
              <a:rPr lang="en-US" sz="800">
                <a:solidFill>
                  <a:prstClr val="white"/>
                </a:solidFill>
                <a:latin typeface="Open Sans" panose="020B0606030504020204" pitchFamily="34" charset="0"/>
                <a:ea typeface="Open Sans" panose="020B0606030504020204" pitchFamily="34" charset="0"/>
                <a:cs typeface="Open Sans" panose="020B0606030504020204" pitchFamily="34" charset="0"/>
              </a:rPr>
              <a:t>ENGINEER</a:t>
            </a:r>
            <a:endParaRPr kumimoji="0" lang="en-US" sz="800" i="0" u="none" strike="noStrike" kern="1200" cap="none" spc="0" normalizeH="0" baseline="0" noProof="0">
              <a:ln>
                <a:noFill/>
              </a:ln>
              <a:solidFill>
                <a:prstClr val="white"/>
              </a:solidFill>
              <a:effectLst/>
              <a:uLnTx/>
              <a:uFillTx/>
              <a:latin typeface="Open Sans"/>
              <a:ea typeface="+mn-ea"/>
              <a:cs typeface="+mn-cs"/>
            </a:endParaRPr>
          </a:p>
        </p:txBody>
      </p:sp>
      <p:pic>
        <p:nvPicPr>
          <p:cNvPr id="126" name="Picture 125">
            <a:extLst>
              <a:ext uri="{FF2B5EF4-FFF2-40B4-BE49-F238E27FC236}">
                <a16:creationId xmlns:a16="http://schemas.microsoft.com/office/drawing/2014/main" id="{BF7E4F8D-3C16-4A87-81F1-F2C7321224B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91511" y="2936063"/>
            <a:ext cx="680826" cy="575014"/>
          </a:xfrm>
          <a:prstGeom prst="rect">
            <a:avLst/>
          </a:prstGeom>
        </p:spPr>
      </p:pic>
      <p:sp>
        <p:nvSpPr>
          <p:cNvPr id="128" name="Rectangle 127">
            <a:extLst>
              <a:ext uri="{FF2B5EF4-FFF2-40B4-BE49-F238E27FC236}">
                <a16:creationId xmlns:a16="http://schemas.microsoft.com/office/drawing/2014/main" id="{4D2BA6A0-848E-4A7F-980F-DEF71BC443E2}"/>
              </a:ext>
            </a:extLst>
          </p:cNvPr>
          <p:cNvSpPr/>
          <p:nvPr/>
        </p:nvSpPr>
        <p:spPr bwMode="gray">
          <a:xfrm>
            <a:off x="3841993" y="2870390"/>
            <a:ext cx="4571999" cy="888497"/>
          </a:xfrm>
          <a:prstGeom prst="rect">
            <a:avLst/>
          </a:prstGeom>
          <a:noFill/>
          <a:ln w="19050" algn="ctr">
            <a:solidFill>
              <a:schemeClr val="accent3">
                <a:lumMod val="50000"/>
              </a:schemeClr>
            </a:solidFill>
            <a:prstDash val="sysDash"/>
            <a:miter lim="800000"/>
            <a:headEnd/>
            <a:tailEnd/>
          </a:ln>
        </p:spPr>
        <p:txBody>
          <a:bodyPr rot="0" spcFirstLastPara="0" vert="horz" wrap="square" lIns="88900" tIns="88900" rIns="88900" bIns="889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129" name="TextBox 5">
            <a:extLst>
              <a:ext uri="{FF2B5EF4-FFF2-40B4-BE49-F238E27FC236}">
                <a16:creationId xmlns:a16="http://schemas.microsoft.com/office/drawing/2014/main" id="{C5D6D3EA-0A15-4027-BBC3-926258E427B6}"/>
              </a:ext>
            </a:extLst>
          </p:cNvPr>
          <p:cNvSpPr txBox="1"/>
          <p:nvPr/>
        </p:nvSpPr>
        <p:spPr>
          <a:xfrm>
            <a:off x="5792890" y="2768339"/>
            <a:ext cx="750013" cy="153888"/>
          </a:xfrm>
          <a:prstGeom prst="rect">
            <a:avLst/>
          </a:prstGeom>
          <a:solidFill>
            <a:schemeClr val="bg1"/>
          </a:solid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1000" b="0" i="1" u="none" strike="noStrike" kern="1200" cap="none" spc="0" normalizeH="0" baseline="0" noProof="0">
                <a:ln>
                  <a:noFill/>
                </a:ln>
                <a:solidFill>
                  <a:srgbClr val="313131"/>
                </a:solidFill>
                <a:effectLst/>
                <a:uLnTx/>
                <a:uFillTx/>
                <a:latin typeface="Open Sans"/>
                <a:ea typeface="+mn-ea"/>
                <a:cs typeface="+mn-cs"/>
              </a:rPr>
              <a:t>Agile Team</a:t>
            </a:r>
          </a:p>
        </p:txBody>
      </p:sp>
      <p:pic>
        <p:nvPicPr>
          <p:cNvPr id="130" name="Picture 129">
            <a:extLst>
              <a:ext uri="{FF2B5EF4-FFF2-40B4-BE49-F238E27FC236}">
                <a16:creationId xmlns:a16="http://schemas.microsoft.com/office/drawing/2014/main" id="{1B07F644-3F0E-45E8-B12B-6FC87F4EB02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02662" y="2936063"/>
            <a:ext cx="661824" cy="578724"/>
          </a:xfrm>
          <a:prstGeom prst="rect">
            <a:avLst/>
          </a:prstGeom>
        </p:spPr>
      </p:pic>
      <p:sp>
        <p:nvSpPr>
          <p:cNvPr id="131" name="Rectangle 130">
            <a:extLst>
              <a:ext uri="{FF2B5EF4-FFF2-40B4-BE49-F238E27FC236}">
                <a16:creationId xmlns:a16="http://schemas.microsoft.com/office/drawing/2014/main" id="{33F16F90-7D83-46FD-A3BF-AED489C3AD39}"/>
              </a:ext>
            </a:extLst>
          </p:cNvPr>
          <p:cNvSpPr/>
          <p:nvPr/>
        </p:nvSpPr>
        <p:spPr bwMode="gray">
          <a:xfrm>
            <a:off x="7522094" y="3535233"/>
            <a:ext cx="822960" cy="182880"/>
          </a:xfrm>
          <a:prstGeom prst="rect">
            <a:avLst/>
          </a:prstGeom>
          <a:solidFill>
            <a:srgbClr val="0070C0"/>
          </a:solidFill>
          <a:ln w="19050" algn="ctr">
            <a:noFill/>
            <a:miter lim="800000"/>
            <a:headEnd/>
            <a:tailEnd/>
          </a:ln>
        </p:spPr>
        <p:txBody>
          <a:bodyPr wrap="square" lIns="0" tIns="88900" rIns="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i="0" u="none" strike="noStrike" kern="1200" cap="none" spc="0" normalizeH="0" baseline="0" noProof="0">
                <a:ln>
                  <a:noFill/>
                </a:ln>
                <a:solidFill>
                  <a:prstClr val="white"/>
                </a:solidFill>
                <a:effectLst/>
                <a:uLnTx/>
                <a:uFillTx/>
                <a:latin typeface="Open Sans"/>
                <a:ea typeface="+mn-ea"/>
                <a:cs typeface="+mn-cs"/>
              </a:rPr>
              <a:t>AI / ANALYTICS</a:t>
            </a:r>
          </a:p>
        </p:txBody>
      </p:sp>
    </p:spTree>
    <p:extLst>
      <p:ext uri="{BB962C8B-B14F-4D97-AF65-F5344CB8AC3E}">
        <p14:creationId xmlns:p14="http://schemas.microsoft.com/office/powerpoint/2010/main" val="408087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5">
            <a:extLst>
              <a:ext uri="{FF2B5EF4-FFF2-40B4-BE49-F238E27FC236}">
                <a16:creationId xmlns:a16="http://schemas.microsoft.com/office/drawing/2014/main" id="{273025E9-A5B2-4DCC-9A29-1DA3471B3425}"/>
              </a:ext>
            </a:extLst>
          </p:cNvPr>
          <p:cNvSpPr txBox="1">
            <a:spLocks/>
          </p:cNvSpPr>
          <p:nvPr/>
        </p:nvSpPr>
        <p:spPr>
          <a:xfrm>
            <a:off x="6127997" y="4030161"/>
            <a:ext cx="2741892" cy="3018702"/>
          </a:xfrm>
          <a:prstGeom prst="rect">
            <a:avLst/>
          </a:prstGeom>
        </p:spPr>
        <p:txBody>
          <a:bodyPr wrap="square" lIns="0" tIns="0" rIns="0" bIns="0" anchor="t">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285750" indent="-285750">
              <a:buFont typeface="Wingdings" panose="05000000000000000000" pitchFamily="2" charset="2"/>
              <a:buChar char="v"/>
            </a:pPr>
            <a:r>
              <a:rPr lang="en-US" sz="1000" dirty="0">
                <a:solidFill>
                  <a:schemeClr val="tx1"/>
                </a:solidFill>
                <a:latin typeface="Verdana"/>
                <a:ea typeface="Verdana"/>
                <a:cs typeface="Verdana"/>
              </a:rPr>
              <a:t>Participants will be required to complete a take home ‘Capstone’ project. The project will involve many of the same tools and practices learned during the Bootcamp. </a:t>
            </a:r>
          </a:p>
          <a:p>
            <a:pPr marL="285750" indent="-285750">
              <a:buFont typeface="Wingdings" panose="05000000000000000000" pitchFamily="2" charset="2"/>
              <a:buChar char="v"/>
            </a:pPr>
            <a:endParaRPr lang="en-US" sz="1000" dirty="0">
              <a:solidFill>
                <a:schemeClr val="tx1"/>
              </a:solidFill>
              <a:latin typeface="Verdana"/>
              <a:ea typeface="Verdana"/>
              <a:cs typeface="Verdana"/>
            </a:endParaRPr>
          </a:p>
          <a:p>
            <a:pPr marL="285750" indent="-285750">
              <a:buFont typeface="Wingdings" panose="05000000000000000000" pitchFamily="2" charset="2"/>
              <a:buChar char="v"/>
            </a:pPr>
            <a:r>
              <a:rPr lang="en-US" sz="1000" dirty="0">
                <a:solidFill>
                  <a:schemeClr val="tx1"/>
                </a:solidFill>
                <a:latin typeface="Verdana"/>
                <a:ea typeface="Verdana"/>
                <a:cs typeface="Verdana"/>
              </a:rPr>
              <a:t>Upon completion, this project will be demoed to a learning coach who will determine if it meets sufficient criteria for passing. Participants are expected to complete the Capstone project within 4 weeks from the program start date</a:t>
            </a:r>
          </a:p>
        </p:txBody>
      </p:sp>
      <p:grpSp>
        <p:nvGrpSpPr>
          <p:cNvPr id="27" name="Group 26">
            <a:extLst>
              <a:ext uri="{FF2B5EF4-FFF2-40B4-BE49-F238E27FC236}">
                <a16:creationId xmlns:a16="http://schemas.microsoft.com/office/drawing/2014/main" id="{A8A591AF-9FA6-492B-AA00-CEF5CDAA7B7E}"/>
              </a:ext>
            </a:extLst>
          </p:cNvPr>
          <p:cNvGrpSpPr/>
          <p:nvPr/>
        </p:nvGrpSpPr>
        <p:grpSpPr>
          <a:xfrm>
            <a:off x="365969" y="3481825"/>
            <a:ext cx="11612880" cy="2917667"/>
            <a:chOff x="350676" y="3284115"/>
            <a:chExt cx="11612880" cy="2917667"/>
          </a:xfrm>
        </p:grpSpPr>
        <p:sp>
          <p:nvSpPr>
            <p:cNvPr id="28" name="AutoShape 5">
              <a:extLst>
                <a:ext uri="{FF2B5EF4-FFF2-40B4-BE49-F238E27FC236}">
                  <a16:creationId xmlns:a16="http://schemas.microsoft.com/office/drawing/2014/main" id="{4FE1EB84-5654-40F0-996C-0F04FCB5D184}"/>
                </a:ext>
              </a:extLst>
            </p:cNvPr>
            <p:cNvSpPr>
              <a:spLocks noChangeArrowheads="1"/>
            </p:cNvSpPr>
            <p:nvPr/>
          </p:nvSpPr>
          <p:spPr bwMode="gray">
            <a:xfrm>
              <a:off x="8854596" y="3284115"/>
              <a:ext cx="3108960" cy="463156"/>
            </a:xfrm>
            <a:prstGeom prst="chevron">
              <a:avLst>
                <a:gd name="adj" fmla="val 34975"/>
              </a:avLst>
            </a:prstGeom>
            <a:solidFill>
              <a:srgbClr val="0076A8"/>
            </a:solidFill>
            <a:ln w="12700" cap="rnd" algn="ctr">
              <a:noFill/>
              <a:miter lim="800000"/>
              <a:headEnd/>
              <a:tailEnd/>
            </a:ln>
          </p:spPr>
          <p:txBody>
            <a:bodyPr lIns="88900" tIns="88900" rIns="88900" bIns="88900" anchor="ctr" anchorCtr="0"/>
            <a:lstStyle/>
            <a:p>
              <a:pPr lvl="1">
                <a:lnSpc>
                  <a:spcPct val="106000"/>
                </a:lnSpc>
              </a:pPr>
              <a:r>
                <a:rPr lang="en-US" sz="1200" b="1">
                  <a:solidFill>
                    <a:schemeClr val="bg1"/>
                  </a:solidFill>
                </a:rPr>
                <a:t>Industry Certification</a:t>
              </a:r>
            </a:p>
          </p:txBody>
        </p:sp>
        <p:sp>
          <p:nvSpPr>
            <p:cNvPr id="29" name="Text Placeholder 5">
              <a:extLst>
                <a:ext uri="{FF2B5EF4-FFF2-40B4-BE49-F238E27FC236}">
                  <a16:creationId xmlns:a16="http://schemas.microsoft.com/office/drawing/2014/main" id="{2A4273F2-B965-4E38-BA35-FDAB72C27826}"/>
                </a:ext>
              </a:extLst>
            </p:cNvPr>
            <p:cNvSpPr txBox="1">
              <a:spLocks/>
            </p:cNvSpPr>
            <p:nvPr/>
          </p:nvSpPr>
          <p:spPr>
            <a:xfrm>
              <a:off x="8880216" y="3834889"/>
              <a:ext cx="3009915" cy="2366893"/>
            </a:xfrm>
            <a:prstGeom prst="rect">
              <a:avLst/>
            </a:prstGeom>
          </p:spPr>
          <p:txBody>
            <a:bodyPr wrap="square" lIns="0" tIns="0" rIns="0" bIns="0" anchor="t">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285750" indent="-285750">
                <a:buFont typeface="Wingdings" panose="05000000000000000000" pitchFamily="2" charset="2"/>
                <a:buChar char="v"/>
              </a:pPr>
              <a:r>
                <a:rPr lang="en-US" sz="1000">
                  <a:solidFill>
                    <a:schemeClr val="tx1"/>
                  </a:solidFill>
                  <a:latin typeface="Verdana"/>
                  <a:ea typeface="Verdana"/>
                  <a:cs typeface="Verdana"/>
                </a:rPr>
                <a:t>Participants will be required to complete obtain the </a:t>
              </a:r>
              <a:r>
                <a:rPr lang="en-US" sz="1000" b="1">
                  <a:solidFill>
                    <a:schemeClr val="tx1"/>
                  </a:solidFill>
                  <a:latin typeface="Verdana"/>
                  <a:ea typeface="Verdana"/>
                  <a:cs typeface="Verdana"/>
                </a:rPr>
                <a:t>Certified Kubernetes Application Developer (CKAD) </a:t>
              </a:r>
              <a:r>
                <a:rPr lang="en-US" sz="1000">
                  <a:solidFill>
                    <a:schemeClr val="tx1"/>
                  </a:solidFill>
                  <a:latin typeface="Verdana"/>
                  <a:ea typeface="Verdana"/>
                  <a:cs typeface="Verdana"/>
                </a:rPr>
                <a:t>certification after the bootcamp. Prior to taking the exam the participants will need to complete an online CKAD training course. Participants are expected to take the exam within 10 weeks of the cohort start date</a:t>
              </a:r>
              <a:br>
                <a:rPr lang="en-US" sz="1000">
                  <a:solidFill>
                    <a:schemeClr val="tx1"/>
                  </a:solidFill>
                  <a:latin typeface="Verdana"/>
                  <a:ea typeface="Verdana"/>
                  <a:cs typeface="Verdana"/>
                </a:rPr>
              </a:br>
              <a:endParaRPr lang="en-US" sz="1000">
                <a:solidFill>
                  <a:schemeClr val="tx1"/>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v"/>
              </a:pPr>
              <a:r>
                <a:rPr lang="en-US" sz="1000">
                  <a:solidFill>
                    <a:schemeClr val="tx1"/>
                  </a:solidFill>
                  <a:latin typeface="Verdana" panose="020B0604030504040204" pitchFamily="34" charset="0"/>
                  <a:ea typeface="Verdana" panose="020B0604030504040204" pitchFamily="34" charset="0"/>
                </a:rPr>
                <a:t>Upon successful completion of the capstone project and the certification, participants will be badged as a Deloitte DevOps Engineer. This badge will show up against their profile in DPN</a:t>
              </a:r>
            </a:p>
          </p:txBody>
        </p:sp>
        <p:sp>
          <p:nvSpPr>
            <p:cNvPr id="31" name="AutoShape 3">
              <a:extLst>
                <a:ext uri="{FF2B5EF4-FFF2-40B4-BE49-F238E27FC236}">
                  <a16:creationId xmlns:a16="http://schemas.microsoft.com/office/drawing/2014/main" id="{B794CB58-386A-41B2-BCD8-F6EE594AEB5A}"/>
                </a:ext>
              </a:extLst>
            </p:cNvPr>
            <p:cNvSpPr>
              <a:spLocks noChangeArrowheads="1"/>
            </p:cNvSpPr>
            <p:nvPr/>
          </p:nvSpPr>
          <p:spPr bwMode="gray">
            <a:xfrm>
              <a:off x="350676" y="3284115"/>
              <a:ext cx="2932582" cy="461933"/>
            </a:xfrm>
            <a:prstGeom prst="chevron">
              <a:avLst>
                <a:gd name="adj" fmla="val 34952"/>
              </a:avLst>
            </a:prstGeom>
            <a:solidFill>
              <a:schemeClr val="bg1"/>
            </a:solidFill>
            <a:ln w="19050" cap="rnd" algn="ctr">
              <a:solidFill>
                <a:schemeClr val="accent6">
                  <a:lumMod val="60000"/>
                  <a:lumOff val="40000"/>
                </a:schemeClr>
              </a:solidFill>
              <a:prstDash val="lgDash"/>
              <a:miter lim="800000"/>
              <a:headEnd/>
              <a:tailEnd/>
            </a:ln>
          </p:spPr>
          <p:txBody>
            <a:bodyPr lIns="88900" tIns="88900" rIns="88900" bIns="88900" anchor="ctr" anchorCtr="0"/>
            <a:lstStyle/>
            <a:p>
              <a:pPr lvl="1">
                <a:lnSpc>
                  <a:spcPct val="106000"/>
                </a:lnSpc>
                <a:defRPr/>
              </a:pPr>
              <a:r>
                <a:rPr lang="en-US" sz="1200" b="1">
                  <a:solidFill>
                    <a:schemeClr val="accent6">
                      <a:lumMod val="60000"/>
                      <a:lumOff val="40000"/>
                    </a:schemeClr>
                  </a:solidFill>
                  <a:cs typeface="Calibri"/>
                </a:rPr>
                <a:t>Pre-Work (Optional)</a:t>
              </a:r>
            </a:p>
          </p:txBody>
        </p:sp>
        <p:sp>
          <p:nvSpPr>
            <p:cNvPr id="32" name="AutoShape 4">
              <a:extLst>
                <a:ext uri="{FF2B5EF4-FFF2-40B4-BE49-F238E27FC236}">
                  <a16:creationId xmlns:a16="http://schemas.microsoft.com/office/drawing/2014/main" id="{DF69982A-D09F-4355-A47D-6BEC0A92D1F8}"/>
                </a:ext>
              </a:extLst>
            </p:cNvPr>
            <p:cNvSpPr>
              <a:spLocks noChangeArrowheads="1"/>
            </p:cNvSpPr>
            <p:nvPr/>
          </p:nvSpPr>
          <p:spPr bwMode="gray">
            <a:xfrm>
              <a:off x="3185316" y="3284115"/>
              <a:ext cx="2834640" cy="461933"/>
            </a:xfrm>
            <a:prstGeom prst="chevron">
              <a:avLst>
                <a:gd name="adj" fmla="val 34975"/>
              </a:avLst>
            </a:prstGeom>
            <a:solidFill>
              <a:schemeClr val="accent6">
                <a:lumMod val="60000"/>
                <a:lumOff val="40000"/>
              </a:schemeClr>
            </a:solidFill>
            <a:ln w="12700" cap="rnd" algn="ctr">
              <a:noFill/>
              <a:miter lim="800000"/>
              <a:headEnd/>
              <a:tailEnd/>
            </a:ln>
          </p:spPr>
          <p:txBody>
            <a:bodyPr lIns="88900" tIns="88900" rIns="88900" bIns="88900" anchor="ctr" anchorCtr="0"/>
            <a:lstStyle/>
            <a:p>
              <a:pPr lvl="1">
                <a:lnSpc>
                  <a:spcPct val="106000"/>
                </a:lnSpc>
              </a:pPr>
              <a:r>
                <a:rPr lang="en-US" sz="1200" b="1">
                  <a:solidFill>
                    <a:schemeClr val="bg1"/>
                  </a:solidFill>
                </a:rPr>
                <a:t>Bootcamp</a:t>
              </a:r>
            </a:p>
          </p:txBody>
        </p:sp>
        <p:sp>
          <p:nvSpPr>
            <p:cNvPr id="33" name="AutoShape 5">
              <a:extLst>
                <a:ext uri="{FF2B5EF4-FFF2-40B4-BE49-F238E27FC236}">
                  <a16:creationId xmlns:a16="http://schemas.microsoft.com/office/drawing/2014/main" id="{A2B35F50-9AA8-4F71-A26F-99B2C9838947}"/>
                </a:ext>
              </a:extLst>
            </p:cNvPr>
            <p:cNvSpPr>
              <a:spLocks noChangeArrowheads="1"/>
            </p:cNvSpPr>
            <p:nvPr/>
          </p:nvSpPr>
          <p:spPr bwMode="gray">
            <a:xfrm>
              <a:off x="6019956" y="3284115"/>
              <a:ext cx="2834640" cy="461933"/>
            </a:xfrm>
            <a:prstGeom prst="chevron">
              <a:avLst>
                <a:gd name="adj" fmla="val 34975"/>
              </a:avLst>
            </a:prstGeom>
            <a:solidFill>
              <a:schemeClr val="accent6">
                <a:lumMod val="60000"/>
                <a:lumOff val="40000"/>
              </a:schemeClr>
            </a:solidFill>
            <a:ln w="12700" cap="rnd" algn="ctr">
              <a:noFill/>
              <a:miter lim="800000"/>
              <a:headEnd/>
              <a:tailEnd/>
            </a:ln>
          </p:spPr>
          <p:txBody>
            <a:bodyPr lIns="88900" tIns="88900" rIns="88900" bIns="88900" anchor="ctr" anchorCtr="0"/>
            <a:lstStyle/>
            <a:p>
              <a:pPr lvl="1">
                <a:lnSpc>
                  <a:spcPct val="106000"/>
                </a:lnSpc>
              </a:pPr>
              <a:r>
                <a:rPr lang="en-US" sz="1200" b="1">
                  <a:solidFill>
                    <a:schemeClr val="bg1"/>
                  </a:solidFill>
                </a:rPr>
                <a:t>Capstone Project</a:t>
              </a:r>
            </a:p>
          </p:txBody>
        </p:sp>
        <p:sp>
          <p:nvSpPr>
            <p:cNvPr id="34" name="Text Placeholder 5">
              <a:extLst>
                <a:ext uri="{FF2B5EF4-FFF2-40B4-BE49-F238E27FC236}">
                  <a16:creationId xmlns:a16="http://schemas.microsoft.com/office/drawing/2014/main" id="{2F14EA00-C770-4AFA-B83D-DE2CC1EE485F}"/>
                </a:ext>
              </a:extLst>
            </p:cNvPr>
            <p:cNvSpPr txBox="1">
              <a:spLocks/>
            </p:cNvSpPr>
            <p:nvPr/>
          </p:nvSpPr>
          <p:spPr>
            <a:xfrm>
              <a:off x="356441" y="3838013"/>
              <a:ext cx="2643934" cy="2360646"/>
            </a:xfrm>
            <a:prstGeom prst="rect">
              <a:avLst/>
            </a:prstGeom>
          </p:spPr>
          <p:txBody>
            <a:bodyPr wrap="square" lIns="0" tIns="0" rIns="0" bIns="0" anchor="t">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285750" indent="-285750" fontAlgn="ctr">
                <a:buFont typeface="Wingdings" panose="05000000000000000000" pitchFamily="2" charset="2"/>
                <a:buChar char="v"/>
                <a:defRPr/>
              </a:pPr>
              <a:r>
                <a:rPr lang="en-US" sz="1000">
                  <a:solidFill>
                    <a:schemeClr val="tx1"/>
                  </a:solidFill>
                  <a:latin typeface="Verdana"/>
                  <a:ea typeface="Verdana"/>
                  <a:cs typeface="Verdana"/>
                </a:rPr>
                <a:t>Participants will be required to complete ~5 hours of online course content before the Bootcamp, if not already familiar with the prescribed content. The pre work includes:</a:t>
              </a:r>
            </a:p>
            <a:p>
              <a:pPr marL="465455" lvl="1" indent="-179705">
                <a:buFont typeface="Wingdings" charset="0"/>
                <a:buChar char="§"/>
                <a:defRPr/>
              </a:pPr>
              <a:r>
                <a:rPr lang="en-US" sz="1000">
                  <a:solidFill>
                    <a:schemeClr val="tx1"/>
                  </a:solidFill>
                  <a:latin typeface="Verdana"/>
                  <a:ea typeface="Verdana"/>
                  <a:cs typeface="Verdana"/>
                </a:rPr>
                <a:t>Git Tutorial</a:t>
              </a:r>
            </a:p>
            <a:p>
              <a:pPr marL="465455" lvl="1" indent="-179705">
                <a:buFont typeface="Wingdings" charset="0"/>
                <a:buChar char="§"/>
                <a:defRPr/>
              </a:pPr>
              <a:r>
                <a:rPr lang="en-US" sz="1000">
                  <a:solidFill>
                    <a:schemeClr val="tx1"/>
                  </a:solidFill>
                  <a:latin typeface="Verdana"/>
                  <a:ea typeface="Verdana"/>
                  <a:cs typeface="Verdana"/>
                </a:rPr>
                <a:t>GitHub Tutorial</a:t>
              </a:r>
            </a:p>
            <a:p>
              <a:pPr marL="465455" lvl="1" indent="-179705">
                <a:buFont typeface="Wingdings" charset="0"/>
                <a:buChar char="§"/>
                <a:defRPr/>
              </a:pPr>
              <a:r>
                <a:rPr lang="en-US" sz="1000">
                  <a:solidFill>
                    <a:schemeClr val="tx1"/>
                  </a:solidFill>
                  <a:latin typeface="Verdana"/>
                  <a:ea typeface="Verdana"/>
                  <a:cs typeface="Verdana"/>
                </a:rPr>
                <a:t>Kubernetes Tutorial</a:t>
              </a:r>
            </a:p>
            <a:p>
              <a:pPr marL="465455" lvl="1" indent="-179705">
                <a:buFont typeface="Wingdings" charset="0"/>
                <a:buChar char="§"/>
                <a:defRPr/>
              </a:pPr>
              <a:r>
                <a:rPr lang="en-US" sz="1000">
                  <a:solidFill>
                    <a:schemeClr val="tx1"/>
                  </a:solidFill>
                  <a:latin typeface="Verdana"/>
                  <a:ea typeface="Verdana"/>
                  <a:cs typeface="Verdana"/>
                </a:rPr>
                <a:t>Terraform Tutorial</a:t>
              </a:r>
            </a:p>
            <a:p>
              <a:pPr marL="465455" lvl="1" indent="-179705">
                <a:buFont typeface="Wingdings" charset="0"/>
                <a:buChar char="§"/>
                <a:defRPr/>
              </a:pPr>
              <a:r>
                <a:rPr lang="en-US" sz="1000">
                  <a:solidFill>
                    <a:schemeClr val="tx1"/>
                  </a:solidFill>
                  <a:latin typeface="Verdana"/>
                  <a:ea typeface="Verdana"/>
                  <a:cs typeface="Verdana"/>
                </a:rPr>
                <a:t>Packer Tutorial</a:t>
              </a:r>
              <a:endParaRPr lang="en-US" sz="100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465455" lvl="1" indent="-285750" fontAlgn="ctr">
                <a:buFont typeface="Wingdings" panose="05000000000000000000" pitchFamily="2" charset="2"/>
                <a:buChar char="§"/>
                <a:defRPr/>
              </a:pPr>
              <a:endParaRPr lang="en-US" sz="200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35" name="Text Placeholder 5">
              <a:extLst>
                <a:ext uri="{FF2B5EF4-FFF2-40B4-BE49-F238E27FC236}">
                  <a16:creationId xmlns:a16="http://schemas.microsoft.com/office/drawing/2014/main" id="{6C67E7A9-0D7F-4DDF-8CD9-11A00BA6C52F}"/>
                </a:ext>
              </a:extLst>
            </p:cNvPr>
            <p:cNvSpPr txBox="1">
              <a:spLocks/>
            </p:cNvSpPr>
            <p:nvPr/>
          </p:nvSpPr>
          <p:spPr>
            <a:xfrm>
              <a:off x="3185316" y="3838013"/>
              <a:ext cx="2741892" cy="2360647"/>
            </a:xfrm>
            <a:prstGeom prst="rect">
              <a:avLst/>
            </a:prstGeom>
          </p:spPr>
          <p:txBody>
            <a:bodyPr wrap="square" lIns="0" tIns="0" rIns="0" bIns="0" anchor="t">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285750" indent="-285750">
                <a:buFont typeface="Wingdings" panose="05000000000000000000" pitchFamily="2" charset="2"/>
                <a:buChar char="v"/>
              </a:pPr>
              <a:r>
                <a:rPr lang="en-US" sz="1000">
                  <a:solidFill>
                    <a:schemeClr val="tx1"/>
                  </a:solidFill>
                  <a:latin typeface="Verdana"/>
                  <a:ea typeface="Verdana"/>
                  <a:cs typeface="Verdana"/>
                </a:rPr>
                <a:t>Participants attend a 4-day virtual training that provides hands-on immersion into DevOps engineering, practices, and tools in an interactive workshop / lab-based format</a:t>
              </a:r>
            </a:p>
            <a:p>
              <a:pPr marL="285750" indent="-285750">
                <a:buFont typeface="Wingdings" panose="05000000000000000000" pitchFamily="2" charset="2"/>
                <a:buChar char="v"/>
              </a:pPr>
              <a:r>
                <a:rPr lang="en-US" sz="1000">
                  <a:solidFill>
                    <a:schemeClr val="tx1"/>
                  </a:solidFill>
                  <a:latin typeface="Verdana"/>
                  <a:ea typeface="Verdana"/>
                  <a:cs typeface="Verdana"/>
                </a:rPr>
                <a:t>Participants will be trained on:</a:t>
              </a:r>
              <a:endParaRPr lang="en-US" sz="1000">
                <a:solidFill>
                  <a:schemeClr val="tx1"/>
                </a:solidFill>
                <a:latin typeface="Verdana" panose="020B0604030504040204" pitchFamily="34" charset="0"/>
                <a:ea typeface="Verdana" panose="020B0604030504040204" pitchFamily="34" charset="0"/>
                <a:cs typeface="Verdana"/>
              </a:endParaRPr>
            </a:p>
            <a:p>
              <a:pPr marL="465455" lvl="1" indent="-285750">
                <a:buFont typeface="Wingdings" panose="05000000000000000000" pitchFamily="2" charset="2"/>
                <a:buChar char="§"/>
              </a:pPr>
              <a:r>
                <a:rPr lang="en-US" sz="1000">
                  <a:solidFill>
                    <a:schemeClr val="tx1"/>
                  </a:solidFill>
                  <a:latin typeface="Verdana" panose="020B0604030504040204" pitchFamily="34" charset="0"/>
                  <a:ea typeface="Verdana" panose="020B0604030504040204" pitchFamily="34" charset="0"/>
                </a:rPr>
                <a:t>CI/CD pipelines in Jenkins</a:t>
              </a:r>
              <a:endParaRPr lang="en-US" sz="100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465455" lvl="1" indent="-285750">
                <a:buFont typeface="Wingdings" panose="05000000000000000000" pitchFamily="2" charset="2"/>
                <a:buChar char="§"/>
              </a:pPr>
              <a:r>
                <a:rPr lang="en-US" sz="1000">
                  <a:solidFill>
                    <a:schemeClr val="tx1"/>
                  </a:solidFill>
                  <a:latin typeface="Verdana" panose="020B0604030504040204" pitchFamily="34" charset="0"/>
                  <a:ea typeface="Verdana" panose="020B0604030504040204" pitchFamily="34" charset="0"/>
                </a:rPr>
                <a:t>Containerization</a:t>
              </a:r>
              <a:endParaRPr lang="en-US" sz="100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465455" lvl="1" indent="-285750">
                <a:buFont typeface="Wingdings" panose="05000000000000000000" pitchFamily="2" charset="2"/>
                <a:buChar char="§"/>
              </a:pPr>
              <a:r>
                <a:rPr lang="en-US" sz="1000">
                  <a:solidFill>
                    <a:schemeClr val="tx1"/>
                  </a:solidFill>
                  <a:latin typeface="Verdana" panose="020B0604030504040204" pitchFamily="34" charset="0"/>
                  <a:ea typeface="Verdana" panose="020B0604030504040204" pitchFamily="34" charset="0"/>
                </a:rPr>
                <a:t>Container deployment using Kubernetes</a:t>
              </a:r>
              <a:endParaRPr lang="en-US" sz="100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465455" lvl="1" indent="-285750">
                <a:buFont typeface="Wingdings" panose="05000000000000000000" pitchFamily="2" charset="2"/>
                <a:buChar char="§"/>
              </a:pPr>
              <a:r>
                <a:rPr lang="en-US" sz="1000">
                  <a:solidFill>
                    <a:schemeClr val="tx1"/>
                  </a:solidFill>
                  <a:latin typeface="Verdana"/>
                  <a:ea typeface="Verdana"/>
                  <a:cs typeface="Verdana"/>
                </a:rPr>
                <a:t>Infrastructure as Code tools</a:t>
              </a:r>
            </a:p>
            <a:p>
              <a:pPr marL="465455" lvl="1" indent="-285750">
                <a:buFont typeface="Wingdings" panose="05000000000000000000" pitchFamily="2" charset="2"/>
                <a:buChar char="§"/>
              </a:pPr>
              <a:r>
                <a:rPr lang="en-US" sz="1000">
                  <a:solidFill>
                    <a:schemeClr val="tx1"/>
                  </a:solidFill>
                  <a:latin typeface="Verdana"/>
                  <a:ea typeface="Verdana"/>
                  <a:cs typeface="Verdana"/>
                </a:rPr>
                <a:t>SRE techniques</a:t>
              </a:r>
            </a:p>
          </p:txBody>
        </p:sp>
        <p:grpSp>
          <p:nvGrpSpPr>
            <p:cNvPr id="37" name="Education_Fill_14">
              <a:extLst>
                <a:ext uri="{FF2B5EF4-FFF2-40B4-BE49-F238E27FC236}">
                  <a16:creationId xmlns:a16="http://schemas.microsoft.com/office/drawing/2014/main" id="{124EF61C-747E-4A9A-AFF7-E9F1CFC47333}"/>
                </a:ext>
              </a:extLst>
            </p:cNvPr>
            <p:cNvGrpSpPr>
              <a:grpSpLocks noChangeAspect="1"/>
            </p:cNvGrpSpPr>
            <p:nvPr/>
          </p:nvGrpSpPr>
          <p:grpSpPr bwMode="auto">
            <a:xfrm>
              <a:off x="9061076" y="3323108"/>
              <a:ext cx="430283" cy="384945"/>
              <a:chOff x="4932" y="2688"/>
              <a:chExt cx="229" cy="340"/>
            </a:xfrm>
            <a:solidFill>
              <a:schemeClr val="bg1"/>
            </a:solidFill>
          </p:grpSpPr>
          <p:sp>
            <p:nvSpPr>
              <p:cNvPr id="42" name="Freeform 683">
                <a:extLst>
                  <a:ext uri="{FF2B5EF4-FFF2-40B4-BE49-F238E27FC236}">
                    <a16:creationId xmlns:a16="http://schemas.microsoft.com/office/drawing/2014/main" id="{8158A4AE-F206-4939-90D1-F813959E33BD}"/>
                  </a:ext>
                </a:extLst>
              </p:cNvPr>
              <p:cNvSpPr>
                <a:spLocks noEditPoints="1"/>
              </p:cNvSpPr>
              <p:nvPr/>
            </p:nvSpPr>
            <p:spPr bwMode="auto">
              <a:xfrm>
                <a:off x="5002" y="2764"/>
                <a:ext cx="89" cy="131"/>
              </a:xfrm>
              <a:custGeom>
                <a:avLst/>
                <a:gdLst>
                  <a:gd name="T0" fmla="*/ 188 w 198"/>
                  <a:gd name="T1" fmla="*/ 99 h 198"/>
                  <a:gd name="T2" fmla="*/ 194 w 198"/>
                  <a:gd name="T3" fmla="*/ 81 h 198"/>
                  <a:gd name="T4" fmla="*/ 198 w 198"/>
                  <a:gd name="T5" fmla="*/ 72 h 198"/>
                  <a:gd name="T6" fmla="*/ 190 w 198"/>
                  <a:gd name="T7" fmla="*/ 67 h 198"/>
                  <a:gd name="T8" fmla="*/ 176 w 198"/>
                  <a:gd name="T9" fmla="*/ 54 h 198"/>
                  <a:gd name="T10" fmla="*/ 172 w 198"/>
                  <a:gd name="T11" fmla="*/ 36 h 198"/>
                  <a:gd name="T12" fmla="*/ 171 w 198"/>
                  <a:gd name="T13" fmla="*/ 26 h 198"/>
                  <a:gd name="T14" fmla="*/ 162 w 198"/>
                  <a:gd name="T15" fmla="*/ 25 h 198"/>
                  <a:gd name="T16" fmla="*/ 143 w 198"/>
                  <a:gd name="T17" fmla="*/ 21 h 198"/>
                  <a:gd name="T18" fmla="*/ 131 w 198"/>
                  <a:gd name="T19" fmla="*/ 7 h 198"/>
                  <a:gd name="T20" fmla="*/ 125 w 198"/>
                  <a:gd name="T21" fmla="*/ 0 h 198"/>
                  <a:gd name="T22" fmla="*/ 117 w 198"/>
                  <a:gd name="T23" fmla="*/ 4 h 198"/>
                  <a:gd name="T24" fmla="*/ 99 w 198"/>
                  <a:gd name="T25" fmla="*/ 9 h 198"/>
                  <a:gd name="T26" fmla="*/ 80 w 198"/>
                  <a:gd name="T27" fmla="*/ 5 h 198"/>
                  <a:gd name="T28" fmla="*/ 72 w 198"/>
                  <a:gd name="T29" fmla="*/ 3 h 198"/>
                  <a:gd name="T30" fmla="*/ 72 w 198"/>
                  <a:gd name="T31" fmla="*/ 3 h 198"/>
                  <a:gd name="T32" fmla="*/ 67 w 198"/>
                  <a:gd name="T33" fmla="*/ 9 h 198"/>
                  <a:gd name="T34" fmla="*/ 54 w 198"/>
                  <a:gd name="T35" fmla="*/ 22 h 198"/>
                  <a:gd name="T36" fmla="*/ 35 w 198"/>
                  <a:gd name="T37" fmla="*/ 26 h 198"/>
                  <a:gd name="T38" fmla="*/ 26 w 198"/>
                  <a:gd name="T39" fmla="*/ 27 h 198"/>
                  <a:gd name="T40" fmla="*/ 25 w 198"/>
                  <a:gd name="T41" fmla="*/ 36 h 198"/>
                  <a:gd name="T42" fmla="*/ 21 w 198"/>
                  <a:gd name="T43" fmla="*/ 54 h 198"/>
                  <a:gd name="T44" fmla="*/ 7 w 198"/>
                  <a:gd name="T45" fmla="*/ 67 h 198"/>
                  <a:gd name="T46" fmla="*/ 0 w 198"/>
                  <a:gd name="T47" fmla="*/ 73 h 198"/>
                  <a:gd name="T48" fmla="*/ 3 w 198"/>
                  <a:gd name="T49" fmla="*/ 81 h 198"/>
                  <a:gd name="T50" fmla="*/ 9 w 198"/>
                  <a:gd name="T51" fmla="*/ 99 h 198"/>
                  <a:gd name="T52" fmla="*/ 3 w 198"/>
                  <a:gd name="T53" fmla="*/ 117 h 198"/>
                  <a:gd name="T54" fmla="*/ 0 w 198"/>
                  <a:gd name="T55" fmla="*/ 126 h 198"/>
                  <a:gd name="T56" fmla="*/ 7 w 198"/>
                  <a:gd name="T57" fmla="*/ 131 h 198"/>
                  <a:gd name="T58" fmla="*/ 21 w 198"/>
                  <a:gd name="T59" fmla="*/ 144 h 198"/>
                  <a:gd name="T60" fmla="*/ 25 w 198"/>
                  <a:gd name="T61" fmla="*/ 162 h 198"/>
                  <a:gd name="T62" fmla="*/ 26 w 198"/>
                  <a:gd name="T63" fmla="*/ 172 h 198"/>
                  <a:gd name="T64" fmla="*/ 35 w 198"/>
                  <a:gd name="T65" fmla="*/ 173 h 198"/>
                  <a:gd name="T66" fmla="*/ 54 w 198"/>
                  <a:gd name="T67" fmla="*/ 177 h 198"/>
                  <a:gd name="T68" fmla="*/ 67 w 198"/>
                  <a:gd name="T69" fmla="*/ 191 h 198"/>
                  <a:gd name="T70" fmla="*/ 72 w 198"/>
                  <a:gd name="T71" fmla="*/ 198 h 198"/>
                  <a:gd name="T72" fmla="*/ 80 w 198"/>
                  <a:gd name="T73" fmla="*/ 194 h 198"/>
                  <a:gd name="T74" fmla="*/ 99 w 198"/>
                  <a:gd name="T75" fmla="*/ 189 h 198"/>
                  <a:gd name="T76" fmla="*/ 117 w 198"/>
                  <a:gd name="T77" fmla="*/ 193 h 198"/>
                  <a:gd name="T78" fmla="*/ 125 w 198"/>
                  <a:gd name="T79" fmla="*/ 195 h 198"/>
                  <a:gd name="T80" fmla="*/ 125 w 198"/>
                  <a:gd name="T81" fmla="*/ 195 h 198"/>
                  <a:gd name="T82" fmla="*/ 131 w 198"/>
                  <a:gd name="T83" fmla="*/ 189 h 198"/>
                  <a:gd name="T84" fmla="*/ 143 w 198"/>
                  <a:gd name="T85" fmla="*/ 176 h 198"/>
                  <a:gd name="T86" fmla="*/ 162 w 198"/>
                  <a:gd name="T87" fmla="*/ 172 h 198"/>
                  <a:gd name="T88" fmla="*/ 171 w 198"/>
                  <a:gd name="T89" fmla="*/ 171 h 198"/>
                  <a:gd name="T90" fmla="*/ 172 w 198"/>
                  <a:gd name="T91" fmla="*/ 162 h 198"/>
                  <a:gd name="T92" fmla="*/ 176 w 198"/>
                  <a:gd name="T93" fmla="*/ 144 h 198"/>
                  <a:gd name="T94" fmla="*/ 190 w 198"/>
                  <a:gd name="T95" fmla="*/ 131 h 198"/>
                  <a:gd name="T96" fmla="*/ 198 w 198"/>
                  <a:gd name="T97" fmla="*/ 125 h 198"/>
                  <a:gd name="T98" fmla="*/ 194 w 198"/>
                  <a:gd name="T99" fmla="*/ 117 h 198"/>
                  <a:gd name="T100" fmla="*/ 188 w 198"/>
                  <a:gd name="T101" fmla="*/ 99 h 198"/>
                  <a:gd name="T102" fmla="*/ 99 w 198"/>
                  <a:gd name="T103" fmla="*/ 152 h 198"/>
                  <a:gd name="T104" fmla="*/ 45 w 198"/>
                  <a:gd name="T105" fmla="*/ 99 h 198"/>
                  <a:gd name="T106" fmla="*/ 99 w 198"/>
                  <a:gd name="T107" fmla="*/ 46 h 198"/>
                  <a:gd name="T108" fmla="*/ 152 w 198"/>
                  <a:gd name="T109" fmla="*/ 99 h 198"/>
                  <a:gd name="T110" fmla="*/ 99 w 198"/>
                  <a:gd name="T111" fmla="*/ 15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8" h="198">
                    <a:moveTo>
                      <a:pt x="188" y="99"/>
                    </a:moveTo>
                    <a:cubicBezTo>
                      <a:pt x="188" y="92"/>
                      <a:pt x="191" y="86"/>
                      <a:pt x="194" y="81"/>
                    </a:cubicBezTo>
                    <a:cubicBezTo>
                      <a:pt x="195" y="78"/>
                      <a:pt x="198" y="74"/>
                      <a:pt x="198" y="72"/>
                    </a:cubicBezTo>
                    <a:cubicBezTo>
                      <a:pt x="197" y="71"/>
                      <a:pt x="193" y="69"/>
                      <a:pt x="190" y="67"/>
                    </a:cubicBezTo>
                    <a:cubicBezTo>
                      <a:pt x="185" y="64"/>
                      <a:pt x="180" y="60"/>
                      <a:pt x="176" y="54"/>
                    </a:cubicBezTo>
                    <a:cubicBezTo>
                      <a:pt x="173" y="48"/>
                      <a:pt x="173" y="42"/>
                      <a:pt x="172" y="36"/>
                    </a:cubicBezTo>
                    <a:cubicBezTo>
                      <a:pt x="172" y="33"/>
                      <a:pt x="172" y="28"/>
                      <a:pt x="171" y="26"/>
                    </a:cubicBezTo>
                    <a:cubicBezTo>
                      <a:pt x="170" y="26"/>
                      <a:pt x="165" y="26"/>
                      <a:pt x="162" y="25"/>
                    </a:cubicBezTo>
                    <a:cubicBezTo>
                      <a:pt x="156" y="25"/>
                      <a:pt x="149" y="25"/>
                      <a:pt x="143" y="21"/>
                    </a:cubicBezTo>
                    <a:cubicBezTo>
                      <a:pt x="138" y="18"/>
                      <a:pt x="134" y="12"/>
                      <a:pt x="131" y="7"/>
                    </a:cubicBezTo>
                    <a:cubicBezTo>
                      <a:pt x="129" y="5"/>
                      <a:pt x="126" y="1"/>
                      <a:pt x="125" y="0"/>
                    </a:cubicBezTo>
                    <a:cubicBezTo>
                      <a:pt x="124" y="0"/>
                      <a:pt x="120" y="2"/>
                      <a:pt x="117" y="4"/>
                    </a:cubicBezTo>
                    <a:cubicBezTo>
                      <a:pt x="112" y="6"/>
                      <a:pt x="106" y="9"/>
                      <a:pt x="99" y="9"/>
                    </a:cubicBezTo>
                    <a:cubicBezTo>
                      <a:pt x="92" y="9"/>
                      <a:pt x="86" y="8"/>
                      <a:pt x="80" y="5"/>
                    </a:cubicBezTo>
                    <a:cubicBezTo>
                      <a:pt x="78" y="4"/>
                      <a:pt x="73" y="3"/>
                      <a:pt x="72" y="3"/>
                    </a:cubicBezTo>
                    <a:cubicBezTo>
                      <a:pt x="72" y="3"/>
                      <a:pt x="72" y="3"/>
                      <a:pt x="72" y="3"/>
                    </a:cubicBezTo>
                    <a:cubicBezTo>
                      <a:pt x="71" y="3"/>
                      <a:pt x="68" y="6"/>
                      <a:pt x="67" y="9"/>
                    </a:cubicBezTo>
                    <a:cubicBezTo>
                      <a:pt x="63" y="14"/>
                      <a:pt x="60" y="19"/>
                      <a:pt x="54" y="22"/>
                    </a:cubicBezTo>
                    <a:cubicBezTo>
                      <a:pt x="48" y="26"/>
                      <a:pt x="41" y="26"/>
                      <a:pt x="35" y="26"/>
                    </a:cubicBezTo>
                    <a:cubicBezTo>
                      <a:pt x="32" y="26"/>
                      <a:pt x="27" y="26"/>
                      <a:pt x="26" y="27"/>
                    </a:cubicBezTo>
                    <a:cubicBezTo>
                      <a:pt x="26" y="28"/>
                      <a:pt x="25" y="33"/>
                      <a:pt x="25" y="36"/>
                    </a:cubicBezTo>
                    <a:cubicBezTo>
                      <a:pt x="25" y="42"/>
                      <a:pt x="24" y="48"/>
                      <a:pt x="21" y="54"/>
                    </a:cubicBezTo>
                    <a:cubicBezTo>
                      <a:pt x="18" y="60"/>
                      <a:pt x="12" y="64"/>
                      <a:pt x="7" y="67"/>
                    </a:cubicBezTo>
                    <a:cubicBezTo>
                      <a:pt x="5" y="69"/>
                      <a:pt x="0" y="71"/>
                      <a:pt x="0" y="73"/>
                    </a:cubicBezTo>
                    <a:cubicBezTo>
                      <a:pt x="0" y="74"/>
                      <a:pt x="2" y="78"/>
                      <a:pt x="3" y="81"/>
                    </a:cubicBezTo>
                    <a:cubicBezTo>
                      <a:pt x="6" y="86"/>
                      <a:pt x="9" y="92"/>
                      <a:pt x="9" y="99"/>
                    </a:cubicBezTo>
                    <a:cubicBezTo>
                      <a:pt x="9" y="106"/>
                      <a:pt x="6" y="112"/>
                      <a:pt x="3" y="117"/>
                    </a:cubicBezTo>
                    <a:cubicBezTo>
                      <a:pt x="2" y="120"/>
                      <a:pt x="0" y="124"/>
                      <a:pt x="0" y="126"/>
                    </a:cubicBezTo>
                    <a:cubicBezTo>
                      <a:pt x="0" y="127"/>
                      <a:pt x="5" y="129"/>
                      <a:pt x="7" y="131"/>
                    </a:cubicBezTo>
                    <a:cubicBezTo>
                      <a:pt x="12" y="134"/>
                      <a:pt x="18" y="138"/>
                      <a:pt x="21" y="144"/>
                    </a:cubicBezTo>
                    <a:cubicBezTo>
                      <a:pt x="24" y="150"/>
                      <a:pt x="25" y="156"/>
                      <a:pt x="25" y="162"/>
                    </a:cubicBezTo>
                    <a:cubicBezTo>
                      <a:pt x="25" y="165"/>
                      <a:pt x="26" y="170"/>
                      <a:pt x="26" y="172"/>
                    </a:cubicBezTo>
                    <a:cubicBezTo>
                      <a:pt x="27" y="172"/>
                      <a:pt x="32" y="172"/>
                      <a:pt x="35" y="173"/>
                    </a:cubicBezTo>
                    <a:cubicBezTo>
                      <a:pt x="41" y="173"/>
                      <a:pt x="48" y="173"/>
                      <a:pt x="54" y="177"/>
                    </a:cubicBezTo>
                    <a:cubicBezTo>
                      <a:pt x="60" y="180"/>
                      <a:pt x="63" y="186"/>
                      <a:pt x="67" y="191"/>
                    </a:cubicBezTo>
                    <a:cubicBezTo>
                      <a:pt x="68" y="193"/>
                      <a:pt x="71" y="197"/>
                      <a:pt x="72" y="198"/>
                    </a:cubicBezTo>
                    <a:cubicBezTo>
                      <a:pt x="73" y="198"/>
                      <a:pt x="78" y="196"/>
                      <a:pt x="80" y="194"/>
                    </a:cubicBezTo>
                    <a:cubicBezTo>
                      <a:pt x="86" y="192"/>
                      <a:pt x="92" y="189"/>
                      <a:pt x="99" y="189"/>
                    </a:cubicBezTo>
                    <a:cubicBezTo>
                      <a:pt x="106" y="189"/>
                      <a:pt x="112" y="190"/>
                      <a:pt x="117" y="193"/>
                    </a:cubicBezTo>
                    <a:cubicBezTo>
                      <a:pt x="120" y="194"/>
                      <a:pt x="124" y="195"/>
                      <a:pt x="125" y="195"/>
                    </a:cubicBezTo>
                    <a:cubicBezTo>
                      <a:pt x="125" y="195"/>
                      <a:pt x="125" y="195"/>
                      <a:pt x="125" y="195"/>
                    </a:cubicBezTo>
                    <a:cubicBezTo>
                      <a:pt x="126" y="195"/>
                      <a:pt x="129" y="192"/>
                      <a:pt x="131" y="189"/>
                    </a:cubicBezTo>
                    <a:cubicBezTo>
                      <a:pt x="134" y="184"/>
                      <a:pt x="138" y="179"/>
                      <a:pt x="143" y="176"/>
                    </a:cubicBezTo>
                    <a:cubicBezTo>
                      <a:pt x="149" y="172"/>
                      <a:pt x="156" y="172"/>
                      <a:pt x="162" y="172"/>
                    </a:cubicBezTo>
                    <a:cubicBezTo>
                      <a:pt x="165" y="172"/>
                      <a:pt x="170" y="172"/>
                      <a:pt x="171" y="171"/>
                    </a:cubicBezTo>
                    <a:cubicBezTo>
                      <a:pt x="172" y="170"/>
                      <a:pt x="172" y="165"/>
                      <a:pt x="172" y="162"/>
                    </a:cubicBezTo>
                    <a:cubicBezTo>
                      <a:pt x="173" y="156"/>
                      <a:pt x="173" y="150"/>
                      <a:pt x="176" y="144"/>
                    </a:cubicBezTo>
                    <a:cubicBezTo>
                      <a:pt x="180" y="138"/>
                      <a:pt x="185" y="134"/>
                      <a:pt x="190" y="131"/>
                    </a:cubicBezTo>
                    <a:cubicBezTo>
                      <a:pt x="193" y="129"/>
                      <a:pt x="197" y="127"/>
                      <a:pt x="198" y="125"/>
                    </a:cubicBezTo>
                    <a:cubicBezTo>
                      <a:pt x="198" y="124"/>
                      <a:pt x="195" y="120"/>
                      <a:pt x="194" y="117"/>
                    </a:cubicBezTo>
                    <a:cubicBezTo>
                      <a:pt x="191" y="112"/>
                      <a:pt x="188" y="106"/>
                      <a:pt x="188" y="99"/>
                    </a:cubicBezTo>
                    <a:close/>
                    <a:moveTo>
                      <a:pt x="99" y="152"/>
                    </a:moveTo>
                    <a:cubicBezTo>
                      <a:pt x="69" y="152"/>
                      <a:pt x="45" y="128"/>
                      <a:pt x="45" y="99"/>
                    </a:cubicBezTo>
                    <a:cubicBezTo>
                      <a:pt x="45" y="70"/>
                      <a:pt x="69" y="46"/>
                      <a:pt x="99" y="46"/>
                    </a:cubicBezTo>
                    <a:cubicBezTo>
                      <a:pt x="128" y="46"/>
                      <a:pt x="152" y="70"/>
                      <a:pt x="152" y="99"/>
                    </a:cubicBezTo>
                    <a:cubicBezTo>
                      <a:pt x="152" y="128"/>
                      <a:pt x="128" y="152"/>
                      <a:pt x="99"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3" name="Freeform 685">
                <a:extLst>
                  <a:ext uri="{FF2B5EF4-FFF2-40B4-BE49-F238E27FC236}">
                    <a16:creationId xmlns:a16="http://schemas.microsoft.com/office/drawing/2014/main" id="{2FD710E4-D595-48E7-84EF-2805452E5E15}"/>
                  </a:ext>
                </a:extLst>
              </p:cNvPr>
              <p:cNvSpPr>
                <a:spLocks noEditPoints="1"/>
              </p:cNvSpPr>
              <p:nvPr/>
            </p:nvSpPr>
            <p:spPr bwMode="auto">
              <a:xfrm>
                <a:off x="4932" y="2688"/>
                <a:ext cx="229"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5 w 512"/>
                  <a:gd name="T11" fmla="*/ 245 h 512"/>
                  <a:gd name="T12" fmla="*/ 359 w 512"/>
                  <a:gd name="T13" fmla="*/ 263 h 512"/>
                  <a:gd name="T14" fmla="*/ 352 w 512"/>
                  <a:gd name="T15" fmla="*/ 268 h 512"/>
                  <a:gd name="T16" fmla="*/ 351 w 512"/>
                  <a:gd name="T17" fmla="*/ 278 h 512"/>
                  <a:gd name="T18" fmla="*/ 343 w 512"/>
                  <a:gd name="T19" fmla="*/ 300 h 512"/>
                  <a:gd name="T20" fmla="*/ 320 w 512"/>
                  <a:gd name="T21" fmla="*/ 308 h 512"/>
                  <a:gd name="T22" fmla="*/ 320 w 512"/>
                  <a:gd name="T23" fmla="*/ 308 h 512"/>
                  <a:gd name="T24" fmla="*/ 320 w 512"/>
                  <a:gd name="T25" fmla="*/ 416 h 512"/>
                  <a:gd name="T26" fmla="*/ 314 w 512"/>
                  <a:gd name="T27" fmla="*/ 425 h 512"/>
                  <a:gd name="T28" fmla="*/ 309 w 512"/>
                  <a:gd name="T29" fmla="*/ 426 h 512"/>
                  <a:gd name="T30" fmla="*/ 304 w 512"/>
                  <a:gd name="T31" fmla="*/ 425 h 512"/>
                  <a:gd name="T32" fmla="*/ 256 w 512"/>
                  <a:gd name="T33" fmla="*/ 396 h 512"/>
                  <a:gd name="T34" fmla="*/ 208 w 512"/>
                  <a:gd name="T35" fmla="*/ 425 h 512"/>
                  <a:gd name="T36" fmla="*/ 197 w 512"/>
                  <a:gd name="T37" fmla="*/ 425 h 512"/>
                  <a:gd name="T38" fmla="*/ 192 w 512"/>
                  <a:gd name="T39" fmla="*/ 416 h 512"/>
                  <a:gd name="T40" fmla="*/ 192 w 512"/>
                  <a:gd name="T41" fmla="*/ 308 h 512"/>
                  <a:gd name="T42" fmla="*/ 191 w 512"/>
                  <a:gd name="T43" fmla="*/ 308 h 512"/>
                  <a:gd name="T44" fmla="*/ 168 w 512"/>
                  <a:gd name="T45" fmla="*/ 300 h 512"/>
                  <a:gd name="T46" fmla="*/ 161 w 512"/>
                  <a:gd name="T47" fmla="*/ 278 h 512"/>
                  <a:gd name="T48" fmla="*/ 160 w 512"/>
                  <a:gd name="T49" fmla="*/ 268 h 512"/>
                  <a:gd name="T50" fmla="*/ 152 w 512"/>
                  <a:gd name="T51" fmla="*/ 263 h 512"/>
                  <a:gd name="T52" fmla="*/ 136 w 512"/>
                  <a:gd name="T53" fmla="*/ 245 h 512"/>
                  <a:gd name="T54" fmla="*/ 141 w 512"/>
                  <a:gd name="T55" fmla="*/ 222 h 512"/>
                  <a:gd name="T56" fmla="*/ 145 w 512"/>
                  <a:gd name="T57" fmla="*/ 213 h 512"/>
                  <a:gd name="T58" fmla="*/ 141 w 512"/>
                  <a:gd name="T59" fmla="*/ 204 h 512"/>
                  <a:gd name="T60" fmla="*/ 136 w 512"/>
                  <a:gd name="T61" fmla="*/ 181 h 512"/>
                  <a:gd name="T62" fmla="*/ 152 w 512"/>
                  <a:gd name="T63" fmla="*/ 163 h 512"/>
                  <a:gd name="T64" fmla="*/ 160 w 512"/>
                  <a:gd name="T65" fmla="*/ 158 h 512"/>
                  <a:gd name="T66" fmla="*/ 161 w 512"/>
                  <a:gd name="T67" fmla="*/ 148 h 512"/>
                  <a:gd name="T68" fmla="*/ 168 w 512"/>
                  <a:gd name="T69" fmla="*/ 126 h 512"/>
                  <a:gd name="T70" fmla="*/ 191 w 512"/>
                  <a:gd name="T71" fmla="*/ 118 h 512"/>
                  <a:gd name="T72" fmla="*/ 200 w 512"/>
                  <a:gd name="T73" fmla="*/ 117 h 512"/>
                  <a:gd name="T74" fmla="*/ 206 w 512"/>
                  <a:gd name="T75" fmla="*/ 110 h 512"/>
                  <a:gd name="T76" fmla="*/ 224 w 512"/>
                  <a:gd name="T77" fmla="*/ 93 h 512"/>
                  <a:gd name="T78" fmla="*/ 247 w 512"/>
                  <a:gd name="T79" fmla="*/ 99 h 512"/>
                  <a:gd name="T80" fmla="*/ 256 w 512"/>
                  <a:gd name="T81" fmla="*/ 102 h 512"/>
                  <a:gd name="T82" fmla="*/ 264 w 512"/>
                  <a:gd name="T83" fmla="*/ 99 h 512"/>
                  <a:gd name="T84" fmla="*/ 288 w 512"/>
                  <a:gd name="T85" fmla="*/ 93 h 512"/>
                  <a:gd name="T86" fmla="*/ 306 w 512"/>
                  <a:gd name="T87" fmla="*/ 110 h 512"/>
                  <a:gd name="T88" fmla="*/ 311 w 512"/>
                  <a:gd name="T89" fmla="*/ 117 h 512"/>
                  <a:gd name="T90" fmla="*/ 320 w 512"/>
                  <a:gd name="T91" fmla="*/ 118 h 512"/>
                  <a:gd name="T92" fmla="*/ 343 w 512"/>
                  <a:gd name="T93" fmla="*/ 126 h 512"/>
                  <a:gd name="T94" fmla="*/ 351 w 512"/>
                  <a:gd name="T95" fmla="*/ 148 h 512"/>
                  <a:gd name="T96" fmla="*/ 352 w 512"/>
                  <a:gd name="T97" fmla="*/ 158 h 512"/>
                  <a:gd name="T98" fmla="*/ 359 w 512"/>
                  <a:gd name="T99" fmla="*/ 163 h 512"/>
                  <a:gd name="T100" fmla="*/ 375 w 512"/>
                  <a:gd name="T101" fmla="*/ 181 h 512"/>
                  <a:gd name="T102" fmla="*/ 370 w 512"/>
                  <a:gd name="T103" fmla="*/ 204 h 512"/>
                  <a:gd name="T104" fmla="*/ 367 w 512"/>
                  <a:gd name="T105" fmla="*/ 213 h 512"/>
                  <a:gd name="T106" fmla="*/ 370 w 512"/>
                  <a:gd name="T107" fmla="*/ 222 h 512"/>
                  <a:gd name="T108" fmla="*/ 375 w 512"/>
                  <a:gd name="T109"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5" y="245"/>
                    </a:moveTo>
                    <a:cubicBezTo>
                      <a:pt x="373" y="254"/>
                      <a:pt x="365" y="259"/>
                      <a:pt x="359" y="263"/>
                    </a:cubicBezTo>
                    <a:cubicBezTo>
                      <a:pt x="356" y="265"/>
                      <a:pt x="353" y="267"/>
                      <a:pt x="352" y="268"/>
                    </a:cubicBezTo>
                    <a:cubicBezTo>
                      <a:pt x="351" y="270"/>
                      <a:pt x="351" y="274"/>
                      <a:pt x="351" y="278"/>
                    </a:cubicBezTo>
                    <a:cubicBezTo>
                      <a:pt x="350" y="285"/>
                      <a:pt x="350" y="294"/>
                      <a:pt x="343" y="300"/>
                    </a:cubicBezTo>
                    <a:cubicBezTo>
                      <a:pt x="337" y="307"/>
                      <a:pt x="328" y="307"/>
                      <a:pt x="320" y="308"/>
                    </a:cubicBezTo>
                    <a:cubicBezTo>
                      <a:pt x="320" y="308"/>
                      <a:pt x="320" y="308"/>
                      <a:pt x="320" y="308"/>
                    </a:cubicBezTo>
                    <a:cubicBezTo>
                      <a:pt x="320" y="416"/>
                      <a:pt x="320" y="416"/>
                      <a:pt x="320" y="416"/>
                    </a:cubicBezTo>
                    <a:cubicBezTo>
                      <a:pt x="320" y="420"/>
                      <a:pt x="318" y="423"/>
                      <a:pt x="314" y="425"/>
                    </a:cubicBezTo>
                    <a:cubicBezTo>
                      <a:pt x="313" y="426"/>
                      <a:pt x="311" y="426"/>
                      <a:pt x="309" y="426"/>
                    </a:cubicBezTo>
                    <a:cubicBezTo>
                      <a:pt x="307" y="426"/>
                      <a:pt x="305" y="426"/>
                      <a:pt x="304" y="425"/>
                    </a:cubicBezTo>
                    <a:cubicBezTo>
                      <a:pt x="256" y="396"/>
                      <a:pt x="256" y="396"/>
                      <a:pt x="256" y="396"/>
                    </a:cubicBezTo>
                    <a:cubicBezTo>
                      <a:pt x="208" y="425"/>
                      <a:pt x="208" y="425"/>
                      <a:pt x="208" y="425"/>
                    </a:cubicBezTo>
                    <a:cubicBezTo>
                      <a:pt x="205" y="427"/>
                      <a:pt x="200" y="427"/>
                      <a:pt x="197" y="425"/>
                    </a:cubicBezTo>
                    <a:cubicBezTo>
                      <a:pt x="194" y="423"/>
                      <a:pt x="192" y="420"/>
                      <a:pt x="192" y="416"/>
                    </a:cubicBezTo>
                    <a:cubicBezTo>
                      <a:pt x="192" y="308"/>
                      <a:pt x="192" y="308"/>
                      <a:pt x="192" y="308"/>
                    </a:cubicBezTo>
                    <a:cubicBezTo>
                      <a:pt x="191" y="308"/>
                      <a:pt x="191" y="308"/>
                      <a:pt x="191" y="308"/>
                    </a:cubicBezTo>
                    <a:cubicBezTo>
                      <a:pt x="184" y="307"/>
                      <a:pt x="175" y="307"/>
                      <a:pt x="168" y="300"/>
                    </a:cubicBezTo>
                    <a:cubicBezTo>
                      <a:pt x="162" y="294"/>
                      <a:pt x="161" y="285"/>
                      <a:pt x="161" y="278"/>
                    </a:cubicBezTo>
                    <a:cubicBezTo>
                      <a:pt x="161" y="274"/>
                      <a:pt x="160" y="270"/>
                      <a:pt x="160" y="268"/>
                    </a:cubicBezTo>
                    <a:cubicBezTo>
                      <a:pt x="159" y="267"/>
                      <a:pt x="155" y="265"/>
                      <a:pt x="152" y="263"/>
                    </a:cubicBezTo>
                    <a:cubicBezTo>
                      <a:pt x="146" y="259"/>
                      <a:pt x="139" y="254"/>
                      <a:pt x="136" y="245"/>
                    </a:cubicBezTo>
                    <a:cubicBezTo>
                      <a:pt x="134" y="236"/>
                      <a:pt x="138" y="228"/>
                      <a:pt x="141" y="222"/>
                    </a:cubicBezTo>
                    <a:cubicBezTo>
                      <a:pt x="143" y="219"/>
                      <a:pt x="145" y="215"/>
                      <a:pt x="145" y="213"/>
                    </a:cubicBezTo>
                    <a:cubicBezTo>
                      <a:pt x="145" y="211"/>
                      <a:pt x="143" y="207"/>
                      <a:pt x="141" y="204"/>
                    </a:cubicBezTo>
                    <a:cubicBezTo>
                      <a:pt x="138" y="198"/>
                      <a:pt x="134" y="190"/>
                      <a:pt x="136" y="181"/>
                    </a:cubicBezTo>
                    <a:cubicBezTo>
                      <a:pt x="139" y="172"/>
                      <a:pt x="146" y="167"/>
                      <a:pt x="152" y="163"/>
                    </a:cubicBezTo>
                    <a:cubicBezTo>
                      <a:pt x="155" y="161"/>
                      <a:pt x="159" y="159"/>
                      <a:pt x="160" y="158"/>
                    </a:cubicBezTo>
                    <a:cubicBezTo>
                      <a:pt x="160" y="156"/>
                      <a:pt x="161" y="152"/>
                      <a:pt x="161" y="148"/>
                    </a:cubicBezTo>
                    <a:cubicBezTo>
                      <a:pt x="161" y="141"/>
                      <a:pt x="162" y="132"/>
                      <a:pt x="168" y="126"/>
                    </a:cubicBezTo>
                    <a:cubicBezTo>
                      <a:pt x="175" y="119"/>
                      <a:pt x="184" y="119"/>
                      <a:pt x="191" y="118"/>
                    </a:cubicBezTo>
                    <a:cubicBezTo>
                      <a:pt x="194" y="118"/>
                      <a:pt x="199" y="118"/>
                      <a:pt x="200" y="117"/>
                    </a:cubicBezTo>
                    <a:cubicBezTo>
                      <a:pt x="202" y="116"/>
                      <a:pt x="204" y="112"/>
                      <a:pt x="206" y="110"/>
                    </a:cubicBezTo>
                    <a:cubicBezTo>
                      <a:pt x="210" y="104"/>
                      <a:pt x="215" y="96"/>
                      <a:pt x="224" y="93"/>
                    </a:cubicBezTo>
                    <a:cubicBezTo>
                      <a:pt x="232" y="91"/>
                      <a:pt x="240" y="95"/>
                      <a:pt x="247" y="99"/>
                    </a:cubicBezTo>
                    <a:cubicBezTo>
                      <a:pt x="250" y="100"/>
                      <a:pt x="254" y="102"/>
                      <a:pt x="256" y="102"/>
                    </a:cubicBezTo>
                    <a:cubicBezTo>
                      <a:pt x="257" y="102"/>
                      <a:pt x="262" y="100"/>
                      <a:pt x="264" y="99"/>
                    </a:cubicBezTo>
                    <a:cubicBezTo>
                      <a:pt x="271" y="95"/>
                      <a:pt x="279" y="91"/>
                      <a:pt x="288" y="93"/>
                    </a:cubicBezTo>
                    <a:cubicBezTo>
                      <a:pt x="297" y="96"/>
                      <a:pt x="302" y="104"/>
                      <a:pt x="306" y="110"/>
                    </a:cubicBezTo>
                    <a:cubicBezTo>
                      <a:pt x="307" y="112"/>
                      <a:pt x="310" y="116"/>
                      <a:pt x="311" y="117"/>
                    </a:cubicBezTo>
                    <a:cubicBezTo>
                      <a:pt x="313" y="118"/>
                      <a:pt x="317" y="118"/>
                      <a:pt x="320" y="118"/>
                    </a:cubicBezTo>
                    <a:cubicBezTo>
                      <a:pt x="328" y="119"/>
                      <a:pt x="337" y="119"/>
                      <a:pt x="343" y="126"/>
                    </a:cubicBezTo>
                    <a:cubicBezTo>
                      <a:pt x="350" y="132"/>
                      <a:pt x="350" y="141"/>
                      <a:pt x="351" y="148"/>
                    </a:cubicBezTo>
                    <a:cubicBezTo>
                      <a:pt x="351" y="152"/>
                      <a:pt x="351" y="156"/>
                      <a:pt x="352" y="158"/>
                    </a:cubicBezTo>
                    <a:cubicBezTo>
                      <a:pt x="353" y="159"/>
                      <a:pt x="356" y="161"/>
                      <a:pt x="359" y="163"/>
                    </a:cubicBezTo>
                    <a:cubicBezTo>
                      <a:pt x="365" y="167"/>
                      <a:pt x="373" y="172"/>
                      <a:pt x="375" y="181"/>
                    </a:cubicBezTo>
                    <a:cubicBezTo>
                      <a:pt x="378" y="190"/>
                      <a:pt x="373" y="198"/>
                      <a:pt x="370" y="204"/>
                    </a:cubicBezTo>
                    <a:cubicBezTo>
                      <a:pt x="369" y="207"/>
                      <a:pt x="367" y="211"/>
                      <a:pt x="367" y="213"/>
                    </a:cubicBezTo>
                    <a:cubicBezTo>
                      <a:pt x="367" y="215"/>
                      <a:pt x="369" y="219"/>
                      <a:pt x="370" y="222"/>
                    </a:cubicBezTo>
                    <a:cubicBezTo>
                      <a:pt x="373" y="228"/>
                      <a:pt x="378" y="236"/>
                      <a:pt x="375" y="24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
          <p:nvSpPr>
            <p:cNvPr id="38" name="Education_Fill_5">
              <a:extLst>
                <a:ext uri="{FF2B5EF4-FFF2-40B4-BE49-F238E27FC236}">
                  <a16:creationId xmlns:a16="http://schemas.microsoft.com/office/drawing/2014/main" id="{5BBD908A-D6EB-4E4F-B086-8B5B9793B8B0}"/>
                </a:ext>
              </a:extLst>
            </p:cNvPr>
            <p:cNvSpPr>
              <a:spLocks noChangeAspect="1" noEditPoints="1"/>
            </p:cNvSpPr>
            <p:nvPr/>
          </p:nvSpPr>
          <p:spPr bwMode="auto">
            <a:xfrm>
              <a:off x="566089" y="3323117"/>
              <a:ext cx="390529" cy="384944"/>
            </a:xfrm>
            <a:custGeom>
              <a:avLst/>
              <a:gdLst>
                <a:gd name="T0" fmla="*/ 392 w 512"/>
                <a:gd name="T1" fmla="*/ 188 h 512"/>
                <a:gd name="T2" fmla="*/ 394 w 512"/>
                <a:gd name="T3" fmla="*/ 193 h 512"/>
                <a:gd name="T4" fmla="*/ 393 w 512"/>
                <a:gd name="T5" fmla="*/ 196 h 512"/>
                <a:gd name="T6" fmla="*/ 267 w 512"/>
                <a:gd name="T7" fmla="*/ 325 h 512"/>
                <a:gd name="T8" fmla="*/ 266 w 512"/>
                <a:gd name="T9" fmla="*/ 323 h 512"/>
                <a:gd name="T10" fmla="*/ 254 w 512"/>
                <a:gd name="T11" fmla="*/ 315 h 512"/>
                <a:gd name="T12" fmla="*/ 383 w 512"/>
                <a:gd name="T13" fmla="*/ 186 h 512"/>
                <a:gd name="T14" fmla="*/ 392 w 512"/>
                <a:gd name="T15" fmla="*/ 188 h 512"/>
                <a:gd name="T16" fmla="*/ 512 w 512"/>
                <a:gd name="T17" fmla="*/ 256 h 512"/>
                <a:gd name="T18" fmla="*/ 256 w 512"/>
                <a:gd name="T19" fmla="*/ 512 h 512"/>
                <a:gd name="T20" fmla="*/ 0 w 512"/>
                <a:gd name="T21" fmla="*/ 256 h 512"/>
                <a:gd name="T22" fmla="*/ 256 w 512"/>
                <a:gd name="T23" fmla="*/ 0 h 512"/>
                <a:gd name="T24" fmla="*/ 512 w 512"/>
                <a:gd name="T25" fmla="*/ 256 h 512"/>
                <a:gd name="T26" fmla="*/ 143 w 512"/>
                <a:gd name="T27" fmla="*/ 360 h 512"/>
                <a:gd name="T28" fmla="*/ 149 w 512"/>
                <a:gd name="T29" fmla="*/ 362 h 512"/>
                <a:gd name="T30" fmla="*/ 158 w 512"/>
                <a:gd name="T31" fmla="*/ 358 h 512"/>
                <a:gd name="T32" fmla="*/ 155 w 512"/>
                <a:gd name="T33" fmla="*/ 343 h 512"/>
                <a:gd name="T34" fmla="*/ 143 w 512"/>
                <a:gd name="T35" fmla="*/ 327 h 512"/>
                <a:gd name="T36" fmla="*/ 153 w 512"/>
                <a:gd name="T37" fmla="*/ 319 h 512"/>
                <a:gd name="T38" fmla="*/ 194 w 512"/>
                <a:gd name="T39" fmla="*/ 263 h 512"/>
                <a:gd name="T40" fmla="*/ 105 w 512"/>
                <a:gd name="T41" fmla="*/ 234 h 512"/>
                <a:gd name="T42" fmla="*/ 96 w 512"/>
                <a:gd name="T43" fmla="*/ 246 h 512"/>
                <a:gd name="T44" fmla="*/ 107 w 512"/>
                <a:gd name="T45" fmla="*/ 256 h 512"/>
                <a:gd name="T46" fmla="*/ 174 w 512"/>
                <a:gd name="T47" fmla="*/ 269 h 512"/>
                <a:gd name="T48" fmla="*/ 145 w 512"/>
                <a:gd name="T49" fmla="*/ 299 h 512"/>
                <a:gd name="T50" fmla="*/ 122 w 512"/>
                <a:gd name="T51" fmla="*/ 326 h 512"/>
                <a:gd name="T52" fmla="*/ 143 w 512"/>
                <a:gd name="T53" fmla="*/ 360 h 512"/>
                <a:gd name="T54" fmla="*/ 416 w 512"/>
                <a:gd name="T55" fmla="*/ 191 h 512"/>
                <a:gd name="T56" fmla="*/ 407 w 512"/>
                <a:gd name="T57" fmla="*/ 173 h 512"/>
                <a:gd name="T58" fmla="*/ 368 w 512"/>
                <a:gd name="T59" fmla="*/ 171 h 512"/>
                <a:gd name="T60" fmla="*/ 230 w 512"/>
                <a:gd name="T61" fmla="*/ 309 h 512"/>
                <a:gd name="T62" fmla="*/ 182 w 512"/>
                <a:gd name="T63" fmla="*/ 348 h 512"/>
                <a:gd name="T64" fmla="*/ 150 w 512"/>
                <a:gd name="T65" fmla="*/ 373 h 512"/>
                <a:gd name="T66" fmla="*/ 139 w 512"/>
                <a:gd name="T67" fmla="*/ 381 h 512"/>
                <a:gd name="T68" fmla="*/ 145 w 512"/>
                <a:gd name="T69" fmla="*/ 394 h 512"/>
                <a:gd name="T70" fmla="*/ 212 w 512"/>
                <a:gd name="T71" fmla="*/ 406 h 512"/>
                <a:gd name="T72" fmla="*/ 255 w 512"/>
                <a:gd name="T73" fmla="*/ 395 h 512"/>
                <a:gd name="T74" fmla="*/ 277 w 512"/>
                <a:gd name="T75" fmla="*/ 352 h 512"/>
                <a:gd name="T76" fmla="*/ 277 w 512"/>
                <a:gd name="T77" fmla="*/ 346 h 512"/>
                <a:gd name="T78" fmla="*/ 409 w 512"/>
                <a:gd name="T79" fmla="*/ 211 h 512"/>
                <a:gd name="T80" fmla="*/ 416 w 512"/>
                <a:gd name="T81" fmla="*/ 191 h 512"/>
                <a:gd name="T82" fmla="*/ 234 w 512"/>
                <a:gd name="T83" fmla="*/ 330 h 512"/>
                <a:gd name="T84" fmla="*/ 202 w 512"/>
                <a:gd name="T85" fmla="*/ 355 h 512"/>
                <a:gd name="T86" fmla="*/ 185 w 512"/>
                <a:gd name="T87" fmla="*/ 382 h 512"/>
                <a:gd name="T88" fmla="*/ 243 w 512"/>
                <a:gd name="T89" fmla="*/ 377 h 512"/>
                <a:gd name="T90" fmla="*/ 256 w 512"/>
                <a:gd name="T91" fmla="*/ 351 h 512"/>
                <a:gd name="T92" fmla="*/ 250 w 512"/>
                <a:gd name="T93" fmla="*/ 338 h 512"/>
                <a:gd name="T94" fmla="*/ 234 w 512"/>
                <a:gd name="T95" fmla="*/ 33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2" h="512">
                  <a:moveTo>
                    <a:pt x="392" y="188"/>
                  </a:moveTo>
                  <a:cubicBezTo>
                    <a:pt x="393" y="189"/>
                    <a:pt x="394" y="191"/>
                    <a:pt x="394" y="193"/>
                  </a:cubicBezTo>
                  <a:cubicBezTo>
                    <a:pt x="394" y="194"/>
                    <a:pt x="394" y="195"/>
                    <a:pt x="393" y="196"/>
                  </a:cubicBezTo>
                  <a:cubicBezTo>
                    <a:pt x="267" y="325"/>
                    <a:pt x="267" y="325"/>
                    <a:pt x="267" y="325"/>
                  </a:cubicBezTo>
                  <a:cubicBezTo>
                    <a:pt x="267" y="324"/>
                    <a:pt x="266" y="324"/>
                    <a:pt x="266" y="323"/>
                  </a:cubicBezTo>
                  <a:cubicBezTo>
                    <a:pt x="263" y="320"/>
                    <a:pt x="259" y="317"/>
                    <a:pt x="254" y="315"/>
                  </a:cubicBezTo>
                  <a:cubicBezTo>
                    <a:pt x="383" y="186"/>
                    <a:pt x="383" y="186"/>
                    <a:pt x="383" y="186"/>
                  </a:cubicBezTo>
                  <a:cubicBezTo>
                    <a:pt x="385" y="184"/>
                    <a:pt x="389" y="185"/>
                    <a:pt x="392" y="188"/>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60"/>
                  </a:moveTo>
                  <a:cubicBezTo>
                    <a:pt x="145" y="362"/>
                    <a:pt x="147" y="362"/>
                    <a:pt x="149" y="362"/>
                  </a:cubicBezTo>
                  <a:cubicBezTo>
                    <a:pt x="152" y="362"/>
                    <a:pt x="156" y="361"/>
                    <a:pt x="158" y="358"/>
                  </a:cubicBezTo>
                  <a:cubicBezTo>
                    <a:pt x="161" y="353"/>
                    <a:pt x="160" y="346"/>
                    <a:pt x="155" y="343"/>
                  </a:cubicBezTo>
                  <a:cubicBezTo>
                    <a:pt x="151" y="340"/>
                    <a:pt x="143" y="332"/>
                    <a:pt x="143" y="327"/>
                  </a:cubicBez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lose/>
                  <a:moveTo>
                    <a:pt x="416" y="191"/>
                  </a:moveTo>
                  <a:cubicBezTo>
                    <a:pt x="415" y="185"/>
                    <a:pt x="412" y="178"/>
                    <a:pt x="407" y="173"/>
                  </a:cubicBezTo>
                  <a:cubicBezTo>
                    <a:pt x="396" y="162"/>
                    <a:pt x="378" y="161"/>
                    <a:pt x="368" y="171"/>
                  </a:cubicBezTo>
                  <a:cubicBezTo>
                    <a:pt x="230" y="309"/>
                    <a:pt x="230" y="309"/>
                    <a:pt x="230" y="309"/>
                  </a:cubicBezTo>
                  <a:cubicBezTo>
                    <a:pt x="217" y="310"/>
                    <a:pt x="193" y="314"/>
                    <a:pt x="182" y="348"/>
                  </a:cubicBezTo>
                  <a:cubicBezTo>
                    <a:pt x="173" y="374"/>
                    <a:pt x="152" y="373"/>
                    <a:pt x="150" y="373"/>
                  </a:cubicBezTo>
                  <a:cubicBezTo>
                    <a:pt x="145" y="372"/>
                    <a:pt x="140" y="376"/>
                    <a:pt x="139" y="381"/>
                  </a:cubicBezTo>
                  <a:cubicBezTo>
                    <a:pt x="137" y="386"/>
                    <a:pt x="140" y="392"/>
                    <a:pt x="145" y="394"/>
                  </a:cubicBezTo>
                  <a:cubicBezTo>
                    <a:pt x="147" y="394"/>
                    <a:pt x="179" y="406"/>
                    <a:pt x="212" y="406"/>
                  </a:cubicBezTo>
                  <a:cubicBezTo>
                    <a:pt x="227" y="406"/>
                    <a:pt x="243" y="403"/>
                    <a:pt x="255" y="395"/>
                  </a:cubicBezTo>
                  <a:cubicBezTo>
                    <a:pt x="269" y="386"/>
                    <a:pt x="276" y="372"/>
                    <a:pt x="277" y="352"/>
                  </a:cubicBezTo>
                  <a:cubicBezTo>
                    <a:pt x="277" y="350"/>
                    <a:pt x="277" y="348"/>
                    <a:pt x="277" y="346"/>
                  </a:cubicBezTo>
                  <a:cubicBezTo>
                    <a:pt x="409" y="211"/>
                    <a:pt x="409" y="211"/>
                    <a:pt x="409" y="211"/>
                  </a:cubicBezTo>
                  <a:cubicBezTo>
                    <a:pt x="414" y="206"/>
                    <a:pt x="416" y="199"/>
                    <a:pt x="416" y="191"/>
                  </a:cubicBezTo>
                  <a:close/>
                  <a:moveTo>
                    <a:pt x="234" y="330"/>
                  </a:moveTo>
                  <a:cubicBezTo>
                    <a:pt x="222" y="331"/>
                    <a:pt x="209" y="334"/>
                    <a:pt x="202" y="355"/>
                  </a:cubicBezTo>
                  <a:cubicBezTo>
                    <a:pt x="198" y="367"/>
                    <a:pt x="192" y="376"/>
                    <a:pt x="185" y="382"/>
                  </a:cubicBezTo>
                  <a:cubicBezTo>
                    <a:pt x="205" y="386"/>
                    <a:pt x="229" y="387"/>
                    <a:pt x="243" y="377"/>
                  </a:cubicBezTo>
                  <a:cubicBezTo>
                    <a:pt x="251" y="372"/>
                    <a:pt x="255" y="364"/>
                    <a:pt x="256" y="351"/>
                  </a:cubicBezTo>
                  <a:cubicBezTo>
                    <a:pt x="256" y="346"/>
                    <a:pt x="254" y="342"/>
                    <a:pt x="250" y="338"/>
                  </a:cubicBezTo>
                  <a:cubicBezTo>
                    <a:pt x="246" y="333"/>
                    <a:pt x="239" y="330"/>
                    <a:pt x="234" y="330"/>
                  </a:cubicBezTo>
                  <a:close/>
                </a:path>
              </a:pathLst>
            </a:custGeom>
            <a:solidFill>
              <a:schemeClr val="accent6">
                <a:lumMod val="60000"/>
                <a:lumOff val="40000"/>
              </a:schemeClr>
            </a:solidFill>
            <a:ln>
              <a:noFill/>
            </a:ln>
          </p:spPr>
          <p:txBody>
            <a:bodyPr vert="horz" wrap="square" lIns="91440" tIns="45720" rIns="91440" bIns="45720" numCol="1" anchor="ctr" anchorCtr="0" compatLnSpc="1">
              <a:prstTxWarp prst="textNoShape">
                <a:avLst/>
              </a:prstTxWarp>
            </a:bodyPr>
            <a:lstStyle/>
            <a:p>
              <a:endParaRPr lang="en-US" sz="1200"/>
            </a:p>
          </p:txBody>
        </p:sp>
        <p:grpSp>
          <p:nvGrpSpPr>
            <p:cNvPr id="39" name="Media_Technology_Fill_122">
              <a:extLst>
                <a:ext uri="{FF2B5EF4-FFF2-40B4-BE49-F238E27FC236}">
                  <a16:creationId xmlns:a16="http://schemas.microsoft.com/office/drawing/2014/main" id="{F222C44F-4934-41BF-A77B-695BDD3EC2B6}"/>
                </a:ext>
              </a:extLst>
            </p:cNvPr>
            <p:cNvGrpSpPr>
              <a:grpSpLocks noChangeAspect="1"/>
            </p:cNvGrpSpPr>
            <p:nvPr/>
          </p:nvGrpSpPr>
          <p:grpSpPr>
            <a:xfrm>
              <a:off x="3414785" y="3323119"/>
              <a:ext cx="428265" cy="384940"/>
              <a:chOff x="-10743744" y="3459548"/>
              <a:chExt cx="2117765" cy="3143250"/>
            </a:xfrm>
            <a:solidFill>
              <a:schemeClr val="bg1"/>
            </a:solidFill>
          </p:grpSpPr>
          <p:sp>
            <p:nvSpPr>
              <p:cNvPr id="40" name="Freeform 23">
                <a:extLst>
                  <a:ext uri="{FF2B5EF4-FFF2-40B4-BE49-F238E27FC236}">
                    <a16:creationId xmlns:a16="http://schemas.microsoft.com/office/drawing/2014/main" id="{9E9B1011-7B94-40F3-A403-B3227C519603}"/>
                  </a:ext>
                </a:extLst>
              </p:cNvPr>
              <p:cNvSpPr>
                <a:spLocks noEditPoints="1"/>
              </p:cNvSpPr>
              <p:nvPr/>
            </p:nvSpPr>
            <p:spPr bwMode="auto">
              <a:xfrm>
                <a:off x="-10055059" y="4185932"/>
                <a:ext cx="793898" cy="1701800"/>
              </a:xfrm>
              <a:custGeom>
                <a:avLst/>
                <a:gdLst>
                  <a:gd name="T0" fmla="*/ 88 w 144"/>
                  <a:gd name="T1" fmla="*/ 48 h 208"/>
                  <a:gd name="T2" fmla="*/ 88 w 144"/>
                  <a:gd name="T3" fmla="*/ 0 h 208"/>
                  <a:gd name="T4" fmla="*/ 0 w 144"/>
                  <a:gd name="T5" fmla="*/ 0 h 208"/>
                  <a:gd name="T6" fmla="*/ 0 w 144"/>
                  <a:gd name="T7" fmla="*/ 208 h 208"/>
                  <a:gd name="T8" fmla="*/ 144 w 144"/>
                  <a:gd name="T9" fmla="*/ 208 h 208"/>
                  <a:gd name="T10" fmla="*/ 144 w 144"/>
                  <a:gd name="T11" fmla="*/ 56 h 208"/>
                  <a:gd name="T12" fmla="*/ 96 w 144"/>
                  <a:gd name="T13" fmla="*/ 56 h 208"/>
                  <a:gd name="T14" fmla="*/ 88 w 144"/>
                  <a:gd name="T15" fmla="*/ 48 h 208"/>
                  <a:gd name="T16" fmla="*/ 16 w 144"/>
                  <a:gd name="T17" fmla="*/ 96 h 208"/>
                  <a:gd name="T18" fmla="*/ 19 w 144"/>
                  <a:gd name="T19" fmla="*/ 89 h 208"/>
                  <a:gd name="T20" fmla="*/ 43 w 144"/>
                  <a:gd name="T21" fmla="*/ 73 h 208"/>
                  <a:gd name="T22" fmla="*/ 54 w 144"/>
                  <a:gd name="T23" fmla="*/ 75 h 208"/>
                  <a:gd name="T24" fmla="*/ 52 w 144"/>
                  <a:gd name="T25" fmla="*/ 86 h 208"/>
                  <a:gd name="T26" fmla="*/ 38 w 144"/>
                  <a:gd name="T27" fmla="*/ 96 h 208"/>
                  <a:gd name="T28" fmla="*/ 52 w 144"/>
                  <a:gd name="T29" fmla="*/ 105 h 208"/>
                  <a:gd name="T30" fmla="*/ 54 w 144"/>
                  <a:gd name="T31" fmla="*/ 116 h 208"/>
                  <a:gd name="T32" fmla="*/ 48 w 144"/>
                  <a:gd name="T33" fmla="*/ 120 h 208"/>
                  <a:gd name="T34" fmla="*/ 43 w 144"/>
                  <a:gd name="T35" fmla="*/ 118 h 208"/>
                  <a:gd name="T36" fmla="*/ 19 w 144"/>
                  <a:gd name="T37" fmla="*/ 102 h 208"/>
                  <a:gd name="T38" fmla="*/ 16 w 144"/>
                  <a:gd name="T39" fmla="*/ 96 h 208"/>
                  <a:gd name="T40" fmla="*/ 128 w 144"/>
                  <a:gd name="T41" fmla="*/ 152 h 208"/>
                  <a:gd name="T42" fmla="*/ 124 w 144"/>
                  <a:gd name="T43" fmla="*/ 158 h 208"/>
                  <a:gd name="T44" fmla="*/ 100 w 144"/>
                  <a:gd name="T45" fmla="*/ 174 h 208"/>
                  <a:gd name="T46" fmla="*/ 96 w 144"/>
                  <a:gd name="T47" fmla="*/ 176 h 208"/>
                  <a:gd name="T48" fmla="*/ 89 w 144"/>
                  <a:gd name="T49" fmla="*/ 172 h 208"/>
                  <a:gd name="T50" fmla="*/ 91 w 144"/>
                  <a:gd name="T51" fmla="*/ 161 h 208"/>
                  <a:gd name="T52" fmla="*/ 105 w 144"/>
                  <a:gd name="T53" fmla="*/ 152 h 208"/>
                  <a:gd name="T54" fmla="*/ 91 w 144"/>
                  <a:gd name="T55" fmla="*/ 142 h 208"/>
                  <a:gd name="T56" fmla="*/ 89 w 144"/>
                  <a:gd name="T57" fmla="*/ 131 h 208"/>
                  <a:gd name="T58" fmla="*/ 100 w 144"/>
                  <a:gd name="T59" fmla="*/ 129 h 208"/>
                  <a:gd name="T60" fmla="*/ 124 w 144"/>
                  <a:gd name="T61" fmla="*/ 145 h 208"/>
                  <a:gd name="T62" fmla="*/ 128 w 144"/>
                  <a:gd name="T63" fmla="*/ 152 h 208"/>
                  <a:gd name="T64" fmla="*/ 100 w 144"/>
                  <a:gd name="T65" fmla="*/ 81 h 208"/>
                  <a:gd name="T66" fmla="*/ 102 w 144"/>
                  <a:gd name="T67" fmla="*/ 92 h 208"/>
                  <a:gd name="T68" fmla="*/ 54 w 144"/>
                  <a:gd name="T69" fmla="*/ 164 h 208"/>
                  <a:gd name="T70" fmla="*/ 48 w 144"/>
                  <a:gd name="T71" fmla="*/ 168 h 208"/>
                  <a:gd name="T72" fmla="*/ 43 w 144"/>
                  <a:gd name="T73" fmla="*/ 166 h 208"/>
                  <a:gd name="T74" fmla="*/ 41 w 144"/>
                  <a:gd name="T75" fmla="*/ 155 h 208"/>
                  <a:gd name="T76" fmla="*/ 89 w 144"/>
                  <a:gd name="T77" fmla="*/ 83 h 208"/>
                  <a:gd name="T78" fmla="*/ 100 w 144"/>
                  <a:gd name="T79" fmla="*/ 8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208">
                    <a:moveTo>
                      <a:pt x="88" y="48"/>
                    </a:moveTo>
                    <a:cubicBezTo>
                      <a:pt x="88" y="0"/>
                      <a:pt x="88" y="0"/>
                      <a:pt x="88" y="0"/>
                    </a:cubicBezTo>
                    <a:cubicBezTo>
                      <a:pt x="0" y="0"/>
                      <a:pt x="0" y="0"/>
                      <a:pt x="0" y="0"/>
                    </a:cubicBezTo>
                    <a:cubicBezTo>
                      <a:pt x="0" y="208"/>
                      <a:pt x="0" y="208"/>
                      <a:pt x="0" y="208"/>
                    </a:cubicBezTo>
                    <a:cubicBezTo>
                      <a:pt x="144" y="208"/>
                      <a:pt x="144" y="208"/>
                      <a:pt x="144" y="208"/>
                    </a:cubicBezTo>
                    <a:cubicBezTo>
                      <a:pt x="144" y="56"/>
                      <a:pt x="144" y="56"/>
                      <a:pt x="144" y="56"/>
                    </a:cubicBezTo>
                    <a:cubicBezTo>
                      <a:pt x="96" y="56"/>
                      <a:pt x="96" y="56"/>
                      <a:pt x="96" y="56"/>
                    </a:cubicBezTo>
                    <a:cubicBezTo>
                      <a:pt x="91" y="56"/>
                      <a:pt x="88" y="52"/>
                      <a:pt x="88" y="48"/>
                    </a:cubicBezTo>
                    <a:close/>
                    <a:moveTo>
                      <a:pt x="16" y="96"/>
                    </a:moveTo>
                    <a:cubicBezTo>
                      <a:pt x="16" y="93"/>
                      <a:pt x="17" y="90"/>
                      <a:pt x="19" y="89"/>
                    </a:cubicBezTo>
                    <a:cubicBezTo>
                      <a:pt x="43" y="73"/>
                      <a:pt x="43" y="73"/>
                      <a:pt x="43" y="73"/>
                    </a:cubicBezTo>
                    <a:cubicBezTo>
                      <a:pt x="47" y="71"/>
                      <a:pt x="52" y="72"/>
                      <a:pt x="54" y="75"/>
                    </a:cubicBezTo>
                    <a:cubicBezTo>
                      <a:pt x="57" y="79"/>
                      <a:pt x="56" y="84"/>
                      <a:pt x="52" y="86"/>
                    </a:cubicBezTo>
                    <a:cubicBezTo>
                      <a:pt x="38" y="96"/>
                      <a:pt x="38" y="96"/>
                      <a:pt x="38" y="96"/>
                    </a:cubicBezTo>
                    <a:cubicBezTo>
                      <a:pt x="52" y="105"/>
                      <a:pt x="52" y="105"/>
                      <a:pt x="52" y="105"/>
                    </a:cubicBezTo>
                    <a:cubicBezTo>
                      <a:pt x="56" y="107"/>
                      <a:pt x="57" y="112"/>
                      <a:pt x="54" y="116"/>
                    </a:cubicBezTo>
                    <a:cubicBezTo>
                      <a:pt x="53" y="118"/>
                      <a:pt x="50" y="120"/>
                      <a:pt x="48" y="120"/>
                    </a:cubicBezTo>
                    <a:cubicBezTo>
                      <a:pt x="46" y="120"/>
                      <a:pt x="45" y="119"/>
                      <a:pt x="43" y="118"/>
                    </a:cubicBezTo>
                    <a:cubicBezTo>
                      <a:pt x="19" y="102"/>
                      <a:pt x="19" y="102"/>
                      <a:pt x="19" y="102"/>
                    </a:cubicBezTo>
                    <a:cubicBezTo>
                      <a:pt x="17" y="101"/>
                      <a:pt x="16" y="98"/>
                      <a:pt x="16" y="96"/>
                    </a:cubicBezTo>
                    <a:close/>
                    <a:moveTo>
                      <a:pt x="128" y="152"/>
                    </a:moveTo>
                    <a:cubicBezTo>
                      <a:pt x="128" y="154"/>
                      <a:pt x="126" y="157"/>
                      <a:pt x="124" y="158"/>
                    </a:cubicBezTo>
                    <a:cubicBezTo>
                      <a:pt x="100" y="174"/>
                      <a:pt x="100" y="174"/>
                      <a:pt x="100" y="174"/>
                    </a:cubicBezTo>
                    <a:cubicBezTo>
                      <a:pt x="99" y="175"/>
                      <a:pt x="97" y="176"/>
                      <a:pt x="96" y="176"/>
                    </a:cubicBezTo>
                    <a:cubicBezTo>
                      <a:pt x="93" y="176"/>
                      <a:pt x="91" y="174"/>
                      <a:pt x="89" y="172"/>
                    </a:cubicBezTo>
                    <a:cubicBezTo>
                      <a:pt x="87" y="168"/>
                      <a:pt x="88" y="163"/>
                      <a:pt x="91" y="161"/>
                    </a:cubicBezTo>
                    <a:cubicBezTo>
                      <a:pt x="105" y="152"/>
                      <a:pt x="105" y="152"/>
                      <a:pt x="105" y="152"/>
                    </a:cubicBezTo>
                    <a:cubicBezTo>
                      <a:pt x="91" y="142"/>
                      <a:pt x="91" y="142"/>
                      <a:pt x="91" y="142"/>
                    </a:cubicBezTo>
                    <a:cubicBezTo>
                      <a:pt x="88" y="140"/>
                      <a:pt x="87" y="135"/>
                      <a:pt x="89" y="131"/>
                    </a:cubicBezTo>
                    <a:cubicBezTo>
                      <a:pt x="91" y="128"/>
                      <a:pt x="96" y="127"/>
                      <a:pt x="100" y="129"/>
                    </a:cubicBezTo>
                    <a:cubicBezTo>
                      <a:pt x="124" y="145"/>
                      <a:pt x="124" y="145"/>
                      <a:pt x="124" y="145"/>
                    </a:cubicBezTo>
                    <a:cubicBezTo>
                      <a:pt x="126" y="146"/>
                      <a:pt x="128" y="149"/>
                      <a:pt x="128" y="152"/>
                    </a:cubicBezTo>
                    <a:close/>
                    <a:moveTo>
                      <a:pt x="100" y="81"/>
                    </a:moveTo>
                    <a:cubicBezTo>
                      <a:pt x="104" y="83"/>
                      <a:pt x="105" y="88"/>
                      <a:pt x="102" y="92"/>
                    </a:cubicBezTo>
                    <a:cubicBezTo>
                      <a:pt x="54" y="164"/>
                      <a:pt x="54" y="164"/>
                      <a:pt x="54" y="164"/>
                    </a:cubicBezTo>
                    <a:cubicBezTo>
                      <a:pt x="53" y="166"/>
                      <a:pt x="50" y="168"/>
                      <a:pt x="48" y="168"/>
                    </a:cubicBezTo>
                    <a:cubicBezTo>
                      <a:pt x="46" y="168"/>
                      <a:pt x="45" y="167"/>
                      <a:pt x="43" y="166"/>
                    </a:cubicBezTo>
                    <a:cubicBezTo>
                      <a:pt x="40" y="164"/>
                      <a:pt x="39" y="159"/>
                      <a:pt x="41" y="155"/>
                    </a:cubicBezTo>
                    <a:cubicBezTo>
                      <a:pt x="89" y="83"/>
                      <a:pt x="89" y="83"/>
                      <a:pt x="89" y="83"/>
                    </a:cubicBezTo>
                    <a:cubicBezTo>
                      <a:pt x="91" y="80"/>
                      <a:pt x="96" y="79"/>
                      <a:pt x="100" y="8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1" name="Freeform 24">
                <a:extLst>
                  <a:ext uri="{FF2B5EF4-FFF2-40B4-BE49-F238E27FC236}">
                    <a16:creationId xmlns:a16="http://schemas.microsoft.com/office/drawing/2014/main" id="{F9B7E946-E64B-41D6-AA13-08A5A16E96BE}"/>
                  </a:ext>
                </a:extLst>
              </p:cNvPr>
              <p:cNvSpPr>
                <a:spLocks noEditPoints="1"/>
              </p:cNvSpPr>
              <p:nvPr/>
            </p:nvSpPr>
            <p:spPr bwMode="auto">
              <a:xfrm>
                <a:off x="-10743744" y="3459548"/>
                <a:ext cx="2117765" cy="31432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80 w 384"/>
                  <a:gd name="T11" fmla="*/ 136 h 384"/>
                  <a:gd name="T12" fmla="*/ 280 w 384"/>
                  <a:gd name="T13" fmla="*/ 304 h 384"/>
                  <a:gd name="T14" fmla="*/ 272 w 384"/>
                  <a:gd name="T15" fmla="*/ 312 h 384"/>
                  <a:gd name="T16" fmla="*/ 112 w 384"/>
                  <a:gd name="T17" fmla="*/ 312 h 384"/>
                  <a:gd name="T18" fmla="*/ 104 w 384"/>
                  <a:gd name="T19" fmla="*/ 304 h 384"/>
                  <a:gd name="T20" fmla="*/ 104 w 384"/>
                  <a:gd name="T21" fmla="*/ 80 h 384"/>
                  <a:gd name="T22" fmla="*/ 112 w 384"/>
                  <a:gd name="T23" fmla="*/ 72 h 384"/>
                  <a:gd name="T24" fmla="*/ 216 w 384"/>
                  <a:gd name="T25" fmla="*/ 72 h 384"/>
                  <a:gd name="T26" fmla="*/ 221 w 384"/>
                  <a:gd name="T27" fmla="*/ 74 h 384"/>
                  <a:gd name="T28" fmla="*/ 221 w 384"/>
                  <a:gd name="T29" fmla="*/ 74 h 384"/>
                  <a:gd name="T30" fmla="*/ 221 w 384"/>
                  <a:gd name="T31" fmla="*/ 74 h 384"/>
                  <a:gd name="T32" fmla="*/ 221 w 384"/>
                  <a:gd name="T33" fmla="*/ 74 h 384"/>
                  <a:gd name="T34" fmla="*/ 277 w 384"/>
                  <a:gd name="T35" fmla="*/ 130 h 384"/>
                  <a:gd name="T36" fmla="*/ 279 w 384"/>
                  <a:gd name="T37" fmla="*/ 133 h 384"/>
                  <a:gd name="T38" fmla="*/ 280 w 384"/>
                  <a:gd name="T39" fmla="*/ 136 h 384"/>
                  <a:gd name="T40" fmla="*/ 280 w 384"/>
                  <a:gd name="T41" fmla="*/ 13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80" y="136"/>
                    </a:moveTo>
                    <a:cubicBezTo>
                      <a:pt x="280" y="304"/>
                      <a:pt x="280" y="304"/>
                      <a:pt x="280" y="304"/>
                    </a:cubicBezTo>
                    <a:cubicBezTo>
                      <a:pt x="280" y="308"/>
                      <a:pt x="276" y="312"/>
                      <a:pt x="272" y="312"/>
                    </a:cubicBezTo>
                    <a:cubicBezTo>
                      <a:pt x="112" y="312"/>
                      <a:pt x="112" y="312"/>
                      <a:pt x="112" y="312"/>
                    </a:cubicBezTo>
                    <a:cubicBezTo>
                      <a:pt x="107" y="312"/>
                      <a:pt x="104" y="308"/>
                      <a:pt x="104" y="304"/>
                    </a:cubicBezTo>
                    <a:cubicBezTo>
                      <a:pt x="104" y="80"/>
                      <a:pt x="104" y="80"/>
                      <a:pt x="104" y="80"/>
                    </a:cubicBezTo>
                    <a:cubicBezTo>
                      <a:pt x="104" y="75"/>
                      <a:pt x="107" y="72"/>
                      <a:pt x="112" y="72"/>
                    </a:cubicBezTo>
                    <a:cubicBezTo>
                      <a:pt x="216" y="72"/>
                      <a:pt x="216" y="72"/>
                      <a:pt x="216" y="72"/>
                    </a:cubicBezTo>
                    <a:cubicBezTo>
                      <a:pt x="218" y="72"/>
                      <a:pt x="220" y="73"/>
                      <a:pt x="221" y="74"/>
                    </a:cubicBezTo>
                    <a:cubicBezTo>
                      <a:pt x="221" y="74"/>
                      <a:pt x="221" y="74"/>
                      <a:pt x="221" y="74"/>
                    </a:cubicBezTo>
                    <a:cubicBezTo>
                      <a:pt x="221" y="74"/>
                      <a:pt x="221" y="74"/>
                      <a:pt x="221" y="74"/>
                    </a:cubicBezTo>
                    <a:cubicBezTo>
                      <a:pt x="221" y="74"/>
                      <a:pt x="221" y="74"/>
                      <a:pt x="221" y="74"/>
                    </a:cubicBezTo>
                    <a:cubicBezTo>
                      <a:pt x="277" y="130"/>
                      <a:pt x="277" y="130"/>
                      <a:pt x="277" y="130"/>
                    </a:cubicBezTo>
                    <a:cubicBezTo>
                      <a:pt x="278" y="131"/>
                      <a:pt x="279" y="132"/>
                      <a:pt x="279" y="133"/>
                    </a:cubicBezTo>
                    <a:cubicBezTo>
                      <a:pt x="279" y="134"/>
                      <a:pt x="280" y="135"/>
                      <a:pt x="280" y="136"/>
                    </a:cubicBezTo>
                    <a:cubicBezTo>
                      <a:pt x="280" y="136"/>
                      <a:pt x="280" y="136"/>
                      <a:pt x="280" y="13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
          <p:nvSpPr>
            <p:cNvPr id="44" name="Education_Fill_5">
              <a:extLst>
                <a:ext uri="{FF2B5EF4-FFF2-40B4-BE49-F238E27FC236}">
                  <a16:creationId xmlns:a16="http://schemas.microsoft.com/office/drawing/2014/main" id="{23259BF6-FF12-4750-BDC3-D2E31A443C8D}"/>
                </a:ext>
              </a:extLst>
            </p:cNvPr>
            <p:cNvSpPr>
              <a:spLocks noChangeAspect="1" noEditPoints="1"/>
            </p:cNvSpPr>
            <p:nvPr/>
          </p:nvSpPr>
          <p:spPr bwMode="auto">
            <a:xfrm>
              <a:off x="6237381" y="3323117"/>
              <a:ext cx="390529" cy="384944"/>
            </a:xfrm>
            <a:custGeom>
              <a:avLst/>
              <a:gdLst>
                <a:gd name="T0" fmla="*/ 392 w 512"/>
                <a:gd name="T1" fmla="*/ 188 h 512"/>
                <a:gd name="T2" fmla="*/ 394 w 512"/>
                <a:gd name="T3" fmla="*/ 193 h 512"/>
                <a:gd name="T4" fmla="*/ 393 w 512"/>
                <a:gd name="T5" fmla="*/ 196 h 512"/>
                <a:gd name="T6" fmla="*/ 267 w 512"/>
                <a:gd name="T7" fmla="*/ 325 h 512"/>
                <a:gd name="T8" fmla="*/ 266 w 512"/>
                <a:gd name="T9" fmla="*/ 323 h 512"/>
                <a:gd name="T10" fmla="*/ 254 w 512"/>
                <a:gd name="T11" fmla="*/ 315 h 512"/>
                <a:gd name="T12" fmla="*/ 383 w 512"/>
                <a:gd name="T13" fmla="*/ 186 h 512"/>
                <a:gd name="T14" fmla="*/ 392 w 512"/>
                <a:gd name="T15" fmla="*/ 188 h 512"/>
                <a:gd name="T16" fmla="*/ 512 w 512"/>
                <a:gd name="T17" fmla="*/ 256 h 512"/>
                <a:gd name="T18" fmla="*/ 256 w 512"/>
                <a:gd name="T19" fmla="*/ 512 h 512"/>
                <a:gd name="T20" fmla="*/ 0 w 512"/>
                <a:gd name="T21" fmla="*/ 256 h 512"/>
                <a:gd name="T22" fmla="*/ 256 w 512"/>
                <a:gd name="T23" fmla="*/ 0 h 512"/>
                <a:gd name="T24" fmla="*/ 512 w 512"/>
                <a:gd name="T25" fmla="*/ 256 h 512"/>
                <a:gd name="T26" fmla="*/ 143 w 512"/>
                <a:gd name="T27" fmla="*/ 360 h 512"/>
                <a:gd name="T28" fmla="*/ 149 w 512"/>
                <a:gd name="T29" fmla="*/ 362 h 512"/>
                <a:gd name="T30" fmla="*/ 158 w 512"/>
                <a:gd name="T31" fmla="*/ 358 h 512"/>
                <a:gd name="T32" fmla="*/ 155 w 512"/>
                <a:gd name="T33" fmla="*/ 343 h 512"/>
                <a:gd name="T34" fmla="*/ 143 w 512"/>
                <a:gd name="T35" fmla="*/ 327 h 512"/>
                <a:gd name="T36" fmla="*/ 153 w 512"/>
                <a:gd name="T37" fmla="*/ 319 h 512"/>
                <a:gd name="T38" fmla="*/ 194 w 512"/>
                <a:gd name="T39" fmla="*/ 263 h 512"/>
                <a:gd name="T40" fmla="*/ 105 w 512"/>
                <a:gd name="T41" fmla="*/ 234 h 512"/>
                <a:gd name="T42" fmla="*/ 96 w 512"/>
                <a:gd name="T43" fmla="*/ 246 h 512"/>
                <a:gd name="T44" fmla="*/ 107 w 512"/>
                <a:gd name="T45" fmla="*/ 256 h 512"/>
                <a:gd name="T46" fmla="*/ 174 w 512"/>
                <a:gd name="T47" fmla="*/ 269 h 512"/>
                <a:gd name="T48" fmla="*/ 145 w 512"/>
                <a:gd name="T49" fmla="*/ 299 h 512"/>
                <a:gd name="T50" fmla="*/ 122 w 512"/>
                <a:gd name="T51" fmla="*/ 326 h 512"/>
                <a:gd name="T52" fmla="*/ 143 w 512"/>
                <a:gd name="T53" fmla="*/ 360 h 512"/>
                <a:gd name="T54" fmla="*/ 416 w 512"/>
                <a:gd name="T55" fmla="*/ 191 h 512"/>
                <a:gd name="T56" fmla="*/ 407 w 512"/>
                <a:gd name="T57" fmla="*/ 173 h 512"/>
                <a:gd name="T58" fmla="*/ 368 w 512"/>
                <a:gd name="T59" fmla="*/ 171 h 512"/>
                <a:gd name="T60" fmla="*/ 230 w 512"/>
                <a:gd name="T61" fmla="*/ 309 h 512"/>
                <a:gd name="T62" fmla="*/ 182 w 512"/>
                <a:gd name="T63" fmla="*/ 348 h 512"/>
                <a:gd name="T64" fmla="*/ 150 w 512"/>
                <a:gd name="T65" fmla="*/ 373 h 512"/>
                <a:gd name="T66" fmla="*/ 139 w 512"/>
                <a:gd name="T67" fmla="*/ 381 h 512"/>
                <a:gd name="T68" fmla="*/ 145 w 512"/>
                <a:gd name="T69" fmla="*/ 394 h 512"/>
                <a:gd name="T70" fmla="*/ 212 w 512"/>
                <a:gd name="T71" fmla="*/ 406 h 512"/>
                <a:gd name="T72" fmla="*/ 255 w 512"/>
                <a:gd name="T73" fmla="*/ 395 h 512"/>
                <a:gd name="T74" fmla="*/ 277 w 512"/>
                <a:gd name="T75" fmla="*/ 352 h 512"/>
                <a:gd name="T76" fmla="*/ 277 w 512"/>
                <a:gd name="T77" fmla="*/ 346 h 512"/>
                <a:gd name="T78" fmla="*/ 409 w 512"/>
                <a:gd name="T79" fmla="*/ 211 h 512"/>
                <a:gd name="T80" fmla="*/ 416 w 512"/>
                <a:gd name="T81" fmla="*/ 191 h 512"/>
                <a:gd name="T82" fmla="*/ 234 w 512"/>
                <a:gd name="T83" fmla="*/ 330 h 512"/>
                <a:gd name="T84" fmla="*/ 202 w 512"/>
                <a:gd name="T85" fmla="*/ 355 h 512"/>
                <a:gd name="T86" fmla="*/ 185 w 512"/>
                <a:gd name="T87" fmla="*/ 382 h 512"/>
                <a:gd name="T88" fmla="*/ 243 w 512"/>
                <a:gd name="T89" fmla="*/ 377 h 512"/>
                <a:gd name="T90" fmla="*/ 256 w 512"/>
                <a:gd name="T91" fmla="*/ 351 h 512"/>
                <a:gd name="T92" fmla="*/ 250 w 512"/>
                <a:gd name="T93" fmla="*/ 338 h 512"/>
                <a:gd name="T94" fmla="*/ 234 w 512"/>
                <a:gd name="T95" fmla="*/ 33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2" h="512">
                  <a:moveTo>
                    <a:pt x="392" y="188"/>
                  </a:moveTo>
                  <a:cubicBezTo>
                    <a:pt x="393" y="189"/>
                    <a:pt x="394" y="191"/>
                    <a:pt x="394" y="193"/>
                  </a:cubicBezTo>
                  <a:cubicBezTo>
                    <a:pt x="394" y="194"/>
                    <a:pt x="394" y="195"/>
                    <a:pt x="393" y="196"/>
                  </a:cubicBezTo>
                  <a:cubicBezTo>
                    <a:pt x="267" y="325"/>
                    <a:pt x="267" y="325"/>
                    <a:pt x="267" y="325"/>
                  </a:cubicBezTo>
                  <a:cubicBezTo>
                    <a:pt x="267" y="324"/>
                    <a:pt x="266" y="324"/>
                    <a:pt x="266" y="323"/>
                  </a:cubicBezTo>
                  <a:cubicBezTo>
                    <a:pt x="263" y="320"/>
                    <a:pt x="259" y="317"/>
                    <a:pt x="254" y="315"/>
                  </a:cubicBezTo>
                  <a:cubicBezTo>
                    <a:pt x="383" y="186"/>
                    <a:pt x="383" y="186"/>
                    <a:pt x="383" y="186"/>
                  </a:cubicBezTo>
                  <a:cubicBezTo>
                    <a:pt x="385" y="184"/>
                    <a:pt x="389" y="185"/>
                    <a:pt x="392" y="188"/>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60"/>
                  </a:moveTo>
                  <a:cubicBezTo>
                    <a:pt x="145" y="362"/>
                    <a:pt x="147" y="362"/>
                    <a:pt x="149" y="362"/>
                  </a:cubicBezTo>
                  <a:cubicBezTo>
                    <a:pt x="152" y="362"/>
                    <a:pt x="156" y="361"/>
                    <a:pt x="158" y="358"/>
                  </a:cubicBezTo>
                  <a:cubicBezTo>
                    <a:pt x="161" y="353"/>
                    <a:pt x="160" y="346"/>
                    <a:pt x="155" y="343"/>
                  </a:cubicBezTo>
                  <a:cubicBezTo>
                    <a:pt x="151" y="340"/>
                    <a:pt x="143" y="332"/>
                    <a:pt x="143" y="327"/>
                  </a:cubicBez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lose/>
                  <a:moveTo>
                    <a:pt x="416" y="191"/>
                  </a:moveTo>
                  <a:cubicBezTo>
                    <a:pt x="415" y="185"/>
                    <a:pt x="412" y="178"/>
                    <a:pt x="407" y="173"/>
                  </a:cubicBezTo>
                  <a:cubicBezTo>
                    <a:pt x="396" y="162"/>
                    <a:pt x="378" y="161"/>
                    <a:pt x="368" y="171"/>
                  </a:cubicBezTo>
                  <a:cubicBezTo>
                    <a:pt x="230" y="309"/>
                    <a:pt x="230" y="309"/>
                    <a:pt x="230" y="309"/>
                  </a:cubicBezTo>
                  <a:cubicBezTo>
                    <a:pt x="217" y="310"/>
                    <a:pt x="193" y="314"/>
                    <a:pt x="182" y="348"/>
                  </a:cubicBezTo>
                  <a:cubicBezTo>
                    <a:pt x="173" y="374"/>
                    <a:pt x="152" y="373"/>
                    <a:pt x="150" y="373"/>
                  </a:cubicBezTo>
                  <a:cubicBezTo>
                    <a:pt x="145" y="372"/>
                    <a:pt x="140" y="376"/>
                    <a:pt x="139" y="381"/>
                  </a:cubicBezTo>
                  <a:cubicBezTo>
                    <a:pt x="137" y="386"/>
                    <a:pt x="140" y="392"/>
                    <a:pt x="145" y="394"/>
                  </a:cubicBezTo>
                  <a:cubicBezTo>
                    <a:pt x="147" y="394"/>
                    <a:pt x="179" y="406"/>
                    <a:pt x="212" y="406"/>
                  </a:cubicBezTo>
                  <a:cubicBezTo>
                    <a:pt x="227" y="406"/>
                    <a:pt x="243" y="403"/>
                    <a:pt x="255" y="395"/>
                  </a:cubicBezTo>
                  <a:cubicBezTo>
                    <a:pt x="269" y="386"/>
                    <a:pt x="276" y="372"/>
                    <a:pt x="277" y="352"/>
                  </a:cubicBezTo>
                  <a:cubicBezTo>
                    <a:pt x="277" y="350"/>
                    <a:pt x="277" y="348"/>
                    <a:pt x="277" y="346"/>
                  </a:cubicBezTo>
                  <a:cubicBezTo>
                    <a:pt x="409" y="211"/>
                    <a:pt x="409" y="211"/>
                    <a:pt x="409" y="211"/>
                  </a:cubicBezTo>
                  <a:cubicBezTo>
                    <a:pt x="414" y="206"/>
                    <a:pt x="416" y="199"/>
                    <a:pt x="416" y="191"/>
                  </a:cubicBezTo>
                  <a:close/>
                  <a:moveTo>
                    <a:pt x="234" y="330"/>
                  </a:moveTo>
                  <a:cubicBezTo>
                    <a:pt x="222" y="331"/>
                    <a:pt x="209" y="334"/>
                    <a:pt x="202" y="355"/>
                  </a:cubicBezTo>
                  <a:cubicBezTo>
                    <a:pt x="198" y="367"/>
                    <a:pt x="192" y="376"/>
                    <a:pt x="185" y="382"/>
                  </a:cubicBezTo>
                  <a:cubicBezTo>
                    <a:pt x="205" y="386"/>
                    <a:pt x="229" y="387"/>
                    <a:pt x="243" y="377"/>
                  </a:cubicBezTo>
                  <a:cubicBezTo>
                    <a:pt x="251" y="372"/>
                    <a:pt x="255" y="364"/>
                    <a:pt x="256" y="351"/>
                  </a:cubicBezTo>
                  <a:cubicBezTo>
                    <a:pt x="256" y="346"/>
                    <a:pt x="254" y="342"/>
                    <a:pt x="250" y="338"/>
                  </a:cubicBezTo>
                  <a:cubicBezTo>
                    <a:pt x="246" y="333"/>
                    <a:pt x="239" y="330"/>
                    <a:pt x="234" y="330"/>
                  </a:cubicBezTo>
                  <a:close/>
                </a:path>
              </a:pathLst>
            </a:custGeom>
            <a:solidFill>
              <a:schemeClr val="bg1"/>
            </a:solidFill>
            <a:ln>
              <a:noFill/>
            </a:ln>
          </p:spPr>
          <p:txBody>
            <a:bodyPr vert="horz" wrap="square" lIns="91440" tIns="45720" rIns="91440" bIns="45720" numCol="1" anchor="ctr" anchorCtr="0" compatLnSpc="1">
              <a:prstTxWarp prst="textNoShape">
                <a:avLst/>
              </a:prstTxWarp>
            </a:bodyPr>
            <a:lstStyle/>
            <a:p>
              <a:endParaRPr lang="en-US" sz="1200"/>
            </a:p>
          </p:txBody>
        </p:sp>
      </p:grpSp>
      <p:sp>
        <p:nvSpPr>
          <p:cNvPr id="45" name="TextBox 44">
            <a:extLst>
              <a:ext uri="{FF2B5EF4-FFF2-40B4-BE49-F238E27FC236}">
                <a16:creationId xmlns:a16="http://schemas.microsoft.com/office/drawing/2014/main" id="{71D221BA-C5BC-4B1E-B018-6DE1B4443D1F}"/>
              </a:ext>
            </a:extLst>
          </p:cNvPr>
          <p:cNvSpPr txBox="1"/>
          <p:nvPr/>
        </p:nvSpPr>
        <p:spPr>
          <a:xfrm>
            <a:off x="469900" y="128175"/>
            <a:ext cx="11280884" cy="276999"/>
          </a:xfrm>
          <a:prstGeom prst="rect">
            <a:avLst/>
          </a:prstGeom>
          <a:noFill/>
        </p:spPr>
        <p:txBody>
          <a:bodyPr wrap="square" lIns="0" tIns="0" rIns="0" bIns="0" rtlCol="0">
            <a:spAutoFit/>
          </a:bodyPr>
          <a:lstStyle/>
          <a:p>
            <a:pPr>
              <a:spcBef>
                <a:spcPts val="600"/>
              </a:spcBef>
              <a:buSzPct val="100000"/>
            </a:pPr>
            <a:r>
              <a:rPr lang="en-US" sz="1800" b="1" dirty="0">
                <a:solidFill>
                  <a:srgbClr val="313131"/>
                </a:solidFill>
                <a:latin typeface="+mj-lt"/>
                <a:cs typeface="Calibri Light" panose="020F0302020204030204" pitchFamily="34" charset="0"/>
              </a:rPr>
              <a:t>Advanced DevOps Learning Program</a:t>
            </a:r>
          </a:p>
        </p:txBody>
      </p:sp>
      <p:grpSp>
        <p:nvGrpSpPr>
          <p:cNvPr id="47" name="Group 46">
            <a:extLst>
              <a:ext uri="{FF2B5EF4-FFF2-40B4-BE49-F238E27FC236}">
                <a16:creationId xmlns:a16="http://schemas.microsoft.com/office/drawing/2014/main" id="{6DE8BDC9-6B03-4065-8D6A-E7B0EC523C63}"/>
              </a:ext>
            </a:extLst>
          </p:cNvPr>
          <p:cNvGrpSpPr/>
          <p:nvPr/>
        </p:nvGrpSpPr>
        <p:grpSpPr>
          <a:xfrm>
            <a:off x="241085" y="589472"/>
            <a:ext cx="11737764" cy="2708680"/>
            <a:chOff x="233863" y="456439"/>
            <a:chExt cx="11737764" cy="2708680"/>
          </a:xfrm>
        </p:grpSpPr>
        <p:pic>
          <p:nvPicPr>
            <p:cNvPr id="2" name="Picture 4">
              <a:extLst>
                <a:ext uri="{FF2B5EF4-FFF2-40B4-BE49-F238E27FC236}">
                  <a16:creationId xmlns:a16="http://schemas.microsoft.com/office/drawing/2014/main" id="{CC76EF04-D6A5-411D-B88C-7D1A07DF2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5847" y="2506334"/>
              <a:ext cx="334137" cy="3341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B856BE8-AFD8-4D6E-9B09-0D533AB5E0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0326" y="2507360"/>
              <a:ext cx="368550" cy="333538"/>
            </a:xfrm>
            <a:prstGeom prst="rect">
              <a:avLst/>
            </a:prstGeom>
          </p:spPr>
        </p:pic>
        <p:pic>
          <p:nvPicPr>
            <p:cNvPr id="4" name="Picture 2" descr="https://i0.wp.com/softwareengineeringdaily.com/wp-content/uploads/2019/01/Kubernetes_New.png?resize=730%2C389&amp;ssl=1">
              <a:extLst>
                <a:ext uri="{FF2B5EF4-FFF2-40B4-BE49-F238E27FC236}">
                  <a16:creationId xmlns:a16="http://schemas.microsoft.com/office/drawing/2014/main" id="{68F383B4-AF68-4DC6-AD9D-CC5113650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0831" y="2445433"/>
              <a:ext cx="1101206" cy="5868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CC116B-0F5B-4A34-9593-4AD935089F66}"/>
                </a:ext>
              </a:extLst>
            </p:cNvPr>
            <p:cNvSpPr txBox="1"/>
            <p:nvPr/>
          </p:nvSpPr>
          <p:spPr>
            <a:xfrm>
              <a:off x="358426" y="1719484"/>
              <a:ext cx="11524698" cy="276999"/>
            </a:xfrm>
            <a:prstGeom prst="rect">
              <a:avLst/>
            </a:prstGeom>
            <a:noFill/>
          </p:spPr>
          <p:txBody>
            <a:bodyPr wrap="square" rtlCol="0">
              <a:spAutoFit/>
            </a:bodyPr>
            <a:lstStyle/>
            <a:p>
              <a:r>
                <a:rPr lang="en-US" sz="1200" dirty="0">
                  <a:latin typeface="+mj-lt"/>
                  <a:ea typeface="Verdana" panose="020B0604030504040204" pitchFamily="34" charset="0"/>
                </a:rPr>
                <a:t>The</a:t>
              </a:r>
              <a:r>
                <a:rPr lang="en-US" sz="1200" b="1" dirty="0">
                  <a:latin typeface="+mj-lt"/>
                  <a:ea typeface="Verdana" panose="020B0604030504040204" pitchFamily="34" charset="0"/>
                </a:rPr>
                <a:t> Program </a:t>
              </a:r>
              <a:r>
                <a:rPr lang="en-US" sz="1200" dirty="0">
                  <a:latin typeface="+mj-lt"/>
                  <a:ea typeface="Verdana" panose="020B0604030504040204" pitchFamily="34" charset="0"/>
                </a:rPr>
                <a:t>enables practitioners with a deeper understanding of DevOps engineering, CI/CD practices and tools</a:t>
              </a:r>
              <a:endParaRPr lang="en-US" sz="1200" dirty="0">
                <a:latin typeface="+mj-lt"/>
              </a:endParaRPr>
            </a:p>
          </p:txBody>
        </p:sp>
        <p:sp>
          <p:nvSpPr>
            <p:cNvPr id="6" name="Rectangle: Rounded Corners 5">
              <a:extLst>
                <a:ext uri="{FF2B5EF4-FFF2-40B4-BE49-F238E27FC236}">
                  <a16:creationId xmlns:a16="http://schemas.microsoft.com/office/drawing/2014/main" id="{9FF30B30-5C35-4354-9627-8811D6D6C4CC}"/>
                </a:ext>
              </a:extLst>
            </p:cNvPr>
            <p:cNvSpPr/>
            <p:nvPr/>
          </p:nvSpPr>
          <p:spPr>
            <a:xfrm>
              <a:off x="389334" y="1068961"/>
              <a:ext cx="11582293" cy="602804"/>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8E7A3816-CE83-4785-8BBF-904A3E5DAA50}"/>
                </a:ext>
              </a:extLst>
            </p:cNvPr>
            <p:cNvSpPr txBox="1">
              <a:spLocks/>
            </p:cNvSpPr>
            <p:nvPr/>
          </p:nvSpPr>
          <p:spPr>
            <a:xfrm>
              <a:off x="998880" y="1062406"/>
              <a:ext cx="10363200" cy="562633"/>
            </a:xfrm>
            <a:prstGeom prst="rect">
              <a:avLst/>
            </a:prstGeom>
          </p:spPr>
          <p:txBody>
            <a:bodyPr anchor="ctr"/>
            <a:lst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a:lstStyle>
            <a:p>
              <a:r>
                <a:rPr lang="en-US" sz="2800" b="1" dirty="0">
                  <a:latin typeface="Calibri Light (Body)"/>
                </a:rPr>
                <a:t>Advanced DevOps Learning Program Overview</a:t>
              </a:r>
            </a:p>
          </p:txBody>
        </p:sp>
        <p:sp>
          <p:nvSpPr>
            <p:cNvPr id="8" name="object 8">
              <a:extLst>
                <a:ext uri="{FF2B5EF4-FFF2-40B4-BE49-F238E27FC236}">
                  <a16:creationId xmlns:a16="http://schemas.microsoft.com/office/drawing/2014/main" id="{D58291F9-B67B-4A3F-B63E-947259AD517A}"/>
                </a:ext>
              </a:extLst>
            </p:cNvPr>
            <p:cNvSpPr/>
            <p:nvPr/>
          </p:nvSpPr>
          <p:spPr>
            <a:xfrm>
              <a:off x="233863" y="1038391"/>
              <a:ext cx="704180" cy="663020"/>
            </a:xfrm>
            <a:prstGeom prst="rect">
              <a:avLst/>
            </a:prstGeom>
            <a:blipFill>
              <a:blip r:embed="rId5" cstate="print"/>
              <a:stretch>
                <a:fillRect/>
              </a:stretch>
            </a:blipFill>
          </p:spPr>
          <p:txBody>
            <a:bodyPr wrap="square" lIns="0" tIns="0" rIns="0" bIns="0" rtlCol="0"/>
            <a:lstStyle/>
            <a:p>
              <a:endParaRPr dirty="0"/>
            </a:p>
          </p:txBody>
        </p:sp>
        <p:sp>
          <p:nvSpPr>
            <p:cNvPr id="9" name="Oval 8">
              <a:extLst>
                <a:ext uri="{FF2B5EF4-FFF2-40B4-BE49-F238E27FC236}">
                  <a16:creationId xmlns:a16="http://schemas.microsoft.com/office/drawing/2014/main" id="{15552453-E4D9-4288-89B1-38F59C702746}"/>
                </a:ext>
              </a:extLst>
            </p:cNvPr>
            <p:cNvSpPr/>
            <p:nvPr/>
          </p:nvSpPr>
          <p:spPr>
            <a:xfrm>
              <a:off x="858085" y="2406462"/>
              <a:ext cx="839816" cy="758657"/>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2DB70FA5-AFF6-409A-BB6F-6019D9F29AE9}"/>
                </a:ext>
              </a:extLst>
            </p:cNvPr>
            <p:cNvSpPr/>
            <p:nvPr/>
          </p:nvSpPr>
          <p:spPr>
            <a:xfrm>
              <a:off x="3140708" y="2082224"/>
              <a:ext cx="839816" cy="758657"/>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06D2C98E-62A2-44D1-8D1D-AF776CF1F104}"/>
                </a:ext>
              </a:extLst>
            </p:cNvPr>
            <p:cNvSpPr/>
            <p:nvPr/>
          </p:nvSpPr>
          <p:spPr>
            <a:xfrm>
              <a:off x="5379804" y="2402351"/>
              <a:ext cx="839816" cy="758657"/>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F1388A82-47CF-4AB1-9707-7709934F99E9}"/>
                </a:ext>
              </a:extLst>
            </p:cNvPr>
            <p:cNvSpPr/>
            <p:nvPr/>
          </p:nvSpPr>
          <p:spPr>
            <a:xfrm>
              <a:off x="7640663" y="2076509"/>
              <a:ext cx="839816" cy="758657"/>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E519B26A-3DFA-4832-A0BB-AE7D45BF155B}"/>
                </a:ext>
              </a:extLst>
            </p:cNvPr>
            <p:cNvSpPr/>
            <p:nvPr/>
          </p:nvSpPr>
          <p:spPr>
            <a:xfrm>
              <a:off x="9901526" y="2402350"/>
              <a:ext cx="839816" cy="758657"/>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1BCDB59-C8BC-4982-8FEE-DF7651E0E7DB}"/>
                </a:ext>
              </a:extLst>
            </p:cNvPr>
            <p:cNvCxnSpPr>
              <a:cxnSpLocks/>
              <a:stCxn id="9" idx="6"/>
              <a:endCxn id="10" idx="2"/>
            </p:cNvCxnSpPr>
            <p:nvPr/>
          </p:nvCxnSpPr>
          <p:spPr>
            <a:xfrm flipV="1">
              <a:off x="1697901" y="2461553"/>
              <a:ext cx="1442807" cy="324238"/>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F86F854-3861-40F2-B1FE-04006875D688}"/>
                </a:ext>
              </a:extLst>
            </p:cNvPr>
            <p:cNvCxnSpPr>
              <a:cxnSpLocks/>
              <a:stCxn id="10" idx="6"/>
              <a:endCxn id="11" idx="2"/>
            </p:cNvCxnSpPr>
            <p:nvPr/>
          </p:nvCxnSpPr>
          <p:spPr>
            <a:xfrm>
              <a:off x="3980524" y="2461553"/>
              <a:ext cx="1399280" cy="320127"/>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DFAFC8A-243D-4E93-A788-DF22FB1154C6}"/>
                </a:ext>
              </a:extLst>
            </p:cNvPr>
            <p:cNvCxnSpPr>
              <a:cxnSpLocks/>
              <a:stCxn id="11" idx="6"/>
              <a:endCxn id="12" idx="2"/>
            </p:cNvCxnSpPr>
            <p:nvPr/>
          </p:nvCxnSpPr>
          <p:spPr>
            <a:xfrm flipV="1">
              <a:off x="6219620" y="2455838"/>
              <a:ext cx="1421043" cy="325842"/>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7A0C51-53EF-424E-9602-004FBD932503}"/>
                </a:ext>
              </a:extLst>
            </p:cNvPr>
            <p:cNvCxnSpPr>
              <a:cxnSpLocks/>
              <a:stCxn id="13" idx="2"/>
              <a:endCxn id="12" idx="6"/>
            </p:cNvCxnSpPr>
            <p:nvPr/>
          </p:nvCxnSpPr>
          <p:spPr>
            <a:xfrm flipH="1" flipV="1">
              <a:off x="8480479" y="2455838"/>
              <a:ext cx="1421047" cy="325841"/>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C1F4983B-7235-4F68-9697-50DD91724EC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19214" y="2129223"/>
              <a:ext cx="682715" cy="609098"/>
            </a:xfrm>
            <a:prstGeom prst="rect">
              <a:avLst/>
            </a:prstGeom>
          </p:spPr>
        </p:pic>
        <p:sp>
          <p:nvSpPr>
            <p:cNvPr id="19" name="TxtBox:31/138">
              <a:extLst>
                <a:ext uri="{FF2B5EF4-FFF2-40B4-BE49-F238E27FC236}">
                  <a16:creationId xmlns:a16="http://schemas.microsoft.com/office/drawing/2014/main" id="{F01A6AA4-EE80-4522-8F0F-DE75A6D077EE}"/>
                </a:ext>
              </a:extLst>
            </p:cNvPr>
            <p:cNvSpPr/>
            <p:nvPr/>
          </p:nvSpPr>
          <p:spPr>
            <a:xfrm>
              <a:off x="585953" y="2155412"/>
              <a:ext cx="1371600" cy="18466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j-lt"/>
                  <a:cs typeface="Arial" panose="020B0604020202020204" pitchFamily="34" charset="0"/>
                </a:rPr>
                <a:t>Develop</a:t>
              </a:r>
            </a:p>
          </p:txBody>
        </p:sp>
        <p:sp>
          <p:nvSpPr>
            <p:cNvPr id="20" name="TxtBox:31/138">
              <a:extLst>
                <a:ext uri="{FF2B5EF4-FFF2-40B4-BE49-F238E27FC236}">
                  <a16:creationId xmlns:a16="http://schemas.microsoft.com/office/drawing/2014/main" id="{640E5266-8128-4D67-A5A1-D7AD6CF2D738}"/>
                </a:ext>
              </a:extLst>
            </p:cNvPr>
            <p:cNvSpPr/>
            <p:nvPr/>
          </p:nvSpPr>
          <p:spPr>
            <a:xfrm>
              <a:off x="2874816" y="2911653"/>
              <a:ext cx="1371600" cy="18466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j-lt"/>
                  <a:cs typeface="Arial" panose="020B0604020202020204" pitchFamily="34" charset="0"/>
                </a:rPr>
                <a:t>Build</a:t>
              </a:r>
            </a:p>
          </p:txBody>
        </p:sp>
        <p:sp>
          <p:nvSpPr>
            <p:cNvPr id="21" name="TxtBox:31/138">
              <a:extLst>
                <a:ext uri="{FF2B5EF4-FFF2-40B4-BE49-F238E27FC236}">
                  <a16:creationId xmlns:a16="http://schemas.microsoft.com/office/drawing/2014/main" id="{AC9F9BB6-9154-4265-9498-73A1AD40B743}"/>
                </a:ext>
              </a:extLst>
            </p:cNvPr>
            <p:cNvSpPr/>
            <p:nvPr/>
          </p:nvSpPr>
          <p:spPr>
            <a:xfrm>
              <a:off x="7443909" y="2897375"/>
              <a:ext cx="1271502" cy="18466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j-lt"/>
                  <a:cs typeface="Arial" panose="020B0604020202020204" pitchFamily="34" charset="0"/>
                </a:rPr>
                <a:t>Containerize</a:t>
              </a:r>
            </a:p>
          </p:txBody>
        </p:sp>
        <p:sp>
          <p:nvSpPr>
            <p:cNvPr id="22" name="TxtBox:31/138">
              <a:extLst>
                <a:ext uri="{FF2B5EF4-FFF2-40B4-BE49-F238E27FC236}">
                  <a16:creationId xmlns:a16="http://schemas.microsoft.com/office/drawing/2014/main" id="{C04D1366-4954-4680-ACC6-7CF28AA78F7B}"/>
                </a:ext>
              </a:extLst>
            </p:cNvPr>
            <p:cNvSpPr/>
            <p:nvPr/>
          </p:nvSpPr>
          <p:spPr>
            <a:xfrm>
              <a:off x="5113911" y="2156128"/>
              <a:ext cx="1371600" cy="18466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j-lt"/>
                  <a:cs typeface="Arial" panose="020B0604020202020204" pitchFamily="34" charset="0"/>
                </a:rPr>
                <a:t>Test</a:t>
              </a:r>
            </a:p>
          </p:txBody>
        </p:sp>
        <p:sp>
          <p:nvSpPr>
            <p:cNvPr id="23" name="TxtBox:31/138">
              <a:extLst>
                <a:ext uri="{FF2B5EF4-FFF2-40B4-BE49-F238E27FC236}">
                  <a16:creationId xmlns:a16="http://schemas.microsoft.com/office/drawing/2014/main" id="{698A03DF-1A94-48E5-8773-A2E8FA478718}"/>
                </a:ext>
              </a:extLst>
            </p:cNvPr>
            <p:cNvSpPr/>
            <p:nvPr/>
          </p:nvSpPr>
          <p:spPr>
            <a:xfrm>
              <a:off x="9266882" y="2158237"/>
              <a:ext cx="2109104" cy="18466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j-lt"/>
                  <a:cs typeface="Arial" panose="020B0604020202020204" pitchFamily="34" charset="0"/>
                </a:rPr>
                <a:t>Deploy &amp; Monitor</a:t>
              </a:r>
            </a:p>
          </p:txBody>
        </p:sp>
        <p:pic>
          <p:nvPicPr>
            <p:cNvPr id="24" name="Picture 4" descr="https://miro.medium.com/max/800/1*LOFbTP2SxXcFpM_qTsUSuw.png">
              <a:extLst>
                <a:ext uri="{FF2B5EF4-FFF2-40B4-BE49-F238E27FC236}">
                  <a16:creationId xmlns:a16="http://schemas.microsoft.com/office/drawing/2014/main" id="{D8571CF8-8DE3-4717-9D89-FEE8947BE9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0374" y="2076065"/>
              <a:ext cx="689406" cy="68940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A34C20F5-11F0-46F5-A2F3-08DF50305B0A}"/>
                </a:ext>
              </a:extLst>
            </p:cNvPr>
            <p:cNvPicPr>
              <a:picLocks noChangeAspect="1"/>
            </p:cNvPicPr>
            <p:nvPr/>
          </p:nvPicPr>
          <p:blipFill>
            <a:blip r:embed="rId8"/>
            <a:stretch>
              <a:fillRect/>
            </a:stretch>
          </p:blipFill>
          <p:spPr>
            <a:xfrm>
              <a:off x="1040067" y="2520054"/>
              <a:ext cx="498884" cy="550620"/>
            </a:xfrm>
            <a:prstGeom prst="rect">
              <a:avLst/>
            </a:prstGeom>
          </p:spPr>
        </p:pic>
        <p:pic>
          <p:nvPicPr>
            <p:cNvPr id="26" name="Picture 25">
              <a:extLst>
                <a:ext uri="{FF2B5EF4-FFF2-40B4-BE49-F238E27FC236}">
                  <a16:creationId xmlns:a16="http://schemas.microsoft.com/office/drawing/2014/main" id="{A8AA1E7E-1582-41B0-ADA3-B5DE121AAAF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62351" y="2804080"/>
              <a:ext cx="910779" cy="340025"/>
            </a:xfrm>
            <a:prstGeom prst="rect">
              <a:avLst/>
            </a:prstGeom>
          </p:spPr>
        </p:pic>
        <p:sp>
          <p:nvSpPr>
            <p:cNvPr id="46" name="TextBox 45">
              <a:extLst>
                <a:ext uri="{FF2B5EF4-FFF2-40B4-BE49-F238E27FC236}">
                  <a16:creationId xmlns:a16="http://schemas.microsoft.com/office/drawing/2014/main" id="{2D61655B-F0C6-460A-8BEC-67DC574D36D3}"/>
                </a:ext>
              </a:extLst>
            </p:cNvPr>
            <p:cNvSpPr txBox="1"/>
            <p:nvPr/>
          </p:nvSpPr>
          <p:spPr>
            <a:xfrm>
              <a:off x="469900" y="456439"/>
              <a:ext cx="11280884" cy="507831"/>
            </a:xfrm>
            <a:prstGeom prst="rect">
              <a:avLst/>
            </a:prstGeom>
            <a:noFill/>
          </p:spPr>
          <p:txBody>
            <a:bodyPr wrap="square" lIns="0" tIns="0" rIns="0" bIns="0" rtlCol="0">
              <a:spAutoFit/>
            </a:bodyPr>
            <a:lstStyle/>
            <a:p>
              <a:pPr>
                <a:spcBef>
                  <a:spcPts val="600"/>
                </a:spcBef>
                <a:buSzPct val="100000"/>
              </a:pPr>
              <a:r>
                <a:rPr lang="en-US" sz="1100" dirty="0">
                  <a:solidFill>
                    <a:srgbClr val="313131"/>
                  </a:solidFill>
                </a:rPr>
                <a:t>The DevOps learning program focusses on hands-on training that provides junior Deloitte practitioners the skills needed to become staff-able DevOps engineers. The program created by the Cloud DevOps Practice within Cloud Engineering, in partnership with the Cloud Institute but is offered across all offering portfolios. </a:t>
              </a:r>
            </a:p>
          </p:txBody>
        </p:sp>
      </p:grpSp>
    </p:spTree>
    <p:extLst>
      <p:ext uri="{BB962C8B-B14F-4D97-AF65-F5344CB8AC3E}">
        <p14:creationId xmlns:p14="http://schemas.microsoft.com/office/powerpoint/2010/main" val="15035680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Isosceles Triangle 227">
            <a:extLst>
              <a:ext uri="{FF2B5EF4-FFF2-40B4-BE49-F238E27FC236}">
                <a16:creationId xmlns:a16="http://schemas.microsoft.com/office/drawing/2014/main" id="{23328FDA-5A4C-454F-9210-504FE785063E}"/>
              </a:ext>
            </a:extLst>
          </p:cNvPr>
          <p:cNvSpPr/>
          <p:nvPr/>
        </p:nvSpPr>
        <p:spPr bwMode="gray">
          <a:xfrm rot="10800000">
            <a:off x="627861" y="1457277"/>
            <a:ext cx="251956" cy="182796"/>
          </a:xfrm>
          <a:prstGeom prst="triangle">
            <a:avLst/>
          </a:prstGeom>
          <a:solidFill>
            <a:srgbClr val="A0DCF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b="1" dirty="0"/>
          </a:p>
        </p:txBody>
      </p:sp>
      <p:sp>
        <p:nvSpPr>
          <p:cNvPr id="229" name="Rectangle 228">
            <a:extLst>
              <a:ext uri="{FF2B5EF4-FFF2-40B4-BE49-F238E27FC236}">
                <a16:creationId xmlns:a16="http://schemas.microsoft.com/office/drawing/2014/main" id="{646CC984-6649-40F4-9015-D38933A8ACDE}"/>
              </a:ext>
            </a:extLst>
          </p:cNvPr>
          <p:cNvSpPr/>
          <p:nvPr/>
        </p:nvSpPr>
        <p:spPr bwMode="gray">
          <a:xfrm>
            <a:off x="473318" y="885158"/>
            <a:ext cx="5923672" cy="685484"/>
          </a:xfrm>
          <a:prstGeom prst="rect">
            <a:avLst/>
          </a:prstGeom>
          <a:solidFill>
            <a:srgbClr val="A0DCFF"/>
          </a:solidFill>
          <a:ln w="3175" algn="ctr">
            <a:noFill/>
            <a:prstDash val="dash"/>
            <a:miter lim="800000"/>
            <a:headEnd/>
            <a:tailEnd/>
          </a:ln>
        </p:spPr>
        <p:txBody>
          <a:bodyPr wrap="square" lIns="91440" tIns="0" rIns="0" bIns="0" rtlCol="0" anchor="ctr">
            <a:noAutofit/>
          </a:bodyPr>
          <a:lstStyle/>
          <a:p>
            <a:pPr marL="0" marR="0" lvl="0" indent="0" defTabSz="914400" rtl="0" eaLnBrk="1" fontAlgn="auto" latinLnBrk="0" hangingPunct="1">
              <a:spcAft>
                <a:spcPts val="0"/>
              </a:spcAft>
              <a:buClrTx/>
              <a:buSzTx/>
              <a:buFont typeface="Wingdings 2" pitchFamily="18" charset="2"/>
              <a:buNone/>
              <a:tabLst/>
              <a:defRPr/>
            </a:pPr>
            <a:r>
              <a:rPr kumimoji="0" lang="en-US" sz="1200" b="1" i="0" u="none" strike="noStrike" kern="1200" cap="none" spc="0" normalizeH="0" baseline="0" noProof="0" dirty="0">
                <a:ln>
                  <a:noFill/>
                </a:ln>
                <a:effectLst/>
                <a:uLnTx/>
                <a:uFillTx/>
                <a:ea typeface="+mn-ea"/>
                <a:cs typeface="+mn-cs"/>
              </a:rPr>
              <a:t>Entry Criteria</a:t>
            </a:r>
            <a:endParaRPr kumimoji="0" lang="en-US" sz="1000" b="1" i="0" u="none" strike="noStrike" kern="1200" cap="none" spc="0" normalizeH="0" baseline="0" noProof="0" dirty="0">
              <a:ln>
                <a:noFill/>
              </a:ln>
              <a:effectLst/>
              <a:uLnTx/>
              <a:uFillTx/>
              <a:ea typeface="+mn-ea"/>
              <a:cs typeface="+mn-cs"/>
            </a:endParaRPr>
          </a:p>
          <a:p>
            <a:pPr>
              <a:defRPr/>
            </a:pPr>
            <a:endParaRPr lang="en-US" sz="400" dirty="0">
              <a:ea typeface="Open Sans" panose="020B0606030504020204" pitchFamily="34" charset="0"/>
              <a:cs typeface="Open Sans" panose="020B0606030504020204" pitchFamily="34" charset="0"/>
            </a:endParaRPr>
          </a:p>
          <a:p>
            <a:pPr marL="171450" indent="-171450">
              <a:buFont typeface="Arial" panose="020B0604020202020204" pitchFamily="34" charset="0"/>
              <a:buChar char="•"/>
              <a:defRPr/>
            </a:pPr>
            <a:r>
              <a:rPr lang="en-US" sz="800" dirty="0">
                <a:ea typeface="Open Sans" panose="020B0606030504020204" pitchFamily="34" charset="0"/>
                <a:cs typeface="Open Sans" panose="020B0606030504020204" pitchFamily="34" charset="0"/>
              </a:rPr>
              <a:t>Graduates of the Cloud Institute Foundational Cloud Developer program or CND Guild Mastery Program</a:t>
            </a:r>
          </a:p>
          <a:p>
            <a:pPr marL="171450" indent="-171450">
              <a:buFont typeface="Arial" panose="020B0604020202020204" pitchFamily="34" charset="0"/>
              <a:buChar char="•"/>
              <a:defRPr/>
            </a:pPr>
            <a:r>
              <a:rPr lang="en-US" sz="800" dirty="0">
                <a:ea typeface="Open Sans" panose="020B0606030504020204" pitchFamily="34" charset="0"/>
                <a:cs typeface="Open Sans" panose="020B0606030504020204" pitchFamily="34" charset="0"/>
              </a:rPr>
              <a:t>Junior practitioners who have System admin and/or programming skills</a:t>
            </a:r>
          </a:p>
        </p:txBody>
      </p:sp>
      <p:grpSp>
        <p:nvGrpSpPr>
          <p:cNvPr id="230" name="Group 229">
            <a:extLst>
              <a:ext uri="{FF2B5EF4-FFF2-40B4-BE49-F238E27FC236}">
                <a16:creationId xmlns:a16="http://schemas.microsoft.com/office/drawing/2014/main" id="{D3A02063-E944-411C-9431-6A5CBF9801F8}"/>
              </a:ext>
            </a:extLst>
          </p:cNvPr>
          <p:cNvGrpSpPr/>
          <p:nvPr/>
        </p:nvGrpSpPr>
        <p:grpSpPr>
          <a:xfrm>
            <a:off x="6499331" y="885158"/>
            <a:ext cx="5299871" cy="754915"/>
            <a:chOff x="6273190" y="875777"/>
            <a:chExt cx="5436452" cy="685019"/>
          </a:xfrm>
          <a:solidFill>
            <a:schemeClr val="bg1">
              <a:lumMod val="85000"/>
            </a:schemeClr>
          </a:solidFill>
        </p:grpSpPr>
        <p:sp>
          <p:nvSpPr>
            <p:cNvPr id="231" name="Isosceles Triangle 230">
              <a:extLst>
                <a:ext uri="{FF2B5EF4-FFF2-40B4-BE49-F238E27FC236}">
                  <a16:creationId xmlns:a16="http://schemas.microsoft.com/office/drawing/2014/main" id="{F619942D-ACD8-4FB7-A7AB-07D5B2234E80}"/>
                </a:ext>
              </a:extLst>
            </p:cNvPr>
            <p:cNvSpPr/>
            <p:nvPr/>
          </p:nvSpPr>
          <p:spPr bwMode="gray">
            <a:xfrm rot="10800000">
              <a:off x="6421359" y="1394925"/>
              <a:ext cx="241564" cy="165871"/>
            </a:xfrm>
            <a:prstGeom prst="triangle">
              <a:avLst/>
            </a:prstGeom>
            <a:grp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b="1" dirty="0"/>
            </a:p>
          </p:txBody>
        </p:sp>
        <p:sp>
          <p:nvSpPr>
            <p:cNvPr id="232" name="Rectangle 231">
              <a:extLst>
                <a:ext uri="{FF2B5EF4-FFF2-40B4-BE49-F238E27FC236}">
                  <a16:creationId xmlns:a16="http://schemas.microsoft.com/office/drawing/2014/main" id="{36985BBD-94C1-4FE7-BD32-CE529DE56BAB}"/>
                </a:ext>
              </a:extLst>
            </p:cNvPr>
            <p:cNvSpPr/>
            <p:nvPr/>
          </p:nvSpPr>
          <p:spPr bwMode="gray">
            <a:xfrm>
              <a:off x="6273190" y="875777"/>
              <a:ext cx="5436452" cy="622016"/>
            </a:xfrm>
            <a:prstGeom prst="rect">
              <a:avLst/>
            </a:prstGeom>
            <a:grpFill/>
            <a:ln w="3175" algn="ctr">
              <a:noFill/>
              <a:prstDash val="dash"/>
              <a:miter lim="800000"/>
              <a:headEnd/>
              <a:tailEnd/>
            </a:ln>
          </p:spPr>
          <p:txBody>
            <a:bodyPr wrap="square" lIns="91440" tIns="0" rIns="0" bIns="0" rtlCol="0" anchor="ctr">
              <a:noAutofit/>
            </a:bodyPr>
            <a:lstStyle/>
            <a:p>
              <a:pPr marL="0" marR="0" lvl="0" indent="0" defTabSz="914400" rtl="0" eaLnBrk="1" fontAlgn="auto" latinLnBrk="0" hangingPunct="1">
                <a:spcAft>
                  <a:spcPts val="0"/>
                </a:spcAft>
                <a:buClrTx/>
                <a:buSzTx/>
                <a:buFont typeface="Wingdings 2" pitchFamily="18" charset="2"/>
                <a:buNone/>
                <a:tabLst/>
                <a:defRPr/>
              </a:pPr>
              <a:r>
                <a:rPr kumimoji="0" lang="en-US" sz="1200" b="1" i="0" u="none" strike="noStrike" kern="1200" cap="none" spc="0" normalizeH="0" baseline="0" noProof="0" dirty="0">
                  <a:ln>
                    <a:noFill/>
                  </a:ln>
                  <a:effectLst/>
                  <a:uLnTx/>
                  <a:uFillTx/>
                  <a:ea typeface="+mn-ea"/>
                  <a:cs typeface="+mn-cs"/>
                </a:rPr>
                <a:t>Entry Criteria</a:t>
              </a:r>
            </a:p>
            <a:p>
              <a:pPr marL="0" marR="0" lvl="0" indent="0" defTabSz="914400" rtl="0" eaLnBrk="1" fontAlgn="auto" latinLnBrk="0" hangingPunct="1">
                <a:spcAft>
                  <a:spcPts val="0"/>
                </a:spcAft>
                <a:buClrTx/>
                <a:buSzTx/>
                <a:buFont typeface="Wingdings 2" pitchFamily="18" charset="2"/>
                <a:buNone/>
                <a:tabLst/>
                <a:defRPr/>
              </a:pPr>
              <a:endParaRPr kumimoji="0" lang="en-US" sz="400" b="1" i="0" u="none" strike="noStrike" kern="1200" cap="none" spc="0" normalizeH="0" baseline="0" noProof="0" dirty="0">
                <a:ln>
                  <a:noFill/>
                </a:ln>
                <a:effectLst/>
                <a:uLnTx/>
                <a:uFillTx/>
                <a:ea typeface="+mn-ea"/>
                <a:cs typeface="+mn-cs"/>
              </a:endParaRPr>
            </a:p>
            <a:p>
              <a:pPr marL="171450" indent="-171450">
                <a:buFont typeface="Arial" panose="020B0604020202020204" pitchFamily="34" charset="0"/>
                <a:buChar char="•"/>
                <a:defRPr/>
              </a:pPr>
              <a:r>
                <a:rPr lang="en-US" sz="800" dirty="0">
                  <a:ea typeface="Open Sans" panose="020B0606030504020204" pitchFamily="34" charset="0"/>
                  <a:cs typeface="Open Sans" panose="020B0606030504020204" pitchFamily="34" charset="0"/>
                </a:rPr>
                <a:t>Deloitte Engineers that already have the required a solid baseline of DevOps skills, and therefore </a:t>
              </a:r>
              <a:r>
                <a:rPr lang="en-US" sz="800" b="1" u="sng" dirty="0">
                  <a:ea typeface="Open Sans" panose="020B0606030504020204" pitchFamily="34" charset="0"/>
                  <a:cs typeface="Open Sans" panose="020B0606030504020204" pitchFamily="34" charset="0"/>
                </a:rPr>
                <a:t>do not need to go through the DevOps Bootcamp </a:t>
              </a:r>
              <a:r>
                <a:rPr lang="en-US" sz="800" dirty="0">
                  <a:ea typeface="Open Sans" panose="020B0606030504020204" pitchFamily="34" charset="0"/>
                  <a:cs typeface="Open Sans" panose="020B0606030504020204" pitchFamily="34" charset="0"/>
                </a:rPr>
                <a:t>before pursing a persona.</a:t>
              </a:r>
              <a:endParaRPr kumimoji="0" lang="en-US" sz="800" i="0" u="none" strike="noStrike" kern="1200" cap="none" spc="0" normalizeH="0" baseline="0" noProof="0" dirty="0">
                <a:ln>
                  <a:noFill/>
                </a:ln>
                <a:effectLst/>
                <a:uLnTx/>
                <a:uFillTx/>
                <a:ea typeface="+mn-ea"/>
                <a:cs typeface="+mn-cs"/>
              </a:endParaRPr>
            </a:p>
          </p:txBody>
        </p:sp>
      </p:grpSp>
      <p:sp>
        <p:nvSpPr>
          <p:cNvPr id="249" name="Rectangle 248">
            <a:extLst>
              <a:ext uri="{FF2B5EF4-FFF2-40B4-BE49-F238E27FC236}">
                <a16:creationId xmlns:a16="http://schemas.microsoft.com/office/drawing/2014/main" id="{7F612F50-6D73-4E47-BF2E-318B30A65937}"/>
              </a:ext>
            </a:extLst>
          </p:cNvPr>
          <p:cNvSpPr/>
          <p:nvPr/>
        </p:nvSpPr>
        <p:spPr bwMode="gray">
          <a:xfrm>
            <a:off x="9335031" y="2588676"/>
            <a:ext cx="2464165" cy="4135973"/>
          </a:xfrm>
          <a:prstGeom prst="rect">
            <a:avLst/>
          </a:prstGeom>
          <a:solidFill>
            <a:schemeClr val="bg2">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59" name="Rectangle 258">
            <a:extLst>
              <a:ext uri="{FF2B5EF4-FFF2-40B4-BE49-F238E27FC236}">
                <a16:creationId xmlns:a16="http://schemas.microsoft.com/office/drawing/2014/main" id="{0F9B3E68-A470-4BC0-8172-2D4F615565B3}"/>
              </a:ext>
            </a:extLst>
          </p:cNvPr>
          <p:cNvSpPr/>
          <p:nvPr/>
        </p:nvSpPr>
        <p:spPr bwMode="gray">
          <a:xfrm>
            <a:off x="469900" y="2588676"/>
            <a:ext cx="8744260" cy="4211927"/>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71" name="TextBox 170">
            <a:extLst>
              <a:ext uri="{FF2B5EF4-FFF2-40B4-BE49-F238E27FC236}">
                <a16:creationId xmlns:a16="http://schemas.microsoft.com/office/drawing/2014/main" id="{2A529E46-EA0D-418C-891A-ABD0FD169AAA}"/>
              </a:ext>
            </a:extLst>
          </p:cNvPr>
          <p:cNvSpPr txBox="1"/>
          <p:nvPr/>
        </p:nvSpPr>
        <p:spPr>
          <a:xfrm>
            <a:off x="469900" y="57397"/>
            <a:ext cx="11280884" cy="276999"/>
          </a:xfrm>
          <a:prstGeom prst="rect">
            <a:avLst/>
          </a:prstGeom>
          <a:noFill/>
        </p:spPr>
        <p:txBody>
          <a:bodyPr wrap="square" lIns="0" tIns="0" rIns="0" bIns="0" rtlCol="0">
            <a:spAutoFit/>
          </a:bodyPr>
          <a:lstStyle/>
          <a:p>
            <a:pPr>
              <a:spcBef>
                <a:spcPts val="600"/>
              </a:spcBef>
              <a:buSzPct val="100000"/>
            </a:pPr>
            <a:r>
              <a:rPr lang="en-US" sz="1800" b="1" dirty="0">
                <a:solidFill>
                  <a:srgbClr val="313131"/>
                </a:solidFill>
              </a:rPr>
              <a:t>DevOps Learning Path</a:t>
            </a:r>
          </a:p>
        </p:txBody>
      </p:sp>
      <p:sp>
        <p:nvSpPr>
          <p:cNvPr id="172" name="TextBox 171">
            <a:extLst>
              <a:ext uri="{FF2B5EF4-FFF2-40B4-BE49-F238E27FC236}">
                <a16:creationId xmlns:a16="http://schemas.microsoft.com/office/drawing/2014/main" id="{6F301907-7437-4AD3-AE5A-7028E66972D3}"/>
              </a:ext>
            </a:extLst>
          </p:cNvPr>
          <p:cNvSpPr txBox="1"/>
          <p:nvPr/>
        </p:nvSpPr>
        <p:spPr>
          <a:xfrm>
            <a:off x="471174" y="408497"/>
            <a:ext cx="11280884" cy="338554"/>
          </a:xfrm>
          <a:prstGeom prst="rect">
            <a:avLst/>
          </a:prstGeom>
          <a:noFill/>
        </p:spPr>
        <p:txBody>
          <a:bodyPr wrap="square" lIns="0" tIns="0" rIns="0" bIns="0" rtlCol="0">
            <a:spAutoFit/>
          </a:bodyPr>
          <a:lstStyle/>
          <a:p>
            <a:pPr>
              <a:spcBef>
                <a:spcPts val="600"/>
              </a:spcBef>
              <a:buSzPct val="100000"/>
            </a:pPr>
            <a:r>
              <a:rPr lang="en-US" sz="1100" dirty="0">
                <a:solidFill>
                  <a:srgbClr val="313131"/>
                </a:solidFill>
              </a:rPr>
              <a:t>Program graduates can opt from one of the following four personas to move forward with their learning path; CI/CD Automation Engineer, Cloud DevOps Engineer, DevSecOps Engineer, or PaaS Platform Engineer (see following slides for a breakdown of each of these four personas).  </a:t>
            </a:r>
          </a:p>
        </p:txBody>
      </p:sp>
      <p:sp>
        <p:nvSpPr>
          <p:cNvPr id="139" name="Rectangle 138">
            <a:extLst>
              <a:ext uri="{FF2B5EF4-FFF2-40B4-BE49-F238E27FC236}">
                <a16:creationId xmlns:a16="http://schemas.microsoft.com/office/drawing/2014/main" id="{26C377B2-3D5F-4051-A401-48BC981B8C51}"/>
              </a:ext>
            </a:extLst>
          </p:cNvPr>
          <p:cNvSpPr/>
          <p:nvPr/>
        </p:nvSpPr>
        <p:spPr bwMode="gray">
          <a:xfrm>
            <a:off x="9495611" y="4272767"/>
            <a:ext cx="2093137" cy="383895"/>
          </a:xfrm>
          <a:prstGeom prst="rect">
            <a:avLst/>
          </a:prstGeom>
          <a:noFill/>
          <a:ln w="3175" algn="ctr">
            <a:solidFill>
              <a:schemeClr val="tx1"/>
            </a:solidFill>
            <a:prstDash val="dash"/>
            <a:miter lim="800000"/>
            <a:headEnd/>
            <a:tailEnd/>
          </a:ln>
        </p:spPr>
        <p:txBody>
          <a:bodyPr wrap="square" lIns="88900" tIns="88900" rIns="88900" bIns="88900" rtlCol="0" anchor="ctr"/>
          <a:lstStyle/>
          <a:p>
            <a:pPr>
              <a:spcBef>
                <a:spcPts val="600"/>
              </a:spcBef>
              <a:buSzPct val="100000"/>
            </a:pPr>
            <a:r>
              <a:rPr lang="en-GB" sz="900" b="1" dirty="0">
                <a:ea typeface="Open Sans" panose="020B0606030504020204" pitchFamily="34" charset="0"/>
                <a:cs typeface="Open Sans" panose="020B0606030504020204" pitchFamily="34" charset="0"/>
              </a:rPr>
              <a:t>Deloitte curated nano-degrees</a:t>
            </a:r>
          </a:p>
        </p:txBody>
      </p:sp>
      <p:sp>
        <p:nvSpPr>
          <p:cNvPr id="140" name="TextBox 139">
            <a:extLst>
              <a:ext uri="{FF2B5EF4-FFF2-40B4-BE49-F238E27FC236}">
                <a16:creationId xmlns:a16="http://schemas.microsoft.com/office/drawing/2014/main" id="{CB8104F7-F825-47B1-859D-AC6A2A577CAE}"/>
              </a:ext>
            </a:extLst>
          </p:cNvPr>
          <p:cNvSpPr txBox="1"/>
          <p:nvPr/>
        </p:nvSpPr>
        <p:spPr>
          <a:xfrm>
            <a:off x="9495611" y="2730743"/>
            <a:ext cx="2093137" cy="243144"/>
          </a:xfrm>
          <a:prstGeom prst="rect">
            <a:avLst/>
          </a:prstGeom>
          <a:noFill/>
          <a:ln w="3175">
            <a:solidFill>
              <a:schemeClr val="tx1"/>
            </a:solidFill>
            <a:prstDash val="dash"/>
          </a:ln>
        </p:spPr>
        <p:txBody>
          <a:bodyPr wrap="square" lIns="91440" tIns="91440" rIns="91440" bIns="91440" rtlCol="0" anchor="ctr">
            <a:noAutofit/>
          </a:bodyPr>
          <a:lstStyle/>
          <a:p>
            <a:pPr>
              <a:buSzPct val="100000"/>
            </a:pPr>
            <a:r>
              <a:rPr lang="en-US" sz="1000" b="1" dirty="0">
                <a:ea typeface="Open Sans" panose="020B0606030504020204" pitchFamily="34" charset="0"/>
                <a:cs typeface="Open Sans" panose="020B0606030504020204" pitchFamily="34" charset="0"/>
              </a:rPr>
              <a:t>Deloitte Focus Areas</a:t>
            </a:r>
          </a:p>
        </p:txBody>
      </p:sp>
      <p:sp>
        <p:nvSpPr>
          <p:cNvPr id="141" name="Rectangle 140">
            <a:extLst>
              <a:ext uri="{FF2B5EF4-FFF2-40B4-BE49-F238E27FC236}">
                <a16:creationId xmlns:a16="http://schemas.microsoft.com/office/drawing/2014/main" id="{3BB163C1-613B-4EC5-8A4E-8988B46F4601}"/>
              </a:ext>
            </a:extLst>
          </p:cNvPr>
          <p:cNvSpPr/>
          <p:nvPr/>
        </p:nvSpPr>
        <p:spPr bwMode="gray">
          <a:xfrm>
            <a:off x="9458885" y="3183101"/>
            <a:ext cx="2119394" cy="299450"/>
          </a:xfrm>
          <a:prstGeom prst="rect">
            <a:avLst/>
          </a:prstGeom>
          <a:noFill/>
          <a:ln w="3175" algn="ctr">
            <a:solidFill>
              <a:schemeClr val="tx1"/>
            </a:solidFill>
            <a:prstDash val="dash"/>
            <a:miter lim="800000"/>
            <a:headEnd/>
            <a:tailEnd/>
          </a:ln>
        </p:spPr>
        <p:txBody>
          <a:bodyPr wrap="square" lIns="88900" tIns="88900" rIns="88900" bIns="88900" rtlCol="0" anchor="ctr"/>
          <a:lstStyle/>
          <a:p>
            <a:pPr>
              <a:buSzPct val="100000"/>
            </a:pPr>
            <a:r>
              <a:rPr lang="en-GB" sz="900" b="1" dirty="0">
                <a:ea typeface="Open Sans" panose="020B0606030504020204" pitchFamily="34" charset="0"/>
                <a:cs typeface="Open Sans" panose="020B0606030504020204" pitchFamily="34" charset="0"/>
              </a:rPr>
              <a:t>Deloitte DevOps Cloud Platform (DCP)</a:t>
            </a:r>
          </a:p>
        </p:txBody>
      </p:sp>
      <p:sp>
        <p:nvSpPr>
          <p:cNvPr id="142" name="Rectangle 141">
            <a:extLst>
              <a:ext uri="{FF2B5EF4-FFF2-40B4-BE49-F238E27FC236}">
                <a16:creationId xmlns:a16="http://schemas.microsoft.com/office/drawing/2014/main" id="{324BD97C-7B82-4AFA-9062-8705E3C8A299}"/>
              </a:ext>
            </a:extLst>
          </p:cNvPr>
          <p:cNvSpPr/>
          <p:nvPr/>
        </p:nvSpPr>
        <p:spPr bwMode="gray">
          <a:xfrm>
            <a:off x="9876191" y="3964295"/>
            <a:ext cx="1112021" cy="274320"/>
          </a:xfrm>
          <a:prstGeom prst="rect">
            <a:avLst/>
          </a:prstGeom>
          <a:noFill/>
          <a:ln w="19050" algn="ctr">
            <a:noFill/>
            <a:miter lim="800000"/>
            <a:headEnd/>
            <a:tailEnd/>
          </a:ln>
        </p:spPr>
        <p:txBody>
          <a:bodyPr wrap="square" lIns="45720" tIns="0" rIns="0" bIns="0" rtlCol="0" anchor="ctr"/>
          <a:lstStyle/>
          <a:p>
            <a:pPr>
              <a:spcBef>
                <a:spcPts val="600"/>
              </a:spcBef>
              <a:spcAft>
                <a:spcPts val="1200"/>
              </a:spcAft>
              <a:buSzPct val="100000"/>
            </a:pPr>
            <a:r>
              <a:rPr lang="en-GB" sz="800" dirty="0">
                <a:ea typeface="Open Sans" panose="020B0606030504020204" pitchFamily="34" charset="0"/>
                <a:cs typeface="Open Sans" panose="020B0606030504020204" pitchFamily="34" charset="0"/>
              </a:rPr>
              <a:t>Certified to Serve</a:t>
            </a:r>
          </a:p>
        </p:txBody>
      </p:sp>
      <p:sp>
        <p:nvSpPr>
          <p:cNvPr id="156" name="Rectangle 155">
            <a:extLst>
              <a:ext uri="{FF2B5EF4-FFF2-40B4-BE49-F238E27FC236}">
                <a16:creationId xmlns:a16="http://schemas.microsoft.com/office/drawing/2014/main" id="{5F107AB1-3601-453D-A9DB-F025A2A0396F}"/>
              </a:ext>
            </a:extLst>
          </p:cNvPr>
          <p:cNvSpPr/>
          <p:nvPr/>
        </p:nvSpPr>
        <p:spPr bwMode="gray">
          <a:xfrm>
            <a:off x="9882761" y="3582096"/>
            <a:ext cx="1022651" cy="274320"/>
          </a:xfrm>
          <a:prstGeom prst="rect">
            <a:avLst/>
          </a:prstGeom>
          <a:noFill/>
          <a:ln w="19050" algn="ctr">
            <a:noFill/>
            <a:miter lim="800000"/>
            <a:headEnd/>
            <a:tailEnd/>
          </a:ln>
        </p:spPr>
        <p:txBody>
          <a:bodyPr wrap="square" lIns="45720" tIns="0" rIns="0" bIns="0" rtlCol="0" anchor="ctr"/>
          <a:lstStyle/>
          <a:p>
            <a:pPr>
              <a:spcBef>
                <a:spcPts val="600"/>
              </a:spcBef>
              <a:spcAft>
                <a:spcPts val="1200"/>
              </a:spcAft>
              <a:buSzPct val="100000"/>
            </a:pPr>
            <a:r>
              <a:rPr lang="en-GB" sz="800" dirty="0">
                <a:ea typeface="Open Sans" panose="020B0606030504020204" pitchFamily="34" charset="0"/>
                <a:cs typeface="Open Sans" panose="020B0606030504020204" pitchFamily="34" charset="0"/>
              </a:rPr>
              <a:t>Certified to Sell</a:t>
            </a:r>
          </a:p>
        </p:txBody>
      </p:sp>
      <p:sp>
        <p:nvSpPr>
          <p:cNvPr id="158" name="Google Shape;138;p19">
            <a:extLst>
              <a:ext uri="{FF2B5EF4-FFF2-40B4-BE49-F238E27FC236}">
                <a16:creationId xmlns:a16="http://schemas.microsoft.com/office/drawing/2014/main" id="{74E11E48-1003-4B0A-A638-B9D04C27C096}"/>
              </a:ext>
            </a:extLst>
          </p:cNvPr>
          <p:cNvSpPr/>
          <p:nvPr/>
        </p:nvSpPr>
        <p:spPr>
          <a:xfrm>
            <a:off x="9601871" y="3964295"/>
            <a:ext cx="274320" cy="274320"/>
          </a:xfrm>
          <a:custGeom>
            <a:avLst/>
            <a:gdLst/>
            <a:ahLst/>
            <a:cxnLst/>
            <a:rect l="l" t="t" r="r" b="b"/>
            <a:pathLst>
              <a:path w="512" h="512" extrusionOk="0">
                <a:moveTo>
                  <a:pt x="160" y="245"/>
                </a:moveTo>
                <a:cubicBezTo>
                  <a:pt x="160" y="233"/>
                  <a:pt x="169" y="224"/>
                  <a:pt x="181" y="224"/>
                </a:cubicBezTo>
                <a:cubicBezTo>
                  <a:pt x="193" y="224"/>
                  <a:pt x="202" y="233"/>
                  <a:pt x="202" y="245"/>
                </a:cubicBezTo>
                <a:cubicBezTo>
                  <a:pt x="202" y="257"/>
                  <a:pt x="193" y="266"/>
                  <a:pt x="181" y="266"/>
                </a:cubicBezTo>
                <a:cubicBezTo>
                  <a:pt x="169" y="266"/>
                  <a:pt x="160" y="257"/>
                  <a:pt x="160"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38" y="245"/>
                </a:moveTo>
                <a:cubicBezTo>
                  <a:pt x="138" y="269"/>
                  <a:pt x="157" y="288"/>
                  <a:pt x="181" y="288"/>
                </a:cubicBezTo>
                <a:cubicBezTo>
                  <a:pt x="205" y="288"/>
                  <a:pt x="224" y="269"/>
                  <a:pt x="224" y="245"/>
                </a:cubicBezTo>
                <a:cubicBezTo>
                  <a:pt x="224" y="221"/>
                  <a:pt x="205" y="202"/>
                  <a:pt x="181" y="202"/>
                </a:cubicBezTo>
                <a:cubicBezTo>
                  <a:pt x="157" y="202"/>
                  <a:pt x="138" y="221"/>
                  <a:pt x="138" y="245"/>
                </a:cubicBezTo>
                <a:close/>
                <a:moveTo>
                  <a:pt x="256" y="320"/>
                </a:moveTo>
                <a:cubicBezTo>
                  <a:pt x="256" y="314"/>
                  <a:pt x="251" y="309"/>
                  <a:pt x="245" y="309"/>
                </a:cubicBezTo>
                <a:cubicBezTo>
                  <a:pt x="117" y="309"/>
                  <a:pt x="117" y="309"/>
                  <a:pt x="117" y="309"/>
                </a:cubicBezTo>
                <a:cubicBezTo>
                  <a:pt x="111" y="309"/>
                  <a:pt x="106" y="314"/>
                  <a:pt x="106" y="320"/>
                </a:cubicBezTo>
                <a:cubicBezTo>
                  <a:pt x="106" y="352"/>
                  <a:pt x="106" y="352"/>
                  <a:pt x="106" y="352"/>
                </a:cubicBezTo>
                <a:cubicBezTo>
                  <a:pt x="106" y="358"/>
                  <a:pt x="111" y="362"/>
                  <a:pt x="117" y="362"/>
                </a:cubicBezTo>
                <a:cubicBezTo>
                  <a:pt x="123" y="362"/>
                  <a:pt x="128" y="358"/>
                  <a:pt x="128" y="352"/>
                </a:cubicBezTo>
                <a:cubicBezTo>
                  <a:pt x="128" y="330"/>
                  <a:pt x="128" y="330"/>
                  <a:pt x="128" y="330"/>
                </a:cubicBezTo>
                <a:cubicBezTo>
                  <a:pt x="234" y="330"/>
                  <a:pt x="234" y="330"/>
                  <a:pt x="234" y="330"/>
                </a:cubicBezTo>
                <a:cubicBezTo>
                  <a:pt x="234" y="352"/>
                  <a:pt x="234" y="352"/>
                  <a:pt x="234" y="352"/>
                </a:cubicBezTo>
                <a:cubicBezTo>
                  <a:pt x="234" y="358"/>
                  <a:pt x="239" y="362"/>
                  <a:pt x="245" y="362"/>
                </a:cubicBezTo>
                <a:cubicBezTo>
                  <a:pt x="251" y="362"/>
                  <a:pt x="256" y="358"/>
                  <a:pt x="256" y="352"/>
                </a:cubicBezTo>
                <a:lnTo>
                  <a:pt x="256" y="320"/>
                </a:lnTo>
                <a:close/>
                <a:moveTo>
                  <a:pt x="288" y="244"/>
                </a:moveTo>
                <a:cubicBezTo>
                  <a:pt x="288" y="234"/>
                  <a:pt x="284" y="223"/>
                  <a:pt x="277" y="215"/>
                </a:cubicBezTo>
                <a:cubicBezTo>
                  <a:pt x="273" y="211"/>
                  <a:pt x="266" y="211"/>
                  <a:pt x="262" y="215"/>
                </a:cubicBezTo>
                <a:cubicBezTo>
                  <a:pt x="257" y="219"/>
                  <a:pt x="257" y="226"/>
                  <a:pt x="261" y="230"/>
                </a:cubicBezTo>
                <a:cubicBezTo>
                  <a:pt x="265" y="234"/>
                  <a:pt x="267" y="239"/>
                  <a:pt x="267" y="244"/>
                </a:cubicBezTo>
                <a:cubicBezTo>
                  <a:pt x="267" y="249"/>
                  <a:pt x="265" y="255"/>
                  <a:pt x="261" y="258"/>
                </a:cubicBezTo>
                <a:cubicBezTo>
                  <a:pt x="257" y="263"/>
                  <a:pt x="257" y="269"/>
                  <a:pt x="262" y="274"/>
                </a:cubicBezTo>
                <a:cubicBezTo>
                  <a:pt x="264" y="275"/>
                  <a:pt x="266" y="276"/>
                  <a:pt x="269" y="276"/>
                </a:cubicBezTo>
                <a:cubicBezTo>
                  <a:pt x="272" y="276"/>
                  <a:pt x="275" y="275"/>
                  <a:pt x="277" y="273"/>
                </a:cubicBezTo>
                <a:cubicBezTo>
                  <a:pt x="284" y="265"/>
                  <a:pt x="288" y="255"/>
                  <a:pt x="288" y="244"/>
                </a:cubicBezTo>
                <a:close/>
                <a:moveTo>
                  <a:pt x="345" y="244"/>
                </a:moveTo>
                <a:cubicBezTo>
                  <a:pt x="345" y="216"/>
                  <a:pt x="332" y="190"/>
                  <a:pt x="310" y="172"/>
                </a:cubicBezTo>
                <a:cubicBezTo>
                  <a:pt x="306" y="168"/>
                  <a:pt x="299" y="168"/>
                  <a:pt x="295" y="173"/>
                </a:cubicBezTo>
                <a:cubicBezTo>
                  <a:pt x="291" y="177"/>
                  <a:pt x="292" y="184"/>
                  <a:pt x="296" y="188"/>
                </a:cubicBezTo>
                <a:cubicBezTo>
                  <a:pt x="313" y="202"/>
                  <a:pt x="323" y="223"/>
                  <a:pt x="323" y="244"/>
                </a:cubicBezTo>
                <a:cubicBezTo>
                  <a:pt x="323" y="266"/>
                  <a:pt x="313" y="286"/>
                  <a:pt x="296" y="301"/>
                </a:cubicBezTo>
                <a:cubicBezTo>
                  <a:pt x="292" y="304"/>
                  <a:pt x="291" y="311"/>
                  <a:pt x="295" y="316"/>
                </a:cubicBezTo>
                <a:cubicBezTo>
                  <a:pt x="297" y="318"/>
                  <a:pt x="300" y="319"/>
                  <a:pt x="303" y="319"/>
                </a:cubicBezTo>
                <a:cubicBezTo>
                  <a:pt x="306" y="319"/>
                  <a:pt x="308" y="319"/>
                  <a:pt x="310" y="317"/>
                </a:cubicBezTo>
                <a:cubicBezTo>
                  <a:pt x="332" y="299"/>
                  <a:pt x="345" y="272"/>
                  <a:pt x="345" y="244"/>
                </a:cubicBezTo>
                <a:close/>
                <a:moveTo>
                  <a:pt x="401" y="244"/>
                </a:moveTo>
                <a:cubicBezTo>
                  <a:pt x="401" y="199"/>
                  <a:pt x="380" y="157"/>
                  <a:pt x="344" y="128"/>
                </a:cubicBezTo>
                <a:cubicBezTo>
                  <a:pt x="339" y="125"/>
                  <a:pt x="333" y="126"/>
                  <a:pt x="329" y="130"/>
                </a:cubicBezTo>
                <a:cubicBezTo>
                  <a:pt x="325" y="135"/>
                  <a:pt x="326" y="142"/>
                  <a:pt x="331" y="145"/>
                </a:cubicBezTo>
                <a:cubicBezTo>
                  <a:pt x="362" y="170"/>
                  <a:pt x="380" y="206"/>
                  <a:pt x="380" y="244"/>
                </a:cubicBezTo>
                <a:cubicBezTo>
                  <a:pt x="380" y="283"/>
                  <a:pt x="362" y="319"/>
                  <a:pt x="331" y="343"/>
                </a:cubicBezTo>
                <a:cubicBezTo>
                  <a:pt x="326" y="347"/>
                  <a:pt x="325" y="354"/>
                  <a:pt x="329" y="358"/>
                </a:cubicBezTo>
                <a:cubicBezTo>
                  <a:pt x="331" y="361"/>
                  <a:pt x="334" y="362"/>
                  <a:pt x="337" y="362"/>
                </a:cubicBezTo>
                <a:cubicBezTo>
                  <a:pt x="340" y="362"/>
                  <a:pt x="342" y="362"/>
                  <a:pt x="344" y="360"/>
                </a:cubicBezTo>
                <a:cubicBezTo>
                  <a:pt x="380" y="331"/>
                  <a:pt x="401" y="289"/>
                  <a:pt x="401" y="244"/>
                </a:cubicBezTo>
                <a:close/>
              </a:path>
            </a:pathLst>
          </a:custGeom>
          <a:solidFill>
            <a:srgbClr val="75787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000" b="0" i="0" u="none" strike="noStrike" cap="none" dirty="0">
              <a:solidFill>
                <a:srgbClr val="000000"/>
              </a:solidFill>
              <a:ea typeface="Arial"/>
              <a:cs typeface="Calibri" panose="020F0502020204030204" pitchFamily="34" charset="0"/>
              <a:sym typeface="Arial"/>
            </a:endParaRPr>
          </a:p>
        </p:txBody>
      </p:sp>
      <p:sp>
        <p:nvSpPr>
          <p:cNvPr id="160" name="Google Shape;138;p19">
            <a:extLst>
              <a:ext uri="{FF2B5EF4-FFF2-40B4-BE49-F238E27FC236}">
                <a16:creationId xmlns:a16="http://schemas.microsoft.com/office/drawing/2014/main" id="{DDF80B54-BEDD-450F-8B25-174867672103}"/>
              </a:ext>
            </a:extLst>
          </p:cNvPr>
          <p:cNvSpPr/>
          <p:nvPr/>
        </p:nvSpPr>
        <p:spPr>
          <a:xfrm>
            <a:off x="9603870" y="3582096"/>
            <a:ext cx="274320" cy="274320"/>
          </a:xfrm>
          <a:custGeom>
            <a:avLst/>
            <a:gdLst/>
            <a:ahLst/>
            <a:cxnLst/>
            <a:rect l="l" t="t" r="r" b="b"/>
            <a:pathLst>
              <a:path w="512" h="512" extrusionOk="0">
                <a:moveTo>
                  <a:pt x="160" y="245"/>
                </a:moveTo>
                <a:cubicBezTo>
                  <a:pt x="160" y="233"/>
                  <a:pt x="169" y="224"/>
                  <a:pt x="181" y="224"/>
                </a:cubicBezTo>
                <a:cubicBezTo>
                  <a:pt x="193" y="224"/>
                  <a:pt x="202" y="233"/>
                  <a:pt x="202" y="245"/>
                </a:cubicBezTo>
                <a:cubicBezTo>
                  <a:pt x="202" y="257"/>
                  <a:pt x="193" y="266"/>
                  <a:pt x="181" y="266"/>
                </a:cubicBezTo>
                <a:cubicBezTo>
                  <a:pt x="169" y="266"/>
                  <a:pt x="160" y="257"/>
                  <a:pt x="160"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38" y="245"/>
                </a:moveTo>
                <a:cubicBezTo>
                  <a:pt x="138" y="269"/>
                  <a:pt x="157" y="288"/>
                  <a:pt x="181" y="288"/>
                </a:cubicBezTo>
                <a:cubicBezTo>
                  <a:pt x="205" y="288"/>
                  <a:pt x="224" y="269"/>
                  <a:pt x="224" y="245"/>
                </a:cubicBezTo>
                <a:cubicBezTo>
                  <a:pt x="224" y="221"/>
                  <a:pt x="205" y="202"/>
                  <a:pt x="181" y="202"/>
                </a:cubicBezTo>
                <a:cubicBezTo>
                  <a:pt x="157" y="202"/>
                  <a:pt x="138" y="221"/>
                  <a:pt x="138" y="245"/>
                </a:cubicBezTo>
                <a:close/>
                <a:moveTo>
                  <a:pt x="256" y="320"/>
                </a:moveTo>
                <a:cubicBezTo>
                  <a:pt x="256" y="314"/>
                  <a:pt x="251" y="309"/>
                  <a:pt x="245" y="309"/>
                </a:cubicBezTo>
                <a:cubicBezTo>
                  <a:pt x="117" y="309"/>
                  <a:pt x="117" y="309"/>
                  <a:pt x="117" y="309"/>
                </a:cubicBezTo>
                <a:cubicBezTo>
                  <a:pt x="111" y="309"/>
                  <a:pt x="106" y="314"/>
                  <a:pt x="106" y="320"/>
                </a:cubicBezTo>
                <a:cubicBezTo>
                  <a:pt x="106" y="352"/>
                  <a:pt x="106" y="352"/>
                  <a:pt x="106" y="352"/>
                </a:cubicBezTo>
                <a:cubicBezTo>
                  <a:pt x="106" y="358"/>
                  <a:pt x="111" y="362"/>
                  <a:pt x="117" y="362"/>
                </a:cubicBezTo>
                <a:cubicBezTo>
                  <a:pt x="123" y="362"/>
                  <a:pt x="128" y="358"/>
                  <a:pt x="128" y="352"/>
                </a:cubicBezTo>
                <a:cubicBezTo>
                  <a:pt x="128" y="330"/>
                  <a:pt x="128" y="330"/>
                  <a:pt x="128" y="330"/>
                </a:cubicBezTo>
                <a:cubicBezTo>
                  <a:pt x="234" y="330"/>
                  <a:pt x="234" y="330"/>
                  <a:pt x="234" y="330"/>
                </a:cubicBezTo>
                <a:cubicBezTo>
                  <a:pt x="234" y="352"/>
                  <a:pt x="234" y="352"/>
                  <a:pt x="234" y="352"/>
                </a:cubicBezTo>
                <a:cubicBezTo>
                  <a:pt x="234" y="358"/>
                  <a:pt x="239" y="362"/>
                  <a:pt x="245" y="362"/>
                </a:cubicBezTo>
                <a:cubicBezTo>
                  <a:pt x="251" y="362"/>
                  <a:pt x="256" y="358"/>
                  <a:pt x="256" y="352"/>
                </a:cubicBezTo>
                <a:lnTo>
                  <a:pt x="256" y="320"/>
                </a:lnTo>
                <a:close/>
                <a:moveTo>
                  <a:pt x="288" y="244"/>
                </a:moveTo>
                <a:cubicBezTo>
                  <a:pt x="288" y="234"/>
                  <a:pt x="284" y="223"/>
                  <a:pt x="277" y="215"/>
                </a:cubicBezTo>
                <a:cubicBezTo>
                  <a:pt x="273" y="211"/>
                  <a:pt x="266" y="211"/>
                  <a:pt x="262" y="215"/>
                </a:cubicBezTo>
                <a:cubicBezTo>
                  <a:pt x="257" y="219"/>
                  <a:pt x="257" y="226"/>
                  <a:pt x="261" y="230"/>
                </a:cubicBezTo>
                <a:cubicBezTo>
                  <a:pt x="265" y="234"/>
                  <a:pt x="267" y="239"/>
                  <a:pt x="267" y="244"/>
                </a:cubicBezTo>
                <a:cubicBezTo>
                  <a:pt x="267" y="249"/>
                  <a:pt x="265" y="255"/>
                  <a:pt x="261" y="258"/>
                </a:cubicBezTo>
                <a:cubicBezTo>
                  <a:pt x="257" y="263"/>
                  <a:pt x="257" y="269"/>
                  <a:pt x="262" y="274"/>
                </a:cubicBezTo>
                <a:cubicBezTo>
                  <a:pt x="264" y="275"/>
                  <a:pt x="266" y="276"/>
                  <a:pt x="269" y="276"/>
                </a:cubicBezTo>
                <a:cubicBezTo>
                  <a:pt x="272" y="276"/>
                  <a:pt x="275" y="275"/>
                  <a:pt x="277" y="273"/>
                </a:cubicBezTo>
                <a:cubicBezTo>
                  <a:pt x="284" y="265"/>
                  <a:pt x="288" y="255"/>
                  <a:pt x="288" y="244"/>
                </a:cubicBezTo>
                <a:close/>
                <a:moveTo>
                  <a:pt x="345" y="244"/>
                </a:moveTo>
                <a:cubicBezTo>
                  <a:pt x="345" y="216"/>
                  <a:pt x="332" y="190"/>
                  <a:pt x="310" y="172"/>
                </a:cubicBezTo>
                <a:cubicBezTo>
                  <a:pt x="306" y="168"/>
                  <a:pt x="299" y="168"/>
                  <a:pt x="295" y="173"/>
                </a:cubicBezTo>
                <a:cubicBezTo>
                  <a:pt x="291" y="177"/>
                  <a:pt x="292" y="184"/>
                  <a:pt x="296" y="188"/>
                </a:cubicBezTo>
                <a:cubicBezTo>
                  <a:pt x="313" y="202"/>
                  <a:pt x="323" y="223"/>
                  <a:pt x="323" y="244"/>
                </a:cubicBezTo>
                <a:cubicBezTo>
                  <a:pt x="323" y="266"/>
                  <a:pt x="313" y="286"/>
                  <a:pt x="296" y="301"/>
                </a:cubicBezTo>
                <a:cubicBezTo>
                  <a:pt x="292" y="304"/>
                  <a:pt x="291" y="311"/>
                  <a:pt x="295" y="316"/>
                </a:cubicBezTo>
                <a:cubicBezTo>
                  <a:pt x="297" y="318"/>
                  <a:pt x="300" y="319"/>
                  <a:pt x="303" y="319"/>
                </a:cubicBezTo>
                <a:cubicBezTo>
                  <a:pt x="306" y="319"/>
                  <a:pt x="308" y="319"/>
                  <a:pt x="310" y="317"/>
                </a:cubicBezTo>
                <a:cubicBezTo>
                  <a:pt x="332" y="299"/>
                  <a:pt x="345" y="272"/>
                  <a:pt x="345" y="244"/>
                </a:cubicBezTo>
                <a:close/>
                <a:moveTo>
                  <a:pt x="401" y="244"/>
                </a:moveTo>
                <a:cubicBezTo>
                  <a:pt x="401" y="199"/>
                  <a:pt x="380" y="157"/>
                  <a:pt x="344" y="128"/>
                </a:cubicBezTo>
                <a:cubicBezTo>
                  <a:pt x="339" y="125"/>
                  <a:pt x="333" y="126"/>
                  <a:pt x="329" y="130"/>
                </a:cubicBezTo>
                <a:cubicBezTo>
                  <a:pt x="325" y="135"/>
                  <a:pt x="326" y="142"/>
                  <a:pt x="331" y="145"/>
                </a:cubicBezTo>
                <a:cubicBezTo>
                  <a:pt x="362" y="170"/>
                  <a:pt x="380" y="206"/>
                  <a:pt x="380" y="244"/>
                </a:cubicBezTo>
                <a:cubicBezTo>
                  <a:pt x="380" y="283"/>
                  <a:pt x="362" y="319"/>
                  <a:pt x="331" y="343"/>
                </a:cubicBezTo>
                <a:cubicBezTo>
                  <a:pt x="326" y="347"/>
                  <a:pt x="325" y="354"/>
                  <a:pt x="329" y="358"/>
                </a:cubicBezTo>
                <a:cubicBezTo>
                  <a:pt x="331" y="361"/>
                  <a:pt x="334" y="362"/>
                  <a:pt x="337" y="362"/>
                </a:cubicBezTo>
                <a:cubicBezTo>
                  <a:pt x="340" y="362"/>
                  <a:pt x="342" y="362"/>
                  <a:pt x="344" y="360"/>
                </a:cubicBezTo>
                <a:cubicBezTo>
                  <a:pt x="380" y="331"/>
                  <a:pt x="401" y="289"/>
                  <a:pt x="401" y="244"/>
                </a:cubicBezTo>
                <a:close/>
              </a:path>
            </a:pathLst>
          </a:custGeom>
          <a:solidFill>
            <a:srgbClr val="75787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000" b="0" i="0" u="none" strike="noStrike" cap="none" dirty="0">
              <a:solidFill>
                <a:srgbClr val="000000"/>
              </a:solidFill>
              <a:ea typeface="Arial"/>
              <a:cs typeface="Calibri" panose="020F0502020204030204" pitchFamily="34" charset="0"/>
              <a:sym typeface="Arial"/>
            </a:endParaRPr>
          </a:p>
        </p:txBody>
      </p:sp>
      <p:sp>
        <p:nvSpPr>
          <p:cNvPr id="163" name="Rectangle 162">
            <a:extLst>
              <a:ext uri="{FF2B5EF4-FFF2-40B4-BE49-F238E27FC236}">
                <a16:creationId xmlns:a16="http://schemas.microsoft.com/office/drawing/2014/main" id="{CC31AD97-ECE3-46ED-89CC-468F904A4005}"/>
              </a:ext>
            </a:extLst>
          </p:cNvPr>
          <p:cNvSpPr/>
          <p:nvPr/>
        </p:nvSpPr>
        <p:spPr bwMode="gray">
          <a:xfrm>
            <a:off x="9876191" y="4682821"/>
            <a:ext cx="1702088" cy="407207"/>
          </a:xfrm>
          <a:prstGeom prst="rect">
            <a:avLst/>
          </a:prstGeom>
          <a:noFill/>
          <a:ln w="19050" algn="ctr">
            <a:noFill/>
            <a:miter lim="800000"/>
            <a:headEnd/>
            <a:tailEnd/>
          </a:ln>
        </p:spPr>
        <p:txBody>
          <a:bodyPr wrap="square" lIns="45720" tIns="0" rIns="0" bIns="0" rtlCol="0" anchor="t"/>
          <a:lstStyle/>
          <a:p>
            <a:pPr>
              <a:spcBef>
                <a:spcPts val="600"/>
              </a:spcBef>
              <a:spcAft>
                <a:spcPts val="1200"/>
              </a:spcAft>
              <a:buSzPct val="100000"/>
            </a:pPr>
            <a:r>
              <a:rPr lang="en-GB" sz="800" dirty="0">
                <a:ea typeface="Open Sans" panose="020B0606030504020204" pitchFamily="34" charset="0"/>
                <a:cs typeface="Open Sans" panose="020B0606030504020204" pitchFamily="34" charset="0"/>
              </a:rPr>
              <a:t>Mentor support on skill development and learning</a:t>
            </a:r>
          </a:p>
        </p:txBody>
      </p:sp>
      <p:sp>
        <p:nvSpPr>
          <p:cNvPr id="173" name="Rectangle 172">
            <a:extLst>
              <a:ext uri="{FF2B5EF4-FFF2-40B4-BE49-F238E27FC236}">
                <a16:creationId xmlns:a16="http://schemas.microsoft.com/office/drawing/2014/main" id="{94B02C24-525E-484C-8AA3-F98229DFEE16}"/>
              </a:ext>
            </a:extLst>
          </p:cNvPr>
          <p:cNvSpPr/>
          <p:nvPr/>
        </p:nvSpPr>
        <p:spPr bwMode="gray">
          <a:xfrm>
            <a:off x="9876192" y="5250059"/>
            <a:ext cx="1702089" cy="1417269"/>
          </a:xfrm>
          <a:prstGeom prst="rect">
            <a:avLst/>
          </a:prstGeom>
          <a:noFill/>
          <a:ln w="19050" algn="ctr">
            <a:noFill/>
            <a:miter lim="800000"/>
            <a:headEnd/>
            <a:tailEnd/>
          </a:ln>
        </p:spPr>
        <p:txBody>
          <a:bodyPr wrap="square" lIns="45720" tIns="0" rIns="0" bIns="0" rtlCol="0" anchor="t"/>
          <a:lstStyle/>
          <a:p>
            <a:pPr marL="171450" indent="-171450">
              <a:buSzPct val="100000"/>
              <a:buFont typeface="Arial" panose="020B0604020202020204" pitchFamily="34" charset="0"/>
              <a:buChar char="•"/>
            </a:pPr>
            <a:r>
              <a:rPr lang="en-GB" sz="800" dirty="0">
                <a:ea typeface="Open Sans" panose="020B0606030504020204" pitchFamily="34" charset="0"/>
                <a:cs typeface="Open Sans" panose="020B0606030504020204" pitchFamily="34" charset="0"/>
              </a:rPr>
              <a:t>Implementation of Enterprise Patterns like Kubernetes deployment of a Kafka Cluster </a:t>
            </a:r>
          </a:p>
          <a:p>
            <a:pPr marL="171450" indent="-171450">
              <a:buSzPct val="100000"/>
              <a:buFont typeface="Arial" panose="020B0604020202020204" pitchFamily="34" charset="0"/>
              <a:buChar char="•"/>
            </a:pPr>
            <a:r>
              <a:rPr lang="en-GB" sz="800" dirty="0">
                <a:ea typeface="Open Sans" panose="020B0606030504020204" pitchFamily="34" charset="0"/>
                <a:cs typeface="Open Sans" panose="020B0606030504020204" pitchFamily="34" charset="0"/>
              </a:rPr>
              <a:t>Hashicorp Vault integration in CI/CD Toolchain </a:t>
            </a:r>
          </a:p>
          <a:p>
            <a:pPr marL="171450" indent="-171450">
              <a:buSzPct val="100000"/>
              <a:buFont typeface="Arial" panose="020B0604020202020204" pitchFamily="34" charset="0"/>
              <a:buChar char="•"/>
            </a:pPr>
            <a:r>
              <a:rPr lang="en-GB" sz="800" dirty="0">
                <a:ea typeface="Open Sans" panose="020B0606030504020204" pitchFamily="34" charset="0"/>
                <a:cs typeface="Open Sans" panose="020B0606030504020204" pitchFamily="34" charset="0"/>
              </a:rPr>
              <a:t>Automated DB deployment using Flyway/Liquibase in CI/CD Pipeline</a:t>
            </a:r>
          </a:p>
        </p:txBody>
      </p:sp>
      <p:sp>
        <p:nvSpPr>
          <p:cNvPr id="174" name="Google Shape;138;p19">
            <a:extLst>
              <a:ext uri="{FF2B5EF4-FFF2-40B4-BE49-F238E27FC236}">
                <a16:creationId xmlns:a16="http://schemas.microsoft.com/office/drawing/2014/main" id="{2961B7A7-EAA3-4110-B793-F3EDE2128FE4}"/>
              </a:ext>
            </a:extLst>
          </p:cNvPr>
          <p:cNvSpPr/>
          <p:nvPr/>
        </p:nvSpPr>
        <p:spPr>
          <a:xfrm>
            <a:off x="9601872" y="4682821"/>
            <a:ext cx="274320" cy="274320"/>
          </a:xfrm>
          <a:custGeom>
            <a:avLst/>
            <a:gdLst/>
            <a:ahLst/>
            <a:cxnLst/>
            <a:rect l="l" t="t" r="r" b="b"/>
            <a:pathLst>
              <a:path w="512" h="512" extrusionOk="0">
                <a:moveTo>
                  <a:pt x="160" y="245"/>
                </a:moveTo>
                <a:cubicBezTo>
                  <a:pt x="160" y="233"/>
                  <a:pt x="169" y="224"/>
                  <a:pt x="181" y="224"/>
                </a:cubicBezTo>
                <a:cubicBezTo>
                  <a:pt x="193" y="224"/>
                  <a:pt x="202" y="233"/>
                  <a:pt x="202" y="245"/>
                </a:cubicBezTo>
                <a:cubicBezTo>
                  <a:pt x="202" y="257"/>
                  <a:pt x="193" y="266"/>
                  <a:pt x="181" y="266"/>
                </a:cubicBezTo>
                <a:cubicBezTo>
                  <a:pt x="169" y="266"/>
                  <a:pt x="160" y="257"/>
                  <a:pt x="160"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38" y="245"/>
                </a:moveTo>
                <a:cubicBezTo>
                  <a:pt x="138" y="269"/>
                  <a:pt x="157" y="288"/>
                  <a:pt x="181" y="288"/>
                </a:cubicBezTo>
                <a:cubicBezTo>
                  <a:pt x="205" y="288"/>
                  <a:pt x="224" y="269"/>
                  <a:pt x="224" y="245"/>
                </a:cubicBezTo>
                <a:cubicBezTo>
                  <a:pt x="224" y="221"/>
                  <a:pt x="205" y="202"/>
                  <a:pt x="181" y="202"/>
                </a:cubicBezTo>
                <a:cubicBezTo>
                  <a:pt x="157" y="202"/>
                  <a:pt x="138" y="221"/>
                  <a:pt x="138" y="245"/>
                </a:cubicBezTo>
                <a:close/>
                <a:moveTo>
                  <a:pt x="256" y="320"/>
                </a:moveTo>
                <a:cubicBezTo>
                  <a:pt x="256" y="314"/>
                  <a:pt x="251" y="309"/>
                  <a:pt x="245" y="309"/>
                </a:cubicBezTo>
                <a:cubicBezTo>
                  <a:pt x="117" y="309"/>
                  <a:pt x="117" y="309"/>
                  <a:pt x="117" y="309"/>
                </a:cubicBezTo>
                <a:cubicBezTo>
                  <a:pt x="111" y="309"/>
                  <a:pt x="106" y="314"/>
                  <a:pt x="106" y="320"/>
                </a:cubicBezTo>
                <a:cubicBezTo>
                  <a:pt x="106" y="352"/>
                  <a:pt x="106" y="352"/>
                  <a:pt x="106" y="352"/>
                </a:cubicBezTo>
                <a:cubicBezTo>
                  <a:pt x="106" y="358"/>
                  <a:pt x="111" y="362"/>
                  <a:pt x="117" y="362"/>
                </a:cubicBezTo>
                <a:cubicBezTo>
                  <a:pt x="123" y="362"/>
                  <a:pt x="128" y="358"/>
                  <a:pt x="128" y="352"/>
                </a:cubicBezTo>
                <a:cubicBezTo>
                  <a:pt x="128" y="330"/>
                  <a:pt x="128" y="330"/>
                  <a:pt x="128" y="330"/>
                </a:cubicBezTo>
                <a:cubicBezTo>
                  <a:pt x="234" y="330"/>
                  <a:pt x="234" y="330"/>
                  <a:pt x="234" y="330"/>
                </a:cubicBezTo>
                <a:cubicBezTo>
                  <a:pt x="234" y="352"/>
                  <a:pt x="234" y="352"/>
                  <a:pt x="234" y="352"/>
                </a:cubicBezTo>
                <a:cubicBezTo>
                  <a:pt x="234" y="358"/>
                  <a:pt x="239" y="362"/>
                  <a:pt x="245" y="362"/>
                </a:cubicBezTo>
                <a:cubicBezTo>
                  <a:pt x="251" y="362"/>
                  <a:pt x="256" y="358"/>
                  <a:pt x="256" y="352"/>
                </a:cubicBezTo>
                <a:lnTo>
                  <a:pt x="256" y="320"/>
                </a:lnTo>
                <a:close/>
                <a:moveTo>
                  <a:pt x="288" y="244"/>
                </a:moveTo>
                <a:cubicBezTo>
                  <a:pt x="288" y="234"/>
                  <a:pt x="284" y="223"/>
                  <a:pt x="277" y="215"/>
                </a:cubicBezTo>
                <a:cubicBezTo>
                  <a:pt x="273" y="211"/>
                  <a:pt x="266" y="211"/>
                  <a:pt x="262" y="215"/>
                </a:cubicBezTo>
                <a:cubicBezTo>
                  <a:pt x="257" y="219"/>
                  <a:pt x="257" y="226"/>
                  <a:pt x="261" y="230"/>
                </a:cubicBezTo>
                <a:cubicBezTo>
                  <a:pt x="265" y="234"/>
                  <a:pt x="267" y="239"/>
                  <a:pt x="267" y="244"/>
                </a:cubicBezTo>
                <a:cubicBezTo>
                  <a:pt x="267" y="249"/>
                  <a:pt x="265" y="255"/>
                  <a:pt x="261" y="258"/>
                </a:cubicBezTo>
                <a:cubicBezTo>
                  <a:pt x="257" y="263"/>
                  <a:pt x="257" y="269"/>
                  <a:pt x="262" y="274"/>
                </a:cubicBezTo>
                <a:cubicBezTo>
                  <a:pt x="264" y="275"/>
                  <a:pt x="266" y="276"/>
                  <a:pt x="269" y="276"/>
                </a:cubicBezTo>
                <a:cubicBezTo>
                  <a:pt x="272" y="276"/>
                  <a:pt x="275" y="275"/>
                  <a:pt x="277" y="273"/>
                </a:cubicBezTo>
                <a:cubicBezTo>
                  <a:pt x="284" y="265"/>
                  <a:pt x="288" y="255"/>
                  <a:pt x="288" y="244"/>
                </a:cubicBezTo>
                <a:close/>
                <a:moveTo>
                  <a:pt x="345" y="244"/>
                </a:moveTo>
                <a:cubicBezTo>
                  <a:pt x="345" y="216"/>
                  <a:pt x="332" y="190"/>
                  <a:pt x="310" y="172"/>
                </a:cubicBezTo>
                <a:cubicBezTo>
                  <a:pt x="306" y="168"/>
                  <a:pt x="299" y="168"/>
                  <a:pt x="295" y="173"/>
                </a:cubicBezTo>
                <a:cubicBezTo>
                  <a:pt x="291" y="177"/>
                  <a:pt x="292" y="184"/>
                  <a:pt x="296" y="188"/>
                </a:cubicBezTo>
                <a:cubicBezTo>
                  <a:pt x="313" y="202"/>
                  <a:pt x="323" y="223"/>
                  <a:pt x="323" y="244"/>
                </a:cubicBezTo>
                <a:cubicBezTo>
                  <a:pt x="323" y="266"/>
                  <a:pt x="313" y="286"/>
                  <a:pt x="296" y="301"/>
                </a:cubicBezTo>
                <a:cubicBezTo>
                  <a:pt x="292" y="304"/>
                  <a:pt x="291" y="311"/>
                  <a:pt x="295" y="316"/>
                </a:cubicBezTo>
                <a:cubicBezTo>
                  <a:pt x="297" y="318"/>
                  <a:pt x="300" y="319"/>
                  <a:pt x="303" y="319"/>
                </a:cubicBezTo>
                <a:cubicBezTo>
                  <a:pt x="306" y="319"/>
                  <a:pt x="308" y="319"/>
                  <a:pt x="310" y="317"/>
                </a:cubicBezTo>
                <a:cubicBezTo>
                  <a:pt x="332" y="299"/>
                  <a:pt x="345" y="272"/>
                  <a:pt x="345" y="244"/>
                </a:cubicBezTo>
                <a:close/>
                <a:moveTo>
                  <a:pt x="401" y="244"/>
                </a:moveTo>
                <a:cubicBezTo>
                  <a:pt x="401" y="199"/>
                  <a:pt x="380" y="157"/>
                  <a:pt x="344" y="128"/>
                </a:cubicBezTo>
                <a:cubicBezTo>
                  <a:pt x="339" y="125"/>
                  <a:pt x="333" y="126"/>
                  <a:pt x="329" y="130"/>
                </a:cubicBezTo>
                <a:cubicBezTo>
                  <a:pt x="325" y="135"/>
                  <a:pt x="326" y="142"/>
                  <a:pt x="331" y="145"/>
                </a:cubicBezTo>
                <a:cubicBezTo>
                  <a:pt x="362" y="170"/>
                  <a:pt x="380" y="206"/>
                  <a:pt x="380" y="244"/>
                </a:cubicBezTo>
                <a:cubicBezTo>
                  <a:pt x="380" y="283"/>
                  <a:pt x="362" y="319"/>
                  <a:pt x="331" y="343"/>
                </a:cubicBezTo>
                <a:cubicBezTo>
                  <a:pt x="326" y="347"/>
                  <a:pt x="325" y="354"/>
                  <a:pt x="329" y="358"/>
                </a:cubicBezTo>
                <a:cubicBezTo>
                  <a:pt x="331" y="361"/>
                  <a:pt x="334" y="362"/>
                  <a:pt x="337" y="362"/>
                </a:cubicBezTo>
                <a:cubicBezTo>
                  <a:pt x="340" y="362"/>
                  <a:pt x="342" y="362"/>
                  <a:pt x="344" y="360"/>
                </a:cubicBezTo>
                <a:cubicBezTo>
                  <a:pt x="380" y="331"/>
                  <a:pt x="401" y="289"/>
                  <a:pt x="401" y="244"/>
                </a:cubicBezTo>
                <a:close/>
              </a:path>
            </a:pathLst>
          </a:custGeom>
          <a:solidFill>
            <a:srgbClr val="75787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000" b="0" i="0" u="none" strike="noStrike" cap="none" dirty="0">
              <a:solidFill>
                <a:srgbClr val="000000"/>
              </a:solidFill>
              <a:ea typeface="Arial"/>
              <a:cs typeface="Calibri" panose="020F0502020204030204" pitchFamily="34" charset="0"/>
              <a:sym typeface="Arial"/>
            </a:endParaRPr>
          </a:p>
        </p:txBody>
      </p:sp>
      <p:sp>
        <p:nvSpPr>
          <p:cNvPr id="175" name="Google Shape;138;p19">
            <a:extLst>
              <a:ext uri="{FF2B5EF4-FFF2-40B4-BE49-F238E27FC236}">
                <a16:creationId xmlns:a16="http://schemas.microsoft.com/office/drawing/2014/main" id="{11D18C9F-07C0-435A-9445-2EE654504A6E}"/>
              </a:ext>
            </a:extLst>
          </p:cNvPr>
          <p:cNvSpPr/>
          <p:nvPr/>
        </p:nvSpPr>
        <p:spPr>
          <a:xfrm>
            <a:off x="9601872" y="5250059"/>
            <a:ext cx="274320" cy="274320"/>
          </a:xfrm>
          <a:custGeom>
            <a:avLst/>
            <a:gdLst/>
            <a:ahLst/>
            <a:cxnLst/>
            <a:rect l="l" t="t" r="r" b="b"/>
            <a:pathLst>
              <a:path w="512" h="512" extrusionOk="0">
                <a:moveTo>
                  <a:pt x="160" y="245"/>
                </a:moveTo>
                <a:cubicBezTo>
                  <a:pt x="160" y="233"/>
                  <a:pt x="169" y="224"/>
                  <a:pt x="181" y="224"/>
                </a:cubicBezTo>
                <a:cubicBezTo>
                  <a:pt x="193" y="224"/>
                  <a:pt x="202" y="233"/>
                  <a:pt x="202" y="245"/>
                </a:cubicBezTo>
                <a:cubicBezTo>
                  <a:pt x="202" y="257"/>
                  <a:pt x="193" y="266"/>
                  <a:pt x="181" y="266"/>
                </a:cubicBezTo>
                <a:cubicBezTo>
                  <a:pt x="169" y="266"/>
                  <a:pt x="160" y="257"/>
                  <a:pt x="160"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38" y="245"/>
                </a:moveTo>
                <a:cubicBezTo>
                  <a:pt x="138" y="269"/>
                  <a:pt x="157" y="288"/>
                  <a:pt x="181" y="288"/>
                </a:cubicBezTo>
                <a:cubicBezTo>
                  <a:pt x="205" y="288"/>
                  <a:pt x="224" y="269"/>
                  <a:pt x="224" y="245"/>
                </a:cubicBezTo>
                <a:cubicBezTo>
                  <a:pt x="224" y="221"/>
                  <a:pt x="205" y="202"/>
                  <a:pt x="181" y="202"/>
                </a:cubicBezTo>
                <a:cubicBezTo>
                  <a:pt x="157" y="202"/>
                  <a:pt x="138" y="221"/>
                  <a:pt x="138" y="245"/>
                </a:cubicBezTo>
                <a:close/>
                <a:moveTo>
                  <a:pt x="256" y="320"/>
                </a:moveTo>
                <a:cubicBezTo>
                  <a:pt x="256" y="314"/>
                  <a:pt x="251" y="309"/>
                  <a:pt x="245" y="309"/>
                </a:cubicBezTo>
                <a:cubicBezTo>
                  <a:pt x="117" y="309"/>
                  <a:pt x="117" y="309"/>
                  <a:pt x="117" y="309"/>
                </a:cubicBezTo>
                <a:cubicBezTo>
                  <a:pt x="111" y="309"/>
                  <a:pt x="106" y="314"/>
                  <a:pt x="106" y="320"/>
                </a:cubicBezTo>
                <a:cubicBezTo>
                  <a:pt x="106" y="352"/>
                  <a:pt x="106" y="352"/>
                  <a:pt x="106" y="352"/>
                </a:cubicBezTo>
                <a:cubicBezTo>
                  <a:pt x="106" y="358"/>
                  <a:pt x="111" y="362"/>
                  <a:pt x="117" y="362"/>
                </a:cubicBezTo>
                <a:cubicBezTo>
                  <a:pt x="123" y="362"/>
                  <a:pt x="128" y="358"/>
                  <a:pt x="128" y="352"/>
                </a:cubicBezTo>
                <a:cubicBezTo>
                  <a:pt x="128" y="330"/>
                  <a:pt x="128" y="330"/>
                  <a:pt x="128" y="330"/>
                </a:cubicBezTo>
                <a:cubicBezTo>
                  <a:pt x="234" y="330"/>
                  <a:pt x="234" y="330"/>
                  <a:pt x="234" y="330"/>
                </a:cubicBezTo>
                <a:cubicBezTo>
                  <a:pt x="234" y="352"/>
                  <a:pt x="234" y="352"/>
                  <a:pt x="234" y="352"/>
                </a:cubicBezTo>
                <a:cubicBezTo>
                  <a:pt x="234" y="358"/>
                  <a:pt x="239" y="362"/>
                  <a:pt x="245" y="362"/>
                </a:cubicBezTo>
                <a:cubicBezTo>
                  <a:pt x="251" y="362"/>
                  <a:pt x="256" y="358"/>
                  <a:pt x="256" y="352"/>
                </a:cubicBezTo>
                <a:lnTo>
                  <a:pt x="256" y="320"/>
                </a:lnTo>
                <a:close/>
                <a:moveTo>
                  <a:pt x="288" y="244"/>
                </a:moveTo>
                <a:cubicBezTo>
                  <a:pt x="288" y="234"/>
                  <a:pt x="284" y="223"/>
                  <a:pt x="277" y="215"/>
                </a:cubicBezTo>
                <a:cubicBezTo>
                  <a:pt x="273" y="211"/>
                  <a:pt x="266" y="211"/>
                  <a:pt x="262" y="215"/>
                </a:cubicBezTo>
                <a:cubicBezTo>
                  <a:pt x="257" y="219"/>
                  <a:pt x="257" y="226"/>
                  <a:pt x="261" y="230"/>
                </a:cubicBezTo>
                <a:cubicBezTo>
                  <a:pt x="265" y="234"/>
                  <a:pt x="267" y="239"/>
                  <a:pt x="267" y="244"/>
                </a:cubicBezTo>
                <a:cubicBezTo>
                  <a:pt x="267" y="249"/>
                  <a:pt x="265" y="255"/>
                  <a:pt x="261" y="258"/>
                </a:cubicBezTo>
                <a:cubicBezTo>
                  <a:pt x="257" y="263"/>
                  <a:pt x="257" y="269"/>
                  <a:pt x="262" y="274"/>
                </a:cubicBezTo>
                <a:cubicBezTo>
                  <a:pt x="264" y="275"/>
                  <a:pt x="266" y="276"/>
                  <a:pt x="269" y="276"/>
                </a:cubicBezTo>
                <a:cubicBezTo>
                  <a:pt x="272" y="276"/>
                  <a:pt x="275" y="275"/>
                  <a:pt x="277" y="273"/>
                </a:cubicBezTo>
                <a:cubicBezTo>
                  <a:pt x="284" y="265"/>
                  <a:pt x="288" y="255"/>
                  <a:pt x="288" y="244"/>
                </a:cubicBezTo>
                <a:close/>
                <a:moveTo>
                  <a:pt x="345" y="244"/>
                </a:moveTo>
                <a:cubicBezTo>
                  <a:pt x="345" y="216"/>
                  <a:pt x="332" y="190"/>
                  <a:pt x="310" y="172"/>
                </a:cubicBezTo>
                <a:cubicBezTo>
                  <a:pt x="306" y="168"/>
                  <a:pt x="299" y="168"/>
                  <a:pt x="295" y="173"/>
                </a:cubicBezTo>
                <a:cubicBezTo>
                  <a:pt x="291" y="177"/>
                  <a:pt x="292" y="184"/>
                  <a:pt x="296" y="188"/>
                </a:cubicBezTo>
                <a:cubicBezTo>
                  <a:pt x="313" y="202"/>
                  <a:pt x="323" y="223"/>
                  <a:pt x="323" y="244"/>
                </a:cubicBezTo>
                <a:cubicBezTo>
                  <a:pt x="323" y="266"/>
                  <a:pt x="313" y="286"/>
                  <a:pt x="296" y="301"/>
                </a:cubicBezTo>
                <a:cubicBezTo>
                  <a:pt x="292" y="304"/>
                  <a:pt x="291" y="311"/>
                  <a:pt x="295" y="316"/>
                </a:cubicBezTo>
                <a:cubicBezTo>
                  <a:pt x="297" y="318"/>
                  <a:pt x="300" y="319"/>
                  <a:pt x="303" y="319"/>
                </a:cubicBezTo>
                <a:cubicBezTo>
                  <a:pt x="306" y="319"/>
                  <a:pt x="308" y="319"/>
                  <a:pt x="310" y="317"/>
                </a:cubicBezTo>
                <a:cubicBezTo>
                  <a:pt x="332" y="299"/>
                  <a:pt x="345" y="272"/>
                  <a:pt x="345" y="244"/>
                </a:cubicBezTo>
                <a:close/>
                <a:moveTo>
                  <a:pt x="401" y="244"/>
                </a:moveTo>
                <a:cubicBezTo>
                  <a:pt x="401" y="199"/>
                  <a:pt x="380" y="157"/>
                  <a:pt x="344" y="128"/>
                </a:cubicBezTo>
                <a:cubicBezTo>
                  <a:pt x="339" y="125"/>
                  <a:pt x="333" y="126"/>
                  <a:pt x="329" y="130"/>
                </a:cubicBezTo>
                <a:cubicBezTo>
                  <a:pt x="325" y="135"/>
                  <a:pt x="326" y="142"/>
                  <a:pt x="331" y="145"/>
                </a:cubicBezTo>
                <a:cubicBezTo>
                  <a:pt x="362" y="170"/>
                  <a:pt x="380" y="206"/>
                  <a:pt x="380" y="244"/>
                </a:cubicBezTo>
                <a:cubicBezTo>
                  <a:pt x="380" y="283"/>
                  <a:pt x="362" y="319"/>
                  <a:pt x="331" y="343"/>
                </a:cubicBezTo>
                <a:cubicBezTo>
                  <a:pt x="326" y="347"/>
                  <a:pt x="325" y="354"/>
                  <a:pt x="329" y="358"/>
                </a:cubicBezTo>
                <a:cubicBezTo>
                  <a:pt x="331" y="361"/>
                  <a:pt x="334" y="362"/>
                  <a:pt x="337" y="362"/>
                </a:cubicBezTo>
                <a:cubicBezTo>
                  <a:pt x="340" y="362"/>
                  <a:pt x="342" y="362"/>
                  <a:pt x="344" y="360"/>
                </a:cubicBezTo>
                <a:cubicBezTo>
                  <a:pt x="380" y="331"/>
                  <a:pt x="401" y="289"/>
                  <a:pt x="401" y="244"/>
                </a:cubicBezTo>
                <a:close/>
              </a:path>
            </a:pathLst>
          </a:custGeom>
          <a:solidFill>
            <a:srgbClr val="75787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000" b="0" i="0" u="none" strike="noStrike" cap="none" dirty="0">
              <a:solidFill>
                <a:srgbClr val="000000"/>
              </a:solidFill>
              <a:ea typeface="Arial"/>
              <a:cs typeface="Calibri" panose="020F0502020204030204" pitchFamily="34" charset="0"/>
              <a:sym typeface="Arial"/>
            </a:endParaRPr>
          </a:p>
        </p:txBody>
      </p:sp>
      <p:sp>
        <p:nvSpPr>
          <p:cNvPr id="195" name="TextBox 194">
            <a:extLst>
              <a:ext uri="{FF2B5EF4-FFF2-40B4-BE49-F238E27FC236}">
                <a16:creationId xmlns:a16="http://schemas.microsoft.com/office/drawing/2014/main" id="{C4D72A07-D4CC-419E-80B5-2BB102FED2B3}"/>
              </a:ext>
            </a:extLst>
          </p:cNvPr>
          <p:cNvSpPr txBox="1"/>
          <p:nvPr/>
        </p:nvSpPr>
        <p:spPr>
          <a:xfrm>
            <a:off x="595623" y="6447485"/>
            <a:ext cx="8492815" cy="300548"/>
          </a:xfrm>
          <a:prstGeom prst="rect">
            <a:avLst/>
          </a:prstGeom>
          <a:solidFill>
            <a:schemeClr val="accent4"/>
          </a:solidFill>
          <a:ln w="3175">
            <a:noFill/>
            <a:prstDash val="dash"/>
          </a:ln>
        </p:spPr>
        <p:txBody>
          <a:bodyPr wrap="square" lIns="91440" tIns="91440" rIns="91440" bIns="91440" rtlCol="0" anchor="ctr">
            <a:noAutofit/>
          </a:bodyPr>
          <a:lstStyle/>
          <a:p>
            <a:pPr>
              <a:buSzPct val="100000"/>
            </a:pPr>
            <a:r>
              <a:rPr lang="en-US" sz="1000" b="1" dirty="0">
                <a:solidFill>
                  <a:schemeClr val="bg1"/>
                </a:solidFill>
                <a:ea typeface="Open Sans" panose="020B0606030504020204" pitchFamily="34" charset="0"/>
                <a:cs typeface="Open Sans" panose="020B0606030504020204" pitchFamily="34" charset="0"/>
              </a:rPr>
              <a:t>Pick your Path: </a:t>
            </a:r>
            <a:r>
              <a:rPr lang="en-US" sz="1000" dirty="0">
                <a:solidFill>
                  <a:schemeClr val="bg1"/>
                </a:solidFill>
                <a:ea typeface="Open Sans" panose="020B0606030504020204" pitchFamily="34" charset="0"/>
                <a:cs typeface="Open Sans" panose="020B0606030504020204" pitchFamily="34" charset="0"/>
              </a:rPr>
              <a:t>Diversify your DevOps skills by selecting a Persona to pursue after being badged as a DevOps Engineer</a:t>
            </a:r>
          </a:p>
        </p:txBody>
      </p:sp>
      <p:sp>
        <p:nvSpPr>
          <p:cNvPr id="178" name="Rectangle 177">
            <a:extLst>
              <a:ext uri="{FF2B5EF4-FFF2-40B4-BE49-F238E27FC236}">
                <a16:creationId xmlns:a16="http://schemas.microsoft.com/office/drawing/2014/main" id="{2B0B3569-9F99-4174-B69A-03ABE36544EA}"/>
              </a:ext>
            </a:extLst>
          </p:cNvPr>
          <p:cNvSpPr/>
          <p:nvPr/>
        </p:nvSpPr>
        <p:spPr bwMode="gray">
          <a:xfrm>
            <a:off x="2285077" y="2694700"/>
            <a:ext cx="1645920" cy="545380"/>
          </a:xfrm>
          <a:prstGeom prst="rect">
            <a:avLst/>
          </a:prstGeom>
          <a:noFill/>
          <a:ln w="3175" algn="ctr">
            <a:solidFill>
              <a:srgbClr val="63666A"/>
            </a:solidFill>
            <a:prstDash val="solid"/>
            <a:miter lim="800000"/>
            <a:headEnd/>
            <a:tailEnd/>
          </a:ln>
        </p:spPr>
        <p:txBody>
          <a:bodyPr wrap="square" lIns="88900" tIns="88900" rIns="88900" bIns="88900" rtlCol="0" anchor="ctr"/>
          <a:lstStyle/>
          <a:p>
            <a:pPr>
              <a:buSzPct val="100000"/>
            </a:pPr>
            <a:r>
              <a:rPr lang="en-GB" sz="800" b="1" dirty="0">
                <a:ea typeface="Open Sans" panose="020B0606030504020204" pitchFamily="34" charset="0"/>
                <a:cs typeface="Open Sans" panose="020B0606030504020204" pitchFamily="34" charset="0"/>
              </a:rPr>
              <a:t>Multi-Cloud PaaS Certifications </a:t>
            </a:r>
          </a:p>
        </p:txBody>
      </p:sp>
      <p:sp>
        <p:nvSpPr>
          <p:cNvPr id="202" name="Rectangle 201">
            <a:extLst>
              <a:ext uri="{FF2B5EF4-FFF2-40B4-BE49-F238E27FC236}">
                <a16:creationId xmlns:a16="http://schemas.microsoft.com/office/drawing/2014/main" id="{ED0A6A40-C73B-43A5-A755-2938F8E52E88}"/>
              </a:ext>
            </a:extLst>
          </p:cNvPr>
          <p:cNvSpPr/>
          <p:nvPr/>
        </p:nvSpPr>
        <p:spPr bwMode="gray">
          <a:xfrm>
            <a:off x="2285077" y="3240080"/>
            <a:ext cx="1645920" cy="3144817"/>
          </a:xfrm>
          <a:prstGeom prst="rect">
            <a:avLst/>
          </a:prstGeom>
          <a:noFill/>
          <a:ln w="3175" algn="ctr">
            <a:solidFill>
              <a:srgbClr val="63666A"/>
            </a:solidFill>
            <a:prstDash val="dash"/>
            <a:miter lim="800000"/>
            <a:headEnd/>
            <a:tailEnd/>
          </a:ln>
        </p:spPr>
        <p:txBody>
          <a:bodyPr wrap="square" lIns="88900" tIns="88900" rIns="88900" bIns="88900" rtlCol="0" anchor="ctr"/>
          <a:lstStyle/>
          <a:p>
            <a:pPr>
              <a:buSzPct val="100000"/>
            </a:pPr>
            <a:endParaRPr lang="en-GB" sz="800" b="1" dirty="0">
              <a:ea typeface="Open Sans" panose="020B0606030504020204" pitchFamily="34" charset="0"/>
              <a:cs typeface="Open Sans" panose="020B0606030504020204" pitchFamily="34" charset="0"/>
            </a:endParaRPr>
          </a:p>
        </p:txBody>
      </p:sp>
      <p:sp>
        <p:nvSpPr>
          <p:cNvPr id="182" name="Rectangle 181">
            <a:extLst>
              <a:ext uri="{FF2B5EF4-FFF2-40B4-BE49-F238E27FC236}">
                <a16:creationId xmlns:a16="http://schemas.microsoft.com/office/drawing/2014/main" id="{6F5CD324-E7C0-4AA9-BF2D-80527A793278}"/>
              </a:ext>
            </a:extLst>
          </p:cNvPr>
          <p:cNvSpPr/>
          <p:nvPr/>
        </p:nvSpPr>
        <p:spPr bwMode="gray">
          <a:xfrm>
            <a:off x="4013768" y="2694700"/>
            <a:ext cx="1645920" cy="545380"/>
          </a:xfrm>
          <a:prstGeom prst="rect">
            <a:avLst/>
          </a:prstGeom>
          <a:noFill/>
          <a:ln w="3175" algn="ctr">
            <a:solidFill>
              <a:srgbClr val="63666A"/>
            </a:solidFill>
            <a:prstDash val="solid"/>
            <a:miter lim="800000"/>
            <a:headEnd/>
            <a:tailEnd/>
          </a:ln>
        </p:spPr>
        <p:txBody>
          <a:bodyPr wrap="square" lIns="88900" tIns="88900" rIns="88900" bIns="88900" rtlCol="0" anchor="ctr"/>
          <a:lstStyle/>
          <a:p>
            <a:pPr>
              <a:buSzPct val="100000"/>
            </a:pPr>
            <a:r>
              <a:rPr lang="en-GB" sz="800" b="1" dirty="0">
                <a:ea typeface="Open Sans" panose="020B0606030504020204" pitchFamily="34" charset="0"/>
                <a:cs typeface="Open Sans" panose="020B0606030504020204" pitchFamily="34" charset="0"/>
              </a:rPr>
              <a:t>Security Certifications</a:t>
            </a:r>
          </a:p>
        </p:txBody>
      </p:sp>
      <p:sp>
        <p:nvSpPr>
          <p:cNvPr id="209" name="Rectangle 208">
            <a:extLst>
              <a:ext uri="{FF2B5EF4-FFF2-40B4-BE49-F238E27FC236}">
                <a16:creationId xmlns:a16="http://schemas.microsoft.com/office/drawing/2014/main" id="{7888742D-A23B-4EAF-A395-5DBC2ADB8522}"/>
              </a:ext>
            </a:extLst>
          </p:cNvPr>
          <p:cNvSpPr/>
          <p:nvPr/>
        </p:nvSpPr>
        <p:spPr bwMode="gray">
          <a:xfrm>
            <a:off x="4013768" y="3240080"/>
            <a:ext cx="1645920" cy="3144817"/>
          </a:xfrm>
          <a:prstGeom prst="rect">
            <a:avLst/>
          </a:prstGeom>
          <a:noFill/>
          <a:ln w="3175" algn="ctr">
            <a:solidFill>
              <a:srgbClr val="63666A"/>
            </a:solidFill>
            <a:prstDash val="dash"/>
            <a:miter lim="800000"/>
            <a:headEnd/>
            <a:tailEnd/>
          </a:ln>
        </p:spPr>
        <p:txBody>
          <a:bodyPr wrap="square" lIns="88900" tIns="88900" rIns="88900" bIns="88900" rtlCol="0" anchor="ctr"/>
          <a:lstStyle/>
          <a:p>
            <a:pPr>
              <a:buSzPct val="100000"/>
            </a:pPr>
            <a:endParaRPr lang="en-GB" sz="800" b="1" dirty="0">
              <a:ea typeface="Open Sans" panose="020B0606030504020204" pitchFamily="34" charset="0"/>
              <a:cs typeface="Open Sans" panose="020B0606030504020204" pitchFamily="34" charset="0"/>
            </a:endParaRPr>
          </a:p>
        </p:txBody>
      </p:sp>
      <p:sp>
        <p:nvSpPr>
          <p:cNvPr id="191" name="Rectangle 190">
            <a:extLst>
              <a:ext uri="{FF2B5EF4-FFF2-40B4-BE49-F238E27FC236}">
                <a16:creationId xmlns:a16="http://schemas.microsoft.com/office/drawing/2014/main" id="{F070EB77-BD71-402C-ACFA-97EF0BD912F1}"/>
              </a:ext>
            </a:extLst>
          </p:cNvPr>
          <p:cNvSpPr/>
          <p:nvPr/>
        </p:nvSpPr>
        <p:spPr bwMode="gray">
          <a:xfrm>
            <a:off x="5742459" y="2694700"/>
            <a:ext cx="1645920" cy="545380"/>
          </a:xfrm>
          <a:prstGeom prst="rect">
            <a:avLst/>
          </a:prstGeom>
          <a:noFill/>
          <a:ln w="3175" algn="ctr">
            <a:solidFill>
              <a:srgbClr val="63666A"/>
            </a:solidFill>
            <a:prstDash val="solid"/>
            <a:miter lim="800000"/>
            <a:headEnd/>
            <a:tailEnd/>
          </a:ln>
        </p:spPr>
        <p:txBody>
          <a:bodyPr wrap="square" lIns="88900" tIns="88900" rIns="88900" bIns="88900" rtlCol="0" anchor="ctr"/>
          <a:lstStyle/>
          <a:p>
            <a:pPr>
              <a:buSzPct val="100000"/>
            </a:pPr>
            <a:r>
              <a:rPr lang="en-GB" sz="800" b="1" dirty="0">
                <a:ea typeface="Open Sans" panose="020B0606030504020204" pitchFamily="34" charset="0"/>
                <a:cs typeface="Open Sans" panose="020B0606030504020204" pitchFamily="34" charset="0"/>
              </a:rPr>
              <a:t>CI/CD Orchestration Certifications</a:t>
            </a:r>
          </a:p>
        </p:txBody>
      </p:sp>
      <p:sp>
        <p:nvSpPr>
          <p:cNvPr id="210" name="Rectangle 209">
            <a:extLst>
              <a:ext uri="{FF2B5EF4-FFF2-40B4-BE49-F238E27FC236}">
                <a16:creationId xmlns:a16="http://schemas.microsoft.com/office/drawing/2014/main" id="{9476F13D-5E3E-4299-845A-45B65EF9E7D7}"/>
              </a:ext>
            </a:extLst>
          </p:cNvPr>
          <p:cNvSpPr/>
          <p:nvPr/>
        </p:nvSpPr>
        <p:spPr bwMode="gray">
          <a:xfrm>
            <a:off x="5742459" y="3240080"/>
            <a:ext cx="1645920" cy="3144817"/>
          </a:xfrm>
          <a:prstGeom prst="rect">
            <a:avLst/>
          </a:prstGeom>
          <a:noFill/>
          <a:ln w="3175" algn="ctr">
            <a:solidFill>
              <a:srgbClr val="63666A"/>
            </a:solidFill>
            <a:prstDash val="dash"/>
            <a:miter lim="800000"/>
            <a:headEnd/>
            <a:tailEnd/>
          </a:ln>
        </p:spPr>
        <p:txBody>
          <a:bodyPr wrap="square" lIns="88900" tIns="88900" rIns="88900" bIns="88900" rtlCol="0" anchor="ctr"/>
          <a:lstStyle/>
          <a:p>
            <a:pPr>
              <a:buSzPct val="100000"/>
            </a:pPr>
            <a:endParaRPr lang="en-GB" sz="800" b="1" dirty="0">
              <a:ea typeface="Open Sans" panose="020B0606030504020204" pitchFamily="34" charset="0"/>
              <a:cs typeface="Open Sans" panose="020B0606030504020204" pitchFamily="34" charset="0"/>
            </a:endParaRPr>
          </a:p>
        </p:txBody>
      </p:sp>
      <p:sp>
        <p:nvSpPr>
          <p:cNvPr id="187" name="Rectangle 186">
            <a:extLst>
              <a:ext uri="{FF2B5EF4-FFF2-40B4-BE49-F238E27FC236}">
                <a16:creationId xmlns:a16="http://schemas.microsoft.com/office/drawing/2014/main" id="{1BD2FBC7-8D20-4A14-BE4F-837231C3F0FF}"/>
              </a:ext>
            </a:extLst>
          </p:cNvPr>
          <p:cNvSpPr/>
          <p:nvPr/>
        </p:nvSpPr>
        <p:spPr bwMode="gray">
          <a:xfrm>
            <a:off x="7471148" y="2694700"/>
            <a:ext cx="1645920" cy="545380"/>
          </a:xfrm>
          <a:prstGeom prst="rect">
            <a:avLst/>
          </a:prstGeom>
          <a:noFill/>
          <a:ln w="3175" algn="ctr">
            <a:solidFill>
              <a:srgbClr val="63666A"/>
            </a:solidFill>
            <a:prstDash val="solid"/>
            <a:miter lim="800000"/>
            <a:headEnd/>
            <a:tailEnd/>
          </a:ln>
        </p:spPr>
        <p:txBody>
          <a:bodyPr wrap="square" lIns="88900" tIns="88900" rIns="88900" bIns="88900" rtlCol="0" anchor="ctr"/>
          <a:lstStyle/>
          <a:p>
            <a:pPr>
              <a:buSzPct val="100000"/>
            </a:pPr>
            <a:r>
              <a:rPr lang="en-GB" sz="800" b="1" dirty="0">
                <a:ea typeface="Open Sans" panose="020B0606030504020204" pitchFamily="34" charset="0"/>
                <a:cs typeface="Open Sans" panose="020B0606030504020204" pitchFamily="34" charset="0"/>
              </a:rPr>
              <a:t>Infrastructure-as-code and Configuration Management Certifications</a:t>
            </a:r>
          </a:p>
        </p:txBody>
      </p:sp>
      <p:sp>
        <p:nvSpPr>
          <p:cNvPr id="211" name="Rectangle 210">
            <a:extLst>
              <a:ext uri="{FF2B5EF4-FFF2-40B4-BE49-F238E27FC236}">
                <a16:creationId xmlns:a16="http://schemas.microsoft.com/office/drawing/2014/main" id="{E9DD876C-5011-4E32-8835-BFE621705B38}"/>
              </a:ext>
            </a:extLst>
          </p:cNvPr>
          <p:cNvSpPr/>
          <p:nvPr/>
        </p:nvSpPr>
        <p:spPr bwMode="gray">
          <a:xfrm>
            <a:off x="7471148" y="3240080"/>
            <a:ext cx="1645920" cy="3144817"/>
          </a:xfrm>
          <a:prstGeom prst="rect">
            <a:avLst/>
          </a:prstGeom>
          <a:noFill/>
          <a:ln w="3175" algn="ctr">
            <a:solidFill>
              <a:srgbClr val="63666A"/>
            </a:solidFill>
            <a:prstDash val="dash"/>
            <a:miter lim="800000"/>
            <a:headEnd/>
            <a:tailEnd/>
          </a:ln>
        </p:spPr>
        <p:txBody>
          <a:bodyPr wrap="square" lIns="88900" tIns="88900" rIns="88900" bIns="88900" rtlCol="0" anchor="ctr"/>
          <a:lstStyle/>
          <a:p>
            <a:pPr>
              <a:buSzPct val="100000"/>
            </a:pPr>
            <a:endParaRPr lang="en-GB" sz="800" b="1" dirty="0">
              <a:ea typeface="Open Sans" panose="020B0606030504020204" pitchFamily="34" charset="0"/>
              <a:cs typeface="Open Sans" panose="020B0606030504020204" pitchFamily="34" charset="0"/>
            </a:endParaRPr>
          </a:p>
        </p:txBody>
      </p:sp>
      <p:sp>
        <p:nvSpPr>
          <p:cNvPr id="196" name="Rectangle 195">
            <a:extLst>
              <a:ext uri="{FF2B5EF4-FFF2-40B4-BE49-F238E27FC236}">
                <a16:creationId xmlns:a16="http://schemas.microsoft.com/office/drawing/2014/main" id="{65383A52-94AE-4A7F-931F-073163281DE7}"/>
              </a:ext>
            </a:extLst>
          </p:cNvPr>
          <p:cNvSpPr/>
          <p:nvPr/>
        </p:nvSpPr>
        <p:spPr bwMode="gray">
          <a:xfrm>
            <a:off x="556386" y="3240080"/>
            <a:ext cx="1645920" cy="3144817"/>
          </a:xfrm>
          <a:prstGeom prst="rect">
            <a:avLst/>
          </a:prstGeom>
          <a:noFill/>
          <a:ln w="3175" algn="ctr">
            <a:solidFill>
              <a:srgbClr val="63666A"/>
            </a:solidFill>
            <a:prstDash val="dash"/>
            <a:miter lim="800000"/>
            <a:headEnd/>
            <a:tailEnd/>
          </a:ln>
          <a:effectLst/>
        </p:spPr>
        <p:txBody>
          <a:bodyPr wrap="square" lIns="88900" tIns="88900" rIns="88900" bIns="88900" rtlCol="0" anchor="ctr"/>
          <a:lstStyle/>
          <a:p>
            <a:pPr>
              <a:buSzPct val="100000"/>
            </a:pPr>
            <a:endParaRPr lang="en-GB" sz="800" b="1" dirty="0">
              <a:ea typeface="Open Sans" panose="020B0606030504020204" pitchFamily="34" charset="0"/>
              <a:cs typeface="Open Sans" panose="020B0606030504020204" pitchFamily="34" charset="0"/>
            </a:endParaRPr>
          </a:p>
        </p:txBody>
      </p:sp>
      <p:sp>
        <p:nvSpPr>
          <p:cNvPr id="212" name="Rectangle 211">
            <a:extLst>
              <a:ext uri="{FF2B5EF4-FFF2-40B4-BE49-F238E27FC236}">
                <a16:creationId xmlns:a16="http://schemas.microsoft.com/office/drawing/2014/main" id="{20B862DD-4E9E-4B4E-A128-42AAC6D07F69}"/>
              </a:ext>
            </a:extLst>
          </p:cNvPr>
          <p:cNvSpPr/>
          <p:nvPr/>
        </p:nvSpPr>
        <p:spPr bwMode="gray">
          <a:xfrm>
            <a:off x="556386" y="2694700"/>
            <a:ext cx="1645920" cy="545380"/>
          </a:xfrm>
          <a:prstGeom prst="rect">
            <a:avLst/>
          </a:prstGeom>
          <a:noFill/>
          <a:ln w="3175" algn="ctr">
            <a:solidFill>
              <a:srgbClr val="63666A"/>
            </a:solidFill>
            <a:prstDash val="solid"/>
            <a:miter lim="800000"/>
            <a:headEnd/>
            <a:tailEnd/>
          </a:ln>
          <a:effectLst/>
        </p:spPr>
        <p:txBody>
          <a:bodyPr wrap="square" lIns="88900" tIns="88900" rIns="88900" bIns="88900" rtlCol="0" anchor="ctr"/>
          <a:lstStyle/>
          <a:p>
            <a:pPr>
              <a:buSzPct val="100000"/>
            </a:pPr>
            <a:r>
              <a:rPr lang="en-US" sz="800" b="1" dirty="0">
                <a:ea typeface="Open Sans" panose="020B0606030504020204" pitchFamily="34" charset="0"/>
                <a:cs typeface="Open Sans" panose="020B0606030504020204" pitchFamily="34" charset="0"/>
              </a:rPr>
              <a:t>Cloud Service Provider DevOps Professional Certifications</a:t>
            </a:r>
            <a:endParaRPr lang="en-GB" sz="800" b="1" dirty="0">
              <a:ea typeface="Open Sans" panose="020B0606030504020204" pitchFamily="34" charset="0"/>
              <a:cs typeface="Open Sans" panose="020B0606030504020204" pitchFamily="34" charset="0"/>
            </a:endParaRPr>
          </a:p>
        </p:txBody>
      </p:sp>
      <p:sp>
        <p:nvSpPr>
          <p:cNvPr id="4" name="Rectangle 3">
            <a:extLst>
              <a:ext uri="{FF2B5EF4-FFF2-40B4-BE49-F238E27FC236}">
                <a16:creationId xmlns:a16="http://schemas.microsoft.com/office/drawing/2014/main" id="{9FEFE2A8-AB00-485B-B27B-3E7C80E07719}"/>
              </a:ext>
            </a:extLst>
          </p:cNvPr>
          <p:cNvSpPr/>
          <p:nvPr/>
        </p:nvSpPr>
        <p:spPr bwMode="gray">
          <a:xfrm>
            <a:off x="624804" y="3315062"/>
            <a:ext cx="1509084" cy="674188"/>
          </a:xfrm>
          <a:prstGeom prst="rect">
            <a:avLst/>
          </a:prstGeom>
          <a:noFill/>
          <a:ln w="19050" algn="ctr">
            <a:solidFill>
              <a:schemeClr val="tx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800" b="1" dirty="0">
              <a:solidFill>
                <a:schemeClr val="bg1"/>
              </a:solidFill>
            </a:endParaRPr>
          </a:p>
        </p:txBody>
      </p:sp>
      <p:sp>
        <p:nvSpPr>
          <p:cNvPr id="235" name="Rectangle 234">
            <a:extLst>
              <a:ext uri="{FF2B5EF4-FFF2-40B4-BE49-F238E27FC236}">
                <a16:creationId xmlns:a16="http://schemas.microsoft.com/office/drawing/2014/main" id="{6B12A867-C2B0-4D49-86DC-951610A50D82}"/>
              </a:ext>
            </a:extLst>
          </p:cNvPr>
          <p:cNvSpPr/>
          <p:nvPr/>
        </p:nvSpPr>
        <p:spPr bwMode="gray">
          <a:xfrm>
            <a:off x="966621" y="3391680"/>
            <a:ext cx="1065953" cy="531763"/>
          </a:xfrm>
          <a:prstGeom prst="rect">
            <a:avLst/>
          </a:prstGeom>
          <a:noFill/>
          <a:ln w="19050" algn="ctr">
            <a:noFill/>
            <a:miter lim="800000"/>
            <a:headEnd/>
            <a:tailEnd/>
          </a:ln>
          <a:effectLst/>
        </p:spPr>
        <p:txBody>
          <a:bodyPr wrap="square" lIns="45720" tIns="0" rIns="0" bIns="0" rtlCol="0" anchor="ctr"/>
          <a:lstStyle/>
          <a:p>
            <a:pPr>
              <a:spcAft>
                <a:spcPts val="1200"/>
              </a:spcAft>
              <a:buSzPct val="100000"/>
            </a:pPr>
            <a:r>
              <a:rPr lang="en-US" sz="800" dirty="0">
                <a:ea typeface="Open Sans" panose="020B0606030504020204" pitchFamily="34" charset="0"/>
                <a:cs typeface="Open Sans" panose="020B0606030504020204" pitchFamily="34" charset="0"/>
              </a:rPr>
              <a:t>AWS, GCP, or Azure Associate Architect or Developer certification</a:t>
            </a:r>
          </a:p>
        </p:txBody>
      </p:sp>
      <p:sp>
        <p:nvSpPr>
          <p:cNvPr id="127" name="Rectangle 126">
            <a:extLst>
              <a:ext uri="{FF2B5EF4-FFF2-40B4-BE49-F238E27FC236}">
                <a16:creationId xmlns:a16="http://schemas.microsoft.com/office/drawing/2014/main" id="{FF0E2039-0810-49BA-A0E8-0CDDF0BDB99D}"/>
              </a:ext>
            </a:extLst>
          </p:cNvPr>
          <p:cNvSpPr/>
          <p:nvPr/>
        </p:nvSpPr>
        <p:spPr bwMode="gray">
          <a:xfrm>
            <a:off x="624804" y="4094547"/>
            <a:ext cx="1509084" cy="674188"/>
          </a:xfrm>
          <a:prstGeom prst="rect">
            <a:avLst/>
          </a:prstGeom>
          <a:noFill/>
          <a:ln w="19050" algn="ctr">
            <a:solidFill>
              <a:schemeClr val="tx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800" b="1" dirty="0">
              <a:solidFill>
                <a:schemeClr val="bg1"/>
              </a:solidFill>
            </a:endParaRPr>
          </a:p>
        </p:txBody>
      </p:sp>
      <p:sp>
        <p:nvSpPr>
          <p:cNvPr id="157" name="Rectangle 156">
            <a:extLst>
              <a:ext uri="{FF2B5EF4-FFF2-40B4-BE49-F238E27FC236}">
                <a16:creationId xmlns:a16="http://schemas.microsoft.com/office/drawing/2014/main" id="{AC0F4206-F6C7-4C0E-8445-E20BA2577693}"/>
              </a:ext>
            </a:extLst>
          </p:cNvPr>
          <p:cNvSpPr/>
          <p:nvPr/>
        </p:nvSpPr>
        <p:spPr bwMode="gray">
          <a:xfrm>
            <a:off x="966621" y="4171165"/>
            <a:ext cx="1065953" cy="531763"/>
          </a:xfrm>
          <a:prstGeom prst="rect">
            <a:avLst/>
          </a:prstGeom>
          <a:noFill/>
          <a:ln w="19050" algn="ctr">
            <a:noFill/>
            <a:miter lim="800000"/>
            <a:headEnd/>
            <a:tailEnd/>
          </a:ln>
          <a:effectLst/>
        </p:spPr>
        <p:txBody>
          <a:bodyPr wrap="square" lIns="45720" tIns="0" rIns="0" bIns="0" rtlCol="0" anchor="ctr"/>
          <a:lstStyle/>
          <a:p>
            <a:pPr>
              <a:spcAft>
                <a:spcPts val="1200"/>
              </a:spcAft>
              <a:buSzPct val="100000"/>
            </a:pPr>
            <a:r>
              <a:rPr lang="en-US" sz="800" dirty="0">
                <a:ea typeface="Open Sans" panose="020B0606030504020204" pitchFamily="34" charset="0"/>
                <a:cs typeface="Open Sans" panose="020B0606030504020204" pitchFamily="34" charset="0"/>
              </a:rPr>
              <a:t>AWS, GCP, or Azure DevOps Professional Certification</a:t>
            </a:r>
          </a:p>
        </p:txBody>
      </p:sp>
      <p:sp>
        <p:nvSpPr>
          <p:cNvPr id="162" name="Rectangle 161">
            <a:extLst>
              <a:ext uri="{FF2B5EF4-FFF2-40B4-BE49-F238E27FC236}">
                <a16:creationId xmlns:a16="http://schemas.microsoft.com/office/drawing/2014/main" id="{CD7545EB-39AA-48D6-BBD7-BDF5BE571886}"/>
              </a:ext>
            </a:extLst>
          </p:cNvPr>
          <p:cNvSpPr/>
          <p:nvPr/>
        </p:nvSpPr>
        <p:spPr bwMode="gray">
          <a:xfrm>
            <a:off x="624804" y="4874032"/>
            <a:ext cx="1509084" cy="674188"/>
          </a:xfrm>
          <a:prstGeom prst="rect">
            <a:avLst/>
          </a:prstGeom>
          <a:noFill/>
          <a:ln w="19050" algn="ctr">
            <a:solidFill>
              <a:schemeClr val="tx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800" b="1" dirty="0">
              <a:solidFill>
                <a:schemeClr val="bg1"/>
              </a:solidFill>
            </a:endParaRPr>
          </a:p>
        </p:txBody>
      </p:sp>
      <p:sp>
        <p:nvSpPr>
          <p:cNvPr id="164" name="Rectangle 163">
            <a:extLst>
              <a:ext uri="{FF2B5EF4-FFF2-40B4-BE49-F238E27FC236}">
                <a16:creationId xmlns:a16="http://schemas.microsoft.com/office/drawing/2014/main" id="{7B32305A-CCB7-4E8B-900F-1F621F093715}"/>
              </a:ext>
            </a:extLst>
          </p:cNvPr>
          <p:cNvSpPr/>
          <p:nvPr/>
        </p:nvSpPr>
        <p:spPr bwMode="gray">
          <a:xfrm>
            <a:off x="966621" y="4950650"/>
            <a:ext cx="1065953" cy="531763"/>
          </a:xfrm>
          <a:prstGeom prst="rect">
            <a:avLst/>
          </a:prstGeom>
          <a:noFill/>
          <a:ln w="19050" algn="ctr">
            <a:noFill/>
            <a:miter lim="800000"/>
            <a:headEnd/>
            <a:tailEnd/>
          </a:ln>
          <a:effectLst/>
        </p:spPr>
        <p:txBody>
          <a:bodyPr wrap="square" lIns="45720" tIns="0" rIns="0" bIns="0" rtlCol="0" anchor="ctr"/>
          <a:lstStyle/>
          <a:p>
            <a:pPr>
              <a:spcAft>
                <a:spcPts val="1200"/>
              </a:spcAft>
              <a:buSzPct val="100000"/>
            </a:pPr>
            <a:r>
              <a:rPr lang="en-US" sz="800" dirty="0">
                <a:ea typeface="Open Sans" panose="020B0606030504020204" pitchFamily="34" charset="0"/>
                <a:cs typeface="Open Sans" panose="020B0606030504020204" pitchFamily="34" charset="0"/>
              </a:rPr>
              <a:t>AWS, GCP, or Azure Architect Certification</a:t>
            </a:r>
          </a:p>
        </p:txBody>
      </p:sp>
      <p:sp>
        <p:nvSpPr>
          <p:cNvPr id="198" name="Rectangle 197">
            <a:extLst>
              <a:ext uri="{FF2B5EF4-FFF2-40B4-BE49-F238E27FC236}">
                <a16:creationId xmlns:a16="http://schemas.microsoft.com/office/drawing/2014/main" id="{8EB195F4-07B4-47EE-BA18-765FFB572BED}"/>
              </a:ext>
            </a:extLst>
          </p:cNvPr>
          <p:cNvSpPr/>
          <p:nvPr/>
        </p:nvSpPr>
        <p:spPr bwMode="gray">
          <a:xfrm>
            <a:off x="2353495" y="4092982"/>
            <a:ext cx="1509084" cy="674188"/>
          </a:xfrm>
          <a:prstGeom prst="rect">
            <a:avLst/>
          </a:prstGeom>
          <a:noFill/>
          <a:ln w="19050" algn="ctr">
            <a:solidFill>
              <a:schemeClr val="tx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800" b="1" dirty="0">
              <a:solidFill>
                <a:schemeClr val="bg1"/>
              </a:solidFill>
            </a:endParaRPr>
          </a:p>
        </p:txBody>
      </p:sp>
      <p:sp>
        <p:nvSpPr>
          <p:cNvPr id="199" name="Rectangle 198">
            <a:extLst>
              <a:ext uri="{FF2B5EF4-FFF2-40B4-BE49-F238E27FC236}">
                <a16:creationId xmlns:a16="http://schemas.microsoft.com/office/drawing/2014/main" id="{1D77F688-A553-4B2F-B0EE-20C1F7F7DDFE}"/>
              </a:ext>
            </a:extLst>
          </p:cNvPr>
          <p:cNvSpPr/>
          <p:nvPr/>
        </p:nvSpPr>
        <p:spPr bwMode="gray">
          <a:xfrm>
            <a:off x="2695312" y="4169600"/>
            <a:ext cx="1065953" cy="531763"/>
          </a:xfrm>
          <a:prstGeom prst="rect">
            <a:avLst/>
          </a:prstGeom>
          <a:noFill/>
          <a:ln w="19050" algn="ctr">
            <a:noFill/>
            <a:miter lim="800000"/>
            <a:headEnd/>
            <a:tailEnd/>
          </a:ln>
          <a:effectLst/>
        </p:spPr>
        <p:txBody>
          <a:bodyPr wrap="square" lIns="45720" tIns="0" rIns="0" bIns="0" rtlCol="0" anchor="ctr"/>
          <a:lstStyle/>
          <a:p>
            <a:pPr>
              <a:spcAft>
                <a:spcPts val="1200"/>
              </a:spcAft>
              <a:buSzPct val="100000"/>
            </a:pPr>
            <a:r>
              <a:rPr lang="en-GB" sz="800" dirty="0">
                <a:ea typeface="Open Sans" panose="020B0606030504020204" pitchFamily="34" charset="0"/>
                <a:cs typeface="Open Sans" panose="020B0606030504020204" pitchFamily="34" charset="0"/>
              </a:rPr>
              <a:t>VMWare Tanzu Developer or Application Architect</a:t>
            </a:r>
          </a:p>
        </p:txBody>
      </p:sp>
      <p:sp>
        <p:nvSpPr>
          <p:cNvPr id="221" name="Rectangle 220">
            <a:extLst>
              <a:ext uri="{FF2B5EF4-FFF2-40B4-BE49-F238E27FC236}">
                <a16:creationId xmlns:a16="http://schemas.microsoft.com/office/drawing/2014/main" id="{9762D2A8-8335-4C46-9B9D-498CDD8B58E3}"/>
              </a:ext>
            </a:extLst>
          </p:cNvPr>
          <p:cNvSpPr/>
          <p:nvPr/>
        </p:nvSpPr>
        <p:spPr bwMode="gray">
          <a:xfrm>
            <a:off x="2353495" y="4872466"/>
            <a:ext cx="1509084" cy="674188"/>
          </a:xfrm>
          <a:prstGeom prst="rect">
            <a:avLst/>
          </a:prstGeom>
          <a:noFill/>
          <a:ln w="19050" algn="ctr">
            <a:solidFill>
              <a:schemeClr val="tx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800" b="1" dirty="0">
              <a:solidFill>
                <a:schemeClr val="bg1"/>
              </a:solidFill>
            </a:endParaRPr>
          </a:p>
        </p:txBody>
      </p:sp>
      <p:sp>
        <p:nvSpPr>
          <p:cNvPr id="222" name="Rectangle 221">
            <a:extLst>
              <a:ext uri="{FF2B5EF4-FFF2-40B4-BE49-F238E27FC236}">
                <a16:creationId xmlns:a16="http://schemas.microsoft.com/office/drawing/2014/main" id="{4D7C1CD6-7056-49C9-8237-BC48C15F2CE5}"/>
              </a:ext>
            </a:extLst>
          </p:cNvPr>
          <p:cNvSpPr/>
          <p:nvPr/>
        </p:nvSpPr>
        <p:spPr bwMode="gray">
          <a:xfrm>
            <a:off x="2695312" y="4949084"/>
            <a:ext cx="1065953" cy="531763"/>
          </a:xfrm>
          <a:prstGeom prst="rect">
            <a:avLst/>
          </a:prstGeom>
          <a:noFill/>
          <a:ln w="19050" algn="ctr">
            <a:noFill/>
            <a:miter lim="800000"/>
            <a:headEnd/>
            <a:tailEnd/>
          </a:ln>
          <a:effectLst/>
        </p:spPr>
        <p:txBody>
          <a:bodyPr wrap="square" lIns="45720" tIns="0" rIns="0" bIns="0" rtlCol="0" anchor="ctr"/>
          <a:lstStyle/>
          <a:p>
            <a:pPr>
              <a:spcAft>
                <a:spcPts val="1200"/>
              </a:spcAft>
              <a:buSzPct val="100000"/>
            </a:pPr>
            <a:r>
              <a:rPr lang="en-GB" sz="800" dirty="0">
                <a:ea typeface="Open Sans" panose="020B0606030504020204" pitchFamily="34" charset="0"/>
                <a:cs typeface="Open Sans" panose="020B0606030504020204" pitchFamily="34" charset="0"/>
              </a:rPr>
              <a:t>RedHat Certified OpenShift Developer</a:t>
            </a:r>
          </a:p>
        </p:txBody>
      </p:sp>
      <p:sp>
        <p:nvSpPr>
          <p:cNvPr id="169" name="Rectangle 168">
            <a:extLst>
              <a:ext uri="{FF2B5EF4-FFF2-40B4-BE49-F238E27FC236}">
                <a16:creationId xmlns:a16="http://schemas.microsoft.com/office/drawing/2014/main" id="{BF7AD991-1D03-48E5-B8AC-566F9FDE1472}"/>
              </a:ext>
            </a:extLst>
          </p:cNvPr>
          <p:cNvSpPr/>
          <p:nvPr/>
        </p:nvSpPr>
        <p:spPr bwMode="gray">
          <a:xfrm>
            <a:off x="2353495" y="3313497"/>
            <a:ext cx="1509084" cy="674188"/>
          </a:xfrm>
          <a:prstGeom prst="rect">
            <a:avLst/>
          </a:prstGeom>
          <a:noFill/>
          <a:ln w="19050" algn="ctr">
            <a:solidFill>
              <a:schemeClr val="tx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800" b="1" dirty="0">
              <a:solidFill>
                <a:schemeClr val="bg1"/>
              </a:solidFill>
            </a:endParaRPr>
          </a:p>
        </p:txBody>
      </p:sp>
      <p:sp>
        <p:nvSpPr>
          <p:cNvPr id="170" name="Rectangle 169">
            <a:extLst>
              <a:ext uri="{FF2B5EF4-FFF2-40B4-BE49-F238E27FC236}">
                <a16:creationId xmlns:a16="http://schemas.microsoft.com/office/drawing/2014/main" id="{DA98F67C-34F7-4D16-AEB3-9ACD4EAF1CE9}"/>
              </a:ext>
            </a:extLst>
          </p:cNvPr>
          <p:cNvSpPr/>
          <p:nvPr/>
        </p:nvSpPr>
        <p:spPr bwMode="gray">
          <a:xfrm>
            <a:off x="2695312" y="3390115"/>
            <a:ext cx="1065953" cy="531763"/>
          </a:xfrm>
          <a:prstGeom prst="rect">
            <a:avLst/>
          </a:prstGeom>
          <a:noFill/>
          <a:ln w="19050" algn="ctr">
            <a:noFill/>
            <a:miter lim="800000"/>
            <a:headEnd/>
            <a:tailEnd/>
          </a:ln>
          <a:effectLst/>
        </p:spPr>
        <p:txBody>
          <a:bodyPr wrap="square" lIns="45720" tIns="0" rIns="0" bIns="0" rtlCol="0" anchor="ctr"/>
          <a:lstStyle/>
          <a:p>
            <a:pPr>
              <a:spcAft>
                <a:spcPts val="1200"/>
              </a:spcAft>
              <a:buSzPct val="100000"/>
            </a:pPr>
            <a:r>
              <a:rPr lang="en-GB" sz="800" dirty="0">
                <a:ea typeface="Open Sans" panose="020B0606030504020204" pitchFamily="34" charset="0"/>
                <a:cs typeface="Open Sans" panose="020B0606030504020204" pitchFamily="34" charset="0"/>
              </a:rPr>
              <a:t>Certified Kubernetes Admin</a:t>
            </a:r>
          </a:p>
        </p:txBody>
      </p:sp>
      <p:sp>
        <p:nvSpPr>
          <p:cNvPr id="226" name="Rectangle 225">
            <a:extLst>
              <a:ext uri="{FF2B5EF4-FFF2-40B4-BE49-F238E27FC236}">
                <a16:creationId xmlns:a16="http://schemas.microsoft.com/office/drawing/2014/main" id="{894BB71B-F97C-47BE-ABAD-0C75925D6D30}"/>
              </a:ext>
            </a:extLst>
          </p:cNvPr>
          <p:cNvSpPr/>
          <p:nvPr/>
        </p:nvSpPr>
        <p:spPr bwMode="gray">
          <a:xfrm>
            <a:off x="4082186" y="3315062"/>
            <a:ext cx="1509084" cy="674188"/>
          </a:xfrm>
          <a:prstGeom prst="rect">
            <a:avLst/>
          </a:prstGeom>
          <a:noFill/>
          <a:ln w="19050" algn="ctr">
            <a:solidFill>
              <a:schemeClr val="tx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800" b="1" dirty="0">
              <a:solidFill>
                <a:schemeClr val="bg1"/>
              </a:solidFill>
            </a:endParaRPr>
          </a:p>
        </p:txBody>
      </p:sp>
      <p:sp>
        <p:nvSpPr>
          <p:cNvPr id="227" name="Rectangle 226">
            <a:extLst>
              <a:ext uri="{FF2B5EF4-FFF2-40B4-BE49-F238E27FC236}">
                <a16:creationId xmlns:a16="http://schemas.microsoft.com/office/drawing/2014/main" id="{FBF30900-E9BF-4907-BA2F-F5508847566E}"/>
              </a:ext>
            </a:extLst>
          </p:cNvPr>
          <p:cNvSpPr/>
          <p:nvPr/>
        </p:nvSpPr>
        <p:spPr bwMode="gray">
          <a:xfrm>
            <a:off x="4424003" y="3391680"/>
            <a:ext cx="1065953" cy="531763"/>
          </a:xfrm>
          <a:prstGeom prst="rect">
            <a:avLst/>
          </a:prstGeom>
          <a:noFill/>
          <a:ln w="19050" algn="ctr">
            <a:noFill/>
            <a:miter lim="800000"/>
            <a:headEnd/>
            <a:tailEnd/>
          </a:ln>
          <a:effectLst/>
        </p:spPr>
        <p:txBody>
          <a:bodyPr wrap="square" lIns="45720" tIns="0" rIns="0" bIns="0" rtlCol="0" anchor="ctr"/>
          <a:lstStyle/>
          <a:p>
            <a:pPr>
              <a:spcBef>
                <a:spcPts val="600"/>
              </a:spcBef>
              <a:spcAft>
                <a:spcPts val="1200"/>
              </a:spcAft>
              <a:buSzPct val="100000"/>
            </a:pPr>
            <a:r>
              <a:rPr lang="en-GB" sz="800" dirty="0">
                <a:ea typeface="Open Sans" panose="020B0606030504020204" pitchFamily="34" charset="0"/>
                <a:cs typeface="Open Sans" panose="020B0606030504020204" pitchFamily="34" charset="0"/>
              </a:rPr>
              <a:t>AWS, GCP, or Azure security  certifications</a:t>
            </a:r>
          </a:p>
        </p:txBody>
      </p:sp>
      <p:sp>
        <p:nvSpPr>
          <p:cNvPr id="238" name="Rectangle 237">
            <a:extLst>
              <a:ext uri="{FF2B5EF4-FFF2-40B4-BE49-F238E27FC236}">
                <a16:creationId xmlns:a16="http://schemas.microsoft.com/office/drawing/2014/main" id="{D2DD81FA-DCA6-4566-A25D-8E71DA990492}"/>
              </a:ext>
            </a:extLst>
          </p:cNvPr>
          <p:cNvSpPr/>
          <p:nvPr/>
        </p:nvSpPr>
        <p:spPr bwMode="gray">
          <a:xfrm>
            <a:off x="4082186" y="4094547"/>
            <a:ext cx="1509084" cy="674188"/>
          </a:xfrm>
          <a:prstGeom prst="rect">
            <a:avLst/>
          </a:prstGeom>
          <a:noFill/>
          <a:ln w="19050" algn="ctr">
            <a:solidFill>
              <a:schemeClr val="tx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800" b="1" dirty="0">
              <a:solidFill>
                <a:schemeClr val="bg1"/>
              </a:solidFill>
            </a:endParaRPr>
          </a:p>
        </p:txBody>
      </p:sp>
      <p:sp>
        <p:nvSpPr>
          <p:cNvPr id="239" name="Rectangle 238">
            <a:extLst>
              <a:ext uri="{FF2B5EF4-FFF2-40B4-BE49-F238E27FC236}">
                <a16:creationId xmlns:a16="http://schemas.microsoft.com/office/drawing/2014/main" id="{C3A54FB6-6CEC-459E-B927-4A8AC67AE4DE}"/>
              </a:ext>
            </a:extLst>
          </p:cNvPr>
          <p:cNvSpPr/>
          <p:nvPr/>
        </p:nvSpPr>
        <p:spPr bwMode="gray">
          <a:xfrm>
            <a:off x="4424003" y="4171165"/>
            <a:ext cx="1065953" cy="531763"/>
          </a:xfrm>
          <a:prstGeom prst="rect">
            <a:avLst/>
          </a:prstGeom>
          <a:noFill/>
          <a:ln w="19050" algn="ctr">
            <a:noFill/>
            <a:miter lim="800000"/>
            <a:headEnd/>
            <a:tailEnd/>
          </a:ln>
          <a:effectLst/>
        </p:spPr>
        <p:txBody>
          <a:bodyPr wrap="square" lIns="45720" tIns="0" rIns="0" bIns="0" rtlCol="0" anchor="ctr"/>
          <a:lstStyle/>
          <a:p>
            <a:pPr>
              <a:spcBef>
                <a:spcPts val="600"/>
              </a:spcBef>
              <a:spcAft>
                <a:spcPts val="1200"/>
              </a:spcAft>
              <a:buSzPct val="100000"/>
            </a:pPr>
            <a:r>
              <a:rPr lang="en-GB" sz="800" dirty="0">
                <a:ea typeface="Open Sans" panose="020B0606030504020204" pitchFamily="34" charset="0"/>
                <a:cs typeface="Open Sans" panose="020B0606030504020204" pitchFamily="34" charset="0"/>
              </a:rPr>
              <a:t>CISSP</a:t>
            </a:r>
          </a:p>
        </p:txBody>
      </p:sp>
      <p:sp>
        <p:nvSpPr>
          <p:cNvPr id="241" name="Rectangle 240">
            <a:extLst>
              <a:ext uri="{FF2B5EF4-FFF2-40B4-BE49-F238E27FC236}">
                <a16:creationId xmlns:a16="http://schemas.microsoft.com/office/drawing/2014/main" id="{F04E3601-9E18-47AC-BCBF-D4A4AA1D0FD5}"/>
              </a:ext>
            </a:extLst>
          </p:cNvPr>
          <p:cNvSpPr/>
          <p:nvPr/>
        </p:nvSpPr>
        <p:spPr bwMode="gray">
          <a:xfrm>
            <a:off x="5810877" y="3315062"/>
            <a:ext cx="1509084" cy="674188"/>
          </a:xfrm>
          <a:prstGeom prst="rect">
            <a:avLst/>
          </a:prstGeom>
          <a:noFill/>
          <a:ln w="19050" algn="ctr">
            <a:solidFill>
              <a:schemeClr val="tx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800" b="1" dirty="0">
              <a:solidFill>
                <a:schemeClr val="bg1"/>
              </a:solidFill>
            </a:endParaRPr>
          </a:p>
        </p:txBody>
      </p:sp>
      <p:sp>
        <p:nvSpPr>
          <p:cNvPr id="242" name="Rectangle 241">
            <a:extLst>
              <a:ext uri="{FF2B5EF4-FFF2-40B4-BE49-F238E27FC236}">
                <a16:creationId xmlns:a16="http://schemas.microsoft.com/office/drawing/2014/main" id="{E9895872-25C6-46EE-B11F-EEF495787C3D}"/>
              </a:ext>
            </a:extLst>
          </p:cNvPr>
          <p:cNvSpPr/>
          <p:nvPr/>
        </p:nvSpPr>
        <p:spPr bwMode="gray">
          <a:xfrm>
            <a:off x="6163737" y="3259361"/>
            <a:ext cx="1065953" cy="821636"/>
          </a:xfrm>
          <a:prstGeom prst="rect">
            <a:avLst/>
          </a:prstGeom>
          <a:noFill/>
          <a:ln w="19050" algn="ctr">
            <a:noFill/>
            <a:miter lim="800000"/>
            <a:headEnd/>
            <a:tailEnd/>
          </a:ln>
          <a:effectLst/>
        </p:spPr>
        <p:txBody>
          <a:bodyPr wrap="square" lIns="45720" tIns="0" rIns="0" bIns="0" rtlCol="0" anchor="ctr"/>
          <a:lstStyle/>
          <a:p>
            <a:pPr>
              <a:spcBef>
                <a:spcPts val="600"/>
              </a:spcBef>
              <a:spcAft>
                <a:spcPts val="1200"/>
              </a:spcAft>
              <a:buSzPct val="100000"/>
            </a:pPr>
            <a:r>
              <a:rPr lang="en-GB" sz="800" dirty="0">
                <a:ea typeface="Open Sans" panose="020B0606030504020204" pitchFamily="34" charset="0"/>
                <a:cs typeface="Open Sans" panose="020B0606030504020204" pitchFamily="34" charset="0"/>
              </a:rPr>
              <a:t>Certified Jenkins Engineer or Cloudbees Certified Jenkins Engineer</a:t>
            </a:r>
          </a:p>
        </p:txBody>
      </p:sp>
      <p:sp>
        <p:nvSpPr>
          <p:cNvPr id="244" name="Rectangle 243">
            <a:extLst>
              <a:ext uri="{FF2B5EF4-FFF2-40B4-BE49-F238E27FC236}">
                <a16:creationId xmlns:a16="http://schemas.microsoft.com/office/drawing/2014/main" id="{B7F45228-2112-4126-BC86-173BB0EFB194}"/>
              </a:ext>
            </a:extLst>
          </p:cNvPr>
          <p:cNvSpPr/>
          <p:nvPr/>
        </p:nvSpPr>
        <p:spPr bwMode="gray">
          <a:xfrm>
            <a:off x="7539566" y="3315062"/>
            <a:ext cx="1509084" cy="674188"/>
          </a:xfrm>
          <a:prstGeom prst="rect">
            <a:avLst/>
          </a:prstGeom>
          <a:noFill/>
          <a:ln w="19050" algn="ctr">
            <a:solidFill>
              <a:schemeClr val="tx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800" b="1" dirty="0">
              <a:solidFill>
                <a:schemeClr val="bg1"/>
              </a:solidFill>
            </a:endParaRPr>
          </a:p>
        </p:txBody>
      </p:sp>
      <p:sp>
        <p:nvSpPr>
          <p:cNvPr id="245" name="Rectangle 244">
            <a:extLst>
              <a:ext uri="{FF2B5EF4-FFF2-40B4-BE49-F238E27FC236}">
                <a16:creationId xmlns:a16="http://schemas.microsoft.com/office/drawing/2014/main" id="{CB6AE58F-B9BE-48CE-BEBD-41F334AF1215}"/>
              </a:ext>
            </a:extLst>
          </p:cNvPr>
          <p:cNvSpPr/>
          <p:nvPr/>
        </p:nvSpPr>
        <p:spPr bwMode="gray">
          <a:xfrm>
            <a:off x="7881383" y="3391680"/>
            <a:ext cx="1065953" cy="531763"/>
          </a:xfrm>
          <a:prstGeom prst="rect">
            <a:avLst/>
          </a:prstGeom>
          <a:noFill/>
          <a:ln w="19050" algn="ctr">
            <a:noFill/>
            <a:miter lim="800000"/>
            <a:headEnd/>
            <a:tailEnd/>
          </a:ln>
          <a:effectLst/>
        </p:spPr>
        <p:txBody>
          <a:bodyPr wrap="square" lIns="45720" tIns="0" rIns="0" bIns="0" rtlCol="0" anchor="ctr"/>
          <a:lstStyle/>
          <a:p>
            <a:pPr>
              <a:spcAft>
                <a:spcPts val="1200"/>
              </a:spcAft>
              <a:buSzPct val="100000"/>
            </a:pPr>
            <a:r>
              <a:rPr lang="en-GB" sz="800" dirty="0">
                <a:ea typeface="Open Sans" panose="020B0606030504020204" pitchFamily="34" charset="0"/>
                <a:cs typeface="Open Sans" panose="020B0606030504020204" pitchFamily="34" charset="0"/>
              </a:rPr>
              <a:t>Iac: Hashicorp Certified Terraform Associate</a:t>
            </a:r>
          </a:p>
        </p:txBody>
      </p:sp>
      <p:sp>
        <p:nvSpPr>
          <p:cNvPr id="246" name="Rectangle 245">
            <a:extLst>
              <a:ext uri="{FF2B5EF4-FFF2-40B4-BE49-F238E27FC236}">
                <a16:creationId xmlns:a16="http://schemas.microsoft.com/office/drawing/2014/main" id="{623EE01B-D4EA-4E1D-ACE2-40624DCF8935}"/>
              </a:ext>
            </a:extLst>
          </p:cNvPr>
          <p:cNvSpPr/>
          <p:nvPr/>
        </p:nvSpPr>
        <p:spPr bwMode="gray">
          <a:xfrm>
            <a:off x="7539566" y="4094547"/>
            <a:ext cx="1509084" cy="1735593"/>
          </a:xfrm>
          <a:prstGeom prst="rect">
            <a:avLst/>
          </a:prstGeom>
          <a:noFill/>
          <a:ln w="19050" algn="ctr">
            <a:solidFill>
              <a:schemeClr val="tx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800" b="1" dirty="0">
              <a:solidFill>
                <a:schemeClr val="bg1"/>
              </a:solidFill>
            </a:endParaRPr>
          </a:p>
        </p:txBody>
      </p:sp>
      <p:sp>
        <p:nvSpPr>
          <p:cNvPr id="247" name="Rectangle 246">
            <a:extLst>
              <a:ext uri="{FF2B5EF4-FFF2-40B4-BE49-F238E27FC236}">
                <a16:creationId xmlns:a16="http://schemas.microsoft.com/office/drawing/2014/main" id="{76714E0E-6071-4F98-99FB-3C42E8F57625}"/>
              </a:ext>
            </a:extLst>
          </p:cNvPr>
          <p:cNvSpPr/>
          <p:nvPr/>
        </p:nvSpPr>
        <p:spPr bwMode="gray">
          <a:xfrm>
            <a:off x="7881383" y="4167430"/>
            <a:ext cx="1065953" cy="1625292"/>
          </a:xfrm>
          <a:prstGeom prst="rect">
            <a:avLst/>
          </a:prstGeom>
          <a:noFill/>
          <a:ln w="19050" algn="ctr">
            <a:noFill/>
            <a:miter lim="800000"/>
            <a:headEnd/>
            <a:tailEnd/>
          </a:ln>
          <a:effectLst/>
        </p:spPr>
        <p:txBody>
          <a:bodyPr wrap="square" lIns="45720" tIns="0" rIns="0" bIns="0" rtlCol="0" anchor="ctr"/>
          <a:lstStyle/>
          <a:p>
            <a:pPr>
              <a:spcAft>
                <a:spcPts val="300"/>
              </a:spcAft>
              <a:buSzPct val="100000"/>
            </a:pPr>
            <a:r>
              <a:rPr lang="en-US" sz="800" dirty="0"/>
              <a:t>Config Mgt Certification</a:t>
            </a:r>
          </a:p>
          <a:p>
            <a:pPr>
              <a:spcAft>
                <a:spcPts val="300"/>
              </a:spcAft>
              <a:buSzPct val="100000"/>
            </a:pPr>
            <a:r>
              <a:rPr lang="en-US" sz="800" dirty="0"/>
              <a:t>(select one): </a:t>
            </a:r>
          </a:p>
          <a:p>
            <a:pPr marL="171450" indent="-171450">
              <a:spcAft>
                <a:spcPts val="300"/>
              </a:spcAft>
              <a:buSzPct val="100000"/>
              <a:buFont typeface="Wingdings" panose="05000000000000000000" pitchFamily="2" charset="2"/>
              <a:buChar char="q"/>
            </a:pPr>
            <a:r>
              <a:rPr lang="en-US" sz="800" dirty="0"/>
              <a:t>RHCS in Ansible Automation</a:t>
            </a:r>
          </a:p>
          <a:p>
            <a:pPr marL="171450" indent="-171450">
              <a:spcAft>
                <a:spcPts val="300"/>
              </a:spcAft>
              <a:buSzPct val="100000"/>
              <a:buFont typeface="Wingdings" panose="05000000000000000000" pitchFamily="2" charset="2"/>
              <a:buChar char="q"/>
            </a:pPr>
            <a:r>
              <a:rPr lang="en-US" sz="800" dirty="0"/>
              <a:t>Chef </a:t>
            </a:r>
          </a:p>
          <a:p>
            <a:pPr marL="171450" indent="-171450">
              <a:spcAft>
                <a:spcPts val="300"/>
              </a:spcAft>
              <a:buSzPct val="100000"/>
              <a:buFont typeface="Wingdings" panose="05000000000000000000" pitchFamily="2" charset="2"/>
              <a:buChar char="q"/>
            </a:pPr>
            <a:r>
              <a:rPr lang="en-US" sz="800" dirty="0"/>
              <a:t>Puppet </a:t>
            </a:r>
          </a:p>
          <a:p>
            <a:pPr marL="171450" indent="-171450">
              <a:spcAft>
                <a:spcPts val="1200"/>
              </a:spcAft>
              <a:buSzPct val="100000"/>
              <a:buFont typeface="Wingdings" panose="05000000000000000000" pitchFamily="2" charset="2"/>
              <a:buChar char="q"/>
            </a:pPr>
            <a:r>
              <a:rPr lang="en-US" sz="800" dirty="0">
                <a:solidFill>
                  <a:srgbClr val="313131"/>
                </a:solidFill>
              </a:rPr>
              <a:t>Saltstack (SSCE)</a:t>
            </a:r>
            <a:endParaRPr lang="en-GB" sz="800" dirty="0"/>
          </a:p>
        </p:txBody>
      </p:sp>
      <p:sp>
        <p:nvSpPr>
          <p:cNvPr id="108" name="Rectangle: Rounded Corners 107">
            <a:extLst>
              <a:ext uri="{FF2B5EF4-FFF2-40B4-BE49-F238E27FC236}">
                <a16:creationId xmlns:a16="http://schemas.microsoft.com/office/drawing/2014/main" id="{09D96FA7-E023-4314-882E-CC8C765E1323}"/>
              </a:ext>
            </a:extLst>
          </p:cNvPr>
          <p:cNvSpPr/>
          <p:nvPr/>
        </p:nvSpPr>
        <p:spPr>
          <a:xfrm>
            <a:off x="482359" y="1631530"/>
            <a:ext cx="5912701" cy="733080"/>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9" name="Straight Arrow Connector 108">
            <a:extLst>
              <a:ext uri="{FF2B5EF4-FFF2-40B4-BE49-F238E27FC236}">
                <a16:creationId xmlns:a16="http://schemas.microsoft.com/office/drawing/2014/main" id="{DA235D6B-D53A-4F12-8743-908820A2C01C}"/>
              </a:ext>
            </a:extLst>
          </p:cNvPr>
          <p:cNvCxnSpPr>
            <a:cxnSpLocks/>
          </p:cNvCxnSpPr>
          <p:nvPr/>
        </p:nvCxnSpPr>
        <p:spPr>
          <a:xfrm>
            <a:off x="1379346" y="2477865"/>
            <a:ext cx="0" cy="228600"/>
          </a:xfrm>
          <a:prstGeom prst="straightConnector1">
            <a:avLst/>
          </a:prstGeom>
          <a:ln w="19050">
            <a:solidFill>
              <a:schemeClr val="bg1">
                <a:lumMod val="50000"/>
              </a:schemeClr>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51A9C89-6D92-49BF-A64E-A392C3DFDBEF}"/>
              </a:ext>
            </a:extLst>
          </p:cNvPr>
          <p:cNvCxnSpPr>
            <a:cxnSpLocks/>
          </p:cNvCxnSpPr>
          <p:nvPr/>
        </p:nvCxnSpPr>
        <p:spPr>
          <a:xfrm>
            <a:off x="3108037" y="2477865"/>
            <a:ext cx="0" cy="228600"/>
          </a:xfrm>
          <a:prstGeom prst="straightConnector1">
            <a:avLst/>
          </a:prstGeom>
          <a:ln w="19050">
            <a:solidFill>
              <a:schemeClr val="bg1">
                <a:lumMod val="50000"/>
              </a:schemeClr>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D45FCDA1-60AC-489D-A208-1E1EB1D2BD9D}"/>
              </a:ext>
            </a:extLst>
          </p:cNvPr>
          <p:cNvCxnSpPr>
            <a:cxnSpLocks/>
          </p:cNvCxnSpPr>
          <p:nvPr/>
        </p:nvCxnSpPr>
        <p:spPr>
          <a:xfrm>
            <a:off x="4836728" y="2479790"/>
            <a:ext cx="0" cy="224750"/>
          </a:xfrm>
          <a:prstGeom prst="straightConnector1">
            <a:avLst/>
          </a:prstGeom>
          <a:ln w="19050">
            <a:solidFill>
              <a:schemeClr val="bg1">
                <a:lumMod val="50000"/>
              </a:schemeClr>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D367493-2FA1-4475-BCAA-8E06022DCBA4}"/>
              </a:ext>
            </a:extLst>
          </p:cNvPr>
          <p:cNvCxnSpPr>
            <a:cxnSpLocks/>
          </p:cNvCxnSpPr>
          <p:nvPr/>
        </p:nvCxnSpPr>
        <p:spPr>
          <a:xfrm>
            <a:off x="6565419" y="2477865"/>
            <a:ext cx="0" cy="228600"/>
          </a:xfrm>
          <a:prstGeom prst="straightConnector1">
            <a:avLst/>
          </a:prstGeom>
          <a:ln w="19050">
            <a:solidFill>
              <a:schemeClr val="bg1">
                <a:lumMod val="50000"/>
              </a:schemeClr>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C89BF84-1C06-4F47-BB00-0DFAF69121A0}"/>
              </a:ext>
            </a:extLst>
          </p:cNvPr>
          <p:cNvCxnSpPr>
            <a:cxnSpLocks/>
          </p:cNvCxnSpPr>
          <p:nvPr/>
        </p:nvCxnSpPr>
        <p:spPr>
          <a:xfrm>
            <a:off x="8294108" y="2477865"/>
            <a:ext cx="0" cy="228600"/>
          </a:xfrm>
          <a:prstGeom prst="straightConnector1">
            <a:avLst/>
          </a:prstGeom>
          <a:ln w="19050">
            <a:solidFill>
              <a:schemeClr val="bg1">
                <a:lumMod val="50000"/>
              </a:schemeClr>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F89D912-76D1-4D3D-B909-2BBCA19128E3}"/>
              </a:ext>
            </a:extLst>
          </p:cNvPr>
          <p:cNvCxnSpPr>
            <a:cxnSpLocks/>
          </p:cNvCxnSpPr>
          <p:nvPr/>
        </p:nvCxnSpPr>
        <p:spPr>
          <a:xfrm>
            <a:off x="10540797" y="2477865"/>
            <a:ext cx="0" cy="228600"/>
          </a:xfrm>
          <a:prstGeom prst="straightConnector1">
            <a:avLst/>
          </a:prstGeom>
          <a:ln w="19050">
            <a:solidFill>
              <a:schemeClr val="bg1">
                <a:lumMod val="50000"/>
              </a:schemeClr>
            </a:solidFill>
            <a:tailEnd type="arrow" w="med" len="sm"/>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F93815E7-1E70-4277-B067-E2D4728E3B25}"/>
              </a:ext>
            </a:extLst>
          </p:cNvPr>
          <p:cNvGrpSpPr/>
          <p:nvPr/>
        </p:nvGrpSpPr>
        <p:grpSpPr>
          <a:xfrm>
            <a:off x="693361" y="1964351"/>
            <a:ext cx="5490697" cy="351825"/>
            <a:chOff x="602872" y="1964351"/>
            <a:chExt cx="5490697" cy="351825"/>
          </a:xfrm>
        </p:grpSpPr>
        <p:sp>
          <p:nvSpPr>
            <p:cNvPr id="119" name="AutoShape 3">
              <a:extLst>
                <a:ext uri="{FF2B5EF4-FFF2-40B4-BE49-F238E27FC236}">
                  <a16:creationId xmlns:a16="http://schemas.microsoft.com/office/drawing/2014/main" id="{6819711E-B70B-4CC0-92F7-C85D30761327}"/>
                </a:ext>
              </a:extLst>
            </p:cNvPr>
            <p:cNvSpPr>
              <a:spLocks noChangeArrowheads="1"/>
            </p:cNvSpPr>
            <p:nvPr/>
          </p:nvSpPr>
          <p:spPr bwMode="gray">
            <a:xfrm>
              <a:off x="602872" y="1966691"/>
              <a:ext cx="1195817" cy="347145"/>
            </a:xfrm>
            <a:prstGeom prst="chevron">
              <a:avLst>
                <a:gd name="adj" fmla="val 34952"/>
              </a:avLst>
            </a:prstGeom>
            <a:solidFill>
              <a:schemeClr val="bg1"/>
            </a:solidFill>
            <a:ln w="19050" cap="rnd" algn="ctr">
              <a:solidFill>
                <a:schemeClr val="accent6">
                  <a:lumMod val="60000"/>
                  <a:lumOff val="40000"/>
                </a:schemeClr>
              </a:solidFill>
              <a:prstDash val="lgDash"/>
              <a:miter lim="800000"/>
              <a:headEnd/>
              <a:tailEnd/>
            </a:ln>
          </p:spPr>
          <p:txBody>
            <a:bodyPr lIns="88900" tIns="88900" rIns="88900" bIns="88900" anchor="ctr" anchorCtr="0"/>
            <a:lstStyle/>
            <a:p>
              <a:pPr>
                <a:lnSpc>
                  <a:spcPct val="106000"/>
                </a:lnSpc>
                <a:defRPr/>
              </a:pPr>
              <a:endParaRPr lang="en-US" sz="1100" b="1">
                <a:solidFill>
                  <a:schemeClr val="accent6">
                    <a:lumMod val="60000"/>
                    <a:lumOff val="40000"/>
                  </a:schemeClr>
                </a:solidFill>
                <a:cs typeface="Calibri"/>
              </a:endParaRPr>
            </a:p>
          </p:txBody>
        </p:sp>
        <p:sp>
          <p:nvSpPr>
            <p:cNvPr id="120" name="AutoShape 4">
              <a:extLst>
                <a:ext uri="{FF2B5EF4-FFF2-40B4-BE49-F238E27FC236}">
                  <a16:creationId xmlns:a16="http://schemas.microsoft.com/office/drawing/2014/main" id="{A524F000-521E-40B8-B4D7-7B3F34FA8BF8}"/>
                </a:ext>
              </a:extLst>
            </p:cNvPr>
            <p:cNvSpPr>
              <a:spLocks noChangeArrowheads="1"/>
            </p:cNvSpPr>
            <p:nvPr/>
          </p:nvSpPr>
          <p:spPr bwMode="gray">
            <a:xfrm>
              <a:off x="1725515" y="1966691"/>
              <a:ext cx="1278403" cy="347145"/>
            </a:xfrm>
            <a:prstGeom prst="chevron">
              <a:avLst>
                <a:gd name="adj" fmla="val 34975"/>
              </a:avLst>
            </a:prstGeom>
            <a:solidFill>
              <a:schemeClr val="accent6">
                <a:lumMod val="60000"/>
                <a:lumOff val="40000"/>
              </a:schemeClr>
            </a:solidFill>
            <a:ln w="12700" cap="rnd" algn="ctr">
              <a:noFill/>
              <a:miter lim="800000"/>
              <a:headEnd/>
              <a:tailEnd/>
            </a:ln>
          </p:spPr>
          <p:txBody>
            <a:bodyPr lIns="88900" tIns="88900" rIns="88900" bIns="88900" anchor="ctr" anchorCtr="0"/>
            <a:lstStyle/>
            <a:p>
              <a:pPr lvl="1">
                <a:lnSpc>
                  <a:spcPct val="106000"/>
                </a:lnSpc>
              </a:pPr>
              <a:endParaRPr lang="en-US" sz="1400" b="1">
                <a:solidFill>
                  <a:schemeClr val="bg1"/>
                </a:solidFill>
              </a:endParaRPr>
            </a:p>
          </p:txBody>
        </p:sp>
        <p:sp>
          <p:nvSpPr>
            <p:cNvPr id="121" name="Education_Fill_5">
              <a:extLst>
                <a:ext uri="{FF2B5EF4-FFF2-40B4-BE49-F238E27FC236}">
                  <a16:creationId xmlns:a16="http://schemas.microsoft.com/office/drawing/2014/main" id="{CDC9EEAE-E754-466B-B8CF-E0415BE2FBE8}"/>
                </a:ext>
              </a:extLst>
            </p:cNvPr>
            <p:cNvSpPr>
              <a:spLocks noChangeAspect="1" noEditPoints="1"/>
            </p:cNvSpPr>
            <p:nvPr/>
          </p:nvSpPr>
          <p:spPr bwMode="auto">
            <a:xfrm>
              <a:off x="774992" y="1995264"/>
              <a:ext cx="294205" cy="289998"/>
            </a:xfrm>
            <a:custGeom>
              <a:avLst/>
              <a:gdLst>
                <a:gd name="T0" fmla="*/ 392 w 512"/>
                <a:gd name="T1" fmla="*/ 188 h 512"/>
                <a:gd name="T2" fmla="*/ 394 w 512"/>
                <a:gd name="T3" fmla="*/ 193 h 512"/>
                <a:gd name="T4" fmla="*/ 393 w 512"/>
                <a:gd name="T5" fmla="*/ 196 h 512"/>
                <a:gd name="T6" fmla="*/ 267 w 512"/>
                <a:gd name="T7" fmla="*/ 325 h 512"/>
                <a:gd name="T8" fmla="*/ 266 w 512"/>
                <a:gd name="T9" fmla="*/ 323 h 512"/>
                <a:gd name="T10" fmla="*/ 254 w 512"/>
                <a:gd name="T11" fmla="*/ 315 h 512"/>
                <a:gd name="T12" fmla="*/ 383 w 512"/>
                <a:gd name="T13" fmla="*/ 186 h 512"/>
                <a:gd name="T14" fmla="*/ 392 w 512"/>
                <a:gd name="T15" fmla="*/ 188 h 512"/>
                <a:gd name="T16" fmla="*/ 512 w 512"/>
                <a:gd name="T17" fmla="*/ 256 h 512"/>
                <a:gd name="T18" fmla="*/ 256 w 512"/>
                <a:gd name="T19" fmla="*/ 512 h 512"/>
                <a:gd name="T20" fmla="*/ 0 w 512"/>
                <a:gd name="T21" fmla="*/ 256 h 512"/>
                <a:gd name="T22" fmla="*/ 256 w 512"/>
                <a:gd name="T23" fmla="*/ 0 h 512"/>
                <a:gd name="T24" fmla="*/ 512 w 512"/>
                <a:gd name="T25" fmla="*/ 256 h 512"/>
                <a:gd name="T26" fmla="*/ 143 w 512"/>
                <a:gd name="T27" fmla="*/ 360 h 512"/>
                <a:gd name="T28" fmla="*/ 149 w 512"/>
                <a:gd name="T29" fmla="*/ 362 h 512"/>
                <a:gd name="T30" fmla="*/ 158 w 512"/>
                <a:gd name="T31" fmla="*/ 358 h 512"/>
                <a:gd name="T32" fmla="*/ 155 w 512"/>
                <a:gd name="T33" fmla="*/ 343 h 512"/>
                <a:gd name="T34" fmla="*/ 143 w 512"/>
                <a:gd name="T35" fmla="*/ 327 h 512"/>
                <a:gd name="T36" fmla="*/ 153 w 512"/>
                <a:gd name="T37" fmla="*/ 319 h 512"/>
                <a:gd name="T38" fmla="*/ 194 w 512"/>
                <a:gd name="T39" fmla="*/ 263 h 512"/>
                <a:gd name="T40" fmla="*/ 105 w 512"/>
                <a:gd name="T41" fmla="*/ 234 h 512"/>
                <a:gd name="T42" fmla="*/ 96 w 512"/>
                <a:gd name="T43" fmla="*/ 246 h 512"/>
                <a:gd name="T44" fmla="*/ 107 w 512"/>
                <a:gd name="T45" fmla="*/ 256 h 512"/>
                <a:gd name="T46" fmla="*/ 174 w 512"/>
                <a:gd name="T47" fmla="*/ 269 h 512"/>
                <a:gd name="T48" fmla="*/ 145 w 512"/>
                <a:gd name="T49" fmla="*/ 299 h 512"/>
                <a:gd name="T50" fmla="*/ 122 w 512"/>
                <a:gd name="T51" fmla="*/ 326 h 512"/>
                <a:gd name="T52" fmla="*/ 143 w 512"/>
                <a:gd name="T53" fmla="*/ 360 h 512"/>
                <a:gd name="T54" fmla="*/ 416 w 512"/>
                <a:gd name="T55" fmla="*/ 191 h 512"/>
                <a:gd name="T56" fmla="*/ 407 w 512"/>
                <a:gd name="T57" fmla="*/ 173 h 512"/>
                <a:gd name="T58" fmla="*/ 368 w 512"/>
                <a:gd name="T59" fmla="*/ 171 h 512"/>
                <a:gd name="T60" fmla="*/ 230 w 512"/>
                <a:gd name="T61" fmla="*/ 309 h 512"/>
                <a:gd name="T62" fmla="*/ 182 w 512"/>
                <a:gd name="T63" fmla="*/ 348 h 512"/>
                <a:gd name="T64" fmla="*/ 150 w 512"/>
                <a:gd name="T65" fmla="*/ 373 h 512"/>
                <a:gd name="T66" fmla="*/ 139 w 512"/>
                <a:gd name="T67" fmla="*/ 381 h 512"/>
                <a:gd name="T68" fmla="*/ 145 w 512"/>
                <a:gd name="T69" fmla="*/ 394 h 512"/>
                <a:gd name="T70" fmla="*/ 212 w 512"/>
                <a:gd name="T71" fmla="*/ 406 h 512"/>
                <a:gd name="T72" fmla="*/ 255 w 512"/>
                <a:gd name="T73" fmla="*/ 395 h 512"/>
                <a:gd name="T74" fmla="*/ 277 w 512"/>
                <a:gd name="T75" fmla="*/ 352 h 512"/>
                <a:gd name="T76" fmla="*/ 277 w 512"/>
                <a:gd name="T77" fmla="*/ 346 h 512"/>
                <a:gd name="T78" fmla="*/ 409 w 512"/>
                <a:gd name="T79" fmla="*/ 211 h 512"/>
                <a:gd name="T80" fmla="*/ 416 w 512"/>
                <a:gd name="T81" fmla="*/ 191 h 512"/>
                <a:gd name="T82" fmla="*/ 234 w 512"/>
                <a:gd name="T83" fmla="*/ 330 h 512"/>
                <a:gd name="T84" fmla="*/ 202 w 512"/>
                <a:gd name="T85" fmla="*/ 355 h 512"/>
                <a:gd name="T86" fmla="*/ 185 w 512"/>
                <a:gd name="T87" fmla="*/ 382 h 512"/>
                <a:gd name="T88" fmla="*/ 243 w 512"/>
                <a:gd name="T89" fmla="*/ 377 h 512"/>
                <a:gd name="T90" fmla="*/ 256 w 512"/>
                <a:gd name="T91" fmla="*/ 351 h 512"/>
                <a:gd name="T92" fmla="*/ 250 w 512"/>
                <a:gd name="T93" fmla="*/ 338 h 512"/>
                <a:gd name="T94" fmla="*/ 234 w 512"/>
                <a:gd name="T95" fmla="*/ 33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2" h="512">
                  <a:moveTo>
                    <a:pt x="392" y="188"/>
                  </a:moveTo>
                  <a:cubicBezTo>
                    <a:pt x="393" y="189"/>
                    <a:pt x="394" y="191"/>
                    <a:pt x="394" y="193"/>
                  </a:cubicBezTo>
                  <a:cubicBezTo>
                    <a:pt x="394" y="194"/>
                    <a:pt x="394" y="195"/>
                    <a:pt x="393" y="196"/>
                  </a:cubicBezTo>
                  <a:cubicBezTo>
                    <a:pt x="267" y="325"/>
                    <a:pt x="267" y="325"/>
                    <a:pt x="267" y="325"/>
                  </a:cubicBezTo>
                  <a:cubicBezTo>
                    <a:pt x="267" y="324"/>
                    <a:pt x="266" y="324"/>
                    <a:pt x="266" y="323"/>
                  </a:cubicBezTo>
                  <a:cubicBezTo>
                    <a:pt x="263" y="320"/>
                    <a:pt x="259" y="317"/>
                    <a:pt x="254" y="315"/>
                  </a:cubicBezTo>
                  <a:cubicBezTo>
                    <a:pt x="383" y="186"/>
                    <a:pt x="383" y="186"/>
                    <a:pt x="383" y="186"/>
                  </a:cubicBezTo>
                  <a:cubicBezTo>
                    <a:pt x="385" y="184"/>
                    <a:pt x="389" y="185"/>
                    <a:pt x="392" y="188"/>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60"/>
                  </a:moveTo>
                  <a:cubicBezTo>
                    <a:pt x="145" y="362"/>
                    <a:pt x="147" y="362"/>
                    <a:pt x="149" y="362"/>
                  </a:cubicBezTo>
                  <a:cubicBezTo>
                    <a:pt x="152" y="362"/>
                    <a:pt x="156" y="361"/>
                    <a:pt x="158" y="358"/>
                  </a:cubicBezTo>
                  <a:cubicBezTo>
                    <a:pt x="161" y="353"/>
                    <a:pt x="160" y="346"/>
                    <a:pt x="155" y="343"/>
                  </a:cubicBezTo>
                  <a:cubicBezTo>
                    <a:pt x="151" y="340"/>
                    <a:pt x="143" y="332"/>
                    <a:pt x="143" y="327"/>
                  </a:cubicBez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lose/>
                  <a:moveTo>
                    <a:pt x="416" y="191"/>
                  </a:moveTo>
                  <a:cubicBezTo>
                    <a:pt x="415" y="185"/>
                    <a:pt x="412" y="178"/>
                    <a:pt x="407" y="173"/>
                  </a:cubicBezTo>
                  <a:cubicBezTo>
                    <a:pt x="396" y="162"/>
                    <a:pt x="378" y="161"/>
                    <a:pt x="368" y="171"/>
                  </a:cubicBezTo>
                  <a:cubicBezTo>
                    <a:pt x="230" y="309"/>
                    <a:pt x="230" y="309"/>
                    <a:pt x="230" y="309"/>
                  </a:cubicBezTo>
                  <a:cubicBezTo>
                    <a:pt x="217" y="310"/>
                    <a:pt x="193" y="314"/>
                    <a:pt x="182" y="348"/>
                  </a:cubicBezTo>
                  <a:cubicBezTo>
                    <a:pt x="173" y="374"/>
                    <a:pt x="152" y="373"/>
                    <a:pt x="150" y="373"/>
                  </a:cubicBezTo>
                  <a:cubicBezTo>
                    <a:pt x="145" y="372"/>
                    <a:pt x="140" y="376"/>
                    <a:pt x="139" y="381"/>
                  </a:cubicBezTo>
                  <a:cubicBezTo>
                    <a:pt x="137" y="386"/>
                    <a:pt x="140" y="392"/>
                    <a:pt x="145" y="394"/>
                  </a:cubicBezTo>
                  <a:cubicBezTo>
                    <a:pt x="147" y="394"/>
                    <a:pt x="179" y="406"/>
                    <a:pt x="212" y="406"/>
                  </a:cubicBezTo>
                  <a:cubicBezTo>
                    <a:pt x="227" y="406"/>
                    <a:pt x="243" y="403"/>
                    <a:pt x="255" y="395"/>
                  </a:cubicBezTo>
                  <a:cubicBezTo>
                    <a:pt x="269" y="386"/>
                    <a:pt x="276" y="372"/>
                    <a:pt x="277" y="352"/>
                  </a:cubicBezTo>
                  <a:cubicBezTo>
                    <a:pt x="277" y="350"/>
                    <a:pt x="277" y="348"/>
                    <a:pt x="277" y="346"/>
                  </a:cubicBezTo>
                  <a:cubicBezTo>
                    <a:pt x="409" y="211"/>
                    <a:pt x="409" y="211"/>
                    <a:pt x="409" y="211"/>
                  </a:cubicBezTo>
                  <a:cubicBezTo>
                    <a:pt x="414" y="206"/>
                    <a:pt x="416" y="199"/>
                    <a:pt x="416" y="191"/>
                  </a:cubicBezTo>
                  <a:close/>
                  <a:moveTo>
                    <a:pt x="234" y="330"/>
                  </a:moveTo>
                  <a:cubicBezTo>
                    <a:pt x="222" y="331"/>
                    <a:pt x="209" y="334"/>
                    <a:pt x="202" y="355"/>
                  </a:cubicBezTo>
                  <a:cubicBezTo>
                    <a:pt x="198" y="367"/>
                    <a:pt x="192" y="376"/>
                    <a:pt x="185" y="382"/>
                  </a:cubicBezTo>
                  <a:cubicBezTo>
                    <a:pt x="205" y="386"/>
                    <a:pt x="229" y="387"/>
                    <a:pt x="243" y="377"/>
                  </a:cubicBezTo>
                  <a:cubicBezTo>
                    <a:pt x="251" y="372"/>
                    <a:pt x="255" y="364"/>
                    <a:pt x="256" y="351"/>
                  </a:cubicBezTo>
                  <a:cubicBezTo>
                    <a:pt x="256" y="346"/>
                    <a:pt x="254" y="342"/>
                    <a:pt x="250" y="338"/>
                  </a:cubicBezTo>
                  <a:cubicBezTo>
                    <a:pt x="246" y="333"/>
                    <a:pt x="239" y="330"/>
                    <a:pt x="234" y="330"/>
                  </a:cubicBezTo>
                  <a:close/>
                </a:path>
              </a:pathLst>
            </a:custGeom>
            <a:solidFill>
              <a:schemeClr val="accent6">
                <a:lumMod val="60000"/>
                <a:lumOff val="40000"/>
              </a:schemeClr>
            </a:solidFill>
            <a:ln>
              <a:noFill/>
            </a:ln>
          </p:spPr>
          <p:txBody>
            <a:bodyPr vert="horz" wrap="square" lIns="91440" tIns="45720" rIns="91440" bIns="45720" numCol="1" anchor="ctr" anchorCtr="0" compatLnSpc="1">
              <a:prstTxWarp prst="textNoShape">
                <a:avLst/>
              </a:prstTxWarp>
            </a:bodyPr>
            <a:lstStyle/>
            <a:p>
              <a:endParaRPr lang="en-US" sz="1200"/>
            </a:p>
          </p:txBody>
        </p:sp>
        <p:grpSp>
          <p:nvGrpSpPr>
            <p:cNvPr id="122" name="Media_Technology_Fill_122">
              <a:extLst>
                <a:ext uri="{FF2B5EF4-FFF2-40B4-BE49-F238E27FC236}">
                  <a16:creationId xmlns:a16="http://schemas.microsoft.com/office/drawing/2014/main" id="{745FD48B-42CD-4F70-AA81-3653617D24A9}"/>
                </a:ext>
              </a:extLst>
            </p:cNvPr>
            <p:cNvGrpSpPr>
              <a:grpSpLocks noChangeAspect="1"/>
            </p:cNvGrpSpPr>
            <p:nvPr/>
          </p:nvGrpSpPr>
          <p:grpSpPr>
            <a:xfrm>
              <a:off x="1874670" y="2006456"/>
              <a:ext cx="318300" cy="267618"/>
              <a:chOff x="-10743744" y="3459548"/>
              <a:chExt cx="2117765" cy="3143250"/>
            </a:xfrm>
            <a:solidFill>
              <a:schemeClr val="bg1"/>
            </a:solidFill>
          </p:grpSpPr>
          <p:sp>
            <p:nvSpPr>
              <p:cNvPr id="194" name="Freeform 23">
                <a:extLst>
                  <a:ext uri="{FF2B5EF4-FFF2-40B4-BE49-F238E27FC236}">
                    <a16:creationId xmlns:a16="http://schemas.microsoft.com/office/drawing/2014/main" id="{8D293098-3CD7-4832-812D-96D67EFC614C}"/>
                  </a:ext>
                </a:extLst>
              </p:cNvPr>
              <p:cNvSpPr>
                <a:spLocks noEditPoints="1"/>
              </p:cNvSpPr>
              <p:nvPr/>
            </p:nvSpPr>
            <p:spPr bwMode="auto">
              <a:xfrm>
                <a:off x="-10055059" y="4185932"/>
                <a:ext cx="793898" cy="1701800"/>
              </a:xfrm>
              <a:custGeom>
                <a:avLst/>
                <a:gdLst>
                  <a:gd name="T0" fmla="*/ 88 w 144"/>
                  <a:gd name="T1" fmla="*/ 48 h 208"/>
                  <a:gd name="T2" fmla="*/ 88 w 144"/>
                  <a:gd name="T3" fmla="*/ 0 h 208"/>
                  <a:gd name="T4" fmla="*/ 0 w 144"/>
                  <a:gd name="T5" fmla="*/ 0 h 208"/>
                  <a:gd name="T6" fmla="*/ 0 w 144"/>
                  <a:gd name="T7" fmla="*/ 208 h 208"/>
                  <a:gd name="T8" fmla="*/ 144 w 144"/>
                  <a:gd name="T9" fmla="*/ 208 h 208"/>
                  <a:gd name="T10" fmla="*/ 144 w 144"/>
                  <a:gd name="T11" fmla="*/ 56 h 208"/>
                  <a:gd name="T12" fmla="*/ 96 w 144"/>
                  <a:gd name="T13" fmla="*/ 56 h 208"/>
                  <a:gd name="T14" fmla="*/ 88 w 144"/>
                  <a:gd name="T15" fmla="*/ 48 h 208"/>
                  <a:gd name="T16" fmla="*/ 16 w 144"/>
                  <a:gd name="T17" fmla="*/ 96 h 208"/>
                  <a:gd name="T18" fmla="*/ 19 w 144"/>
                  <a:gd name="T19" fmla="*/ 89 h 208"/>
                  <a:gd name="T20" fmla="*/ 43 w 144"/>
                  <a:gd name="T21" fmla="*/ 73 h 208"/>
                  <a:gd name="T22" fmla="*/ 54 w 144"/>
                  <a:gd name="T23" fmla="*/ 75 h 208"/>
                  <a:gd name="T24" fmla="*/ 52 w 144"/>
                  <a:gd name="T25" fmla="*/ 86 h 208"/>
                  <a:gd name="T26" fmla="*/ 38 w 144"/>
                  <a:gd name="T27" fmla="*/ 96 h 208"/>
                  <a:gd name="T28" fmla="*/ 52 w 144"/>
                  <a:gd name="T29" fmla="*/ 105 h 208"/>
                  <a:gd name="T30" fmla="*/ 54 w 144"/>
                  <a:gd name="T31" fmla="*/ 116 h 208"/>
                  <a:gd name="T32" fmla="*/ 48 w 144"/>
                  <a:gd name="T33" fmla="*/ 120 h 208"/>
                  <a:gd name="T34" fmla="*/ 43 w 144"/>
                  <a:gd name="T35" fmla="*/ 118 h 208"/>
                  <a:gd name="T36" fmla="*/ 19 w 144"/>
                  <a:gd name="T37" fmla="*/ 102 h 208"/>
                  <a:gd name="T38" fmla="*/ 16 w 144"/>
                  <a:gd name="T39" fmla="*/ 96 h 208"/>
                  <a:gd name="T40" fmla="*/ 128 w 144"/>
                  <a:gd name="T41" fmla="*/ 152 h 208"/>
                  <a:gd name="T42" fmla="*/ 124 w 144"/>
                  <a:gd name="T43" fmla="*/ 158 h 208"/>
                  <a:gd name="T44" fmla="*/ 100 w 144"/>
                  <a:gd name="T45" fmla="*/ 174 h 208"/>
                  <a:gd name="T46" fmla="*/ 96 w 144"/>
                  <a:gd name="T47" fmla="*/ 176 h 208"/>
                  <a:gd name="T48" fmla="*/ 89 w 144"/>
                  <a:gd name="T49" fmla="*/ 172 h 208"/>
                  <a:gd name="T50" fmla="*/ 91 w 144"/>
                  <a:gd name="T51" fmla="*/ 161 h 208"/>
                  <a:gd name="T52" fmla="*/ 105 w 144"/>
                  <a:gd name="T53" fmla="*/ 152 h 208"/>
                  <a:gd name="T54" fmla="*/ 91 w 144"/>
                  <a:gd name="T55" fmla="*/ 142 h 208"/>
                  <a:gd name="T56" fmla="*/ 89 w 144"/>
                  <a:gd name="T57" fmla="*/ 131 h 208"/>
                  <a:gd name="T58" fmla="*/ 100 w 144"/>
                  <a:gd name="T59" fmla="*/ 129 h 208"/>
                  <a:gd name="T60" fmla="*/ 124 w 144"/>
                  <a:gd name="T61" fmla="*/ 145 h 208"/>
                  <a:gd name="T62" fmla="*/ 128 w 144"/>
                  <a:gd name="T63" fmla="*/ 152 h 208"/>
                  <a:gd name="T64" fmla="*/ 100 w 144"/>
                  <a:gd name="T65" fmla="*/ 81 h 208"/>
                  <a:gd name="T66" fmla="*/ 102 w 144"/>
                  <a:gd name="T67" fmla="*/ 92 h 208"/>
                  <a:gd name="T68" fmla="*/ 54 w 144"/>
                  <a:gd name="T69" fmla="*/ 164 h 208"/>
                  <a:gd name="T70" fmla="*/ 48 w 144"/>
                  <a:gd name="T71" fmla="*/ 168 h 208"/>
                  <a:gd name="T72" fmla="*/ 43 w 144"/>
                  <a:gd name="T73" fmla="*/ 166 h 208"/>
                  <a:gd name="T74" fmla="*/ 41 w 144"/>
                  <a:gd name="T75" fmla="*/ 155 h 208"/>
                  <a:gd name="T76" fmla="*/ 89 w 144"/>
                  <a:gd name="T77" fmla="*/ 83 h 208"/>
                  <a:gd name="T78" fmla="*/ 100 w 144"/>
                  <a:gd name="T79" fmla="*/ 8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208">
                    <a:moveTo>
                      <a:pt x="88" y="48"/>
                    </a:moveTo>
                    <a:cubicBezTo>
                      <a:pt x="88" y="0"/>
                      <a:pt x="88" y="0"/>
                      <a:pt x="88" y="0"/>
                    </a:cubicBezTo>
                    <a:cubicBezTo>
                      <a:pt x="0" y="0"/>
                      <a:pt x="0" y="0"/>
                      <a:pt x="0" y="0"/>
                    </a:cubicBezTo>
                    <a:cubicBezTo>
                      <a:pt x="0" y="208"/>
                      <a:pt x="0" y="208"/>
                      <a:pt x="0" y="208"/>
                    </a:cubicBezTo>
                    <a:cubicBezTo>
                      <a:pt x="144" y="208"/>
                      <a:pt x="144" y="208"/>
                      <a:pt x="144" y="208"/>
                    </a:cubicBezTo>
                    <a:cubicBezTo>
                      <a:pt x="144" y="56"/>
                      <a:pt x="144" y="56"/>
                      <a:pt x="144" y="56"/>
                    </a:cubicBezTo>
                    <a:cubicBezTo>
                      <a:pt x="96" y="56"/>
                      <a:pt x="96" y="56"/>
                      <a:pt x="96" y="56"/>
                    </a:cubicBezTo>
                    <a:cubicBezTo>
                      <a:pt x="91" y="56"/>
                      <a:pt x="88" y="52"/>
                      <a:pt x="88" y="48"/>
                    </a:cubicBezTo>
                    <a:close/>
                    <a:moveTo>
                      <a:pt x="16" y="96"/>
                    </a:moveTo>
                    <a:cubicBezTo>
                      <a:pt x="16" y="93"/>
                      <a:pt x="17" y="90"/>
                      <a:pt x="19" y="89"/>
                    </a:cubicBezTo>
                    <a:cubicBezTo>
                      <a:pt x="43" y="73"/>
                      <a:pt x="43" y="73"/>
                      <a:pt x="43" y="73"/>
                    </a:cubicBezTo>
                    <a:cubicBezTo>
                      <a:pt x="47" y="71"/>
                      <a:pt x="52" y="72"/>
                      <a:pt x="54" y="75"/>
                    </a:cubicBezTo>
                    <a:cubicBezTo>
                      <a:pt x="57" y="79"/>
                      <a:pt x="56" y="84"/>
                      <a:pt x="52" y="86"/>
                    </a:cubicBezTo>
                    <a:cubicBezTo>
                      <a:pt x="38" y="96"/>
                      <a:pt x="38" y="96"/>
                      <a:pt x="38" y="96"/>
                    </a:cubicBezTo>
                    <a:cubicBezTo>
                      <a:pt x="52" y="105"/>
                      <a:pt x="52" y="105"/>
                      <a:pt x="52" y="105"/>
                    </a:cubicBezTo>
                    <a:cubicBezTo>
                      <a:pt x="56" y="107"/>
                      <a:pt x="57" y="112"/>
                      <a:pt x="54" y="116"/>
                    </a:cubicBezTo>
                    <a:cubicBezTo>
                      <a:pt x="53" y="118"/>
                      <a:pt x="50" y="120"/>
                      <a:pt x="48" y="120"/>
                    </a:cubicBezTo>
                    <a:cubicBezTo>
                      <a:pt x="46" y="120"/>
                      <a:pt x="45" y="119"/>
                      <a:pt x="43" y="118"/>
                    </a:cubicBezTo>
                    <a:cubicBezTo>
                      <a:pt x="19" y="102"/>
                      <a:pt x="19" y="102"/>
                      <a:pt x="19" y="102"/>
                    </a:cubicBezTo>
                    <a:cubicBezTo>
                      <a:pt x="17" y="101"/>
                      <a:pt x="16" y="98"/>
                      <a:pt x="16" y="96"/>
                    </a:cubicBezTo>
                    <a:close/>
                    <a:moveTo>
                      <a:pt x="128" y="152"/>
                    </a:moveTo>
                    <a:cubicBezTo>
                      <a:pt x="128" y="154"/>
                      <a:pt x="126" y="157"/>
                      <a:pt x="124" y="158"/>
                    </a:cubicBezTo>
                    <a:cubicBezTo>
                      <a:pt x="100" y="174"/>
                      <a:pt x="100" y="174"/>
                      <a:pt x="100" y="174"/>
                    </a:cubicBezTo>
                    <a:cubicBezTo>
                      <a:pt x="99" y="175"/>
                      <a:pt x="97" y="176"/>
                      <a:pt x="96" y="176"/>
                    </a:cubicBezTo>
                    <a:cubicBezTo>
                      <a:pt x="93" y="176"/>
                      <a:pt x="91" y="174"/>
                      <a:pt x="89" y="172"/>
                    </a:cubicBezTo>
                    <a:cubicBezTo>
                      <a:pt x="87" y="168"/>
                      <a:pt x="88" y="163"/>
                      <a:pt x="91" y="161"/>
                    </a:cubicBezTo>
                    <a:cubicBezTo>
                      <a:pt x="105" y="152"/>
                      <a:pt x="105" y="152"/>
                      <a:pt x="105" y="152"/>
                    </a:cubicBezTo>
                    <a:cubicBezTo>
                      <a:pt x="91" y="142"/>
                      <a:pt x="91" y="142"/>
                      <a:pt x="91" y="142"/>
                    </a:cubicBezTo>
                    <a:cubicBezTo>
                      <a:pt x="88" y="140"/>
                      <a:pt x="87" y="135"/>
                      <a:pt x="89" y="131"/>
                    </a:cubicBezTo>
                    <a:cubicBezTo>
                      <a:pt x="91" y="128"/>
                      <a:pt x="96" y="127"/>
                      <a:pt x="100" y="129"/>
                    </a:cubicBezTo>
                    <a:cubicBezTo>
                      <a:pt x="124" y="145"/>
                      <a:pt x="124" y="145"/>
                      <a:pt x="124" y="145"/>
                    </a:cubicBezTo>
                    <a:cubicBezTo>
                      <a:pt x="126" y="146"/>
                      <a:pt x="128" y="149"/>
                      <a:pt x="128" y="152"/>
                    </a:cubicBezTo>
                    <a:close/>
                    <a:moveTo>
                      <a:pt x="100" y="81"/>
                    </a:moveTo>
                    <a:cubicBezTo>
                      <a:pt x="104" y="83"/>
                      <a:pt x="105" y="88"/>
                      <a:pt x="102" y="92"/>
                    </a:cubicBezTo>
                    <a:cubicBezTo>
                      <a:pt x="54" y="164"/>
                      <a:pt x="54" y="164"/>
                      <a:pt x="54" y="164"/>
                    </a:cubicBezTo>
                    <a:cubicBezTo>
                      <a:pt x="53" y="166"/>
                      <a:pt x="50" y="168"/>
                      <a:pt x="48" y="168"/>
                    </a:cubicBezTo>
                    <a:cubicBezTo>
                      <a:pt x="46" y="168"/>
                      <a:pt x="45" y="167"/>
                      <a:pt x="43" y="166"/>
                    </a:cubicBezTo>
                    <a:cubicBezTo>
                      <a:pt x="40" y="164"/>
                      <a:pt x="39" y="159"/>
                      <a:pt x="41" y="155"/>
                    </a:cubicBezTo>
                    <a:cubicBezTo>
                      <a:pt x="89" y="83"/>
                      <a:pt x="89" y="83"/>
                      <a:pt x="89" y="83"/>
                    </a:cubicBezTo>
                    <a:cubicBezTo>
                      <a:pt x="91" y="80"/>
                      <a:pt x="96" y="79"/>
                      <a:pt x="100" y="8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97" name="Freeform 24">
                <a:extLst>
                  <a:ext uri="{FF2B5EF4-FFF2-40B4-BE49-F238E27FC236}">
                    <a16:creationId xmlns:a16="http://schemas.microsoft.com/office/drawing/2014/main" id="{6D6ED0C9-CEF7-41CB-9B17-3E18CB22D8D9}"/>
                  </a:ext>
                </a:extLst>
              </p:cNvPr>
              <p:cNvSpPr>
                <a:spLocks noEditPoints="1"/>
              </p:cNvSpPr>
              <p:nvPr/>
            </p:nvSpPr>
            <p:spPr bwMode="auto">
              <a:xfrm>
                <a:off x="-10743744" y="3459548"/>
                <a:ext cx="2117765" cy="31432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80 w 384"/>
                  <a:gd name="T11" fmla="*/ 136 h 384"/>
                  <a:gd name="T12" fmla="*/ 280 w 384"/>
                  <a:gd name="T13" fmla="*/ 304 h 384"/>
                  <a:gd name="T14" fmla="*/ 272 w 384"/>
                  <a:gd name="T15" fmla="*/ 312 h 384"/>
                  <a:gd name="T16" fmla="*/ 112 w 384"/>
                  <a:gd name="T17" fmla="*/ 312 h 384"/>
                  <a:gd name="T18" fmla="*/ 104 w 384"/>
                  <a:gd name="T19" fmla="*/ 304 h 384"/>
                  <a:gd name="T20" fmla="*/ 104 w 384"/>
                  <a:gd name="T21" fmla="*/ 80 h 384"/>
                  <a:gd name="T22" fmla="*/ 112 w 384"/>
                  <a:gd name="T23" fmla="*/ 72 h 384"/>
                  <a:gd name="T24" fmla="*/ 216 w 384"/>
                  <a:gd name="T25" fmla="*/ 72 h 384"/>
                  <a:gd name="T26" fmla="*/ 221 w 384"/>
                  <a:gd name="T27" fmla="*/ 74 h 384"/>
                  <a:gd name="T28" fmla="*/ 221 w 384"/>
                  <a:gd name="T29" fmla="*/ 74 h 384"/>
                  <a:gd name="T30" fmla="*/ 221 w 384"/>
                  <a:gd name="T31" fmla="*/ 74 h 384"/>
                  <a:gd name="T32" fmla="*/ 221 w 384"/>
                  <a:gd name="T33" fmla="*/ 74 h 384"/>
                  <a:gd name="T34" fmla="*/ 277 w 384"/>
                  <a:gd name="T35" fmla="*/ 130 h 384"/>
                  <a:gd name="T36" fmla="*/ 279 w 384"/>
                  <a:gd name="T37" fmla="*/ 133 h 384"/>
                  <a:gd name="T38" fmla="*/ 280 w 384"/>
                  <a:gd name="T39" fmla="*/ 136 h 384"/>
                  <a:gd name="T40" fmla="*/ 280 w 384"/>
                  <a:gd name="T41" fmla="*/ 13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80" y="136"/>
                    </a:moveTo>
                    <a:cubicBezTo>
                      <a:pt x="280" y="304"/>
                      <a:pt x="280" y="304"/>
                      <a:pt x="280" y="304"/>
                    </a:cubicBezTo>
                    <a:cubicBezTo>
                      <a:pt x="280" y="308"/>
                      <a:pt x="276" y="312"/>
                      <a:pt x="272" y="312"/>
                    </a:cubicBezTo>
                    <a:cubicBezTo>
                      <a:pt x="112" y="312"/>
                      <a:pt x="112" y="312"/>
                      <a:pt x="112" y="312"/>
                    </a:cubicBezTo>
                    <a:cubicBezTo>
                      <a:pt x="107" y="312"/>
                      <a:pt x="104" y="308"/>
                      <a:pt x="104" y="304"/>
                    </a:cubicBezTo>
                    <a:cubicBezTo>
                      <a:pt x="104" y="80"/>
                      <a:pt x="104" y="80"/>
                      <a:pt x="104" y="80"/>
                    </a:cubicBezTo>
                    <a:cubicBezTo>
                      <a:pt x="104" y="75"/>
                      <a:pt x="107" y="72"/>
                      <a:pt x="112" y="72"/>
                    </a:cubicBezTo>
                    <a:cubicBezTo>
                      <a:pt x="216" y="72"/>
                      <a:pt x="216" y="72"/>
                      <a:pt x="216" y="72"/>
                    </a:cubicBezTo>
                    <a:cubicBezTo>
                      <a:pt x="218" y="72"/>
                      <a:pt x="220" y="73"/>
                      <a:pt x="221" y="74"/>
                    </a:cubicBezTo>
                    <a:cubicBezTo>
                      <a:pt x="221" y="74"/>
                      <a:pt x="221" y="74"/>
                      <a:pt x="221" y="74"/>
                    </a:cubicBezTo>
                    <a:cubicBezTo>
                      <a:pt x="221" y="74"/>
                      <a:pt x="221" y="74"/>
                      <a:pt x="221" y="74"/>
                    </a:cubicBezTo>
                    <a:cubicBezTo>
                      <a:pt x="221" y="74"/>
                      <a:pt x="221" y="74"/>
                      <a:pt x="221" y="74"/>
                    </a:cubicBezTo>
                    <a:cubicBezTo>
                      <a:pt x="277" y="130"/>
                      <a:pt x="277" y="130"/>
                      <a:pt x="277" y="130"/>
                    </a:cubicBezTo>
                    <a:cubicBezTo>
                      <a:pt x="278" y="131"/>
                      <a:pt x="279" y="132"/>
                      <a:pt x="279" y="133"/>
                    </a:cubicBezTo>
                    <a:cubicBezTo>
                      <a:pt x="279" y="134"/>
                      <a:pt x="280" y="135"/>
                      <a:pt x="280" y="136"/>
                    </a:cubicBezTo>
                    <a:cubicBezTo>
                      <a:pt x="280" y="136"/>
                      <a:pt x="280" y="136"/>
                      <a:pt x="280" y="13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
          <p:nvSpPr>
            <p:cNvPr id="123" name="TextBox 122">
              <a:extLst>
                <a:ext uri="{FF2B5EF4-FFF2-40B4-BE49-F238E27FC236}">
                  <a16:creationId xmlns:a16="http://schemas.microsoft.com/office/drawing/2014/main" id="{09045C37-694E-43DD-9DCA-523794AFED2A}"/>
                </a:ext>
              </a:extLst>
            </p:cNvPr>
            <p:cNvSpPr txBox="1"/>
            <p:nvPr/>
          </p:nvSpPr>
          <p:spPr>
            <a:xfrm>
              <a:off x="1097507" y="1964351"/>
              <a:ext cx="570345" cy="307777"/>
            </a:xfrm>
            <a:prstGeom prst="rect">
              <a:avLst/>
            </a:prstGeom>
            <a:noFill/>
          </p:spPr>
          <p:txBody>
            <a:bodyPr wrap="square" lIns="0" tIns="0" rIns="0" bIns="0" rtlCol="0">
              <a:spAutoFit/>
            </a:bodyPr>
            <a:lstStyle/>
            <a:p>
              <a:pPr>
                <a:spcBef>
                  <a:spcPts val="600"/>
                </a:spcBef>
                <a:buSzPct val="100000"/>
              </a:pPr>
              <a:r>
                <a:rPr lang="en-US" sz="1000" b="1">
                  <a:solidFill>
                    <a:schemeClr val="accent6">
                      <a:lumMod val="60000"/>
                      <a:lumOff val="40000"/>
                    </a:schemeClr>
                  </a:solidFill>
                  <a:cs typeface="Calibri"/>
                </a:rPr>
                <a:t>Pre Work</a:t>
              </a:r>
            </a:p>
          </p:txBody>
        </p:sp>
        <p:sp>
          <p:nvSpPr>
            <p:cNvPr id="124" name="TextBox 123">
              <a:extLst>
                <a:ext uri="{FF2B5EF4-FFF2-40B4-BE49-F238E27FC236}">
                  <a16:creationId xmlns:a16="http://schemas.microsoft.com/office/drawing/2014/main" id="{84AF8CA2-1EC2-45C8-B427-C3715D944E6E}"/>
                </a:ext>
              </a:extLst>
            </p:cNvPr>
            <p:cNvSpPr txBox="1"/>
            <p:nvPr/>
          </p:nvSpPr>
          <p:spPr>
            <a:xfrm>
              <a:off x="2217819" y="2057665"/>
              <a:ext cx="734554" cy="153888"/>
            </a:xfrm>
            <a:prstGeom prst="rect">
              <a:avLst/>
            </a:prstGeom>
            <a:noFill/>
          </p:spPr>
          <p:txBody>
            <a:bodyPr wrap="square" lIns="0" tIns="0" rIns="0" bIns="0" rtlCol="0">
              <a:spAutoFit/>
            </a:bodyPr>
            <a:lstStyle/>
            <a:p>
              <a:pPr>
                <a:spcBef>
                  <a:spcPts val="600"/>
                </a:spcBef>
                <a:buSzPct val="100000"/>
              </a:pPr>
              <a:r>
                <a:rPr lang="en-US" sz="1000" b="1">
                  <a:solidFill>
                    <a:schemeClr val="bg1"/>
                  </a:solidFill>
                  <a:cs typeface="Calibri"/>
                </a:rPr>
                <a:t>Bootcamp</a:t>
              </a:r>
            </a:p>
          </p:txBody>
        </p:sp>
        <p:sp>
          <p:nvSpPr>
            <p:cNvPr id="125" name="AutoShape 4">
              <a:extLst>
                <a:ext uri="{FF2B5EF4-FFF2-40B4-BE49-F238E27FC236}">
                  <a16:creationId xmlns:a16="http://schemas.microsoft.com/office/drawing/2014/main" id="{D027EA87-E534-4A39-9CE3-50E9DF779E9B}"/>
                </a:ext>
              </a:extLst>
            </p:cNvPr>
            <p:cNvSpPr>
              <a:spLocks noChangeArrowheads="1"/>
            </p:cNvSpPr>
            <p:nvPr/>
          </p:nvSpPr>
          <p:spPr bwMode="gray">
            <a:xfrm>
              <a:off x="2931823" y="1970373"/>
              <a:ext cx="1492179" cy="339781"/>
            </a:xfrm>
            <a:prstGeom prst="chevron">
              <a:avLst>
                <a:gd name="adj" fmla="val 34975"/>
              </a:avLst>
            </a:prstGeom>
            <a:solidFill>
              <a:schemeClr val="accent6">
                <a:lumMod val="60000"/>
                <a:lumOff val="40000"/>
              </a:schemeClr>
            </a:solidFill>
            <a:ln w="12700" cap="rnd" algn="ctr">
              <a:noFill/>
              <a:miter lim="800000"/>
              <a:headEnd/>
              <a:tailEnd/>
            </a:ln>
          </p:spPr>
          <p:txBody>
            <a:bodyPr lIns="88900" tIns="88900" rIns="88900" bIns="88900" anchor="ctr" anchorCtr="0"/>
            <a:lstStyle/>
            <a:p>
              <a:pPr lvl="1">
                <a:lnSpc>
                  <a:spcPct val="106000"/>
                </a:lnSpc>
              </a:pPr>
              <a:endParaRPr lang="en-US" sz="1400" b="1">
                <a:solidFill>
                  <a:schemeClr val="bg1"/>
                </a:solidFill>
              </a:endParaRPr>
            </a:p>
          </p:txBody>
        </p:sp>
        <p:sp>
          <p:nvSpPr>
            <p:cNvPr id="126" name="TextBox 125">
              <a:extLst>
                <a:ext uri="{FF2B5EF4-FFF2-40B4-BE49-F238E27FC236}">
                  <a16:creationId xmlns:a16="http://schemas.microsoft.com/office/drawing/2014/main" id="{97ECA5ED-673F-49DB-AAD5-307304A819BC}"/>
                </a:ext>
              </a:extLst>
            </p:cNvPr>
            <p:cNvSpPr txBox="1"/>
            <p:nvPr/>
          </p:nvSpPr>
          <p:spPr>
            <a:xfrm>
              <a:off x="3499913" y="1987115"/>
              <a:ext cx="812055" cy="307777"/>
            </a:xfrm>
            <a:prstGeom prst="rect">
              <a:avLst/>
            </a:prstGeom>
            <a:noFill/>
          </p:spPr>
          <p:txBody>
            <a:bodyPr wrap="square" lIns="0" tIns="0" rIns="0" bIns="0" rtlCol="0">
              <a:spAutoFit/>
            </a:bodyPr>
            <a:lstStyle/>
            <a:p>
              <a:pPr>
                <a:spcBef>
                  <a:spcPts val="600"/>
                </a:spcBef>
                <a:buSzPct val="100000"/>
              </a:pPr>
              <a:r>
                <a:rPr lang="en-US" sz="1000" b="1">
                  <a:solidFill>
                    <a:schemeClr val="bg1"/>
                  </a:solidFill>
                  <a:cs typeface="Calibri"/>
                </a:rPr>
                <a:t>Capstone Project</a:t>
              </a:r>
            </a:p>
          </p:txBody>
        </p:sp>
        <p:sp>
          <p:nvSpPr>
            <p:cNvPr id="128" name="Education_Fill_5">
              <a:extLst>
                <a:ext uri="{FF2B5EF4-FFF2-40B4-BE49-F238E27FC236}">
                  <a16:creationId xmlns:a16="http://schemas.microsoft.com/office/drawing/2014/main" id="{5FB3A40C-3453-4BE8-A188-AC7E7B881943}"/>
                </a:ext>
              </a:extLst>
            </p:cNvPr>
            <p:cNvSpPr>
              <a:spLocks noChangeAspect="1" noEditPoints="1"/>
            </p:cNvSpPr>
            <p:nvPr/>
          </p:nvSpPr>
          <p:spPr bwMode="auto">
            <a:xfrm>
              <a:off x="3070861" y="1996636"/>
              <a:ext cx="371527" cy="287254"/>
            </a:xfrm>
            <a:custGeom>
              <a:avLst/>
              <a:gdLst>
                <a:gd name="T0" fmla="*/ 392 w 512"/>
                <a:gd name="T1" fmla="*/ 188 h 512"/>
                <a:gd name="T2" fmla="*/ 394 w 512"/>
                <a:gd name="T3" fmla="*/ 193 h 512"/>
                <a:gd name="T4" fmla="*/ 393 w 512"/>
                <a:gd name="T5" fmla="*/ 196 h 512"/>
                <a:gd name="T6" fmla="*/ 267 w 512"/>
                <a:gd name="T7" fmla="*/ 325 h 512"/>
                <a:gd name="T8" fmla="*/ 266 w 512"/>
                <a:gd name="T9" fmla="*/ 323 h 512"/>
                <a:gd name="T10" fmla="*/ 254 w 512"/>
                <a:gd name="T11" fmla="*/ 315 h 512"/>
                <a:gd name="T12" fmla="*/ 383 w 512"/>
                <a:gd name="T13" fmla="*/ 186 h 512"/>
                <a:gd name="T14" fmla="*/ 392 w 512"/>
                <a:gd name="T15" fmla="*/ 188 h 512"/>
                <a:gd name="T16" fmla="*/ 512 w 512"/>
                <a:gd name="T17" fmla="*/ 256 h 512"/>
                <a:gd name="T18" fmla="*/ 256 w 512"/>
                <a:gd name="T19" fmla="*/ 512 h 512"/>
                <a:gd name="T20" fmla="*/ 0 w 512"/>
                <a:gd name="T21" fmla="*/ 256 h 512"/>
                <a:gd name="T22" fmla="*/ 256 w 512"/>
                <a:gd name="T23" fmla="*/ 0 h 512"/>
                <a:gd name="T24" fmla="*/ 512 w 512"/>
                <a:gd name="T25" fmla="*/ 256 h 512"/>
                <a:gd name="T26" fmla="*/ 143 w 512"/>
                <a:gd name="T27" fmla="*/ 360 h 512"/>
                <a:gd name="T28" fmla="*/ 149 w 512"/>
                <a:gd name="T29" fmla="*/ 362 h 512"/>
                <a:gd name="T30" fmla="*/ 158 w 512"/>
                <a:gd name="T31" fmla="*/ 358 h 512"/>
                <a:gd name="T32" fmla="*/ 155 w 512"/>
                <a:gd name="T33" fmla="*/ 343 h 512"/>
                <a:gd name="T34" fmla="*/ 143 w 512"/>
                <a:gd name="T35" fmla="*/ 327 h 512"/>
                <a:gd name="T36" fmla="*/ 153 w 512"/>
                <a:gd name="T37" fmla="*/ 319 h 512"/>
                <a:gd name="T38" fmla="*/ 194 w 512"/>
                <a:gd name="T39" fmla="*/ 263 h 512"/>
                <a:gd name="T40" fmla="*/ 105 w 512"/>
                <a:gd name="T41" fmla="*/ 234 h 512"/>
                <a:gd name="T42" fmla="*/ 96 w 512"/>
                <a:gd name="T43" fmla="*/ 246 h 512"/>
                <a:gd name="T44" fmla="*/ 107 w 512"/>
                <a:gd name="T45" fmla="*/ 256 h 512"/>
                <a:gd name="T46" fmla="*/ 174 w 512"/>
                <a:gd name="T47" fmla="*/ 269 h 512"/>
                <a:gd name="T48" fmla="*/ 145 w 512"/>
                <a:gd name="T49" fmla="*/ 299 h 512"/>
                <a:gd name="T50" fmla="*/ 122 w 512"/>
                <a:gd name="T51" fmla="*/ 326 h 512"/>
                <a:gd name="T52" fmla="*/ 143 w 512"/>
                <a:gd name="T53" fmla="*/ 360 h 512"/>
                <a:gd name="T54" fmla="*/ 416 w 512"/>
                <a:gd name="T55" fmla="*/ 191 h 512"/>
                <a:gd name="T56" fmla="*/ 407 w 512"/>
                <a:gd name="T57" fmla="*/ 173 h 512"/>
                <a:gd name="T58" fmla="*/ 368 w 512"/>
                <a:gd name="T59" fmla="*/ 171 h 512"/>
                <a:gd name="T60" fmla="*/ 230 w 512"/>
                <a:gd name="T61" fmla="*/ 309 h 512"/>
                <a:gd name="T62" fmla="*/ 182 w 512"/>
                <a:gd name="T63" fmla="*/ 348 h 512"/>
                <a:gd name="T64" fmla="*/ 150 w 512"/>
                <a:gd name="T65" fmla="*/ 373 h 512"/>
                <a:gd name="T66" fmla="*/ 139 w 512"/>
                <a:gd name="T67" fmla="*/ 381 h 512"/>
                <a:gd name="T68" fmla="*/ 145 w 512"/>
                <a:gd name="T69" fmla="*/ 394 h 512"/>
                <a:gd name="T70" fmla="*/ 212 w 512"/>
                <a:gd name="T71" fmla="*/ 406 h 512"/>
                <a:gd name="T72" fmla="*/ 255 w 512"/>
                <a:gd name="T73" fmla="*/ 395 h 512"/>
                <a:gd name="T74" fmla="*/ 277 w 512"/>
                <a:gd name="T75" fmla="*/ 352 h 512"/>
                <a:gd name="T76" fmla="*/ 277 w 512"/>
                <a:gd name="T77" fmla="*/ 346 h 512"/>
                <a:gd name="T78" fmla="*/ 409 w 512"/>
                <a:gd name="T79" fmla="*/ 211 h 512"/>
                <a:gd name="T80" fmla="*/ 416 w 512"/>
                <a:gd name="T81" fmla="*/ 191 h 512"/>
                <a:gd name="T82" fmla="*/ 234 w 512"/>
                <a:gd name="T83" fmla="*/ 330 h 512"/>
                <a:gd name="T84" fmla="*/ 202 w 512"/>
                <a:gd name="T85" fmla="*/ 355 h 512"/>
                <a:gd name="T86" fmla="*/ 185 w 512"/>
                <a:gd name="T87" fmla="*/ 382 h 512"/>
                <a:gd name="T88" fmla="*/ 243 w 512"/>
                <a:gd name="T89" fmla="*/ 377 h 512"/>
                <a:gd name="T90" fmla="*/ 256 w 512"/>
                <a:gd name="T91" fmla="*/ 351 h 512"/>
                <a:gd name="T92" fmla="*/ 250 w 512"/>
                <a:gd name="T93" fmla="*/ 338 h 512"/>
                <a:gd name="T94" fmla="*/ 234 w 512"/>
                <a:gd name="T95" fmla="*/ 33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2" h="512">
                  <a:moveTo>
                    <a:pt x="392" y="188"/>
                  </a:moveTo>
                  <a:cubicBezTo>
                    <a:pt x="393" y="189"/>
                    <a:pt x="394" y="191"/>
                    <a:pt x="394" y="193"/>
                  </a:cubicBezTo>
                  <a:cubicBezTo>
                    <a:pt x="394" y="194"/>
                    <a:pt x="394" y="195"/>
                    <a:pt x="393" y="196"/>
                  </a:cubicBezTo>
                  <a:cubicBezTo>
                    <a:pt x="267" y="325"/>
                    <a:pt x="267" y="325"/>
                    <a:pt x="267" y="325"/>
                  </a:cubicBezTo>
                  <a:cubicBezTo>
                    <a:pt x="267" y="324"/>
                    <a:pt x="266" y="324"/>
                    <a:pt x="266" y="323"/>
                  </a:cubicBezTo>
                  <a:cubicBezTo>
                    <a:pt x="263" y="320"/>
                    <a:pt x="259" y="317"/>
                    <a:pt x="254" y="315"/>
                  </a:cubicBezTo>
                  <a:cubicBezTo>
                    <a:pt x="383" y="186"/>
                    <a:pt x="383" y="186"/>
                    <a:pt x="383" y="186"/>
                  </a:cubicBezTo>
                  <a:cubicBezTo>
                    <a:pt x="385" y="184"/>
                    <a:pt x="389" y="185"/>
                    <a:pt x="392" y="188"/>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60"/>
                  </a:moveTo>
                  <a:cubicBezTo>
                    <a:pt x="145" y="362"/>
                    <a:pt x="147" y="362"/>
                    <a:pt x="149" y="362"/>
                  </a:cubicBezTo>
                  <a:cubicBezTo>
                    <a:pt x="152" y="362"/>
                    <a:pt x="156" y="361"/>
                    <a:pt x="158" y="358"/>
                  </a:cubicBezTo>
                  <a:cubicBezTo>
                    <a:pt x="161" y="353"/>
                    <a:pt x="160" y="346"/>
                    <a:pt x="155" y="343"/>
                  </a:cubicBezTo>
                  <a:cubicBezTo>
                    <a:pt x="151" y="340"/>
                    <a:pt x="143" y="332"/>
                    <a:pt x="143" y="327"/>
                  </a:cubicBez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lose/>
                  <a:moveTo>
                    <a:pt x="416" y="191"/>
                  </a:moveTo>
                  <a:cubicBezTo>
                    <a:pt x="415" y="185"/>
                    <a:pt x="412" y="178"/>
                    <a:pt x="407" y="173"/>
                  </a:cubicBezTo>
                  <a:cubicBezTo>
                    <a:pt x="396" y="162"/>
                    <a:pt x="378" y="161"/>
                    <a:pt x="368" y="171"/>
                  </a:cubicBezTo>
                  <a:cubicBezTo>
                    <a:pt x="230" y="309"/>
                    <a:pt x="230" y="309"/>
                    <a:pt x="230" y="309"/>
                  </a:cubicBezTo>
                  <a:cubicBezTo>
                    <a:pt x="217" y="310"/>
                    <a:pt x="193" y="314"/>
                    <a:pt x="182" y="348"/>
                  </a:cubicBezTo>
                  <a:cubicBezTo>
                    <a:pt x="173" y="374"/>
                    <a:pt x="152" y="373"/>
                    <a:pt x="150" y="373"/>
                  </a:cubicBezTo>
                  <a:cubicBezTo>
                    <a:pt x="145" y="372"/>
                    <a:pt x="140" y="376"/>
                    <a:pt x="139" y="381"/>
                  </a:cubicBezTo>
                  <a:cubicBezTo>
                    <a:pt x="137" y="386"/>
                    <a:pt x="140" y="392"/>
                    <a:pt x="145" y="394"/>
                  </a:cubicBezTo>
                  <a:cubicBezTo>
                    <a:pt x="147" y="394"/>
                    <a:pt x="179" y="406"/>
                    <a:pt x="212" y="406"/>
                  </a:cubicBezTo>
                  <a:cubicBezTo>
                    <a:pt x="227" y="406"/>
                    <a:pt x="243" y="403"/>
                    <a:pt x="255" y="395"/>
                  </a:cubicBezTo>
                  <a:cubicBezTo>
                    <a:pt x="269" y="386"/>
                    <a:pt x="276" y="372"/>
                    <a:pt x="277" y="352"/>
                  </a:cubicBezTo>
                  <a:cubicBezTo>
                    <a:pt x="277" y="350"/>
                    <a:pt x="277" y="348"/>
                    <a:pt x="277" y="346"/>
                  </a:cubicBezTo>
                  <a:cubicBezTo>
                    <a:pt x="409" y="211"/>
                    <a:pt x="409" y="211"/>
                    <a:pt x="409" y="211"/>
                  </a:cubicBezTo>
                  <a:cubicBezTo>
                    <a:pt x="414" y="206"/>
                    <a:pt x="416" y="199"/>
                    <a:pt x="416" y="191"/>
                  </a:cubicBezTo>
                  <a:close/>
                  <a:moveTo>
                    <a:pt x="234" y="330"/>
                  </a:moveTo>
                  <a:cubicBezTo>
                    <a:pt x="222" y="331"/>
                    <a:pt x="209" y="334"/>
                    <a:pt x="202" y="355"/>
                  </a:cubicBezTo>
                  <a:cubicBezTo>
                    <a:pt x="198" y="367"/>
                    <a:pt x="192" y="376"/>
                    <a:pt x="185" y="382"/>
                  </a:cubicBezTo>
                  <a:cubicBezTo>
                    <a:pt x="205" y="386"/>
                    <a:pt x="229" y="387"/>
                    <a:pt x="243" y="377"/>
                  </a:cubicBezTo>
                  <a:cubicBezTo>
                    <a:pt x="251" y="372"/>
                    <a:pt x="255" y="364"/>
                    <a:pt x="256" y="351"/>
                  </a:cubicBezTo>
                  <a:cubicBezTo>
                    <a:pt x="256" y="346"/>
                    <a:pt x="254" y="342"/>
                    <a:pt x="250" y="338"/>
                  </a:cubicBezTo>
                  <a:cubicBezTo>
                    <a:pt x="246" y="333"/>
                    <a:pt x="239" y="330"/>
                    <a:pt x="234" y="330"/>
                  </a:cubicBezTo>
                  <a:close/>
                </a:path>
              </a:pathLst>
            </a:custGeom>
            <a:solidFill>
              <a:schemeClr val="bg1"/>
            </a:solidFill>
            <a:ln>
              <a:noFill/>
            </a:ln>
          </p:spPr>
          <p:txBody>
            <a:bodyPr vert="horz" wrap="square" lIns="91440" tIns="45720" rIns="91440" bIns="45720" numCol="1" anchor="ctr" anchorCtr="0" compatLnSpc="1">
              <a:prstTxWarp prst="textNoShape">
                <a:avLst/>
              </a:prstTxWarp>
            </a:bodyPr>
            <a:lstStyle/>
            <a:p>
              <a:endParaRPr lang="en-US" sz="1200"/>
            </a:p>
          </p:txBody>
        </p:sp>
        <p:sp>
          <p:nvSpPr>
            <p:cNvPr id="130" name="AutoShape 4">
              <a:extLst>
                <a:ext uri="{FF2B5EF4-FFF2-40B4-BE49-F238E27FC236}">
                  <a16:creationId xmlns:a16="http://schemas.microsoft.com/office/drawing/2014/main" id="{11DF4EA1-3FC2-409E-B30F-3E176A817B82}"/>
                </a:ext>
              </a:extLst>
            </p:cNvPr>
            <p:cNvSpPr>
              <a:spLocks noChangeArrowheads="1"/>
            </p:cNvSpPr>
            <p:nvPr/>
          </p:nvSpPr>
          <p:spPr bwMode="gray">
            <a:xfrm>
              <a:off x="4365353" y="1964351"/>
              <a:ext cx="1728216" cy="351825"/>
            </a:xfrm>
            <a:prstGeom prst="chevron">
              <a:avLst>
                <a:gd name="adj" fmla="val 34975"/>
              </a:avLst>
            </a:prstGeom>
            <a:solidFill>
              <a:schemeClr val="accent6"/>
            </a:solidFill>
            <a:ln w="12700" cap="rnd" algn="ctr">
              <a:noFill/>
              <a:miter lim="800000"/>
              <a:headEnd/>
              <a:tailEnd/>
            </a:ln>
          </p:spPr>
          <p:txBody>
            <a:bodyPr lIns="88900" tIns="88900" rIns="88900" bIns="88900" anchor="ctr" anchorCtr="0"/>
            <a:lstStyle/>
            <a:p>
              <a:pPr lvl="1">
                <a:lnSpc>
                  <a:spcPct val="106000"/>
                </a:lnSpc>
              </a:pPr>
              <a:endParaRPr lang="en-US" sz="1400" b="1">
                <a:solidFill>
                  <a:schemeClr val="bg1"/>
                </a:solidFill>
              </a:endParaRPr>
            </a:p>
          </p:txBody>
        </p:sp>
        <p:sp>
          <p:nvSpPr>
            <p:cNvPr id="143" name="TextBox 142">
              <a:extLst>
                <a:ext uri="{FF2B5EF4-FFF2-40B4-BE49-F238E27FC236}">
                  <a16:creationId xmlns:a16="http://schemas.microsoft.com/office/drawing/2014/main" id="{63CB6913-6F64-4496-9A5E-F0A57A328DC4}"/>
                </a:ext>
              </a:extLst>
            </p:cNvPr>
            <p:cNvSpPr txBox="1"/>
            <p:nvPr/>
          </p:nvSpPr>
          <p:spPr>
            <a:xfrm>
              <a:off x="4888487" y="1975819"/>
              <a:ext cx="890193" cy="307777"/>
            </a:xfrm>
            <a:prstGeom prst="rect">
              <a:avLst/>
            </a:prstGeom>
            <a:noFill/>
          </p:spPr>
          <p:txBody>
            <a:bodyPr wrap="square" lIns="0" tIns="0" rIns="0" bIns="0" rtlCol="0">
              <a:spAutoFit/>
            </a:bodyPr>
            <a:lstStyle/>
            <a:p>
              <a:pPr>
                <a:spcBef>
                  <a:spcPts val="600"/>
                </a:spcBef>
                <a:buSzPct val="100000"/>
              </a:pPr>
              <a:r>
                <a:rPr lang="en-US" sz="1000" b="1">
                  <a:solidFill>
                    <a:schemeClr val="bg1"/>
                  </a:solidFill>
                  <a:cs typeface="Calibri"/>
                </a:rPr>
                <a:t>Industry Certification</a:t>
              </a:r>
            </a:p>
          </p:txBody>
        </p:sp>
        <p:grpSp>
          <p:nvGrpSpPr>
            <p:cNvPr id="153" name="Education_Fill_14">
              <a:extLst>
                <a:ext uri="{FF2B5EF4-FFF2-40B4-BE49-F238E27FC236}">
                  <a16:creationId xmlns:a16="http://schemas.microsoft.com/office/drawing/2014/main" id="{20E0DE0D-547A-43AE-A8B2-DAD3742826A6}"/>
                </a:ext>
              </a:extLst>
            </p:cNvPr>
            <p:cNvGrpSpPr>
              <a:grpSpLocks noChangeAspect="1"/>
            </p:cNvGrpSpPr>
            <p:nvPr/>
          </p:nvGrpSpPr>
          <p:grpSpPr bwMode="auto">
            <a:xfrm>
              <a:off x="4487441" y="1984013"/>
              <a:ext cx="349287" cy="312483"/>
              <a:chOff x="4932" y="2688"/>
              <a:chExt cx="229" cy="340"/>
            </a:xfrm>
            <a:solidFill>
              <a:schemeClr val="bg1"/>
            </a:solidFill>
          </p:grpSpPr>
          <p:sp>
            <p:nvSpPr>
              <p:cNvPr id="155" name="Freeform 683">
                <a:extLst>
                  <a:ext uri="{FF2B5EF4-FFF2-40B4-BE49-F238E27FC236}">
                    <a16:creationId xmlns:a16="http://schemas.microsoft.com/office/drawing/2014/main" id="{4BE7CD74-4854-4499-AC18-9CD459DABEC2}"/>
                  </a:ext>
                </a:extLst>
              </p:cNvPr>
              <p:cNvSpPr>
                <a:spLocks noEditPoints="1"/>
              </p:cNvSpPr>
              <p:nvPr/>
            </p:nvSpPr>
            <p:spPr bwMode="auto">
              <a:xfrm>
                <a:off x="5002" y="2764"/>
                <a:ext cx="89" cy="131"/>
              </a:xfrm>
              <a:custGeom>
                <a:avLst/>
                <a:gdLst>
                  <a:gd name="T0" fmla="*/ 188 w 198"/>
                  <a:gd name="T1" fmla="*/ 99 h 198"/>
                  <a:gd name="T2" fmla="*/ 194 w 198"/>
                  <a:gd name="T3" fmla="*/ 81 h 198"/>
                  <a:gd name="T4" fmla="*/ 198 w 198"/>
                  <a:gd name="T5" fmla="*/ 72 h 198"/>
                  <a:gd name="T6" fmla="*/ 190 w 198"/>
                  <a:gd name="T7" fmla="*/ 67 h 198"/>
                  <a:gd name="T8" fmla="*/ 176 w 198"/>
                  <a:gd name="T9" fmla="*/ 54 h 198"/>
                  <a:gd name="T10" fmla="*/ 172 w 198"/>
                  <a:gd name="T11" fmla="*/ 36 h 198"/>
                  <a:gd name="T12" fmla="*/ 171 w 198"/>
                  <a:gd name="T13" fmla="*/ 26 h 198"/>
                  <a:gd name="T14" fmla="*/ 162 w 198"/>
                  <a:gd name="T15" fmla="*/ 25 h 198"/>
                  <a:gd name="T16" fmla="*/ 143 w 198"/>
                  <a:gd name="T17" fmla="*/ 21 h 198"/>
                  <a:gd name="T18" fmla="*/ 131 w 198"/>
                  <a:gd name="T19" fmla="*/ 7 h 198"/>
                  <a:gd name="T20" fmla="*/ 125 w 198"/>
                  <a:gd name="T21" fmla="*/ 0 h 198"/>
                  <a:gd name="T22" fmla="*/ 117 w 198"/>
                  <a:gd name="T23" fmla="*/ 4 h 198"/>
                  <a:gd name="T24" fmla="*/ 99 w 198"/>
                  <a:gd name="T25" fmla="*/ 9 h 198"/>
                  <a:gd name="T26" fmla="*/ 80 w 198"/>
                  <a:gd name="T27" fmla="*/ 5 h 198"/>
                  <a:gd name="T28" fmla="*/ 72 w 198"/>
                  <a:gd name="T29" fmla="*/ 3 h 198"/>
                  <a:gd name="T30" fmla="*/ 72 w 198"/>
                  <a:gd name="T31" fmla="*/ 3 h 198"/>
                  <a:gd name="T32" fmla="*/ 67 w 198"/>
                  <a:gd name="T33" fmla="*/ 9 h 198"/>
                  <a:gd name="T34" fmla="*/ 54 w 198"/>
                  <a:gd name="T35" fmla="*/ 22 h 198"/>
                  <a:gd name="T36" fmla="*/ 35 w 198"/>
                  <a:gd name="T37" fmla="*/ 26 h 198"/>
                  <a:gd name="T38" fmla="*/ 26 w 198"/>
                  <a:gd name="T39" fmla="*/ 27 h 198"/>
                  <a:gd name="T40" fmla="*/ 25 w 198"/>
                  <a:gd name="T41" fmla="*/ 36 h 198"/>
                  <a:gd name="T42" fmla="*/ 21 w 198"/>
                  <a:gd name="T43" fmla="*/ 54 h 198"/>
                  <a:gd name="T44" fmla="*/ 7 w 198"/>
                  <a:gd name="T45" fmla="*/ 67 h 198"/>
                  <a:gd name="T46" fmla="*/ 0 w 198"/>
                  <a:gd name="T47" fmla="*/ 73 h 198"/>
                  <a:gd name="T48" fmla="*/ 3 w 198"/>
                  <a:gd name="T49" fmla="*/ 81 h 198"/>
                  <a:gd name="T50" fmla="*/ 9 w 198"/>
                  <a:gd name="T51" fmla="*/ 99 h 198"/>
                  <a:gd name="T52" fmla="*/ 3 w 198"/>
                  <a:gd name="T53" fmla="*/ 117 h 198"/>
                  <a:gd name="T54" fmla="*/ 0 w 198"/>
                  <a:gd name="T55" fmla="*/ 126 h 198"/>
                  <a:gd name="T56" fmla="*/ 7 w 198"/>
                  <a:gd name="T57" fmla="*/ 131 h 198"/>
                  <a:gd name="T58" fmla="*/ 21 w 198"/>
                  <a:gd name="T59" fmla="*/ 144 h 198"/>
                  <a:gd name="T60" fmla="*/ 25 w 198"/>
                  <a:gd name="T61" fmla="*/ 162 h 198"/>
                  <a:gd name="T62" fmla="*/ 26 w 198"/>
                  <a:gd name="T63" fmla="*/ 172 h 198"/>
                  <a:gd name="T64" fmla="*/ 35 w 198"/>
                  <a:gd name="T65" fmla="*/ 173 h 198"/>
                  <a:gd name="T66" fmla="*/ 54 w 198"/>
                  <a:gd name="T67" fmla="*/ 177 h 198"/>
                  <a:gd name="T68" fmla="*/ 67 w 198"/>
                  <a:gd name="T69" fmla="*/ 191 h 198"/>
                  <a:gd name="T70" fmla="*/ 72 w 198"/>
                  <a:gd name="T71" fmla="*/ 198 h 198"/>
                  <a:gd name="T72" fmla="*/ 80 w 198"/>
                  <a:gd name="T73" fmla="*/ 194 h 198"/>
                  <a:gd name="T74" fmla="*/ 99 w 198"/>
                  <a:gd name="T75" fmla="*/ 189 h 198"/>
                  <a:gd name="T76" fmla="*/ 117 w 198"/>
                  <a:gd name="T77" fmla="*/ 193 h 198"/>
                  <a:gd name="T78" fmla="*/ 125 w 198"/>
                  <a:gd name="T79" fmla="*/ 195 h 198"/>
                  <a:gd name="T80" fmla="*/ 125 w 198"/>
                  <a:gd name="T81" fmla="*/ 195 h 198"/>
                  <a:gd name="T82" fmla="*/ 131 w 198"/>
                  <a:gd name="T83" fmla="*/ 189 h 198"/>
                  <a:gd name="T84" fmla="*/ 143 w 198"/>
                  <a:gd name="T85" fmla="*/ 176 h 198"/>
                  <a:gd name="T86" fmla="*/ 162 w 198"/>
                  <a:gd name="T87" fmla="*/ 172 h 198"/>
                  <a:gd name="T88" fmla="*/ 171 w 198"/>
                  <a:gd name="T89" fmla="*/ 171 h 198"/>
                  <a:gd name="T90" fmla="*/ 172 w 198"/>
                  <a:gd name="T91" fmla="*/ 162 h 198"/>
                  <a:gd name="T92" fmla="*/ 176 w 198"/>
                  <a:gd name="T93" fmla="*/ 144 h 198"/>
                  <a:gd name="T94" fmla="*/ 190 w 198"/>
                  <a:gd name="T95" fmla="*/ 131 h 198"/>
                  <a:gd name="T96" fmla="*/ 198 w 198"/>
                  <a:gd name="T97" fmla="*/ 125 h 198"/>
                  <a:gd name="T98" fmla="*/ 194 w 198"/>
                  <a:gd name="T99" fmla="*/ 117 h 198"/>
                  <a:gd name="T100" fmla="*/ 188 w 198"/>
                  <a:gd name="T101" fmla="*/ 99 h 198"/>
                  <a:gd name="T102" fmla="*/ 99 w 198"/>
                  <a:gd name="T103" fmla="*/ 152 h 198"/>
                  <a:gd name="T104" fmla="*/ 45 w 198"/>
                  <a:gd name="T105" fmla="*/ 99 h 198"/>
                  <a:gd name="T106" fmla="*/ 99 w 198"/>
                  <a:gd name="T107" fmla="*/ 46 h 198"/>
                  <a:gd name="T108" fmla="*/ 152 w 198"/>
                  <a:gd name="T109" fmla="*/ 99 h 198"/>
                  <a:gd name="T110" fmla="*/ 99 w 198"/>
                  <a:gd name="T111" fmla="*/ 15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8" h="198">
                    <a:moveTo>
                      <a:pt x="188" y="99"/>
                    </a:moveTo>
                    <a:cubicBezTo>
                      <a:pt x="188" y="92"/>
                      <a:pt x="191" y="86"/>
                      <a:pt x="194" y="81"/>
                    </a:cubicBezTo>
                    <a:cubicBezTo>
                      <a:pt x="195" y="78"/>
                      <a:pt x="198" y="74"/>
                      <a:pt x="198" y="72"/>
                    </a:cubicBezTo>
                    <a:cubicBezTo>
                      <a:pt x="197" y="71"/>
                      <a:pt x="193" y="69"/>
                      <a:pt x="190" y="67"/>
                    </a:cubicBezTo>
                    <a:cubicBezTo>
                      <a:pt x="185" y="64"/>
                      <a:pt x="180" y="60"/>
                      <a:pt x="176" y="54"/>
                    </a:cubicBezTo>
                    <a:cubicBezTo>
                      <a:pt x="173" y="48"/>
                      <a:pt x="173" y="42"/>
                      <a:pt x="172" y="36"/>
                    </a:cubicBezTo>
                    <a:cubicBezTo>
                      <a:pt x="172" y="33"/>
                      <a:pt x="172" y="28"/>
                      <a:pt x="171" y="26"/>
                    </a:cubicBezTo>
                    <a:cubicBezTo>
                      <a:pt x="170" y="26"/>
                      <a:pt x="165" y="26"/>
                      <a:pt x="162" y="25"/>
                    </a:cubicBezTo>
                    <a:cubicBezTo>
                      <a:pt x="156" y="25"/>
                      <a:pt x="149" y="25"/>
                      <a:pt x="143" y="21"/>
                    </a:cubicBezTo>
                    <a:cubicBezTo>
                      <a:pt x="138" y="18"/>
                      <a:pt x="134" y="12"/>
                      <a:pt x="131" y="7"/>
                    </a:cubicBezTo>
                    <a:cubicBezTo>
                      <a:pt x="129" y="5"/>
                      <a:pt x="126" y="1"/>
                      <a:pt x="125" y="0"/>
                    </a:cubicBezTo>
                    <a:cubicBezTo>
                      <a:pt x="124" y="0"/>
                      <a:pt x="120" y="2"/>
                      <a:pt x="117" y="4"/>
                    </a:cubicBezTo>
                    <a:cubicBezTo>
                      <a:pt x="112" y="6"/>
                      <a:pt x="106" y="9"/>
                      <a:pt x="99" y="9"/>
                    </a:cubicBezTo>
                    <a:cubicBezTo>
                      <a:pt x="92" y="9"/>
                      <a:pt x="86" y="8"/>
                      <a:pt x="80" y="5"/>
                    </a:cubicBezTo>
                    <a:cubicBezTo>
                      <a:pt x="78" y="4"/>
                      <a:pt x="73" y="3"/>
                      <a:pt x="72" y="3"/>
                    </a:cubicBezTo>
                    <a:cubicBezTo>
                      <a:pt x="72" y="3"/>
                      <a:pt x="72" y="3"/>
                      <a:pt x="72" y="3"/>
                    </a:cubicBezTo>
                    <a:cubicBezTo>
                      <a:pt x="71" y="3"/>
                      <a:pt x="68" y="6"/>
                      <a:pt x="67" y="9"/>
                    </a:cubicBezTo>
                    <a:cubicBezTo>
                      <a:pt x="63" y="14"/>
                      <a:pt x="60" y="19"/>
                      <a:pt x="54" y="22"/>
                    </a:cubicBezTo>
                    <a:cubicBezTo>
                      <a:pt x="48" y="26"/>
                      <a:pt x="41" y="26"/>
                      <a:pt x="35" y="26"/>
                    </a:cubicBezTo>
                    <a:cubicBezTo>
                      <a:pt x="32" y="26"/>
                      <a:pt x="27" y="26"/>
                      <a:pt x="26" y="27"/>
                    </a:cubicBezTo>
                    <a:cubicBezTo>
                      <a:pt x="26" y="28"/>
                      <a:pt x="25" y="33"/>
                      <a:pt x="25" y="36"/>
                    </a:cubicBezTo>
                    <a:cubicBezTo>
                      <a:pt x="25" y="42"/>
                      <a:pt x="24" y="48"/>
                      <a:pt x="21" y="54"/>
                    </a:cubicBezTo>
                    <a:cubicBezTo>
                      <a:pt x="18" y="60"/>
                      <a:pt x="12" y="64"/>
                      <a:pt x="7" y="67"/>
                    </a:cubicBezTo>
                    <a:cubicBezTo>
                      <a:pt x="5" y="69"/>
                      <a:pt x="0" y="71"/>
                      <a:pt x="0" y="73"/>
                    </a:cubicBezTo>
                    <a:cubicBezTo>
                      <a:pt x="0" y="74"/>
                      <a:pt x="2" y="78"/>
                      <a:pt x="3" y="81"/>
                    </a:cubicBezTo>
                    <a:cubicBezTo>
                      <a:pt x="6" y="86"/>
                      <a:pt x="9" y="92"/>
                      <a:pt x="9" y="99"/>
                    </a:cubicBezTo>
                    <a:cubicBezTo>
                      <a:pt x="9" y="106"/>
                      <a:pt x="6" y="112"/>
                      <a:pt x="3" y="117"/>
                    </a:cubicBezTo>
                    <a:cubicBezTo>
                      <a:pt x="2" y="120"/>
                      <a:pt x="0" y="124"/>
                      <a:pt x="0" y="126"/>
                    </a:cubicBezTo>
                    <a:cubicBezTo>
                      <a:pt x="0" y="127"/>
                      <a:pt x="5" y="129"/>
                      <a:pt x="7" y="131"/>
                    </a:cubicBezTo>
                    <a:cubicBezTo>
                      <a:pt x="12" y="134"/>
                      <a:pt x="18" y="138"/>
                      <a:pt x="21" y="144"/>
                    </a:cubicBezTo>
                    <a:cubicBezTo>
                      <a:pt x="24" y="150"/>
                      <a:pt x="25" y="156"/>
                      <a:pt x="25" y="162"/>
                    </a:cubicBezTo>
                    <a:cubicBezTo>
                      <a:pt x="25" y="165"/>
                      <a:pt x="26" y="170"/>
                      <a:pt x="26" y="172"/>
                    </a:cubicBezTo>
                    <a:cubicBezTo>
                      <a:pt x="27" y="172"/>
                      <a:pt x="32" y="172"/>
                      <a:pt x="35" y="173"/>
                    </a:cubicBezTo>
                    <a:cubicBezTo>
                      <a:pt x="41" y="173"/>
                      <a:pt x="48" y="173"/>
                      <a:pt x="54" y="177"/>
                    </a:cubicBezTo>
                    <a:cubicBezTo>
                      <a:pt x="60" y="180"/>
                      <a:pt x="63" y="186"/>
                      <a:pt x="67" y="191"/>
                    </a:cubicBezTo>
                    <a:cubicBezTo>
                      <a:pt x="68" y="193"/>
                      <a:pt x="71" y="197"/>
                      <a:pt x="72" y="198"/>
                    </a:cubicBezTo>
                    <a:cubicBezTo>
                      <a:pt x="73" y="198"/>
                      <a:pt x="78" y="196"/>
                      <a:pt x="80" y="194"/>
                    </a:cubicBezTo>
                    <a:cubicBezTo>
                      <a:pt x="86" y="192"/>
                      <a:pt x="92" y="189"/>
                      <a:pt x="99" y="189"/>
                    </a:cubicBezTo>
                    <a:cubicBezTo>
                      <a:pt x="106" y="189"/>
                      <a:pt x="112" y="190"/>
                      <a:pt x="117" y="193"/>
                    </a:cubicBezTo>
                    <a:cubicBezTo>
                      <a:pt x="120" y="194"/>
                      <a:pt x="124" y="195"/>
                      <a:pt x="125" y="195"/>
                    </a:cubicBezTo>
                    <a:cubicBezTo>
                      <a:pt x="125" y="195"/>
                      <a:pt x="125" y="195"/>
                      <a:pt x="125" y="195"/>
                    </a:cubicBezTo>
                    <a:cubicBezTo>
                      <a:pt x="126" y="195"/>
                      <a:pt x="129" y="192"/>
                      <a:pt x="131" y="189"/>
                    </a:cubicBezTo>
                    <a:cubicBezTo>
                      <a:pt x="134" y="184"/>
                      <a:pt x="138" y="179"/>
                      <a:pt x="143" y="176"/>
                    </a:cubicBezTo>
                    <a:cubicBezTo>
                      <a:pt x="149" y="172"/>
                      <a:pt x="156" y="172"/>
                      <a:pt x="162" y="172"/>
                    </a:cubicBezTo>
                    <a:cubicBezTo>
                      <a:pt x="165" y="172"/>
                      <a:pt x="170" y="172"/>
                      <a:pt x="171" y="171"/>
                    </a:cubicBezTo>
                    <a:cubicBezTo>
                      <a:pt x="172" y="170"/>
                      <a:pt x="172" y="165"/>
                      <a:pt x="172" y="162"/>
                    </a:cubicBezTo>
                    <a:cubicBezTo>
                      <a:pt x="173" y="156"/>
                      <a:pt x="173" y="150"/>
                      <a:pt x="176" y="144"/>
                    </a:cubicBezTo>
                    <a:cubicBezTo>
                      <a:pt x="180" y="138"/>
                      <a:pt x="185" y="134"/>
                      <a:pt x="190" y="131"/>
                    </a:cubicBezTo>
                    <a:cubicBezTo>
                      <a:pt x="193" y="129"/>
                      <a:pt x="197" y="127"/>
                      <a:pt x="198" y="125"/>
                    </a:cubicBezTo>
                    <a:cubicBezTo>
                      <a:pt x="198" y="124"/>
                      <a:pt x="195" y="120"/>
                      <a:pt x="194" y="117"/>
                    </a:cubicBezTo>
                    <a:cubicBezTo>
                      <a:pt x="191" y="112"/>
                      <a:pt x="188" y="106"/>
                      <a:pt x="188" y="99"/>
                    </a:cubicBezTo>
                    <a:close/>
                    <a:moveTo>
                      <a:pt x="99" y="152"/>
                    </a:moveTo>
                    <a:cubicBezTo>
                      <a:pt x="69" y="152"/>
                      <a:pt x="45" y="128"/>
                      <a:pt x="45" y="99"/>
                    </a:cubicBezTo>
                    <a:cubicBezTo>
                      <a:pt x="45" y="70"/>
                      <a:pt x="69" y="46"/>
                      <a:pt x="99" y="46"/>
                    </a:cubicBezTo>
                    <a:cubicBezTo>
                      <a:pt x="128" y="46"/>
                      <a:pt x="152" y="70"/>
                      <a:pt x="152" y="99"/>
                    </a:cubicBezTo>
                    <a:cubicBezTo>
                      <a:pt x="152" y="128"/>
                      <a:pt x="128" y="152"/>
                      <a:pt x="99"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93" name="Freeform 685">
                <a:extLst>
                  <a:ext uri="{FF2B5EF4-FFF2-40B4-BE49-F238E27FC236}">
                    <a16:creationId xmlns:a16="http://schemas.microsoft.com/office/drawing/2014/main" id="{536CC87E-3FA5-4141-8517-E756A97C18AC}"/>
                  </a:ext>
                </a:extLst>
              </p:cNvPr>
              <p:cNvSpPr>
                <a:spLocks noEditPoints="1"/>
              </p:cNvSpPr>
              <p:nvPr/>
            </p:nvSpPr>
            <p:spPr bwMode="auto">
              <a:xfrm>
                <a:off x="4932" y="2688"/>
                <a:ext cx="229"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5 w 512"/>
                  <a:gd name="T11" fmla="*/ 245 h 512"/>
                  <a:gd name="T12" fmla="*/ 359 w 512"/>
                  <a:gd name="T13" fmla="*/ 263 h 512"/>
                  <a:gd name="T14" fmla="*/ 352 w 512"/>
                  <a:gd name="T15" fmla="*/ 268 h 512"/>
                  <a:gd name="T16" fmla="*/ 351 w 512"/>
                  <a:gd name="T17" fmla="*/ 278 h 512"/>
                  <a:gd name="T18" fmla="*/ 343 w 512"/>
                  <a:gd name="T19" fmla="*/ 300 h 512"/>
                  <a:gd name="T20" fmla="*/ 320 w 512"/>
                  <a:gd name="T21" fmla="*/ 308 h 512"/>
                  <a:gd name="T22" fmla="*/ 320 w 512"/>
                  <a:gd name="T23" fmla="*/ 308 h 512"/>
                  <a:gd name="T24" fmla="*/ 320 w 512"/>
                  <a:gd name="T25" fmla="*/ 416 h 512"/>
                  <a:gd name="T26" fmla="*/ 314 w 512"/>
                  <a:gd name="T27" fmla="*/ 425 h 512"/>
                  <a:gd name="T28" fmla="*/ 309 w 512"/>
                  <a:gd name="T29" fmla="*/ 426 h 512"/>
                  <a:gd name="T30" fmla="*/ 304 w 512"/>
                  <a:gd name="T31" fmla="*/ 425 h 512"/>
                  <a:gd name="T32" fmla="*/ 256 w 512"/>
                  <a:gd name="T33" fmla="*/ 396 h 512"/>
                  <a:gd name="T34" fmla="*/ 208 w 512"/>
                  <a:gd name="T35" fmla="*/ 425 h 512"/>
                  <a:gd name="T36" fmla="*/ 197 w 512"/>
                  <a:gd name="T37" fmla="*/ 425 h 512"/>
                  <a:gd name="T38" fmla="*/ 192 w 512"/>
                  <a:gd name="T39" fmla="*/ 416 h 512"/>
                  <a:gd name="T40" fmla="*/ 192 w 512"/>
                  <a:gd name="T41" fmla="*/ 308 h 512"/>
                  <a:gd name="T42" fmla="*/ 191 w 512"/>
                  <a:gd name="T43" fmla="*/ 308 h 512"/>
                  <a:gd name="T44" fmla="*/ 168 w 512"/>
                  <a:gd name="T45" fmla="*/ 300 h 512"/>
                  <a:gd name="T46" fmla="*/ 161 w 512"/>
                  <a:gd name="T47" fmla="*/ 278 h 512"/>
                  <a:gd name="T48" fmla="*/ 160 w 512"/>
                  <a:gd name="T49" fmla="*/ 268 h 512"/>
                  <a:gd name="T50" fmla="*/ 152 w 512"/>
                  <a:gd name="T51" fmla="*/ 263 h 512"/>
                  <a:gd name="T52" fmla="*/ 136 w 512"/>
                  <a:gd name="T53" fmla="*/ 245 h 512"/>
                  <a:gd name="T54" fmla="*/ 141 w 512"/>
                  <a:gd name="T55" fmla="*/ 222 h 512"/>
                  <a:gd name="T56" fmla="*/ 145 w 512"/>
                  <a:gd name="T57" fmla="*/ 213 h 512"/>
                  <a:gd name="T58" fmla="*/ 141 w 512"/>
                  <a:gd name="T59" fmla="*/ 204 h 512"/>
                  <a:gd name="T60" fmla="*/ 136 w 512"/>
                  <a:gd name="T61" fmla="*/ 181 h 512"/>
                  <a:gd name="T62" fmla="*/ 152 w 512"/>
                  <a:gd name="T63" fmla="*/ 163 h 512"/>
                  <a:gd name="T64" fmla="*/ 160 w 512"/>
                  <a:gd name="T65" fmla="*/ 158 h 512"/>
                  <a:gd name="T66" fmla="*/ 161 w 512"/>
                  <a:gd name="T67" fmla="*/ 148 h 512"/>
                  <a:gd name="T68" fmla="*/ 168 w 512"/>
                  <a:gd name="T69" fmla="*/ 126 h 512"/>
                  <a:gd name="T70" fmla="*/ 191 w 512"/>
                  <a:gd name="T71" fmla="*/ 118 h 512"/>
                  <a:gd name="T72" fmla="*/ 200 w 512"/>
                  <a:gd name="T73" fmla="*/ 117 h 512"/>
                  <a:gd name="T74" fmla="*/ 206 w 512"/>
                  <a:gd name="T75" fmla="*/ 110 h 512"/>
                  <a:gd name="T76" fmla="*/ 224 w 512"/>
                  <a:gd name="T77" fmla="*/ 93 h 512"/>
                  <a:gd name="T78" fmla="*/ 247 w 512"/>
                  <a:gd name="T79" fmla="*/ 99 h 512"/>
                  <a:gd name="T80" fmla="*/ 256 w 512"/>
                  <a:gd name="T81" fmla="*/ 102 h 512"/>
                  <a:gd name="T82" fmla="*/ 264 w 512"/>
                  <a:gd name="T83" fmla="*/ 99 h 512"/>
                  <a:gd name="T84" fmla="*/ 288 w 512"/>
                  <a:gd name="T85" fmla="*/ 93 h 512"/>
                  <a:gd name="T86" fmla="*/ 306 w 512"/>
                  <a:gd name="T87" fmla="*/ 110 h 512"/>
                  <a:gd name="T88" fmla="*/ 311 w 512"/>
                  <a:gd name="T89" fmla="*/ 117 h 512"/>
                  <a:gd name="T90" fmla="*/ 320 w 512"/>
                  <a:gd name="T91" fmla="*/ 118 h 512"/>
                  <a:gd name="T92" fmla="*/ 343 w 512"/>
                  <a:gd name="T93" fmla="*/ 126 h 512"/>
                  <a:gd name="T94" fmla="*/ 351 w 512"/>
                  <a:gd name="T95" fmla="*/ 148 h 512"/>
                  <a:gd name="T96" fmla="*/ 352 w 512"/>
                  <a:gd name="T97" fmla="*/ 158 h 512"/>
                  <a:gd name="T98" fmla="*/ 359 w 512"/>
                  <a:gd name="T99" fmla="*/ 163 h 512"/>
                  <a:gd name="T100" fmla="*/ 375 w 512"/>
                  <a:gd name="T101" fmla="*/ 181 h 512"/>
                  <a:gd name="T102" fmla="*/ 370 w 512"/>
                  <a:gd name="T103" fmla="*/ 204 h 512"/>
                  <a:gd name="T104" fmla="*/ 367 w 512"/>
                  <a:gd name="T105" fmla="*/ 213 h 512"/>
                  <a:gd name="T106" fmla="*/ 370 w 512"/>
                  <a:gd name="T107" fmla="*/ 222 h 512"/>
                  <a:gd name="T108" fmla="*/ 375 w 512"/>
                  <a:gd name="T109"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5" y="245"/>
                    </a:moveTo>
                    <a:cubicBezTo>
                      <a:pt x="373" y="254"/>
                      <a:pt x="365" y="259"/>
                      <a:pt x="359" y="263"/>
                    </a:cubicBezTo>
                    <a:cubicBezTo>
                      <a:pt x="356" y="265"/>
                      <a:pt x="353" y="267"/>
                      <a:pt x="352" y="268"/>
                    </a:cubicBezTo>
                    <a:cubicBezTo>
                      <a:pt x="351" y="270"/>
                      <a:pt x="351" y="274"/>
                      <a:pt x="351" y="278"/>
                    </a:cubicBezTo>
                    <a:cubicBezTo>
                      <a:pt x="350" y="285"/>
                      <a:pt x="350" y="294"/>
                      <a:pt x="343" y="300"/>
                    </a:cubicBezTo>
                    <a:cubicBezTo>
                      <a:pt x="337" y="307"/>
                      <a:pt x="328" y="307"/>
                      <a:pt x="320" y="308"/>
                    </a:cubicBezTo>
                    <a:cubicBezTo>
                      <a:pt x="320" y="308"/>
                      <a:pt x="320" y="308"/>
                      <a:pt x="320" y="308"/>
                    </a:cubicBezTo>
                    <a:cubicBezTo>
                      <a:pt x="320" y="416"/>
                      <a:pt x="320" y="416"/>
                      <a:pt x="320" y="416"/>
                    </a:cubicBezTo>
                    <a:cubicBezTo>
                      <a:pt x="320" y="420"/>
                      <a:pt x="318" y="423"/>
                      <a:pt x="314" y="425"/>
                    </a:cubicBezTo>
                    <a:cubicBezTo>
                      <a:pt x="313" y="426"/>
                      <a:pt x="311" y="426"/>
                      <a:pt x="309" y="426"/>
                    </a:cubicBezTo>
                    <a:cubicBezTo>
                      <a:pt x="307" y="426"/>
                      <a:pt x="305" y="426"/>
                      <a:pt x="304" y="425"/>
                    </a:cubicBezTo>
                    <a:cubicBezTo>
                      <a:pt x="256" y="396"/>
                      <a:pt x="256" y="396"/>
                      <a:pt x="256" y="396"/>
                    </a:cubicBezTo>
                    <a:cubicBezTo>
                      <a:pt x="208" y="425"/>
                      <a:pt x="208" y="425"/>
                      <a:pt x="208" y="425"/>
                    </a:cubicBezTo>
                    <a:cubicBezTo>
                      <a:pt x="205" y="427"/>
                      <a:pt x="200" y="427"/>
                      <a:pt x="197" y="425"/>
                    </a:cubicBezTo>
                    <a:cubicBezTo>
                      <a:pt x="194" y="423"/>
                      <a:pt x="192" y="420"/>
                      <a:pt x="192" y="416"/>
                    </a:cubicBezTo>
                    <a:cubicBezTo>
                      <a:pt x="192" y="308"/>
                      <a:pt x="192" y="308"/>
                      <a:pt x="192" y="308"/>
                    </a:cubicBezTo>
                    <a:cubicBezTo>
                      <a:pt x="191" y="308"/>
                      <a:pt x="191" y="308"/>
                      <a:pt x="191" y="308"/>
                    </a:cubicBezTo>
                    <a:cubicBezTo>
                      <a:pt x="184" y="307"/>
                      <a:pt x="175" y="307"/>
                      <a:pt x="168" y="300"/>
                    </a:cubicBezTo>
                    <a:cubicBezTo>
                      <a:pt x="162" y="294"/>
                      <a:pt x="161" y="285"/>
                      <a:pt x="161" y="278"/>
                    </a:cubicBezTo>
                    <a:cubicBezTo>
                      <a:pt x="161" y="274"/>
                      <a:pt x="160" y="270"/>
                      <a:pt x="160" y="268"/>
                    </a:cubicBezTo>
                    <a:cubicBezTo>
                      <a:pt x="159" y="267"/>
                      <a:pt x="155" y="265"/>
                      <a:pt x="152" y="263"/>
                    </a:cubicBezTo>
                    <a:cubicBezTo>
                      <a:pt x="146" y="259"/>
                      <a:pt x="139" y="254"/>
                      <a:pt x="136" y="245"/>
                    </a:cubicBezTo>
                    <a:cubicBezTo>
                      <a:pt x="134" y="236"/>
                      <a:pt x="138" y="228"/>
                      <a:pt x="141" y="222"/>
                    </a:cubicBezTo>
                    <a:cubicBezTo>
                      <a:pt x="143" y="219"/>
                      <a:pt x="145" y="215"/>
                      <a:pt x="145" y="213"/>
                    </a:cubicBezTo>
                    <a:cubicBezTo>
                      <a:pt x="145" y="211"/>
                      <a:pt x="143" y="207"/>
                      <a:pt x="141" y="204"/>
                    </a:cubicBezTo>
                    <a:cubicBezTo>
                      <a:pt x="138" y="198"/>
                      <a:pt x="134" y="190"/>
                      <a:pt x="136" y="181"/>
                    </a:cubicBezTo>
                    <a:cubicBezTo>
                      <a:pt x="139" y="172"/>
                      <a:pt x="146" y="167"/>
                      <a:pt x="152" y="163"/>
                    </a:cubicBezTo>
                    <a:cubicBezTo>
                      <a:pt x="155" y="161"/>
                      <a:pt x="159" y="159"/>
                      <a:pt x="160" y="158"/>
                    </a:cubicBezTo>
                    <a:cubicBezTo>
                      <a:pt x="160" y="156"/>
                      <a:pt x="161" y="152"/>
                      <a:pt x="161" y="148"/>
                    </a:cubicBezTo>
                    <a:cubicBezTo>
                      <a:pt x="161" y="141"/>
                      <a:pt x="162" y="132"/>
                      <a:pt x="168" y="126"/>
                    </a:cubicBezTo>
                    <a:cubicBezTo>
                      <a:pt x="175" y="119"/>
                      <a:pt x="184" y="119"/>
                      <a:pt x="191" y="118"/>
                    </a:cubicBezTo>
                    <a:cubicBezTo>
                      <a:pt x="194" y="118"/>
                      <a:pt x="199" y="118"/>
                      <a:pt x="200" y="117"/>
                    </a:cubicBezTo>
                    <a:cubicBezTo>
                      <a:pt x="202" y="116"/>
                      <a:pt x="204" y="112"/>
                      <a:pt x="206" y="110"/>
                    </a:cubicBezTo>
                    <a:cubicBezTo>
                      <a:pt x="210" y="104"/>
                      <a:pt x="215" y="96"/>
                      <a:pt x="224" y="93"/>
                    </a:cubicBezTo>
                    <a:cubicBezTo>
                      <a:pt x="232" y="91"/>
                      <a:pt x="240" y="95"/>
                      <a:pt x="247" y="99"/>
                    </a:cubicBezTo>
                    <a:cubicBezTo>
                      <a:pt x="250" y="100"/>
                      <a:pt x="254" y="102"/>
                      <a:pt x="256" y="102"/>
                    </a:cubicBezTo>
                    <a:cubicBezTo>
                      <a:pt x="257" y="102"/>
                      <a:pt x="262" y="100"/>
                      <a:pt x="264" y="99"/>
                    </a:cubicBezTo>
                    <a:cubicBezTo>
                      <a:pt x="271" y="95"/>
                      <a:pt x="279" y="91"/>
                      <a:pt x="288" y="93"/>
                    </a:cubicBezTo>
                    <a:cubicBezTo>
                      <a:pt x="297" y="96"/>
                      <a:pt x="302" y="104"/>
                      <a:pt x="306" y="110"/>
                    </a:cubicBezTo>
                    <a:cubicBezTo>
                      <a:pt x="307" y="112"/>
                      <a:pt x="310" y="116"/>
                      <a:pt x="311" y="117"/>
                    </a:cubicBezTo>
                    <a:cubicBezTo>
                      <a:pt x="313" y="118"/>
                      <a:pt x="317" y="118"/>
                      <a:pt x="320" y="118"/>
                    </a:cubicBezTo>
                    <a:cubicBezTo>
                      <a:pt x="328" y="119"/>
                      <a:pt x="337" y="119"/>
                      <a:pt x="343" y="126"/>
                    </a:cubicBezTo>
                    <a:cubicBezTo>
                      <a:pt x="350" y="132"/>
                      <a:pt x="350" y="141"/>
                      <a:pt x="351" y="148"/>
                    </a:cubicBezTo>
                    <a:cubicBezTo>
                      <a:pt x="351" y="152"/>
                      <a:pt x="351" y="156"/>
                      <a:pt x="352" y="158"/>
                    </a:cubicBezTo>
                    <a:cubicBezTo>
                      <a:pt x="353" y="159"/>
                      <a:pt x="356" y="161"/>
                      <a:pt x="359" y="163"/>
                    </a:cubicBezTo>
                    <a:cubicBezTo>
                      <a:pt x="365" y="167"/>
                      <a:pt x="373" y="172"/>
                      <a:pt x="375" y="181"/>
                    </a:cubicBezTo>
                    <a:cubicBezTo>
                      <a:pt x="378" y="190"/>
                      <a:pt x="373" y="198"/>
                      <a:pt x="370" y="204"/>
                    </a:cubicBezTo>
                    <a:cubicBezTo>
                      <a:pt x="369" y="207"/>
                      <a:pt x="367" y="211"/>
                      <a:pt x="367" y="213"/>
                    </a:cubicBezTo>
                    <a:cubicBezTo>
                      <a:pt x="367" y="215"/>
                      <a:pt x="369" y="219"/>
                      <a:pt x="370" y="222"/>
                    </a:cubicBezTo>
                    <a:cubicBezTo>
                      <a:pt x="373" y="228"/>
                      <a:pt x="378" y="236"/>
                      <a:pt x="375" y="24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sp>
        <p:nvSpPr>
          <p:cNvPr id="201" name="Title 1">
            <a:extLst>
              <a:ext uri="{FF2B5EF4-FFF2-40B4-BE49-F238E27FC236}">
                <a16:creationId xmlns:a16="http://schemas.microsoft.com/office/drawing/2014/main" id="{120512B7-AAFC-4474-B5E6-8887476AF161}"/>
              </a:ext>
            </a:extLst>
          </p:cNvPr>
          <p:cNvSpPr txBox="1">
            <a:spLocks/>
          </p:cNvSpPr>
          <p:nvPr/>
        </p:nvSpPr>
        <p:spPr>
          <a:xfrm>
            <a:off x="1503181" y="1548349"/>
            <a:ext cx="3871057" cy="522105"/>
          </a:xfrm>
          <a:prstGeom prst="rect">
            <a:avLst/>
          </a:prstGeom>
        </p:spPr>
        <p:txBody>
          <a:bodyPr anchor="ctr"/>
          <a:lst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a:lstStyle>
          <a:p>
            <a:pPr algn="ctr"/>
            <a:r>
              <a:rPr lang="en-US" sz="1400" b="1" dirty="0"/>
              <a:t>DevOps Learning Program</a:t>
            </a:r>
          </a:p>
        </p:txBody>
      </p:sp>
      <p:sp>
        <p:nvSpPr>
          <p:cNvPr id="234" name="Isosceles Triangle 233">
            <a:extLst>
              <a:ext uri="{FF2B5EF4-FFF2-40B4-BE49-F238E27FC236}">
                <a16:creationId xmlns:a16="http://schemas.microsoft.com/office/drawing/2014/main" id="{D7F4A84C-EA20-44FA-A8EE-2EA4AB5617CE}"/>
              </a:ext>
            </a:extLst>
          </p:cNvPr>
          <p:cNvSpPr/>
          <p:nvPr/>
        </p:nvSpPr>
        <p:spPr bwMode="gray">
          <a:xfrm rot="10800000">
            <a:off x="3196735" y="2357149"/>
            <a:ext cx="241564" cy="142667"/>
          </a:xfrm>
          <a:prstGeom prst="triangle">
            <a:avLst/>
          </a:prstGeom>
          <a:solidFill>
            <a:srgbClr val="00B0F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p>
        </p:txBody>
      </p:sp>
      <p:cxnSp>
        <p:nvCxnSpPr>
          <p:cNvPr id="248" name="Straight Connector 247">
            <a:extLst>
              <a:ext uri="{FF2B5EF4-FFF2-40B4-BE49-F238E27FC236}">
                <a16:creationId xmlns:a16="http://schemas.microsoft.com/office/drawing/2014/main" id="{25AA091E-95AD-4C50-9CF8-876FA08BF14B}"/>
              </a:ext>
            </a:extLst>
          </p:cNvPr>
          <p:cNvCxnSpPr>
            <a:cxnSpLocks/>
          </p:cNvCxnSpPr>
          <p:nvPr/>
        </p:nvCxnSpPr>
        <p:spPr>
          <a:xfrm>
            <a:off x="1379346" y="2487250"/>
            <a:ext cx="9154093" cy="0"/>
          </a:xfrm>
          <a:prstGeom prst="line">
            <a:avLst/>
          </a:prstGeom>
          <a:ln w="19050" cap="rnd">
            <a:solidFill>
              <a:schemeClr val="bg1">
                <a:lumMod val="50000"/>
              </a:schemeClr>
            </a:solidFill>
            <a:tailEnd type="none" w="med" len="sm"/>
          </a:ln>
        </p:spPr>
        <p:style>
          <a:lnRef idx="1">
            <a:schemeClr val="accent1"/>
          </a:lnRef>
          <a:fillRef idx="0">
            <a:schemeClr val="accent1"/>
          </a:fillRef>
          <a:effectRef idx="0">
            <a:schemeClr val="accent1"/>
          </a:effectRef>
          <a:fontRef idx="minor">
            <a:schemeClr val="tx1"/>
          </a:fontRef>
        </p:style>
      </p:cxnSp>
      <p:grpSp>
        <p:nvGrpSpPr>
          <p:cNvPr id="263" name="Education_Fill_14">
            <a:extLst>
              <a:ext uri="{FF2B5EF4-FFF2-40B4-BE49-F238E27FC236}">
                <a16:creationId xmlns:a16="http://schemas.microsoft.com/office/drawing/2014/main" id="{29B07535-63E4-4C77-A433-F22D2C08F7D0}"/>
              </a:ext>
            </a:extLst>
          </p:cNvPr>
          <p:cNvGrpSpPr>
            <a:grpSpLocks noChangeAspect="1"/>
          </p:cNvGrpSpPr>
          <p:nvPr/>
        </p:nvGrpSpPr>
        <p:grpSpPr bwMode="auto">
          <a:xfrm>
            <a:off x="698555" y="3517876"/>
            <a:ext cx="279403" cy="279397"/>
            <a:chOff x="6210" y="2696"/>
            <a:chExt cx="340" cy="340"/>
          </a:xfrm>
          <a:solidFill>
            <a:srgbClr val="75787B"/>
          </a:solidFill>
        </p:grpSpPr>
        <p:sp>
          <p:nvSpPr>
            <p:cNvPr id="264" name="Freeform 682">
              <a:extLst>
                <a:ext uri="{FF2B5EF4-FFF2-40B4-BE49-F238E27FC236}">
                  <a16:creationId xmlns:a16="http://schemas.microsoft.com/office/drawing/2014/main" id="{3FF30249-1DCC-4FA1-B568-EE98443EB080}"/>
                </a:ext>
              </a:extLst>
            </p:cNvPr>
            <p:cNvSpPr>
              <a:spLocks/>
            </p:cNvSpPr>
            <p:nvPr/>
          </p:nvSpPr>
          <p:spPr bwMode="auto">
            <a:xfrm>
              <a:off x="6351" y="2911"/>
              <a:ext cx="57" cy="49"/>
            </a:xfrm>
            <a:custGeom>
              <a:avLst/>
              <a:gdLst>
                <a:gd name="T0" fmla="*/ 51 w 85"/>
                <a:gd name="T1" fmla="*/ 3 h 73"/>
                <a:gd name="T2" fmla="*/ 43 w 85"/>
                <a:gd name="T3" fmla="*/ 0 h 73"/>
                <a:gd name="T4" fmla="*/ 34 w 85"/>
                <a:gd name="T5" fmla="*/ 3 h 73"/>
                <a:gd name="T6" fmla="*/ 16 w 85"/>
                <a:gd name="T7" fmla="*/ 9 h 73"/>
                <a:gd name="T8" fmla="*/ 11 w 85"/>
                <a:gd name="T9" fmla="*/ 9 h 73"/>
                <a:gd name="T10" fmla="*/ 0 w 85"/>
                <a:gd name="T11" fmla="*/ 2 h 73"/>
                <a:gd name="T12" fmla="*/ 0 w 85"/>
                <a:gd name="T13" fmla="*/ 73 h 73"/>
                <a:gd name="T14" fmla="*/ 37 w 85"/>
                <a:gd name="T15" fmla="*/ 51 h 73"/>
                <a:gd name="T16" fmla="*/ 48 w 85"/>
                <a:gd name="T17" fmla="*/ 51 h 73"/>
                <a:gd name="T18" fmla="*/ 85 w 85"/>
                <a:gd name="T19" fmla="*/ 73 h 73"/>
                <a:gd name="T20" fmla="*/ 85 w 85"/>
                <a:gd name="T21" fmla="*/ 2 h 73"/>
                <a:gd name="T22" fmla="*/ 75 w 85"/>
                <a:gd name="T23" fmla="*/ 9 h 73"/>
                <a:gd name="T24" fmla="*/ 51 w 85"/>
                <a:gd name="T25"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3">
                  <a:moveTo>
                    <a:pt x="51" y="3"/>
                  </a:moveTo>
                  <a:cubicBezTo>
                    <a:pt x="49" y="2"/>
                    <a:pt x="44" y="0"/>
                    <a:pt x="43" y="0"/>
                  </a:cubicBezTo>
                  <a:cubicBezTo>
                    <a:pt x="41" y="0"/>
                    <a:pt x="37" y="2"/>
                    <a:pt x="34" y="3"/>
                  </a:cubicBezTo>
                  <a:cubicBezTo>
                    <a:pt x="29" y="6"/>
                    <a:pt x="23" y="9"/>
                    <a:pt x="16" y="9"/>
                  </a:cubicBezTo>
                  <a:cubicBezTo>
                    <a:pt x="14" y="9"/>
                    <a:pt x="12" y="9"/>
                    <a:pt x="11" y="9"/>
                  </a:cubicBezTo>
                  <a:cubicBezTo>
                    <a:pt x="6" y="7"/>
                    <a:pt x="3" y="5"/>
                    <a:pt x="0" y="2"/>
                  </a:cubicBezTo>
                  <a:cubicBezTo>
                    <a:pt x="0" y="73"/>
                    <a:pt x="0" y="73"/>
                    <a:pt x="0" y="73"/>
                  </a:cubicBezTo>
                  <a:cubicBezTo>
                    <a:pt x="37" y="51"/>
                    <a:pt x="37" y="51"/>
                    <a:pt x="37" y="51"/>
                  </a:cubicBezTo>
                  <a:cubicBezTo>
                    <a:pt x="41" y="49"/>
                    <a:pt x="45" y="49"/>
                    <a:pt x="48" y="51"/>
                  </a:cubicBezTo>
                  <a:cubicBezTo>
                    <a:pt x="85" y="73"/>
                    <a:pt x="85" y="73"/>
                    <a:pt x="85" y="73"/>
                  </a:cubicBezTo>
                  <a:cubicBezTo>
                    <a:pt x="85" y="2"/>
                    <a:pt x="85" y="2"/>
                    <a:pt x="85" y="2"/>
                  </a:cubicBezTo>
                  <a:cubicBezTo>
                    <a:pt x="82" y="5"/>
                    <a:pt x="79" y="7"/>
                    <a:pt x="75" y="9"/>
                  </a:cubicBezTo>
                  <a:cubicBezTo>
                    <a:pt x="66" y="11"/>
                    <a:pt x="58" y="7"/>
                    <a:pt x="51"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65" name="Freeform 683">
              <a:extLst>
                <a:ext uri="{FF2B5EF4-FFF2-40B4-BE49-F238E27FC236}">
                  <a16:creationId xmlns:a16="http://schemas.microsoft.com/office/drawing/2014/main" id="{99D02381-8884-4FCF-932A-49A1CEF61B83}"/>
                </a:ext>
              </a:extLst>
            </p:cNvPr>
            <p:cNvSpPr>
              <a:spLocks noEditPoints="1"/>
            </p:cNvSpPr>
            <p:nvPr/>
          </p:nvSpPr>
          <p:spPr bwMode="auto">
            <a:xfrm>
              <a:off x="6314" y="2772"/>
              <a:ext cx="132" cy="131"/>
            </a:xfrm>
            <a:custGeom>
              <a:avLst/>
              <a:gdLst>
                <a:gd name="T0" fmla="*/ 188 w 198"/>
                <a:gd name="T1" fmla="*/ 99 h 198"/>
                <a:gd name="T2" fmla="*/ 194 w 198"/>
                <a:gd name="T3" fmla="*/ 81 h 198"/>
                <a:gd name="T4" fmla="*/ 198 w 198"/>
                <a:gd name="T5" fmla="*/ 72 h 198"/>
                <a:gd name="T6" fmla="*/ 190 w 198"/>
                <a:gd name="T7" fmla="*/ 67 h 198"/>
                <a:gd name="T8" fmla="*/ 176 w 198"/>
                <a:gd name="T9" fmla="*/ 54 h 198"/>
                <a:gd name="T10" fmla="*/ 172 w 198"/>
                <a:gd name="T11" fmla="*/ 36 h 198"/>
                <a:gd name="T12" fmla="*/ 171 w 198"/>
                <a:gd name="T13" fmla="*/ 26 h 198"/>
                <a:gd name="T14" fmla="*/ 162 w 198"/>
                <a:gd name="T15" fmla="*/ 25 h 198"/>
                <a:gd name="T16" fmla="*/ 143 w 198"/>
                <a:gd name="T17" fmla="*/ 21 h 198"/>
                <a:gd name="T18" fmla="*/ 131 w 198"/>
                <a:gd name="T19" fmla="*/ 7 h 198"/>
                <a:gd name="T20" fmla="*/ 125 w 198"/>
                <a:gd name="T21" fmla="*/ 0 h 198"/>
                <a:gd name="T22" fmla="*/ 117 w 198"/>
                <a:gd name="T23" fmla="*/ 4 h 198"/>
                <a:gd name="T24" fmla="*/ 99 w 198"/>
                <a:gd name="T25" fmla="*/ 9 h 198"/>
                <a:gd name="T26" fmla="*/ 80 w 198"/>
                <a:gd name="T27" fmla="*/ 5 h 198"/>
                <a:gd name="T28" fmla="*/ 72 w 198"/>
                <a:gd name="T29" fmla="*/ 3 h 198"/>
                <a:gd name="T30" fmla="*/ 72 w 198"/>
                <a:gd name="T31" fmla="*/ 3 h 198"/>
                <a:gd name="T32" fmla="*/ 67 w 198"/>
                <a:gd name="T33" fmla="*/ 9 h 198"/>
                <a:gd name="T34" fmla="*/ 54 w 198"/>
                <a:gd name="T35" fmla="*/ 22 h 198"/>
                <a:gd name="T36" fmla="*/ 35 w 198"/>
                <a:gd name="T37" fmla="*/ 26 h 198"/>
                <a:gd name="T38" fmla="*/ 26 w 198"/>
                <a:gd name="T39" fmla="*/ 27 h 198"/>
                <a:gd name="T40" fmla="*/ 25 w 198"/>
                <a:gd name="T41" fmla="*/ 36 h 198"/>
                <a:gd name="T42" fmla="*/ 21 w 198"/>
                <a:gd name="T43" fmla="*/ 54 h 198"/>
                <a:gd name="T44" fmla="*/ 7 w 198"/>
                <a:gd name="T45" fmla="*/ 67 h 198"/>
                <a:gd name="T46" fmla="*/ 0 w 198"/>
                <a:gd name="T47" fmla="*/ 73 h 198"/>
                <a:gd name="T48" fmla="*/ 3 w 198"/>
                <a:gd name="T49" fmla="*/ 81 h 198"/>
                <a:gd name="T50" fmla="*/ 9 w 198"/>
                <a:gd name="T51" fmla="*/ 99 h 198"/>
                <a:gd name="T52" fmla="*/ 3 w 198"/>
                <a:gd name="T53" fmla="*/ 117 h 198"/>
                <a:gd name="T54" fmla="*/ 0 w 198"/>
                <a:gd name="T55" fmla="*/ 126 h 198"/>
                <a:gd name="T56" fmla="*/ 7 w 198"/>
                <a:gd name="T57" fmla="*/ 131 h 198"/>
                <a:gd name="T58" fmla="*/ 21 w 198"/>
                <a:gd name="T59" fmla="*/ 144 h 198"/>
                <a:gd name="T60" fmla="*/ 25 w 198"/>
                <a:gd name="T61" fmla="*/ 162 h 198"/>
                <a:gd name="T62" fmla="*/ 26 w 198"/>
                <a:gd name="T63" fmla="*/ 172 h 198"/>
                <a:gd name="T64" fmla="*/ 35 w 198"/>
                <a:gd name="T65" fmla="*/ 173 h 198"/>
                <a:gd name="T66" fmla="*/ 54 w 198"/>
                <a:gd name="T67" fmla="*/ 177 h 198"/>
                <a:gd name="T68" fmla="*/ 67 w 198"/>
                <a:gd name="T69" fmla="*/ 191 h 198"/>
                <a:gd name="T70" fmla="*/ 72 w 198"/>
                <a:gd name="T71" fmla="*/ 198 h 198"/>
                <a:gd name="T72" fmla="*/ 80 w 198"/>
                <a:gd name="T73" fmla="*/ 194 h 198"/>
                <a:gd name="T74" fmla="*/ 99 w 198"/>
                <a:gd name="T75" fmla="*/ 189 h 198"/>
                <a:gd name="T76" fmla="*/ 117 w 198"/>
                <a:gd name="T77" fmla="*/ 193 h 198"/>
                <a:gd name="T78" fmla="*/ 125 w 198"/>
                <a:gd name="T79" fmla="*/ 195 h 198"/>
                <a:gd name="T80" fmla="*/ 125 w 198"/>
                <a:gd name="T81" fmla="*/ 195 h 198"/>
                <a:gd name="T82" fmla="*/ 131 w 198"/>
                <a:gd name="T83" fmla="*/ 189 h 198"/>
                <a:gd name="T84" fmla="*/ 143 w 198"/>
                <a:gd name="T85" fmla="*/ 176 h 198"/>
                <a:gd name="T86" fmla="*/ 162 w 198"/>
                <a:gd name="T87" fmla="*/ 172 h 198"/>
                <a:gd name="T88" fmla="*/ 171 w 198"/>
                <a:gd name="T89" fmla="*/ 171 h 198"/>
                <a:gd name="T90" fmla="*/ 172 w 198"/>
                <a:gd name="T91" fmla="*/ 162 h 198"/>
                <a:gd name="T92" fmla="*/ 176 w 198"/>
                <a:gd name="T93" fmla="*/ 144 h 198"/>
                <a:gd name="T94" fmla="*/ 190 w 198"/>
                <a:gd name="T95" fmla="*/ 131 h 198"/>
                <a:gd name="T96" fmla="*/ 198 w 198"/>
                <a:gd name="T97" fmla="*/ 125 h 198"/>
                <a:gd name="T98" fmla="*/ 194 w 198"/>
                <a:gd name="T99" fmla="*/ 117 h 198"/>
                <a:gd name="T100" fmla="*/ 188 w 198"/>
                <a:gd name="T101" fmla="*/ 99 h 198"/>
                <a:gd name="T102" fmla="*/ 99 w 198"/>
                <a:gd name="T103" fmla="*/ 152 h 198"/>
                <a:gd name="T104" fmla="*/ 45 w 198"/>
                <a:gd name="T105" fmla="*/ 99 h 198"/>
                <a:gd name="T106" fmla="*/ 99 w 198"/>
                <a:gd name="T107" fmla="*/ 46 h 198"/>
                <a:gd name="T108" fmla="*/ 152 w 198"/>
                <a:gd name="T109" fmla="*/ 99 h 198"/>
                <a:gd name="T110" fmla="*/ 99 w 198"/>
                <a:gd name="T111" fmla="*/ 15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8" h="198">
                  <a:moveTo>
                    <a:pt x="188" y="99"/>
                  </a:moveTo>
                  <a:cubicBezTo>
                    <a:pt x="188" y="92"/>
                    <a:pt x="191" y="86"/>
                    <a:pt x="194" y="81"/>
                  </a:cubicBezTo>
                  <a:cubicBezTo>
                    <a:pt x="195" y="78"/>
                    <a:pt x="198" y="74"/>
                    <a:pt x="198" y="72"/>
                  </a:cubicBezTo>
                  <a:cubicBezTo>
                    <a:pt x="197" y="71"/>
                    <a:pt x="193" y="69"/>
                    <a:pt x="190" y="67"/>
                  </a:cubicBezTo>
                  <a:cubicBezTo>
                    <a:pt x="185" y="64"/>
                    <a:pt x="180" y="60"/>
                    <a:pt x="176" y="54"/>
                  </a:cubicBezTo>
                  <a:cubicBezTo>
                    <a:pt x="173" y="48"/>
                    <a:pt x="173" y="42"/>
                    <a:pt x="172" y="36"/>
                  </a:cubicBezTo>
                  <a:cubicBezTo>
                    <a:pt x="172" y="33"/>
                    <a:pt x="172" y="28"/>
                    <a:pt x="171" y="26"/>
                  </a:cubicBezTo>
                  <a:cubicBezTo>
                    <a:pt x="170" y="26"/>
                    <a:pt x="165" y="26"/>
                    <a:pt x="162" y="25"/>
                  </a:cubicBezTo>
                  <a:cubicBezTo>
                    <a:pt x="156" y="25"/>
                    <a:pt x="149" y="25"/>
                    <a:pt x="143" y="21"/>
                  </a:cubicBezTo>
                  <a:cubicBezTo>
                    <a:pt x="138" y="18"/>
                    <a:pt x="134" y="12"/>
                    <a:pt x="131" y="7"/>
                  </a:cubicBezTo>
                  <a:cubicBezTo>
                    <a:pt x="129" y="5"/>
                    <a:pt x="126" y="1"/>
                    <a:pt x="125" y="0"/>
                  </a:cubicBezTo>
                  <a:cubicBezTo>
                    <a:pt x="124" y="0"/>
                    <a:pt x="120" y="2"/>
                    <a:pt x="117" y="4"/>
                  </a:cubicBezTo>
                  <a:cubicBezTo>
                    <a:pt x="112" y="6"/>
                    <a:pt x="106" y="9"/>
                    <a:pt x="99" y="9"/>
                  </a:cubicBezTo>
                  <a:cubicBezTo>
                    <a:pt x="92" y="9"/>
                    <a:pt x="86" y="8"/>
                    <a:pt x="80" y="5"/>
                  </a:cubicBezTo>
                  <a:cubicBezTo>
                    <a:pt x="78" y="4"/>
                    <a:pt x="73" y="3"/>
                    <a:pt x="72" y="3"/>
                  </a:cubicBezTo>
                  <a:cubicBezTo>
                    <a:pt x="72" y="3"/>
                    <a:pt x="72" y="3"/>
                    <a:pt x="72" y="3"/>
                  </a:cubicBezTo>
                  <a:cubicBezTo>
                    <a:pt x="71" y="3"/>
                    <a:pt x="68" y="6"/>
                    <a:pt x="67" y="9"/>
                  </a:cubicBezTo>
                  <a:cubicBezTo>
                    <a:pt x="63" y="14"/>
                    <a:pt x="60" y="19"/>
                    <a:pt x="54" y="22"/>
                  </a:cubicBezTo>
                  <a:cubicBezTo>
                    <a:pt x="48" y="26"/>
                    <a:pt x="41" y="26"/>
                    <a:pt x="35" y="26"/>
                  </a:cubicBezTo>
                  <a:cubicBezTo>
                    <a:pt x="32" y="26"/>
                    <a:pt x="27" y="26"/>
                    <a:pt x="26" y="27"/>
                  </a:cubicBezTo>
                  <a:cubicBezTo>
                    <a:pt x="26" y="28"/>
                    <a:pt x="25" y="33"/>
                    <a:pt x="25" y="36"/>
                  </a:cubicBezTo>
                  <a:cubicBezTo>
                    <a:pt x="25" y="42"/>
                    <a:pt x="24" y="48"/>
                    <a:pt x="21" y="54"/>
                  </a:cubicBezTo>
                  <a:cubicBezTo>
                    <a:pt x="18" y="60"/>
                    <a:pt x="12" y="64"/>
                    <a:pt x="7" y="67"/>
                  </a:cubicBezTo>
                  <a:cubicBezTo>
                    <a:pt x="5" y="69"/>
                    <a:pt x="0" y="71"/>
                    <a:pt x="0" y="73"/>
                  </a:cubicBezTo>
                  <a:cubicBezTo>
                    <a:pt x="0" y="74"/>
                    <a:pt x="2" y="78"/>
                    <a:pt x="3" y="81"/>
                  </a:cubicBezTo>
                  <a:cubicBezTo>
                    <a:pt x="6" y="86"/>
                    <a:pt x="9" y="92"/>
                    <a:pt x="9" y="99"/>
                  </a:cubicBezTo>
                  <a:cubicBezTo>
                    <a:pt x="9" y="106"/>
                    <a:pt x="6" y="112"/>
                    <a:pt x="3" y="117"/>
                  </a:cubicBezTo>
                  <a:cubicBezTo>
                    <a:pt x="2" y="120"/>
                    <a:pt x="0" y="124"/>
                    <a:pt x="0" y="126"/>
                  </a:cubicBezTo>
                  <a:cubicBezTo>
                    <a:pt x="0" y="127"/>
                    <a:pt x="5" y="129"/>
                    <a:pt x="7" y="131"/>
                  </a:cubicBezTo>
                  <a:cubicBezTo>
                    <a:pt x="12" y="134"/>
                    <a:pt x="18" y="138"/>
                    <a:pt x="21" y="144"/>
                  </a:cubicBezTo>
                  <a:cubicBezTo>
                    <a:pt x="24" y="150"/>
                    <a:pt x="25" y="156"/>
                    <a:pt x="25" y="162"/>
                  </a:cubicBezTo>
                  <a:cubicBezTo>
                    <a:pt x="25" y="165"/>
                    <a:pt x="26" y="170"/>
                    <a:pt x="26" y="172"/>
                  </a:cubicBezTo>
                  <a:cubicBezTo>
                    <a:pt x="27" y="172"/>
                    <a:pt x="32" y="172"/>
                    <a:pt x="35" y="173"/>
                  </a:cubicBezTo>
                  <a:cubicBezTo>
                    <a:pt x="41" y="173"/>
                    <a:pt x="48" y="173"/>
                    <a:pt x="54" y="177"/>
                  </a:cubicBezTo>
                  <a:cubicBezTo>
                    <a:pt x="60" y="180"/>
                    <a:pt x="63" y="186"/>
                    <a:pt x="67" y="191"/>
                  </a:cubicBezTo>
                  <a:cubicBezTo>
                    <a:pt x="68" y="193"/>
                    <a:pt x="71" y="197"/>
                    <a:pt x="72" y="198"/>
                  </a:cubicBezTo>
                  <a:cubicBezTo>
                    <a:pt x="73" y="198"/>
                    <a:pt x="78" y="196"/>
                    <a:pt x="80" y="194"/>
                  </a:cubicBezTo>
                  <a:cubicBezTo>
                    <a:pt x="86" y="192"/>
                    <a:pt x="92" y="189"/>
                    <a:pt x="99" y="189"/>
                  </a:cubicBezTo>
                  <a:cubicBezTo>
                    <a:pt x="106" y="189"/>
                    <a:pt x="112" y="190"/>
                    <a:pt x="117" y="193"/>
                  </a:cubicBezTo>
                  <a:cubicBezTo>
                    <a:pt x="120" y="194"/>
                    <a:pt x="124" y="195"/>
                    <a:pt x="125" y="195"/>
                  </a:cubicBezTo>
                  <a:cubicBezTo>
                    <a:pt x="125" y="195"/>
                    <a:pt x="125" y="195"/>
                    <a:pt x="125" y="195"/>
                  </a:cubicBezTo>
                  <a:cubicBezTo>
                    <a:pt x="126" y="195"/>
                    <a:pt x="129" y="192"/>
                    <a:pt x="131" y="189"/>
                  </a:cubicBezTo>
                  <a:cubicBezTo>
                    <a:pt x="134" y="184"/>
                    <a:pt x="138" y="179"/>
                    <a:pt x="143" y="176"/>
                  </a:cubicBezTo>
                  <a:cubicBezTo>
                    <a:pt x="149" y="172"/>
                    <a:pt x="156" y="172"/>
                    <a:pt x="162" y="172"/>
                  </a:cubicBezTo>
                  <a:cubicBezTo>
                    <a:pt x="165" y="172"/>
                    <a:pt x="170" y="172"/>
                    <a:pt x="171" y="171"/>
                  </a:cubicBezTo>
                  <a:cubicBezTo>
                    <a:pt x="172" y="170"/>
                    <a:pt x="172" y="165"/>
                    <a:pt x="172" y="162"/>
                  </a:cubicBezTo>
                  <a:cubicBezTo>
                    <a:pt x="173" y="156"/>
                    <a:pt x="173" y="150"/>
                    <a:pt x="176" y="144"/>
                  </a:cubicBezTo>
                  <a:cubicBezTo>
                    <a:pt x="180" y="138"/>
                    <a:pt x="185" y="134"/>
                    <a:pt x="190" y="131"/>
                  </a:cubicBezTo>
                  <a:cubicBezTo>
                    <a:pt x="193" y="129"/>
                    <a:pt x="197" y="127"/>
                    <a:pt x="198" y="125"/>
                  </a:cubicBezTo>
                  <a:cubicBezTo>
                    <a:pt x="198" y="124"/>
                    <a:pt x="195" y="120"/>
                    <a:pt x="194" y="117"/>
                  </a:cubicBezTo>
                  <a:cubicBezTo>
                    <a:pt x="191" y="112"/>
                    <a:pt x="188" y="106"/>
                    <a:pt x="188" y="99"/>
                  </a:cubicBezTo>
                  <a:close/>
                  <a:moveTo>
                    <a:pt x="99" y="152"/>
                  </a:moveTo>
                  <a:cubicBezTo>
                    <a:pt x="69" y="152"/>
                    <a:pt x="45" y="128"/>
                    <a:pt x="45" y="99"/>
                  </a:cubicBezTo>
                  <a:cubicBezTo>
                    <a:pt x="45" y="70"/>
                    <a:pt x="69" y="46"/>
                    <a:pt x="99" y="46"/>
                  </a:cubicBezTo>
                  <a:cubicBezTo>
                    <a:pt x="128" y="46"/>
                    <a:pt x="152" y="70"/>
                    <a:pt x="152" y="99"/>
                  </a:cubicBezTo>
                  <a:cubicBezTo>
                    <a:pt x="152" y="128"/>
                    <a:pt x="128" y="152"/>
                    <a:pt x="99"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66" name="Oval 684">
              <a:extLst>
                <a:ext uri="{FF2B5EF4-FFF2-40B4-BE49-F238E27FC236}">
                  <a16:creationId xmlns:a16="http://schemas.microsoft.com/office/drawing/2014/main" id="{BBCA5F28-491A-4480-9A37-DED1A716EB55}"/>
                </a:ext>
              </a:extLst>
            </p:cNvPr>
            <p:cNvSpPr>
              <a:spLocks noChangeArrowheads="1"/>
            </p:cNvSpPr>
            <p:nvPr/>
          </p:nvSpPr>
          <p:spPr bwMode="auto">
            <a:xfrm>
              <a:off x="6359" y="2816"/>
              <a:ext cx="42" cy="4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67" name="Freeform 685">
              <a:extLst>
                <a:ext uri="{FF2B5EF4-FFF2-40B4-BE49-F238E27FC236}">
                  <a16:creationId xmlns:a16="http://schemas.microsoft.com/office/drawing/2014/main" id="{5157C8D5-C78A-41A6-8856-F0680B592B6D}"/>
                </a:ext>
              </a:extLst>
            </p:cNvPr>
            <p:cNvSpPr>
              <a:spLocks noEditPoints="1"/>
            </p:cNvSpPr>
            <p:nvPr/>
          </p:nvSpPr>
          <p:spPr bwMode="auto">
            <a:xfrm>
              <a:off x="6210" y="2696"/>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5 w 512"/>
                <a:gd name="T11" fmla="*/ 245 h 512"/>
                <a:gd name="T12" fmla="*/ 359 w 512"/>
                <a:gd name="T13" fmla="*/ 263 h 512"/>
                <a:gd name="T14" fmla="*/ 352 w 512"/>
                <a:gd name="T15" fmla="*/ 268 h 512"/>
                <a:gd name="T16" fmla="*/ 351 w 512"/>
                <a:gd name="T17" fmla="*/ 278 h 512"/>
                <a:gd name="T18" fmla="*/ 343 w 512"/>
                <a:gd name="T19" fmla="*/ 300 h 512"/>
                <a:gd name="T20" fmla="*/ 320 w 512"/>
                <a:gd name="T21" fmla="*/ 308 h 512"/>
                <a:gd name="T22" fmla="*/ 320 w 512"/>
                <a:gd name="T23" fmla="*/ 308 h 512"/>
                <a:gd name="T24" fmla="*/ 320 w 512"/>
                <a:gd name="T25" fmla="*/ 416 h 512"/>
                <a:gd name="T26" fmla="*/ 314 w 512"/>
                <a:gd name="T27" fmla="*/ 425 h 512"/>
                <a:gd name="T28" fmla="*/ 309 w 512"/>
                <a:gd name="T29" fmla="*/ 426 h 512"/>
                <a:gd name="T30" fmla="*/ 304 w 512"/>
                <a:gd name="T31" fmla="*/ 425 h 512"/>
                <a:gd name="T32" fmla="*/ 256 w 512"/>
                <a:gd name="T33" fmla="*/ 396 h 512"/>
                <a:gd name="T34" fmla="*/ 208 w 512"/>
                <a:gd name="T35" fmla="*/ 425 h 512"/>
                <a:gd name="T36" fmla="*/ 197 w 512"/>
                <a:gd name="T37" fmla="*/ 425 h 512"/>
                <a:gd name="T38" fmla="*/ 192 w 512"/>
                <a:gd name="T39" fmla="*/ 416 h 512"/>
                <a:gd name="T40" fmla="*/ 192 w 512"/>
                <a:gd name="T41" fmla="*/ 308 h 512"/>
                <a:gd name="T42" fmla="*/ 191 w 512"/>
                <a:gd name="T43" fmla="*/ 308 h 512"/>
                <a:gd name="T44" fmla="*/ 168 w 512"/>
                <a:gd name="T45" fmla="*/ 300 h 512"/>
                <a:gd name="T46" fmla="*/ 161 w 512"/>
                <a:gd name="T47" fmla="*/ 278 h 512"/>
                <a:gd name="T48" fmla="*/ 160 w 512"/>
                <a:gd name="T49" fmla="*/ 268 h 512"/>
                <a:gd name="T50" fmla="*/ 152 w 512"/>
                <a:gd name="T51" fmla="*/ 263 h 512"/>
                <a:gd name="T52" fmla="*/ 136 w 512"/>
                <a:gd name="T53" fmla="*/ 245 h 512"/>
                <a:gd name="T54" fmla="*/ 141 w 512"/>
                <a:gd name="T55" fmla="*/ 222 h 512"/>
                <a:gd name="T56" fmla="*/ 145 w 512"/>
                <a:gd name="T57" fmla="*/ 213 h 512"/>
                <a:gd name="T58" fmla="*/ 141 w 512"/>
                <a:gd name="T59" fmla="*/ 204 h 512"/>
                <a:gd name="T60" fmla="*/ 136 w 512"/>
                <a:gd name="T61" fmla="*/ 181 h 512"/>
                <a:gd name="T62" fmla="*/ 152 w 512"/>
                <a:gd name="T63" fmla="*/ 163 h 512"/>
                <a:gd name="T64" fmla="*/ 160 w 512"/>
                <a:gd name="T65" fmla="*/ 158 h 512"/>
                <a:gd name="T66" fmla="*/ 161 w 512"/>
                <a:gd name="T67" fmla="*/ 148 h 512"/>
                <a:gd name="T68" fmla="*/ 168 w 512"/>
                <a:gd name="T69" fmla="*/ 126 h 512"/>
                <a:gd name="T70" fmla="*/ 191 w 512"/>
                <a:gd name="T71" fmla="*/ 118 h 512"/>
                <a:gd name="T72" fmla="*/ 200 w 512"/>
                <a:gd name="T73" fmla="*/ 117 h 512"/>
                <a:gd name="T74" fmla="*/ 206 w 512"/>
                <a:gd name="T75" fmla="*/ 110 h 512"/>
                <a:gd name="T76" fmla="*/ 224 w 512"/>
                <a:gd name="T77" fmla="*/ 93 h 512"/>
                <a:gd name="T78" fmla="*/ 247 w 512"/>
                <a:gd name="T79" fmla="*/ 99 h 512"/>
                <a:gd name="T80" fmla="*/ 256 w 512"/>
                <a:gd name="T81" fmla="*/ 102 h 512"/>
                <a:gd name="T82" fmla="*/ 264 w 512"/>
                <a:gd name="T83" fmla="*/ 99 h 512"/>
                <a:gd name="T84" fmla="*/ 288 w 512"/>
                <a:gd name="T85" fmla="*/ 93 h 512"/>
                <a:gd name="T86" fmla="*/ 306 w 512"/>
                <a:gd name="T87" fmla="*/ 110 h 512"/>
                <a:gd name="T88" fmla="*/ 311 w 512"/>
                <a:gd name="T89" fmla="*/ 117 h 512"/>
                <a:gd name="T90" fmla="*/ 320 w 512"/>
                <a:gd name="T91" fmla="*/ 118 h 512"/>
                <a:gd name="T92" fmla="*/ 343 w 512"/>
                <a:gd name="T93" fmla="*/ 126 h 512"/>
                <a:gd name="T94" fmla="*/ 351 w 512"/>
                <a:gd name="T95" fmla="*/ 148 h 512"/>
                <a:gd name="T96" fmla="*/ 352 w 512"/>
                <a:gd name="T97" fmla="*/ 158 h 512"/>
                <a:gd name="T98" fmla="*/ 359 w 512"/>
                <a:gd name="T99" fmla="*/ 163 h 512"/>
                <a:gd name="T100" fmla="*/ 375 w 512"/>
                <a:gd name="T101" fmla="*/ 181 h 512"/>
                <a:gd name="T102" fmla="*/ 370 w 512"/>
                <a:gd name="T103" fmla="*/ 204 h 512"/>
                <a:gd name="T104" fmla="*/ 367 w 512"/>
                <a:gd name="T105" fmla="*/ 213 h 512"/>
                <a:gd name="T106" fmla="*/ 370 w 512"/>
                <a:gd name="T107" fmla="*/ 222 h 512"/>
                <a:gd name="T108" fmla="*/ 375 w 512"/>
                <a:gd name="T109"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5" y="245"/>
                  </a:moveTo>
                  <a:cubicBezTo>
                    <a:pt x="373" y="254"/>
                    <a:pt x="365" y="259"/>
                    <a:pt x="359" y="263"/>
                  </a:cubicBezTo>
                  <a:cubicBezTo>
                    <a:pt x="356" y="265"/>
                    <a:pt x="353" y="267"/>
                    <a:pt x="352" y="268"/>
                  </a:cubicBezTo>
                  <a:cubicBezTo>
                    <a:pt x="351" y="270"/>
                    <a:pt x="351" y="274"/>
                    <a:pt x="351" y="278"/>
                  </a:cubicBezTo>
                  <a:cubicBezTo>
                    <a:pt x="350" y="285"/>
                    <a:pt x="350" y="294"/>
                    <a:pt x="343" y="300"/>
                  </a:cubicBezTo>
                  <a:cubicBezTo>
                    <a:pt x="337" y="307"/>
                    <a:pt x="328" y="307"/>
                    <a:pt x="320" y="308"/>
                  </a:cubicBezTo>
                  <a:cubicBezTo>
                    <a:pt x="320" y="308"/>
                    <a:pt x="320" y="308"/>
                    <a:pt x="320" y="308"/>
                  </a:cubicBezTo>
                  <a:cubicBezTo>
                    <a:pt x="320" y="416"/>
                    <a:pt x="320" y="416"/>
                    <a:pt x="320" y="416"/>
                  </a:cubicBezTo>
                  <a:cubicBezTo>
                    <a:pt x="320" y="420"/>
                    <a:pt x="318" y="423"/>
                    <a:pt x="314" y="425"/>
                  </a:cubicBezTo>
                  <a:cubicBezTo>
                    <a:pt x="313" y="426"/>
                    <a:pt x="311" y="426"/>
                    <a:pt x="309" y="426"/>
                  </a:cubicBezTo>
                  <a:cubicBezTo>
                    <a:pt x="307" y="426"/>
                    <a:pt x="305" y="426"/>
                    <a:pt x="304" y="425"/>
                  </a:cubicBezTo>
                  <a:cubicBezTo>
                    <a:pt x="256" y="396"/>
                    <a:pt x="256" y="396"/>
                    <a:pt x="256" y="396"/>
                  </a:cubicBezTo>
                  <a:cubicBezTo>
                    <a:pt x="208" y="425"/>
                    <a:pt x="208" y="425"/>
                    <a:pt x="208" y="425"/>
                  </a:cubicBezTo>
                  <a:cubicBezTo>
                    <a:pt x="205" y="427"/>
                    <a:pt x="200" y="427"/>
                    <a:pt x="197" y="425"/>
                  </a:cubicBezTo>
                  <a:cubicBezTo>
                    <a:pt x="194" y="423"/>
                    <a:pt x="192" y="420"/>
                    <a:pt x="192" y="416"/>
                  </a:cubicBezTo>
                  <a:cubicBezTo>
                    <a:pt x="192" y="308"/>
                    <a:pt x="192" y="308"/>
                    <a:pt x="192" y="308"/>
                  </a:cubicBezTo>
                  <a:cubicBezTo>
                    <a:pt x="191" y="308"/>
                    <a:pt x="191" y="308"/>
                    <a:pt x="191" y="308"/>
                  </a:cubicBezTo>
                  <a:cubicBezTo>
                    <a:pt x="184" y="307"/>
                    <a:pt x="175" y="307"/>
                    <a:pt x="168" y="300"/>
                  </a:cubicBezTo>
                  <a:cubicBezTo>
                    <a:pt x="162" y="294"/>
                    <a:pt x="161" y="285"/>
                    <a:pt x="161" y="278"/>
                  </a:cubicBezTo>
                  <a:cubicBezTo>
                    <a:pt x="161" y="274"/>
                    <a:pt x="160" y="270"/>
                    <a:pt x="160" y="268"/>
                  </a:cubicBezTo>
                  <a:cubicBezTo>
                    <a:pt x="159" y="267"/>
                    <a:pt x="155" y="265"/>
                    <a:pt x="152" y="263"/>
                  </a:cubicBezTo>
                  <a:cubicBezTo>
                    <a:pt x="146" y="259"/>
                    <a:pt x="139" y="254"/>
                    <a:pt x="136" y="245"/>
                  </a:cubicBezTo>
                  <a:cubicBezTo>
                    <a:pt x="134" y="236"/>
                    <a:pt x="138" y="228"/>
                    <a:pt x="141" y="222"/>
                  </a:cubicBezTo>
                  <a:cubicBezTo>
                    <a:pt x="143" y="219"/>
                    <a:pt x="145" y="215"/>
                    <a:pt x="145" y="213"/>
                  </a:cubicBezTo>
                  <a:cubicBezTo>
                    <a:pt x="145" y="211"/>
                    <a:pt x="143" y="207"/>
                    <a:pt x="141" y="204"/>
                  </a:cubicBezTo>
                  <a:cubicBezTo>
                    <a:pt x="138" y="198"/>
                    <a:pt x="134" y="190"/>
                    <a:pt x="136" y="181"/>
                  </a:cubicBezTo>
                  <a:cubicBezTo>
                    <a:pt x="139" y="172"/>
                    <a:pt x="146" y="167"/>
                    <a:pt x="152" y="163"/>
                  </a:cubicBezTo>
                  <a:cubicBezTo>
                    <a:pt x="155" y="161"/>
                    <a:pt x="159" y="159"/>
                    <a:pt x="160" y="158"/>
                  </a:cubicBezTo>
                  <a:cubicBezTo>
                    <a:pt x="160" y="156"/>
                    <a:pt x="161" y="152"/>
                    <a:pt x="161" y="148"/>
                  </a:cubicBezTo>
                  <a:cubicBezTo>
                    <a:pt x="161" y="141"/>
                    <a:pt x="162" y="132"/>
                    <a:pt x="168" y="126"/>
                  </a:cubicBezTo>
                  <a:cubicBezTo>
                    <a:pt x="175" y="119"/>
                    <a:pt x="184" y="119"/>
                    <a:pt x="191" y="118"/>
                  </a:cubicBezTo>
                  <a:cubicBezTo>
                    <a:pt x="194" y="118"/>
                    <a:pt x="199" y="118"/>
                    <a:pt x="200" y="117"/>
                  </a:cubicBezTo>
                  <a:cubicBezTo>
                    <a:pt x="202" y="116"/>
                    <a:pt x="204" y="112"/>
                    <a:pt x="206" y="110"/>
                  </a:cubicBezTo>
                  <a:cubicBezTo>
                    <a:pt x="210" y="104"/>
                    <a:pt x="215" y="96"/>
                    <a:pt x="224" y="93"/>
                  </a:cubicBezTo>
                  <a:cubicBezTo>
                    <a:pt x="232" y="91"/>
                    <a:pt x="240" y="95"/>
                    <a:pt x="247" y="99"/>
                  </a:cubicBezTo>
                  <a:cubicBezTo>
                    <a:pt x="250" y="100"/>
                    <a:pt x="254" y="102"/>
                    <a:pt x="256" y="102"/>
                  </a:cubicBezTo>
                  <a:cubicBezTo>
                    <a:pt x="257" y="102"/>
                    <a:pt x="262" y="100"/>
                    <a:pt x="264" y="99"/>
                  </a:cubicBezTo>
                  <a:cubicBezTo>
                    <a:pt x="271" y="95"/>
                    <a:pt x="279" y="91"/>
                    <a:pt x="288" y="93"/>
                  </a:cubicBezTo>
                  <a:cubicBezTo>
                    <a:pt x="297" y="96"/>
                    <a:pt x="302" y="104"/>
                    <a:pt x="306" y="110"/>
                  </a:cubicBezTo>
                  <a:cubicBezTo>
                    <a:pt x="307" y="112"/>
                    <a:pt x="310" y="116"/>
                    <a:pt x="311" y="117"/>
                  </a:cubicBezTo>
                  <a:cubicBezTo>
                    <a:pt x="313" y="118"/>
                    <a:pt x="317" y="118"/>
                    <a:pt x="320" y="118"/>
                  </a:cubicBezTo>
                  <a:cubicBezTo>
                    <a:pt x="328" y="119"/>
                    <a:pt x="337" y="119"/>
                    <a:pt x="343" y="126"/>
                  </a:cubicBezTo>
                  <a:cubicBezTo>
                    <a:pt x="350" y="132"/>
                    <a:pt x="350" y="141"/>
                    <a:pt x="351" y="148"/>
                  </a:cubicBezTo>
                  <a:cubicBezTo>
                    <a:pt x="351" y="152"/>
                    <a:pt x="351" y="156"/>
                    <a:pt x="352" y="158"/>
                  </a:cubicBezTo>
                  <a:cubicBezTo>
                    <a:pt x="353" y="159"/>
                    <a:pt x="356" y="161"/>
                    <a:pt x="359" y="163"/>
                  </a:cubicBezTo>
                  <a:cubicBezTo>
                    <a:pt x="365" y="167"/>
                    <a:pt x="373" y="172"/>
                    <a:pt x="375" y="181"/>
                  </a:cubicBezTo>
                  <a:cubicBezTo>
                    <a:pt x="378" y="190"/>
                    <a:pt x="373" y="198"/>
                    <a:pt x="370" y="204"/>
                  </a:cubicBezTo>
                  <a:cubicBezTo>
                    <a:pt x="369" y="207"/>
                    <a:pt x="367" y="211"/>
                    <a:pt x="367" y="213"/>
                  </a:cubicBezTo>
                  <a:cubicBezTo>
                    <a:pt x="367" y="215"/>
                    <a:pt x="369" y="219"/>
                    <a:pt x="370" y="222"/>
                  </a:cubicBezTo>
                  <a:cubicBezTo>
                    <a:pt x="373" y="228"/>
                    <a:pt x="378" y="236"/>
                    <a:pt x="375" y="24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grpSp>
        <p:nvGrpSpPr>
          <p:cNvPr id="268" name="Education_Fill_14">
            <a:extLst>
              <a:ext uri="{FF2B5EF4-FFF2-40B4-BE49-F238E27FC236}">
                <a16:creationId xmlns:a16="http://schemas.microsoft.com/office/drawing/2014/main" id="{8192E0C5-3198-4195-92B0-891412397DDD}"/>
              </a:ext>
            </a:extLst>
          </p:cNvPr>
          <p:cNvGrpSpPr>
            <a:grpSpLocks noChangeAspect="1"/>
          </p:cNvGrpSpPr>
          <p:nvPr/>
        </p:nvGrpSpPr>
        <p:grpSpPr bwMode="auto">
          <a:xfrm>
            <a:off x="698555" y="4292576"/>
            <a:ext cx="279403" cy="279397"/>
            <a:chOff x="6210" y="2696"/>
            <a:chExt cx="340" cy="340"/>
          </a:xfrm>
          <a:solidFill>
            <a:srgbClr val="75787B"/>
          </a:solidFill>
        </p:grpSpPr>
        <p:sp>
          <p:nvSpPr>
            <p:cNvPr id="269" name="Freeform 682">
              <a:extLst>
                <a:ext uri="{FF2B5EF4-FFF2-40B4-BE49-F238E27FC236}">
                  <a16:creationId xmlns:a16="http://schemas.microsoft.com/office/drawing/2014/main" id="{3C8915EC-0733-4767-BF05-C4DD590BADDB}"/>
                </a:ext>
              </a:extLst>
            </p:cNvPr>
            <p:cNvSpPr>
              <a:spLocks/>
            </p:cNvSpPr>
            <p:nvPr/>
          </p:nvSpPr>
          <p:spPr bwMode="auto">
            <a:xfrm>
              <a:off x="6351" y="2911"/>
              <a:ext cx="57" cy="49"/>
            </a:xfrm>
            <a:custGeom>
              <a:avLst/>
              <a:gdLst>
                <a:gd name="T0" fmla="*/ 51 w 85"/>
                <a:gd name="T1" fmla="*/ 3 h 73"/>
                <a:gd name="T2" fmla="*/ 43 w 85"/>
                <a:gd name="T3" fmla="*/ 0 h 73"/>
                <a:gd name="T4" fmla="*/ 34 w 85"/>
                <a:gd name="T5" fmla="*/ 3 h 73"/>
                <a:gd name="T6" fmla="*/ 16 w 85"/>
                <a:gd name="T7" fmla="*/ 9 h 73"/>
                <a:gd name="T8" fmla="*/ 11 w 85"/>
                <a:gd name="T9" fmla="*/ 9 h 73"/>
                <a:gd name="T10" fmla="*/ 0 w 85"/>
                <a:gd name="T11" fmla="*/ 2 h 73"/>
                <a:gd name="T12" fmla="*/ 0 w 85"/>
                <a:gd name="T13" fmla="*/ 73 h 73"/>
                <a:gd name="T14" fmla="*/ 37 w 85"/>
                <a:gd name="T15" fmla="*/ 51 h 73"/>
                <a:gd name="T16" fmla="*/ 48 w 85"/>
                <a:gd name="T17" fmla="*/ 51 h 73"/>
                <a:gd name="T18" fmla="*/ 85 w 85"/>
                <a:gd name="T19" fmla="*/ 73 h 73"/>
                <a:gd name="T20" fmla="*/ 85 w 85"/>
                <a:gd name="T21" fmla="*/ 2 h 73"/>
                <a:gd name="T22" fmla="*/ 75 w 85"/>
                <a:gd name="T23" fmla="*/ 9 h 73"/>
                <a:gd name="T24" fmla="*/ 51 w 85"/>
                <a:gd name="T25"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3">
                  <a:moveTo>
                    <a:pt x="51" y="3"/>
                  </a:moveTo>
                  <a:cubicBezTo>
                    <a:pt x="49" y="2"/>
                    <a:pt x="44" y="0"/>
                    <a:pt x="43" y="0"/>
                  </a:cubicBezTo>
                  <a:cubicBezTo>
                    <a:pt x="41" y="0"/>
                    <a:pt x="37" y="2"/>
                    <a:pt x="34" y="3"/>
                  </a:cubicBezTo>
                  <a:cubicBezTo>
                    <a:pt x="29" y="6"/>
                    <a:pt x="23" y="9"/>
                    <a:pt x="16" y="9"/>
                  </a:cubicBezTo>
                  <a:cubicBezTo>
                    <a:pt x="14" y="9"/>
                    <a:pt x="12" y="9"/>
                    <a:pt x="11" y="9"/>
                  </a:cubicBezTo>
                  <a:cubicBezTo>
                    <a:pt x="6" y="7"/>
                    <a:pt x="3" y="5"/>
                    <a:pt x="0" y="2"/>
                  </a:cubicBezTo>
                  <a:cubicBezTo>
                    <a:pt x="0" y="73"/>
                    <a:pt x="0" y="73"/>
                    <a:pt x="0" y="73"/>
                  </a:cubicBezTo>
                  <a:cubicBezTo>
                    <a:pt x="37" y="51"/>
                    <a:pt x="37" y="51"/>
                    <a:pt x="37" y="51"/>
                  </a:cubicBezTo>
                  <a:cubicBezTo>
                    <a:pt x="41" y="49"/>
                    <a:pt x="45" y="49"/>
                    <a:pt x="48" y="51"/>
                  </a:cubicBezTo>
                  <a:cubicBezTo>
                    <a:pt x="85" y="73"/>
                    <a:pt x="85" y="73"/>
                    <a:pt x="85" y="73"/>
                  </a:cubicBezTo>
                  <a:cubicBezTo>
                    <a:pt x="85" y="2"/>
                    <a:pt x="85" y="2"/>
                    <a:pt x="85" y="2"/>
                  </a:cubicBezTo>
                  <a:cubicBezTo>
                    <a:pt x="82" y="5"/>
                    <a:pt x="79" y="7"/>
                    <a:pt x="75" y="9"/>
                  </a:cubicBezTo>
                  <a:cubicBezTo>
                    <a:pt x="66" y="11"/>
                    <a:pt x="58" y="7"/>
                    <a:pt x="51"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70" name="Freeform 683">
              <a:extLst>
                <a:ext uri="{FF2B5EF4-FFF2-40B4-BE49-F238E27FC236}">
                  <a16:creationId xmlns:a16="http://schemas.microsoft.com/office/drawing/2014/main" id="{0A852521-6FEC-4356-8ED6-A813C275D5B0}"/>
                </a:ext>
              </a:extLst>
            </p:cNvPr>
            <p:cNvSpPr>
              <a:spLocks noEditPoints="1"/>
            </p:cNvSpPr>
            <p:nvPr/>
          </p:nvSpPr>
          <p:spPr bwMode="auto">
            <a:xfrm>
              <a:off x="6314" y="2772"/>
              <a:ext cx="132" cy="131"/>
            </a:xfrm>
            <a:custGeom>
              <a:avLst/>
              <a:gdLst>
                <a:gd name="T0" fmla="*/ 188 w 198"/>
                <a:gd name="T1" fmla="*/ 99 h 198"/>
                <a:gd name="T2" fmla="*/ 194 w 198"/>
                <a:gd name="T3" fmla="*/ 81 h 198"/>
                <a:gd name="T4" fmla="*/ 198 w 198"/>
                <a:gd name="T5" fmla="*/ 72 h 198"/>
                <a:gd name="T6" fmla="*/ 190 w 198"/>
                <a:gd name="T7" fmla="*/ 67 h 198"/>
                <a:gd name="T8" fmla="*/ 176 w 198"/>
                <a:gd name="T9" fmla="*/ 54 h 198"/>
                <a:gd name="T10" fmla="*/ 172 w 198"/>
                <a:gd name="T11" fmla="*/ 36 h 198"/>
                <a:gd name="T12" fmla="*/ 171 w 198"/>
                <a:gd name="T13" fmla="*/ 26 h 198"/>
                <a:gd name="T14" fmla="*/ 162 w 198"/>
                <a:gd name="T15" fmla="*/ 25 h 198"/>
                <a:gd name="T16" fmla="*/ 143 w 198"/>
                <a:gd name="T17" fmla="*/ 21 h 198"/>
                <a:gd name="T18" fmla="*/ 131 w 198"/>
                <a:gd name="T19" fmla="*/ 7 h 198"/>
                <a:gd name="T20" fmla="*/ 125 w 198"/>
                <a:gd name="T21" fmla="*/ 0 h 198"/>
                <a:gd name="T22" fmla="*/ 117 w 198"/>
                <a:gd name="T23" fmla="*/ 4 h 198"/>
                <a:gd name="T24" fmla="*/ 99 w 198"/>
                <a:gd name="T25" fmla="*/ 9 h 198"/>
                <a:gd name="T26" fmla="*/ 80 w 198"/>
                <a:gd name="T27" fmla="*/ 5 h 198"/>
                <a:gd name="T28" fmla="*/ 72 w 198"/>
                <a:gd name="T29" fmla="*/ 3 h 198"/>
                <a:gd name="T30" fmla="*/ 72 w 198"/>
                <a:gd name="T31" fmla="*/ 3 h 198"/>
                <a:gd name="T32" fmla="*/ 67 w 198"/>
                <a:gd name="T33" fmla="*/ 9 h 198"/>
                <a:gd name="T34" fmla="*/ 54 w 198"/>
                <a:gd name="T35" fmla="*/ 22 h 198"/>
                <a:gd name="T36" fmla="*/ 35 w 198"/>
                <a:gd name="T37" fmla="*/ 26 h 198"/>
                <a:gd name="T38" fmla="*/ 26 w 198"/>
                <a:gd name="T39" fmla="*/ 27 h 198"/>
                <a:gd name="T40" fmla="*/ 25 w 198"/>
                <a:gd name="T41" fmla="*/ 36 h 198"/>
                <a:gd name="T42" fmla="*/ 21 w 198"/>
                <a:gd name="T43" fmla="*/ 54 h 198"/>
                <a:gd name="T44" fmla="*/ 7 w 198"/>
                <a:gd name="T45" fmla="*/ 67 h 198"/>
                <a:gd name="T46" fmla="*/ 0 w 198"/>
                <a:gd name="T47" fmla="*/ 73 h 198"/>
                <a:gd name="T48" fmla="*/ 3 w 198"/>
                <a:gd name="T49" fmla="*/ 81 h 198"/>
                <a:gd name="T50" fmla="*/ 9 w 198"/>
                <a:gd name="T51" fmla="*/ 99 h 198"/>
                <a:gd name="T52" fmla="*/ 3 w 198"/>
                <a:gd name="T53" fmla="*/ 117 h 198"/>
                <a:gd name="T54" fmla="*/ 0 w 198"/>
                <a:gd name="T55" fmla="*/ 126 h 198"/>
                <a:gd name="T56" fmla="*/ 7 w 198"/>
                <a:gd name="T57" fmla="*/ 131 h 198"/>
                <a:gd name="T58" fmla="*/ 21 w 198"/>
                <a:gd name="T59" fmla="*/ 144 h 198"/>
                <a:gd name="T60" fmla="*/ 25 w 198"/>
                <a:gd name="T61" fmla="*/ 162 h 198"/>
                <a:gd name="T62" fmla="*/ 26 w 198"/>
                <a:gd name="T63" fmla="*/ 172 h 198"/>
                <a:gd name="T64" fmla="*/ 35 w 198"/>
                <a:gd name="T65" fmla="*/ 173 h 198"/>
                <a:gd name="T66" fmla="*/ 54 w 198"/>
                <a:gd name="T67" fmla="*/ 177 h 198"/>
                <a:gd name="T68" fmla="*/ 67 w 198"/>
                <a:gd name="T69" fmla="*/ 191 h 198"/>
                <a:gd name="T70" fmla="*/ 72 w 198"/>
                <a:gd name="T71" fmla="*/ 198 h 198"/>
                <a:gd name="T72" fmla="*/ 80 w 198"/>
                <a:gd name="T73" fmla="*/ 194 h 198"/>
                <a:gd name="T74" fmla="*/ 99 w 198"/>
                <a:gd name="T75" fmla="*/ 189 h 198"/>
                <a:gd name="T76" fmla="*/ 117 w 198"/>
                <a:gd name="T77" fmla="*/ 193 h 198"/>
                <a:gd name="T78" fmla="*/ 125 w 198"/>
                <a:gd name="T79" fmla="*/ 195 h 198"/>
                <a:gd name="T80" fmla="*/ 125 w 198"/>
                <a:gd name="T81" fmla="*/ 195 h 198"/>
                <a:gd name="T82" fmla="*/ 131 w 198"/>
                <a:gd name="T83" fmla="*/ 189 h 198"/>
                <a:gd name="T84" fmla="*/ 143 w 198"/>
                <a:gd name="T85" fmla="*/ 176 h 198"/>
                <a:gd name="T86" fmla="*/ 162 w 198"/>
                <a:gd name="T87" fmla="*/ 172 h 198"/>
                <a:gd name="T88" fmla="*/ 171 w 198"/>
                <a:gd name="T89" fmla="*/ 171 h 198"/>
                <a:gd name="T90" fmla="*/ 172 w 198"/>
                <a:gd name="T91" fmla="*/ 162 h 198"/>
                <a:gd name="T92" fmla="*/ 176 w 198"/>
                <a:gd name="T93" fmla="*/ 144 h 198"/>
                <a:gd name="T94" fmla="*/ 190 w 198"/>
                <a:gd name="T95" fmla="*/ 131 h 198"/>
                <a:gd name="T96" fmla="*/ 198 w 198"/>
                <a:gd name="T97" fmla="*/ 125 h 198"/>
                <a:gd name="T98" fmla="*/ 194 w 198"/>
                <a:gd name="T99" fmla="*/ 117 h 198"/>
                <a:gd name="T100" fmla="*/ 188 w 198"/>
                <a:gd name="T101" fmla="*/ 99 h 198"/>
                <a:gd name="T102" fmla="*/ 99 w 198"/>
                <a:gd name="T103" fmla="*/ 152 h 198"/>
                <a:gd name="T104" fmla="*/ 45 w 198"/>
                <a:gd name="T105" fmla="*/ 99 h 198"/>
                <a:gd name="T106" fmla="*/ 99 w 198"/>
                <a:gd name="T107" fmla="*/ 46 h 198"/>
                <a:gd name="T108" fmla="*/ 152 w 198"/>
                <a:gd name="T109" fmla="*/ 99 h 198"/>
                <a:gd name="T110" fmla="*/ 99 w 198"/>
                <a:gd name="T111" fmla="*/ 15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8" h="198">
                  <a:moveTo>
                    <a:pt x="188" y="99"/>
                  </a:moveTo>
                  <a:cubicBezTo>
                    <a:pt x="188" y="92"/>
                    <a:pt x="191" y="86"/>
                    <a:pt x="194" y="81"/>
                  </a:cubicBezTo>
                  <a:cubicBezTo>
                    <a:pt x="195" y="78"/>
                    <a:pt x="198" y="74"/>
                    <a:pt x="198" y="72"/>
                  </a:cubicBezTo>
                  <a:cubicBezTo>
                    <a:pt x="197" y="71"/>
                    <a:pt x="193" y="69"/>
                    <a:pt x="190" y="67"/>
                  </a:cubicBezTo>
                  <a:cubicBezTo>
                    <a:pt x="185" y="64"/>
                    <a:pt x="180" y="60"/>
                    <a:pt x="176" y="54"/>
                  </a:cubicBezTo>
                  <a:cubicBezTo>
                    <a:pt x="173" y="48"/>
                    <a:pt x="173" y="42"/>
                    <a:pt x="172" y="36"/>
                  </a:cubicBezTo>
                  <a:cubicBezTo>
                    <a:pt x="172" y="33"/>
                    <a:pt x="172" y="28"/>
                    <a:pt x="171" y="26"/>
                  </a:cubicBezTo>
                  <a:cubicBezTo>
                    <a:pt x="170" y="26"/>
                    <a:pt x="165" y="26"/>
                    <a:pt x="162" y="25"/>
                  </a:cubicBezTo>
                  <a:cubicBezTo>
                    <a:pt x="156" y="25"/>
                    <a:pt x="149" y="25"/>
                    <a:pt x="143" y="21"/>
                  </a:cubicBezTo>
                  <a:cubicBezTo>
                    <a:pt x="138" y="18"/>
                    <a:pt x="134" y="12"/>
                    <a:pt x="131" y="7"/>
                  </a:cubicBezTo>
                  <a:cubicBezTo>
                    <a:pt x="129" y="5"/>
                    <a:pt x="126" y="1"/>
                    <a:pt x="125" y="0"/>
                  </a:cubicBezTo>
                  <a:cubicBezTo>
                    <a:pt x="124" y="0"/>
                    <a:pt x="120" y="2"/>
                    <a:pt x="117" y="4"/>
                  </a:cubicBezTo>
                  <a:cubicBezTo>
                    <a:pt x="112" y="6"/>
                    <a:pt x="106" y="9"/>
                    <a:pt x="99" y="9"/>
                  </a:cubicBezTo>
                  <a:cubicBezTo>
                    <a:pt x="92" y="9"/>
                    <a:pt x="86" y="8"/>
                    <a:pt x="80" y="5"/>
                  </a:cubicBezTo>
                  <a:cubicBezTo>
                    <a:pt x="78" y="4"/>
                    <a:pt x="73" y="3"/>
                    <a:pt x="72" y="3"/>
                  </a:cubicBezTo>
                  <a:cubicBezTo>
                    <a:pt x="72" y="3"/>
                    <a:pt x="72" y="3"/>
                    <a:pt x="72" y="3"/>
                  </a:cubicBezTo>
                  <a:cubicBezTo>
                    <a:pt x="71" y="3"/>
                    <a:pt x="68" y="6"/>
                    <a:pt x="67" y="9"/>
                  </a:cubicBezTo>
                  <a:cubicBezTo>
                    <a:pt x="63" y="14"/>
                    <a:pt x="60" y="19"/>
                    <a:pt x="54" y="22"/>
                  </a:cubicBezTo>
                  <a:cubicBezTo>
                    <a:pt x="48" y="26"/>
                    <a:pt x="41" y="26"/>
                    <a:pt x="35" y="26"/>
                  </a:cubicBezTo>
                  <a:cubicBezTo>
                    <a:pt x="32" y="26"/>
                    <a:pt x="27" y="26"/>
                    <a:pt x="26" y="27"/>
                  </a:cubicBezTo>
                  <a:cubicBezTo>
                    <a:pt x="26" y="28"/>
                    <a:pt x="25" y="33"/>
                    <a:pt x="25" y="36"/>
                  </a:cubicBezTo>
                  <a:cubicBezTo>
                    <a:pt x="25" y="42"/>
                    <a:pt x="24" y="48"/>
                    <a:pt x="21" y="54"/>
                  </a:cubicBezTo>
                  <a:cubicBezTo>
                    <a:pt x="18" y="60"/>
                    <a:pt x="12" y="64"/>
                    <a:pt x="7" y="67"/>
                  </a:cubicBezTo>
                  <a:cubicBezTo>
                    <a:pt x="5" y="69"/>
                    <a:pt x="0" y="71"/>
                    <a:pt x="0" y="73"/>
                  </a:cubicBezTo>
                  <a:cubicBezTo>
                    <a:pt x="0" y="74"/>
                    <a:pt x="2" y="78"/>
                    <a:pt x="3" y="81"/>
                  </a:cubicBezTo>
                  <a:cubicBezTo>
                    <a:pt x="6" y="86"/>
                    <a:pt x="9" y="92"/>
                    <a:pt x="9" y="99"/>
                  </a:cubicBezTo>
                  <a:cubicBezTo>
                    <a:pt x="9" y="106"/>
                    <a:pt x="6" y="112"/>
                    <a:pt x="3" y="117"/>
                  </a:cubicBezTo>
                  <a:cubicBezTo>
                    <a:pt x="2" y="120"/>
                    <a:pt x="0" y="124"/>
                    <a:pt x="0" y="126"/>
                  </a:cubicBezTo>
                  <a:cubicBezTo>
                    <a:pt x="0" y="127"/>
                    <a:pt x="5" y="129"/>
                    <a:pt x="7" y="131"/>
                  </a:cubicBezTo>
                  <a:cubicBezTo>
                    <a:pt x="12" y="134"/>
                    <a:pt x="18" y="138"/>
                    <a:pt x="21" y="144"/>
                  </a:cubicBezTo>
                  <a:cubicBezTo>
                    <a:pt x="24" y="150"/>
                    <a:pt x="25" y="156"/>
                    <a:pt x="25" y="162"/>
                  </a:cubicBezTo>
                  <a:cubicBezTo>
                    <a:pt x="25" y="165"/>
                    <a:pt x="26" y="170"/>
                    <a:pt x="26" y="172"/>
                  </a:cubicBezTo>
                  <a:cubicBezTo>
                    <a:pt x="27" y="172"/>
                    <a:pt x="32" y="172"/>
                    <a:pt x="35" y="173"/>
                  </a:cubicBezTo>
                  <a:cubicBezTo>
                    <a:pt x="41" y="173"/>
                    <a:pt x="48" y="173"/>
                    <a:pt x="54" y="177"/>
                  </a:cubicBezTo>
                  <a:cubicBezTo>
                    <a:pt x="60" y="180"/>
                    <a:pt x="63" y="186"/>
                    <a:pt x="67" y="191"/>
                  </a:cubicBezTo>
                  <a:cubicBezTo>
                    <a:pt x="68" y="193"/>
                    <a:pt x="71" y="197"/>
                    <a:pt x="72" y="198"/>
                  </a:cubicBezTo>
                  <a:cubicBezTo>
                    <a:pt x="73" y="198"/>
                    <a:pt x="78" y="196"/>
                    <a:pt x="80" y="194"/>
                  </a:cubicBezTo>
                  <a:cubicBezTo>
                    <a:pt x="86" y="192"/>
                    <a:pt x="92" y="189"/>
                    <a:pt x="99" y="189"/>
                  </a:cubicBezTo>
                  <a:cubicBezTo>
                    <a:pt x="106" y="189"/>
                    <a:pt x="112" y="190"/>
                    <a:pt x="117" y="193"/>
                  </a:cubicBezTo>
                  <a:cubicBezTo>
                    <a:pt x="120" y="194"/>
                    <a:pt x="124" y="195"/>
                    <a:pt x="125" y="195"/>
                  </a:cubicBezTo>
                  <a:cubicBezTo>
                    <a:pt x="125" y="195"/>
                    <a:pt x="125" y="195"/>
                    <a:pt x="125" y="195"/>
                  </a:cubicBezTo>
                  <a:cubicBezTo>
                    <a:pt x="126" y="195"/>
                    <a:pt x="129" y="192"/>
                    <a:pt x="131" y="189"/>
                  </a:cubicBezTo>
                  <a:cubicBezTo>
                    <a:pt x="134" y="184"/>
                    <a:pt x="138" y="179"/>
                    <a:pt x="143" y="176"/>
                  </a:cubicBezTo>
                  <a:cubicBezTo>
                    <a:pt x="149" y="172"/>
                    <a:pt x="156" y="172"/>
                    <a:pt x="162" y="172"/>
                  </a:cubicBezTo>
                  <a:cubicBezTo>
                    <a:pt x="165" y="172"/>
                    <a:pt x="170" y="172"/>
                    <a:pt x="171" y="171"/>
                  </a:cubicBezTo>
                  <a:cubicBezTo>
                    <a:pt x="172" y="170"/>
                    <a:pt x="172" y="165"/>
                    <a:pt x="172" y="162"/>
                  </a:cubicBezTo>
                  <a:cubicBezTo>
                    <a:pt x="173" y="156"/>
                    <a:pt x="173" y="150"/>
                    <a:pt x="176" y="144"/>
                  </a:cubicBezTo>
                  <a:cubicBezTo>
                    <a:pt x="180" y="138"/>
                    <a:pt x="185" y="134"/>
                    <a:pt x="190" y="131"/>
                  </a:cubicBezTo>
                  <a:cubicBezTo>
                    <a:pt x="193" y="129"/>
                    <a:pt x="197" y="127"/>
                    <a:pt x="198" y="125"/>
                  </a:cubicBezTo>
                  <a:cubicBezTo>
                    <a:pt x="198" y="124"/>
                    <a:pt x="195" y="120"/>
                    <a:pt x="194" y="117"/>
                  </a:cubicBezTo>
                  <a:cubicBezTo>
                    <a:pt x="191" y="112"/>
                    <a:pt x="188" y="106"/>
                    <a:pt x="188" y="99"/>
                  </a:cubicBezTo>
                  <a:close/>
                  <a:moveTo>
                    <a:pt x="99" y="152"/>
                  </a:moveTo>
                  <a:cubicBezTo>
                    <a:pt x="69" y="152"/>
                    <a:pt x="45" y="128"/>
                    <a:pt x="45" y="99"/>
                  </a:cubicBezTo>
                  <a:cubicBezTo>
                    <a:pt x="45" y="70"/>
                    <a:pt x="69" y="46"/>
                    <a:pt x="99" y="46"/>
                  </a:cubicBezTo>
                  <a:cubicBezTo>
                    <a:pt x="128" y="46"/>
                    <a:pt x="152" y="70"/>
                    <a:pt x="152" y="99"/>
                  </a:cubicBezTo>
                  <a:cubicBezTo>
                    <a:pt x="152" y="128"/>
                    <a:pt x="128" y="152"/>
                    <a:pt x="99"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71" name="Oval 684">
              <a:extLst>
                <a:ext uri="{FF2B5EF4-FFF2-40B4-BE49-F238E27FC236}">
                  <a16:creationId xmlns:a16="http://schemas.microsoft.com/office/drawing/2014/main" id="{5A287B1C-A637-4C08-85AB-06314CA4FF52}"/>
                </a:ext>
              </a:extLst>
            </p:cNvPr>
            <p:cNvSpPr>
              <a:spLocks noChangeArrowheads="1"/>
            </p:cNvSpPr>
            <p:nvPr/>
          </p:nvSpPr>
          <p:spPr bwMode="auto">
            <a:xfrm>
              <a:off x="6359" y="2816"/>
              <a:ext cx="42" cy="4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72" name="Freeform 685">
              <a:extLst>
                <a:ext uri="{FF2B5EF4-FFF2-40B4-BE49-F238E27FC236}">
                  <a16:creationId xmlns:a16="http://schemas.microsoft.com/office/drawing/2014/main" id="{A9CF6A5C-3F21-400A-93B1-81437B2FE244}"/>
                </a:ext>
              </a:extLst>
            </p:cNvPr>
            <p:cNvSpPr>
              <a:spLocks noEditPoints="1"/>
            </p:cNvSpPr>
            <p:nvPr/>
          </p:nvSpPr>
          <p:spPr bwMode="auto">
            <a:xfrm>
              <a:off x="6210" y="2696"/>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5 w 512"/>
                <a:gd name="T11" fmla="*/ 245 h 512"/>
                <a:gd name="T12" fmla="*/ 359 w 512"/>
                <a:gd name="T13" fmla="*/ 263 h 512"/>
                <a:gd name="T14" fmla="*/ 352 w 512"/>
                <a:gd name="T15" fmla="*/ 268 h 512"/>
                <a:gd name="T16" fmla="*/ 351 w 512"/>
                <a:gd name="T17" fmla="*/ 278 h 512"/>
                <a:gd name="T18" fmla="*/ 343 w 512"/>
                <a:gd name="T19" fmla="*/ 300 h 512"/>
                <a:gd name="T20" fmla="*/ 320 w 512"/>
                <a:gd name="T21" fmla="*/ 308 h 512"/>
                <a:gd name="T22" fmla="*/ 320 w 512"/>
                <a:gd name="T23" fmla="*/ 308 h 512"/>
                <a:gd name="T24" fmla="*/ 320 w 512"/>
                <a:gd name="T25" fmla="*/ 416 h 512"/>
                <a:gd name="T26" fmla="*/ 314 w 512"/>
                <a:gd name="T27" fmla="*/ 425 h 512"/>
                <a:gd name="T28" fmla="*/ 309 w 512"/>
                <a:gd name="T29" fmla="*/ 426 h 512"/>
                <a:gd name="T30" fmla="*/ 304 w 512"/>
                <a:gd name="T31" fmla="*/ 425 h 512"/>
                <a:gd name="T32" fmla="*/ 256 w 512"/>
                <a:gd name="T33" fmla="*/ 396 h 512"/>
                <a:gd name="T34" fmla="*/ 208 w 512"/>
                <a:gd name="T35" fmla="*/ 425 h 512"/>
                <a:gd name="T36" fmla="*/ 197 w 512"/>
                <a:gd name="T37" fmla="*/ 425 h 512"/>
                <a:gd name="T38" fmla="*/ 192 w 512"/>
                <a:gd name="T39" fmla="*/ 416 h 512"/>
                <a:gd name="T40" fmla="*/ 192 w 512"/>
                <a:gd name="T41" fmla="*/ 308 h 512"/>
                <a:gd name="T42" fmla="*/ 191 w 512"/>
                <a:gd name="T43" fmla="*/ 308 h 512"/>
                <a:gd name="T44" fmla="*/ 168 w 512"/>
                <a:gd name="T45" fmla="*/ 300 h 512"/>
                <a:gd name="T46" fmla="*/ 161 w 512"/>
                <a:gd name="T47" fmla="*/ 278 h 512"/>
                <a:gd name="T48" fmla="*/ 160 w 512"/>
                <a:gd name="T49" fmla="*/ 268 h 512"/>
                <a:gd name="T50" fmla="*/ 152 w 512"/>
                <a:gd name="T51" fmla="*/ 263 h 512"/>
                <a:gd name="T52" fmla="*/ 136 w 512"/>
                <a:gd name="T53" fmla="*/ 245 h 512"/>
                <a:gd name="T54" fmla="*/ 141 w 512"/>
                <a:gd name="T55" fmla="*/ 222 h 512"/>
                <a:gd name="T56" fmla="*/ 145 w 512"/>
                <a:gd name="T57" fmla="*/ 213 h 512"/>
                <a:gd name="T58" fmla="*/ 141 w 512"/>
                <a:gd name="T59" fmla="*/ 204 h 512"/>
                <a:gd name="T60" fmla="*/ 136 w 512"/>
                <a:gd name="T61" fmla="*/ 181 h 512"/>
                <a:gd name="T62" fmla="*/ 152 w 512"/>
                <a:gd name="T63" fmla="*/ 163 h 512"/>
                <a:gd name="T64" fmla="*/ 160 w 512"/>
                <a:gd name="T65" fmla="*/ 158 h 512"/>
                <a:gd name="T66" fmla="*/ 161 w 512"/>
                <a:gd name="T67" fmla="*/ 148 h 512"/>
                <a:gd name="T68" fmla="*/ 168 w 512"/>
                <a:gd name="T69" fmla="*/ 126 h 512"/>
                <a:gd name="T70" fmla="*/ 191 w 512"/>
                <a:gd name="T71" fmla="*/ 118 h 512"/>
                <a:gd name="T72" fmla="*/ 200 w 512"/>
                <a:gd name="T73" fmla="*/ 117 h 512"/>
                <a:gd name="T74" fmla="*/ 206 w 512"/>
                <a:gd name="T75" fmla="*/ 110 h 512"/>
                <a:gd name="T76" fmla="*/ 224 w 512"/>
                <a:gd name="T77" fmla="*/ 93 h 512"/>
                <a:gd name="T78" fmla="*/ 247 w 512"/>
                <a:gd name="T79" fmla="*/ 99 h 512"/>
                <a:gd name="T80" fmla="*/ 256 w 512"/>
                <a:gd name="T81" fmla="*/ 102 h 512"/>
                <a:gd name="T82" fmla="*/ 264 w 512"/>
                <a:gd name="T83" fmla="*/ 99 h 512"/>
                <a:gd name="T84" fmla="*/ 288 w 512"/>
                <a:gd name="T85" fmla="*/ 93 h 512"/>
                <a:gd name="T86" fmla="*/ 306 w 512"/>
                <a:gd name="T87" fmla="*/ 110 h 512"/>
                <a:gd name="T88" fmla="*/ 311 w 512"/>
                <a:gd name="T89" fmla="*/ 117 h 512"/>
                <a:gd name="T90" fmla="*/ 320 w 512"/>
                <a:gd name="T91" fmla="*/ 118 h 512"/>
                <a:gd name="T92" fmla="*/ 343 w 512"/>
                <a:gd name="T93" fmla="*/ 126 h 512"/>
                <a:gd name="T94" fmla="*/ 351 w 512"/>
                <a:gd name="T95" fmla="*/ 148 h 512"/>
                <a:gd name="T96" fmla="*/ 352 w 512"/>
                <a:gd name="T97" fmla="*/ 158 h 512"/>
                <a:gd name="T98" fmla="*/ 359 w 512"/>
                <a:gd name="T99" fmla="*/ 163 h 512"/>
                <a:gd name="T100" fmla="*/ 375 w 512"/>
                <a:gd name="T101" fmla="*/ 181 h 512"/>
                <a:gd name="T102" fmla="*/ 370 w 512"/>
                <a:gd name="T103" fmla="*/ 204 h 512"/>
                <a:gd name="T104" fmla="*/ 367 w 512"/>
                <a:gd name="T105" fmla="*/ 213 h 512"/>
                <a:gd name="T106" fmla="*/ 370 w 512"/>
                <a:gd name="T107" fmla="*/ 222 h 512"/>
                <a:gd name="T108" fmla="*/ 375 w 512"/>
                <a:gd name="T109"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5" y="245"/>
                  </a:moveTo>
                  <a:cubicBezTo>
                    <a:pt x="373" y="254"/>
                    <a:pt x="365" y="259"/>
                    <a:pt x="359" y="263"/>
                  </a:cubicBezTo>
                  <a:cubicBezTo>
                    <a:pt x="356" y="265"/>
                    <a:pt x="353" y="267"/>
                    <a:pt x="352" y="268"/>
                  </a:cubicBezTo>
                  <a:cubicBezTo>
                    <a:pt x="351" y="270"/>
                    <a:pt x="351" y="274"/>
                    <a:pt x="351" y="278"/>
                  </a:cubicBezTo>
                  <a:cubicBezTo>
                    <a:pt x="350" y="285"/>
                    <a:pt x="350" y="294"/>
                    <a:pt x="343" y="300"/>
                  </a:cubicBezTo>
                  <a:cubicBezTo>
                    <a:pt x="337" y="307"/>
                    <a:pt x="328" y="307"/>
                    <a:pt x="320" y="308"/>
                  </a:cubicBezTo>
                  <a:cubicBezTo>
                    <a:pt x="320" y="308"/>
                    <a:pt x="320" y="308"/>
                    <a:pt x="320" y="308"/>
                  </a:cubicBezTo>
                  <a:cubicBezTo>
                    <a:pt x="320" y="416"/>
                    <a:pt x="320" y="416"/>
                    <a:pt x="320" y="416"/>
                  </a:cubicBezTo>
                  <a:cubicBezTo>
                    <a:pt x="320" y="420"/>
                    <a:pt x="318" y="423"/>
                    <a:pt x="314" y="425"/>
                  </a:cubicBezTo>
                  <a:cubicBezTo>
                    <a:pt x="313" y="426"/>
                    <a:pt x="311" y="426"/>
                    <a:pt x="309" y="426"/>
                  </a:cubicBezTo>
                  <a:cubicBezTo>
                    <a:pt x="307" y="426"/>
                    <a:pt x="305" y="426"/>
                    <a:pt x="304" y="425"/>
                  </a:cubicBezTo>
                  <a:cubicBezTo>
                    <a:pt x="256" y="396"/>
                    <a:pt x="256" y="396"/>
                    <a:pt x="256" y="396"/>
                  </a:cubicBezTo>
                  <a:cubicBezTo>
                    <a:pt x="208" y="425"/>
                    <a:pt x="208" y="425"/>
                    <a:pt x="208" y="425"/>
                  </a:cubicBezTo>
                  <a:cubicBezTo>
                    <a:pt x="205" y="427"/>
                    <a:pt x="200" y="427"/>
                    <a:pt x="197" y="425"/>
                  </a:cubicBezTo>
                  <a:cubicBezTo>
                    <a:pt x="194" y="423"/>
                    <a:pt x="192" y="420"/>
                    <a:pt x="192" y="416"/>
                  </a:cubicBezTo>
                  <a:cubicBezTo>
                    <a:pt x="192" y="308"/>
                    <a:pt x="192" y="308"/>
                    <a:pt x="192" y="308"/>
                  </a:cubicBezTo>
                  <a:cubicBezTo>
                    <a:pt x="191" y="308"/>
                    <a:pt x="191" y="308"/>
                    <a:pt x="191" y="308"/>
                  </a:cubicBezTo>
                  <a:cubicBezTo>
                    <a:pt x="184" y="307"/>
                    <a:pt x="175" y="307"/>
                    <a:pt x="168" y="300"/>
                  </a:cubicBezTo>
                  <a:cubicBezTo>
                    <a:pt x="162" y="294"/>
                    <a:pt x="161" y="285"/>
                    <a:pt x="161" y="278"/>
                  </a:cubicBezTo>
                  <a:cubicBezTo>
                    <a:pt x="161" y="274"/>
                    <a:pt x="160" y="270"/>
                    <a:pt x="160" y="268"/>
                  </a:cubicBezTo>
                  <a:cubicBezTo>
                    <a:pt x="159" y="267"/>
                    <a:pt x="155" y="265"/>
                    <a:pt x="152" y="263"/>
                  </a:cubicBezTo>
                  <a:cubicBezTo>
                    <a:pt x="146" y="259"/>
                    <a:pt x="139" y="254"/>
                    <a:pt x="136" y="245"/>
                  </a:cubicBezTo>
                  <a:cubicBezTo>
                    <a:pt x="134" y="236"/>
                    <a:pt x="138" y="228"/>
                    <a:pt x="141" y="222"/>
                  </a:cubicBezTo>
                  <a:cubicBezTo>
                    <a:pt x="143" y="219"/>
                    <a:pt x="145" y="215"/>
                    <a:pt x="145" y="213"/>
                  </a:cubicBezTo>
                  <a:cubicBezTo>
                    <a:pt x="145" y="211"/>
                    <a:pt x="143" y="207"/>
                    <a:pt x="141" y="204"/>
                  </a:cubicBezTo>
                  <a:cubicBezTo>
                    <a:pt x="138" y="198"/>
                    <a:pt x="134" y="190"/>
                    <a:pt x="136" y="181"/>
                  </a:cubicBezTo>
                  <a:cubicBezTo>
                    <a:pt x="139" y="172"/>
                    <a:pt x="146" y="167"/>
                    <a:pt x="152" y="163"/>
                  </a:cubicBezTo>
                  <a:cubicBezTo>
                    <a:pt x="155" y="161"/>
                    <a:pt x="159" y="159"/>
                    <a:pt x="160" y="158"/>
                  </a:cubicBezTo>
                  <a:cubicBezTo>
                    <a:pt x="160" y="156"/>
                    <a:pt x="161" y="152"/>
                    <a:pt x="161" y="148"/>
                  </a:cubicBezTo>
                  <a:cubicBezTo>
                    <a:pt x="161" y="141"/>
                    <a:pt x="162" y="132"/>
                    <a:pt x="168" y="126"/>
                  </a:cubicBezTo>
                  <a:cubicBezTo>
                    <a:pt x="175" y="119"/>
                    <a:pt x="184" y="119"/>
                    <a:pt x="191" y="118"/>
                  </a:cubicBezTo>
                  <a:cubicBezTo>
                    <a:pt x="194" y="118"/>
                    <a:pt x="199" y="118"/>
                    <a:pt x="200" y="117"/>
                  </a:cubicBezTo>
                  <a:cubicBezTo>
                    <a:pt x="202" y="116"/>
                    <a:pt x="204" y="112"/>
                    <a:pt x="206" y="110"/>
                  </a:cubicBezTo>
                  <a:cubicBezTo>
                    <a:pt x="210" y="104"/>
                    <a:pt x="215" y="96"/>
                    <a:pt x="224" y="93"/>
                  </a:cubicBezTo>
                  <a:cubicBezTo>
                    <a:pt x="232" y="91"/>
                    <a:pt x="240" y="95"/>
                    <a:pt x="247" y="99"/>
                  </a:cubicBezTo>
                  <a:cubicBezTo>
                    <a:pt x="250" y="100"/>
                    <a:pt x="254" y="102"/>
                    <a:pt x="256" y="102"/>
                  </a:cubicBezTo>
                  <a:cubicBezTo>
                    <a:pt x="257" y="102"/>
                    <a:pt x="262" y="100"/>
                    <a:pt x="264" y="99"/>
                  </a:cubicBezTo>
                  <a:cubicBezTo>
                    <a:pt x="271" y="95"/>
                    <a:pt x="279" y="91"/>
                    <a:pt x="288" y="93"/>
                  </a:cubicBezTo>
                  <a:cubicBezTo>
                    <a:pt x="297" y="96"/>
                    <a:pt x="302" y="104"/>
                    <a:pt x="306" y="110"/>
                  </a:cubicBezTo>
                  <a:cubicBezTo>
                    <a:pt x="307" y="112"/>
                    <a:pt x="310" y="116"/>
                    <a:pt x="311" y="117"/>
                  </a:cubicBezTo>
                  <a:cubicBezTo>
                    <a:pt x="313" y="118"/>
                    <a:pt x="317" y="118"/>
                    <a:pt x="320" y="118"/>
                  </a:cubicBezTo>
                  <a:cubicBezTo>
                    <a:pt x="328" y="119"/>
                    <a:pt x="337" y="119"/>
                    <a:pt x="343" y="126"/>
                  </a:cubicBezTo>
                  <a:cubicBezTo>
                    <a:pt x="350" y="132"/>
                    <a:pt x="350" y="141"/>
                    <a:pt x="351" y="148"/>
                  </a:cubicBezTo>
                  <a:cubicBezTo>
                    <a:pt x="351" y="152"/>
                    <a:pt x="351" y="156"/>
                    <a:pt x="352" y="158"/>
                  </a:cubicBezTo>
                  <a:cubicBezTo>
                    <a:pt x="353" y="159"/>
                    <a:pt x="356" y="161"/>
                    <a:pt x="359" y="163"/>
                  </a:cubicBezTo>
                  <a:cubicBezTo>
                    <a:pt x="365" y="167"/>
                    <a:pt x="373" y="172"/>
                    <a:pt x="375" y="181"/>
                  </a:cubicBezTo>
                  <a:cubicBezTo>
                    <a:pt x="378" y="190"/>
                    <a:pt x="373" y="198"/>
                    <a:pt x="370" y="204"/>
                  </a:cubicBezTo>
                  <a:cubicBezTo>
                    <a:pt x="369" y="207"/>
                    <a:pt x="367" y="211"/>
                    <a:pt x="367" y="213"/>
                  </a:cubicBezTo>
                  <a:cubicBezTo>
                    <a:pt x="367" y="215"/>
                    <a:pt x="369" y="219"/>
                    <a:pt x="370" y="222"/>
                  </a:cubicBezTo>
                  <a:cubicBezTo>
                    <a:pt x="373" y="228"/>
                    <a:pt x="378" y="236"/>
                    <a:pt x="375" y="24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grpSp>
        <p:nvGrpSpPr>
          <p:cNvPr id="273" name="Education_Fill_14">
            <a:extLst>
              <a:ext uri="{FF2B5EF4-FFF2-40B4-BE49-F238E27FC236}">
                <a16:creationId xmlns:a16="http://schemas.microsoft.com/office/drawing/2014/main" id="{8461CA91-FF19-4A8C-B141-E2D3DEFCDD15}"/>
              </a:ext>
            </a:extLst>
          </p:cNvPr>
          <p:cNvGrpSpPr>
            <a:grpSpLocks noChangeAspect="1"/>
          </p:cNvGrpSpPr>
          <p:nvPr/>
        </p:nvGrpSpPr>
        <p:grpSpPr bwMode="auto">
          <a:xfrm>
            <a:off x="698555" y="5079976"/>
            <a:ext cx="279403" cy="279397"/>
            <a:chOff x="6210" y="2696"/>
            <a:chExt cx="340" cy="340"/>
          </a:xfrm>
          <a:solidFill>
            <a:srgbClr val="75787B"/>
          </a:solidFill>
        </p:grpSpPr>
        <p:sp>
          <p:nvSpPr>
            <p:cNvPr id="274" name="Freeform 682">
              <a:extLst>
                <a:ext uri="{FF2B5EF4-FFF2-40B4-BE49-F238E27FC236}">
                  <a16:creationId xmlns:a16="http://schemas.microsoft.com/office/drawing/2014/main" id="{AD8B0160-0304-4213-B9D1-90C2B88DE4D7}"/>
                </a:ext>
              </a:extLst>
            </p:cNvPr>
            <p:cNvSpPr>
              <a:spLocks/>
            </p:cNvSpPr>
            <p:nvPr/>
          </p:nvSpPr>
          <p:spPr bwMode="auto">
            <a:xfrm>
              <a:off x="6351" y="2911"/>
              <a:ext cx="57" cy="49"/>
            </a:xfrm>
            <a:custGeom>
              <a:avLst/>
              <a:gdLst>
                <a:gd name="T0" fmla="*/ 51 w 85"/>
                <a:gd name="T1" fmla="*/ 3 h 73"/>
                <a:gd name="T2" fmla="*/ 43 w 85"/>
                <a:gd name="T3" fmla="*/ 0 h 73"/>
                <a:gd name="T4" fmla="*/ 34 w 85"/>
                <a:gd name="T5" fmla="*/ 3 h 73"/>
                <a:gd name="T6" fmla="*/ 16 w 85"/>
                <a:gd name="T7" fmla="*/ 9 h 73"/>
                <a:gd name="T8" fmla="*/ 11 w 85"/>
                <a:gd name="T9" fmla="*/ 9 h 73"/>
                <a:gd name="T10" fmla="*/ 0 w 85"/>
                <a:gd name="T11" fmla="*/ 2 h 73"/>
                <a:gd name="T12" fmla="*/ 0 w 85"/>
                <a:gd name="T13" fmla="*/ 73 h 73"/>
                <a:gd name="T14" fmla="*/ 37 w 85"/>
                <a:gd name="T15" fmla="*/ 51 h 73"/>
                <a:gd name="T16" fmla="*/ 48 w 85"/>
                <a:gd name="T17" fmla="*/ 51 h 73"/>
                <a:gd name="T18" fmla="*/ 85 w 85"/>
                <a:gd name="T19" fmla="*/ 73 h 73"/>
                <a:gd name="T20" fmla="*/ 85 w 85"/>
                <a:gd name="T21" fmla="*/ 2 h 73"/>
                <a:gd name="T22" fmla="*/ 75 w 85"/>
                <a:gd name="T23" fmla="*/ 9 h 73"/>
                <a:gd name="T24" fmla="*/ 51 w 85"/>
                <a:gd name="T25"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3">
                  <a:moveTo>
                    <a:pt x="51" y="3"/>
                  </a:moveTo>
                  <a:cubicBezTo>
                    <a:pt x="49" y="2"/>
                    <a:pt x="44" y="0"/>
                    <a:pt x="43" y="0"/>
                  </a:cubicBezTo>
                  <a:cubicBezTo>
                    <a:pt x="41" y="0"/>
                    <a:pt x="37" y="2"/>
                    <a:pt x="34" y="3"/>
                  </a:cubicBezTo>
                  <a:cubicBezTo>
                    <a:pt x="29" y="6"/>
                    <a:pt x="23" y="9"/>
                    <a:pt x="16" y="9"/>
                  </a:cubicBezTo>
                  <a:cubicBezTo>
                    <a:pt x="14" y="9"/>
                    <a:pt x="12" y="9"/>
                    <a:pt x="11" y="9"/>
                  </a:cubicBezTo>
                  <a:cubicBezTo>
                    <a:pt x="6" y="7"/>
                    <a:pt x="3" y="5"/>
                    <a:pt x="0" y="2"/>
                  </a:cubicBezTo>
                  <a:cubicBezTo>
                    <a:pt x="0" y="73"/>
                    <a:pt x="0" y="73"/>
                    <a:pt x="0" y="73"/>
                  </a:cubicBezTo>
                  <a:cubicBezTo>
                    <a:pt x="37" y="51"/>
                    <a:pt x="37" y="51"/>
                    <a:pt x="37" y="51"/>
                  </a:cubicBezTo>
                  <a:cubicBezTo>
                    <a:pt x="41" y="49"/>
                    <a:pt x="45" y="49"/>
                    <a:pt x="48" y="51"/>
                  </a:cubicBezTo>
                  <a:cubicBezTo>
                    <a:pt x="85" y="73"/>
                    <a:pt x="85" y="73"/>
                    <a:pt x="85" y="73"/>
                  </a:cubicBezTo>
                  <a:cubicBezTo>
                    <a:pt x="85" y="2"/>
                    <a:pt x="85" y="2"/>
                    <a:pt x="85" y="2"/>
                  </a:cubicBezTo>
                  <a:cubicBezTo>
                    <a:pt x="82" y="5"/>
                    <a:pt x="79" y="7"/>
                    <a:pt x="75" y="9"/>
                  </a:cubicBezTo>
                  <a:cubicBezTo>
                    <a:pt x="66" y="11"/>
                    <a:pt x="58" y="7"/>
                    <a:pt x="51"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75" name="Freeform 683">
              <a:extLst>
                <a:ext uri="{FF2B5EF4-FFF2-40B4-BE49-F238E27FC236}">
                  <a16:creationId xmlns:a16="http://schemas.microsoft.com/office/drawing/2014/main" id="{CB932F6E-8CEB-408E-B2B0-49CDEFF7C185}"/>
                </a:ext>
              </a:extLst>
            </p:cNvPr>
            <p:cNvSpPr>
              <a:spLocks noEditPoints="1"/>
            </p:cNvSpPr>
            <p:nvPr/>
          </p:nvSpPr>
          <p:spPr bwMode="auto">
            <a:xfrm>
              <a:off x="6314" y="2772"/>
              <a:ext cx="132" cy="131"/>
            </a:xfrm>
            <a:custGeom>
              <a:avLst/>
              <a:gdLst>
                <a:gd name="T0" fmla="*/ 188 w 198"/>
                <a:gd name="T1" fmla="*/ 99 h 198"/>
                <a:gd name="T2" fmla="*/ 194 w 198"/>
                <a:gd name="T3" fmla="*/ 81 h 198"/>
                <a:gd name="T4" fmla="*/ 198 w 198"/>
                <a:gd name="T5" fmla="*/ 72 h 198"/>
                <a:gd name="T6" fmla="*/ 190 w 198"/>
                <a:gd name="T7" fmla="*/ 67 h 198"/>
                <a:gd name="T8" fmla="*/ 176 w 198"/>
                <a:gd name="T9" fmla="*/ 54 h 198"/>
                <a:gd name="T10" fmla="*/ 172 w 198"/>
                <a:gd name="T11" fmla="*/ 36 h 198"/>
                <a:gd name="T12" fmla="*/ 171 w 198"/>
                <a:gd name="T13" fmla="*/ 26 h 198"/>
                <a:gd name="T14" fmla="*/ 162 w 198"/>
                <a:gd name="T15" fmla="*/ 25 h 198"/>
                <a:gd name="T16" fmla="*/ 143 w 198"/>
                <a:gd name="T17" fmla="*/ 21 h 198"/>
                <a:gd name="T18" fmla="*/ 131 w 198"/>
                <a:gd name="T19" fmla="*/ 7 h 198"/>
                <a:gd name="T20" fmla="*/ 125 w 198"/>
                <a:gd name="T21" fmla="*/ 0 h 198"/>
                <a:gd name="T22" fmla="*/ 117 w 198"/>
                <a:gd name="T23" fmla="*/ 4 h 198"/>
                <a:gd name="T24" fmla="*/ 99 w 198"/>
                <a:gd name="T25" fmla="*/ 9 h 198"/>
                <a:gd name="T26" fmla="*/ 80 w 198"/>
                <a:gd name="T27" fmla="*/ 5 h 198"/>
                <a:gd name="T28" fmla="*/ 72 w 198"/>
                <a:gd name="T29" fmla="*/ 3 h 198"/>
                <a:gd name="T30" fmla="*/ 72 w 198"/>
                <a:gd name="T31" fmla="*/ 3 h 198"/>
                <a:gd name="T32" fmla="*/ 67 w 198"/>
                <a:gd name="T33" fmla="*/ 9 h 198"/>
                <a:gd name="T34" fmla="*/ 54 w 198"/>
                <a:gd name="T35" fmla="*/ 22 h 198"/>
                <a:gd name="T36" fmla="*/ 35 w 198"/>
                <a:gd name="T37" fmla="*/ 26 h 198"/>
                <a:gd name="T38" fmla="*/ 26 w 198"/>
                <a:gd name="T39" fmla="*/ 27 h 198"/>
                <a:gd name="T40" fmla="*/ 25 w 198"/>
                <a:gd name="T41" fmla="*/ 36 h 198"/>
                <a:gd name="T42" fmla="*/ 21 w 198"/>
                <a:gd name="T43" fmla="*/ 54 h 198"/>
                <a:gd name="T44" fmla="*/ 7 w 198"/>
                <a:gd name="T45" fmla="*/ 67 h 198"/>
                <a:gd name="T46" fmla="*/ 0 w 198"/>
                <a:gd name="T47" fmla="*/ 73 h 198"/>
                <a:gd name="T48" fmla="*/ 3 w 198"/>
                <a:gd name="T49" fmla="*/ 81 h 198"/>
                <a:gd name="T50" fmla="*/ 9 w 198"/>
                <a:gd name="T51" fmla="*/ 99 h 198"/>
                <a:gd name="T52" fmla="*/ 3 w 198"/>
                <a:gd name="T53" fmla="*/ 117 h 198"/>
                <a:gd name="T54" fmla="*/ 0 w 198"/>
                <a:gd name="T55" fmla="*/ 126 h 198"/>
                <a:gd name="T56" fmla="*/ 7 w 198"/>
                <a:gd name="T57" fmla="*/ 131 h 198"/>
                <a:gd name="T58" fmla="*/ 21 w 198"/>
                <a:gd name="T59" fmla="*/ 144 h 198"/>
                <a:gd name="T60" fmla="*/ 25 w 198"/>
                <a:gd name="T61" fmla="*/ 162 h 198"/>
                <a:gd name="T62" fmla="*/ 26 w 198"/>
                <a:gd name="T63" fmla="*/ 172 h 198"/>
                <a:gd name="T64" fmla="*/ 35 w 198"/>
                <a:gd name="T65" fmla="*/ 173 h 198"/>
                <a:gd name="T66" fmla="*/ 54 w 198"/>
                <a:gd name="T67" fmla="*/ 177 h 198"/>
                <a:gd name="T68" fmla="*/ 67 w 198"/>
                <a:gd name="T69" fmla="*/ 191 h 198"/>
                <a:gd name="T70" fmla="*/ 72 w 198"/>
                <a:gd name="T71" fmla="*/ 198 h 198"/>
                <a:gd name="T72" fmla="*/ 80 w 198"/>
                <a:gd name="T73" fmla="*/ 194 h 198"/>
                <a:gd name="T74" fmla="*/ 99 w 198"/>
                <a:gd name="T75" fmla="*/ 189 h 198"/>
                <a:gd name="T76" fmla="*/ 117 w 198"/>
                <a:gd name="T77" fmla="*/ 193 h 198"/>
                <a:gd name="T78" fmla="*/ 125 w 198"/>
                <a:gd name="T79" fmla="*/ 195 h 198"/>
                <a:gd name="T80" fmla="*/ 125 w 198"/>
                <a:gd name="T81" fmla="*/ 195 h 198"/>
                <a:gd name="T82" fmla="*/ 131 w 198"/>
                <a:gd name="T83" fmla="*/ 189 h 198"/>
                <a:gd name="T84" fmla="*/ 143 w 198"/>
                <a:gd name="T85" fmla="*/ 176 h 198"/>
                <a:gd name="T86" fmla="*/ 162 w 198"/>
                <a:gd name="T87" fmla="*/ 172 h 198"/>
                <a:gd name="T88" fmla="*/ 171 w 198"/>
                <a:gd name="T89" fmla="*/ 171 h 198"/>
                <a:gd name="T90" fmla="*/ 172 w 198"/>
                <a:gd name="T91" fmla="*/ 162 h 198"/>
                <a:gd name="T92" fmla="*/ 176 w 198"/>
                <a:gd name="T93" fmla="*/ 144 h 198"/>
                <a:gd name="T94" fmla="*/ 190 w 198"/>
                <a:gd name="T95" fmla="*/ 131 h 198"/>
                <a:gd name="T96" fmla="*/ 198 w 198"/>
                <a:gd name="T97" fmla="*/ 125 h 198"/>
                <a:gd name="T98" fmla="*/ 194 w 198"/>
                <a:gd name="T99" fmla="*/ 117 h 198"/>
                <a:gd name="T100" fmla="*/ 188 w 198"/>
                <a:gd name="T101" fmla="*/ 99 h 198"/>
                <a:gd name="T102" fmla="*/ 99 w 198"/>
                <a:gd name="T103" fmla="*/ 152 h 198"/>
                <a:gd name="T104" fmla="*/ 45 w 198"/>
                <a:gd name="T105" fmla="*/ 99 h 198"/>
                <a:gd name="T106" fmla="*/ 99 w 198"/>
                <a:gd name="T107" fmla="*/ 46 h 198"/>
                <a:gd name="T108" fmla="*/ 152 w 198"/>
                <a:gd name="T109" fmla="*/ 99 h 198"/>
                <a:gd name="T110" fmla="*/ 99 w 198"/>
                <a:gd name="T111" fmla="*/ 15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8" h="198">
                  <a:moveTo>
                    <a:pt x="188" y="99"/>
                  </a:moveTo>
                  <a:cubicBezTo>
                    <a:pt x="188" y="92"/>
                    <a:pt x="191" y="86"/>
                    <a:pt x="194" y="81"/>
                  </a:cubicBezTo>
                  <a:cubicBezTo>
                    <a:pt x="195" y="78"/>
                    <a:pt x="198" y="74"/>
                    <a:pt x="198" y="72"/>
                  </a:cubicBezTo>
                  <a:cubicBezTo>
                    <a:pt x="197" y="71"/>
                    <a:pt x="193" y="69"/>
                    <a:pt x="190" y="67"/>
                  </a:cubicBezTo>
                  <a:cubicBezTo>
                    <a:pt x="185" y="64"/>
                    <a:pt x="180" y="60"/>
                    <a:pt x="176" y="54"/>
                  </a:cubicBezTo>
                  <a:cubicBezTo>
                    <a:pt x="173" y="48"/>
                    <a:pt x="173" y="42"/>
                    <a:pt x="172" y="36"/>
                  </a:cubicBezTo>
                  <a:cubicBezTo>
                    <a:pt x="172" y="33"/>
                    <a:pt x="172" y="28"/>
                    <a:pt x="171" y="26"/>
                  </a:cubicBezTo>
                  <a:cubicBezTo>
                    <a:pt x="170" y="26"/>
                    <a:pt x="165" y="26"/>
                    <a:pt x="162" y="25"/>
                  </a:cubicBezTo>
                  <a:cubicBezTo>
                    <a:pt x="156" y="25"/>
                    <a:pt x="149" y="25"/>
                    <a:pt x="143" y="21"/>
                  </a:cubicBezTo>
                  <a:cubicBezTo>
                    <a:pt x="138" y="18"/>
                    <a:pt x="134" y="12"/>
                    <a:pt x="131" y="7"/>
                  </a:cubicBezTo>
                  <a:cubicBezTo>
                    <a:pt x="129" y="5"/>
                    <a:pt x="126" y="1"/>
                    <a:pt x="125" y="0"/>
                  </a:cubicBezTo>
                  <a:cubicBezTo>
                    <a:pt x="124" y="0"/>
                    <a:pt x="120" y="2"/>
                    <a:pt x="117" y="4"/>
                  </a:cubicBezTo>
                  <a:cubicBezTo>
                    <a:pt x="112" y="6"/>
                    <a:pt x="106" y="9"/>
                    <a:pt x="99" y="9"/>
                  </a:cubicBezTo>
                  <a:cubicBezTo>
                    <a:pt x="92" y="9"/>
                    <a:pt x="86" y="8"/>
                    <a:pt x="80" y="5"/>
                  </a:cubicBezTo>
                  <a:cubicBezTo>
                    <a:pt x="78" y="4"/>
                    <a:pt x="73" y="3"/>
                    <a:pt x="72" y="3"/>
                  </a:cubicBezTo>
                  <a:cubicBezTo>
                    <a:pt x="72" y="3"/>
                    <a:pt x="72" y="3"/>
                    <a:pt x="72" y="3"/>
                  </a:cubicBezTo>
                  <a:cubicBezTo>
                    <a:pt x="71" y="3"/>
                    <a:pt x="68" y="6"/>
                    <a:pt x="67" y="9"/>
                  </a:cubicBezTo>
                  <a:cubicBezTo>
                    <a:pt x="63" y="14"/>
                    <a:pt x="60" y="19"/>
                    <a:pt x="54" y="22"/>
                  </a:cubicBezTo>
                  <a:cubicBezTo>
                    <a:pt x="48" y="26"/>
                    <a:pt x="41" y="26"/>
                    <a:pt x="35" y="26"/>
                  </a:cubicBezTo>
                  <a:cubicBezTo>
                    <a:pt x="32" y="26"/>
                    <a:pt x="27" y="26"/>
                    <a:pt x="26" y="27"/>
                  </a:cubicBezTo>
                  <a:cubicBezTo>
                    <a:pt x="26" y="28"/>
                    <a:pt x="25" y="33"/>
                    <a:pt x="25" y="36"/>
                  </a:cubicBezTo>
                  <a:cubicBezTo>
                    <a:pt x="25" y="42"/>
                    <a:pt x="24" y="48"/>
                    <a:pt x="21" y="54"/>
                  </a:cubicBezTo>
                  <a:cubicBezTo>
                    <a:pt x="18" y="60"/>
                    <a:pt x="12" y="64"/>
                    <a:pt x="7" y="67"/>
                  </a:cubicBezTo>
                  <a:cubicBezTo>
                    <a:pt x="5" y="69"/>
                    <a:pt x="0" y="71"/>
                    <a:pt x="0" y="73"/>
                  </a:cubicBezTo>
                  <a:cubicBezTo>
                    <a:pt x="0" y="74"/>
                    <a:pt x="2" y="78"/>
                    <a:pt x="3" y="81"/>
                  </a:cubicBezTo>
                  <a:cubicBezTo>
                    <a:pt x="6" y="86"/>
                    <a:pt x="9" y="92"/>
                    <a:pt x="9" y="99"/>
                  </a:cubicBezTo>
                  <a:cubicBezTo>
                    <a:pt x="9" y="106"/>
                    <a:pt x="6" y="112"/>
                    <a:pt x="3" y="117"/>
                  </a:cubicBezTo>
                  <a:cubicBezTo>
                    <a:pt x="2" y="120"/>
                    <a:pt x="0" y="124"/>
                    <a:pt x="0" y="126"/>
                  </a:cubicBezTo>
                  <a:cubicBezTo>
                    <a:pt x="0" y="127"/>
                    <a:pt x="5" y="129"/>
                    <a:pt x="7" y="131"/>
                  </a:cubicBezTo>
                  <a:cubicBezTo>
                    <a:pt x="12" y="134"/>
                    <a:pt x="18" y="138"/>
                    <a:pt x="21" y="144"/>
                  </a:cubicBezTo>
                  <a:cubicBezTo>
                    <a:pt x="24" y="150"/>
                    <a:pt x="25" y="156"/>
                    <a:pt x="25" y="162"/>
                  </a:cubicBezTo>
                  <a:cubicBezTo>
                    <a:pt x="25" y="165"/>
                    <a:pt x="26" y="170"/>
                    <a:pt x="26" y="172"/>
                  </a:cubicBezTo>
                  <a:cubicBezTo>
                    <a:pt x="27" y="172"/>
                    <a:pt x="32" y="172"/>
                    <a:pt x="35" y="173"/>
                  </a:cubicBezTo>
                  <a:cubicBezTo>
                    <a:pt x="41" y="173"/>
                    <a:pt x="48" y="173"/>
                    <a:pt x="54" y="177"/>
                  </a:cubicBezTo>
                  <a:cubicBezTo>
                    <a:pt x="60" y="180"/>
                    <a:pt x="63" y="186"/>
                    <a:pt x="67" y="191"/>
                  </a:cubicBezTo>
                  <a:cubicBezTo>
                    <a:pt x="68" y="193"/>
                    <a:pt x="71" y="197"/>
                    <a:pt x="72" y="198"/>
                  </a:cubicBezTo>
                  <a:cubicBezTo>
                    <a:pt x="73" y="198"/>
                    <a:pt x="78" y="196"/>
                    <a:pt x="80" y="194"/>
                  </a:cubicBezTo>
                  <a:cubicBezTo>
                    <a:pt x="86" y="192"/>
                    <a:pt x="92" y="189"/>
                    <a:pt x="99" y="189"/>
                  </a:cubicBezTo>
                  <a:cubicBezTo>
                    <a:pt x="106" y="189"/>
                    <a:pt x="112" y="190"/>
                    <a:pt x="117" y="193"/>
                  </a:cubicBezTo>
                  <a:cubicBezTo>
                    <a:pt x="120" y="194"/>
                    <a:pt x="124" y="195"/>
                    <a:pt x="125" y="195"/>
                  </a:cubicBezTo>
                  <a:cubicBezTo>
                    <a:pt x="125" y="195"/>
                    <a:pt x="125" y="195"/>
                    <a:pt x="125" y="195"/>
                  </a:cubicBezTo>
                  <a:cubicBezTo>
                    <a:pt x="126" y="195"/>
                    <a:pt x="129" y="192"/>
                    <a:pt x="131" y="189"/>
                  </a:cubicBezTo>
                  <a:cubicBezTo>
                    <a:pt x="134" y="184"/>
                    <a:pt x="138" y="179"/>
                    <a:pt x="143" y="176"/>
                  </a:cubicBezTo>
                  <a:cubicBezTo>
                    <a:pt x="149" y="172"/>
                    <a:pt x="156" y="172"/>
                    <a:pt x="162" y="172"/>
                  </a:cubicBezTo>
                  <a:cubicBezTo>
                    <a:pt x="165" y="172"/>
                    <a:pt x="170" y="172"/>
                    <a:pt x="171" y="171"/>
                  </a:cubicBezTo>
                  <a:cubicBezTo>
                    <a:pt x="172" y="170"/>
                    <a:pt x="172" y="165"/>
                    <a:pt x="172" y="162"/>
                  </a:cubicBezTo>
                  <a:cubicBezTo>
                    <a:pt x="173" y="156"/>
                    <a:pt x="173" y="150"/>
                    <a:pt x="176" y="144"/>
                  </a:cubicBezTo>
                  <a:cubicBezTo>
                    <a:pt x="180" y="138"/>
                    <a:pt x="185" y="134"/>
                    <a:pt x="190" y="131"/>
                  </a:cubicBezTo>
                  <a:cubicBezTo>
                    <a:pt x="193" y="129"/>
                    <a:pt x="197" y="127"/>
                    <a:pt x="198" y="125"/>
                  </a:cubicBezTo>
                  <a:cubicBezTo>
                    <a:pt x="198" y="124"/>
                    <a:pt x="195" y="120"/>
                    <a:pt x="194" y="117"/>
                  </a:cubicBezTo>
                  <a:cubicBezTo>
                    <a:pt x="191" y="112"/>
                    <a:pt x="188" y="106"/>
                    <a:pt x="188" y="99"/>
                  </a:cubicBezTo>
                  <a:close/>
                  <a:moveTo>
                    <a:pt x="99" y="152"/>
                  </a:moveTo>
                  <a:cubicBezTo>
                    <a:pt x="69" y="152"/>
                    <a:pt x="45" y="128"/>
                    <a:pt x="45" y="99"/>
                  </a:cubicBezTo>
                  <a:cubicBezTo>
                    <a:pt x="45" y="70"/>
                    <a:pt x="69" y="46"/>
                    <a:pt x="99" y="46"/>
                  </a:cubicBezTo>
                  <a:cubicBezTo>
                    <a:pt x="128" y="46"/>
                    <a:pt x="152" y="70"/>
                    <a:pt x="152" y="99"/>
                  </a:cubicBezTo>
                  <a:cubicBezTo>
                    <a:pt x="152" y="128"/>
                    <a:pt x="128" y="152"/>
                    <a:pt x="99"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76" name="Oval 684">
              <a:extLst>
                <a:ext uri="{FF2B5EF4-FFF2-40B4-BE49-F238E27FC236}">
                  <a16:creationId xmlns:a16="http://schemas.microsoft.com/office/drawing/2014/main" id="{14D569E2-8244-4E79-90D2-DD2885EBD28D}"/>
                </a:ext>
              </a:extLst>
            </p:cNvPr>
            <p:cNvSpPr>
              <a:spLocks noChangeArrowheads="1"/>
            </p:cNvSpPr>
            <p:nvPr/>
          </p:nvSpPr>
          <p:spPr bwMode="auto">
            <a:xfrm>
              <a:off x="6359" y="2816"/>
              <a:ext cx="42" cy="4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77" name="Freeform 685">
              <a:extLst>
                <a:ext uri="{FF2B5EF4-FFF2-40B4-BE49-F238E27FC236}">
                  <a16:creationId xmlns:a16="http://schemas.microsoft.com/office/drawing/2014/main" id="{D242C2CD-4B44-4562-B157-6B7B88FB41B4}"/>
                </a:ext>
              </a:extLst>
            </p:cNvPr>
            <p:cNvSpPr>
              <a:spLocks noEditPoints="1"/>
            </p:cNvSpPr>
            <p:nvPr/>
          </p:nvSpPr>
          <p:spPr bwMode="auto">
            <a:xfrm>
              <a:off x="6210" y="2696"/>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5 w 512"/>
                <a:gd name="T11" fmla="*/ 245 h 512"/>
                <a:gd name="T12" fmla="*/ 359 w 512"/>
                <a:gd name="T13" fmla="*/ 263 h 512"/>
                <a:gd name="T14" fmla="*/ 352 w 512"/>
                <a:gd name="T15" fmla="*/ 268 h 512"/>
                <a:gd name="T16" fmla="*/ 351 w 512"/>
                <a:gd name="T17" fmla="*/ 278 h 512"/>
                <a:gd name="T18" fmla="*/ 343 w 512"/>
                <a:gd name="T19" fmla="*/ 300 h 512"/>
                <a:gd name="T20" fmla="*/ 320 w 512"/>
                <a:gd name="T21" fmla="*/ 308 h 512"/>
                <a:gd name="T22" fmla="*/ 320 w 512"/>
                <a:gd name="T23" fmla="*/ 308 h 512"/>
                <a:gd name="T24" fmla="*/ 320 w 512"/>
                <a:gd name="T25" fmla="*/ 416 h 512"/>
                <a:gd name="T26" fmla="*/ 314 w 512"/>
                <a:gd name="T27" fmla="*/ 425 h 512"/>
                <a:gd name="T28" fmla="*/ 309 w 512"/>
                <a:gd name="T29" fmla="*/ 426 h 512"/>
                <a:gd name="T30" fmla="*/ 304 w 512"/>
                <a:gd name="T31" fmla="*/ 425 h 512"/>
                <a:gd name="T32" fmla="*/ 256 w 512"/>
                <a:gd name="T33" fmla="*/ 396 h 512"/>
                <a:gd name="T34" fmla="*/ 208 w 512"/>
                <a:gd name="T35" fmla="*/ 425 h 512"/>
                <a:gd name="T36" fmla="*/ 197 w 512"/>
                <a:gd name="T37" fmla="*/ 425 h 512"/>
                <a:gd name="T38" fmla="*/ 192 w 512"/>
                <a:gd name="T39" fmla="*/ 416 h 512"/>
                <a:gd name="T40" fmla="*/ 192 w 512"/>
                <a:gd name="T41" fmla="*/ 308 h 512"/>
                <a:gd name="T42" fmla="*/ 191 w 512"/>
                <a:gd name="T43" fmla="*/ 308 h 512"/>
                <a:gd name="T44" fmla="*/ 168 w 512"/>
                <a:gd name="T45" fmla="*/ 300 h 512"/>
                <a:gd name="T46" fmla="*/ 161 w 512"/>
                <a:gd name="T47" fmla="*/ 278 h 512"/>
                <a:gd name="T48" fmla="*/ 160 w 512"/>
                <a:gd name="T49" fmla="*/ 268 h 512"/>
                <a:gd name="T50" fmla="*/ 152 w 512"/>
                <a:gd name="T51" fmla="*/ 263 h 512"/>
                <a:gd name="T52" fmla="*/ 136 w 512"/>
                <a:gd name="T53" fmla="*/ 245 h 512"/>
                <a:gd name="T54" fmla="*/ 141 w 512"/>
                <a:gd name="T55" fmla="*/ 222 h 512"/>
                <a:gd name="T56" fmla="*/ 145 w 512"/>
                <a:gd name="T57" fmla="*/ 213 h 512"/>
                <a:gd name="T58" fmla="*/ 141 w 512"/>
                <a:gd name="T59" fmla="*/ 204 h 512"/>
                <a:gd name="T60" fmla="*/ 136 w 512"/>
                <a:gd name="T61" fmla="*/ 181 h 512"/>
                <a:gd name="T62" fmla="*/ 152 w 512"/>
                <a:gd name="T63" fmla="*/ 163 h 512"/>
                <a:gd name="T64" fmla="*/ 160 w 512"/>
                <a:gd name="T65" fmla="*/ 158 h 512"/>
                <a:gd name="T66" fmla="*/ 161 w 512"/>
                <a:gd name="T67" fmla="*/ 148 h 512"/>
                <a:gd name="T68" fmla="*/ 168 w 512"/>
                <a:gd name="T69" fmla="*/ 126 h 512"/>
                <a:gd name="T70" fmla="*/ 191 w 512"/>
                <a:gd name="T71" fmla="*/ 118 h 512"/>
                <a:gd name="T72" fmla="*/ 200 w 512"/>
                <a:gd name="T73" fmla="*/ 117 h 512"/>
                <a:gd name="T74" fmla="*/ 206 w 512"/>
                <a:gd name="T75" fmla="*/ 110 h 512"/>
                <a:gd name="T76" fmla="*/ 224 w 512"/>
                <a:gd name="T77" fmla="*/ 93 h 512"/>
                <a:gd name="T78" fmla="*/ 247 w 512"/>
                <a:gd name="T79" fmla="*/ 99 h 512"/>
                <a:gd name="T80" fmla="*/ 256 w 512"/>
                <a:gd name="T81" fmla="*/ 102 h 512"/>
                <a:gd name="T82" fmla="*/ 264 w 512"/>
                <a:gd name="T83" fmla="*/ 99 h 512"/>
                <a:gd name="T84" fmla="*/ 288 w 512"/>
                <a:gd name="T85" fmla="*/ 93 h 512"/>
                <a:gd name="T86" fmla="*/ 306 w 512"/>
                <a:gd name="T87" fmla="*/ 110 h 512"/>
                <a:gd name="T88" fmla="*/ 311 w 512"/>
                <a:gd name="T89" fmla="*/ 117 h 512"/>
                <a:gd name="T90" fmla="*/ 320 w 512"/>
                <a:gd name="T91" fmla="*/ 118 h 512"/>
                <a:gd name="T92" fmla="*/ 343 w 512"/>
                <a:gd name="T93" fmla="*/ 126 h 512"/>
                <a:gd name="T94" fmla="*/ 351 w 512"/>
                <a:gd name="T95" fmla="*/ 148 h 512"/>
                <a:gd name="T96" fmla="*/ 352 w 512"/>
                <a:gd name="T97" fmla="*/ 158 h 512"/>
                <a:gd name="T98" fmla="*/ 359 w 512"/>
                <a:gd name="T99" fmla="*/ 163 h 512"/>
                <a:gd name="T100" fmla="*/ 375 w 512"/>
                <a:gd name="T101" fmla="*/ 181 h 512"/>
                <a:gd name="T102" fmla="*/ 370 w 512"/>
                <a:gd name="T103" fmla="*/ 204 h 512"/>
                <a:gd name="T104" fmla="*/ 367 w 512"/>
                <a:gd name="T105" fmla="*/ 213 h 512"/>
                <a:gd name="T106" fmla="*/ 370 w 512"/>
                <a:gd name="T107" fmla="*/ 222 h 512"/>
                <a:gd name="T108" fmla="*/ 375 w 512"/>
                <a:gd name="T109"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5" y="245"/>
                  </a:moveTo>
                  <a:cubicBezTo>
                    <a:pt x="373" y="254"/>
                    <a:pt x="365" y="259"/>
                    <a:pt x="359" y="263"/>
                  </a:cubicBezTo>
                  <a:cubicBezTo>
                    <a:pt x="356" y="265"/>
                    <a:pt x="353" y="267"/>
                    <a:pt x="352" y="268"/>
                  </a:cubicBezTo>
                  <a:cubicBezTo>
                    <a:pt x="351" y="270"/>
                    <a:pt x="351" y="274"/>
                    <a:pt x="351" y="278"/>
                  </a:cubicBezTo>
                  <a:cubicBezTo>
                    <a:pt x="350" y="285"/>
                    <a:pt x="350" y="294"/>
                    <a:pt x="343" y="300"/>
                  </a:cubicBezTo>
                  <a:cubicBezTo>
                    <a:pt x="337" y="307"/>
                    <a:pt x="328" y="307"/>
                    <a:pt x="320" y="308"/>
                  </a:cubicBezTo>
                  <a:cubicBezTo>
                    <a:pt x="320" y="308"/>
                    <a:pt x="320" y="308"/>
                    <a:pt x="320" y="308"/>
                  </a:cubicBezTo>
                  <a:cubicBezTo>
                    <a:pt x="320" y="416"/>
                    <a:pt x="320" y="416"/>
                    <a:pt x="320" y="416"/>
                  </a:cubicBezTo>
                  <a:cubicBezTo>
                    <a:pt x="320" y="420"/>
                    <a:pt x="318" y="423"/>
                    <a:pt x="314" y="425"/>
                  </a:cubicBezTo>
                  <a:cubicBezTo>
                    <a:pt x="313" y="426"/>
                    <a:pt x="311" y="426"/>
                    <a:pt x="309" y="426"/>
                  </a:cubicBezTo>
                  <a:cubicBezTo>
                    <a:pt x="307" y="426"/>
                    <a:pt x="305" y="426"/>
                    <a:pt x="304" y="425"/>
                  </a:cubicBezTo>
                  <a:cubicBezTo>
                    <a:pt x="256" y="396"/>
                    <a:pt x="256" y="396"/>
                    <a:pt x="256" y="396"/>
                  </a:cubicBezTo>
                  <a:cubicBezTo>
                    <a:pt x="208" y="425"/>
                    <a:pt x="208" y="425"/>
                    <a:pt x="208" y="425"/>
                  </a:cubicBezTo>
                  <a:cubicBezTo>
                    <a:pt x="205" y="427"/>
                    <a:pt x="200" y="427"/>
                    <a:pt x="197" y="425"/>
                  </a:cubicBezTo>
                  <a:cubicBezTo>
                    <a:pt x="194" y="423"/>
                    <a:pt x="192" y="420"/>
                    <a:pt x="192" y="416"/>
                  </a:cubicBezTo>
                  <a:cubicBezTo>
                    <a:pt x="192" y="308"/>
                    <a:pt x="192" y="308"/>
                    <a:pt x="192" y="308"/>
                  </a:cubicBezTo>
                  <a:cubicBezTo>
                    <a:pt x="191" y="308"/>
                    <a:pt x="191" y="308"/>
                    <a:pt x="191" y="308"/>
                  </a:cubicBezTo>
                  <a:cubicBezTo>
                    <a:pt x="184" y="307"/>
                    <a:pt x="175" y="307"/>
                    <a:pt x="168" y="300"/>
                  </a:cubicBezTo>
                  <a:cubicBezTo>
                    <a:pt x="162" y="294"/>
                    <a:pt x="161" y="285"/>
                    <a:pt x="161" y="278"/>
                  </a:cubicBezTo>
                  <a:cubicBezTo>
                    <a:pt x="161" y="274"/>
                    <a:pt x="160" y="270"/>
                    <a:pt x="160" y="268"/>
                  </a:cubicBezTo>
                  <a:cubicBezTo>
                    <a:pt x="159" y="267"/>
                    <a:pt x="155" y="265"/>
                    <a:pt x="152" y="263"/>
                  </a:cubicBezTo>
                  <a:cubicBezTo>
                    <a:pt x="146" y="259"/>
                    <a:pt x="139" y="254"/>
                    <a:pt x="136" y="245"/>
                  </a:cubicBezTo>
                  <a:cubicBezTo>
                    <a:pt x="134" y="236"/>
                    <a:pt x="138" y="228"/>
                    <a:pt x="141" y="222"/>
                  </a:cubicBezTo>
                  <a:cubicBezTo>
                    <a:pt x="143" y="219"/>
                    <a:pt x="145" y="215"/>
                    <a:pt x="145" y="213"/>
                  </a:cubicBezTo>
                  <a:cubicBezTo>
                    <a:pt x="145" y="211"/>
                    <a:pt x="143" y="207"/>
                    <a:pt x="141" y="204"/>
                  </a:cubicBezTo>
                  <a:cubicBezTo>
                    <a:pt x="138" y="198"/>
                    <a:pt x="134" y="190"/>
                    <a:pt x="136" y="181"/>
                  </a:cubicBezTo>
                  <a:cubicBezTo>
                    <a:pt x="139" y="172"/>
                    <a:pt x="146" y="167"/>
                    <a:pt x="152" y="163"/>
                  </a:cubicBezTo>
                  <a:cubicBezTo>
                    <a:pt x="155" y="161"/>
                    <a:pt x="159" y="159"/>
                    <a:pt x="160" y="158"/>
                  </a:cubicBezTo>
                  <a:cubicBezTo>
                    <a:pt x="160" y="156"/>
                    <a:pt x="161" y="152"/>
                    <a:pt x="161" y="148"/>
                  </a:cubicBezTo>
                  <a:cubicBezTo>
                    <a:pt x="161" y="141"/>
                    <a:pt x="162" y="132"/>
                    <a:pt x="168" y="126"/>
                  </a:cubicBezTo>
                  <a:cubicBezTo>
                    <a:pt x="175" y="119"/>
                    <a:pt x="184" y="119"/>
                    <a:pt x="191" y="118"/>
                  </a:cubicBezTo>
                  <a:cubicBezTo>
                    <a:pt x="194" y="118"/>
                    <a:pt x="199" y="118"/>
                    <a:pt x="200" y="117"/>
                  </a:cubicBezTo>
                  <a:cubicBezTo>
                    <a:pt x="202" y="116"/>
                    <a:pt x="204" y="112"/>
                    <a:pt x="206" y="110"/>
                  </a:cubicBezTo>
                  <a:cubicBezTo>
                    <a:pt x="210" y="104"/>
                    <a:pt x="215" y="96"/>
                    <a:pt x="224" y="93"/>
                  </a:cubicBezTo>
                  <a:cubicBezTo>
                    <a:pt x="232" y="91"/>
                    <a:pt x="240" y="95"/>
                    <a:pt x="247" y="99"/>
                  </a:cubicBezTo>
                  <a:cubicBezTo>
                    <a:pt x="250" y="100"/>
                    <a:pt x="254" y="102"/>
                    <a:pt x="256" y="102"/>
                  </a:cubicBezTo>
                  <a:cubicBezTo>
                    <a:pt x="257" y="102"/>
                    <a:pt x="262" y="100"/>
                    <a:pt x="264" y="99"/>
                  </a:cubicBezTo>
                  <a:cubicBezTo>
                    <a:pt x="271" y="95"/>
                    <a:pt x="279" y="91"/>
                    <a:pt x="288" y="93"/>
                  </a:cubicBezTo>
                  <a:cubicBezTo>
                    <a:pt x="297" y="96"/>
                    <a:pt x="302" y="104"/>
                    <a:pt x="306" y="110"/>
                  </a:cubicBezTo>
                  <a:cubicBezTo>
                    <a:pt x="307" y="112"/>
                    <a:pt x="310" y="116"/>
                    <a:pt x="311" y="117"/>
                  </a:cubicBezTo>
                  <a:cubicBezTo>
                    <a:pt x="313" y="118"/>
                    <a:pt x="317" y="118"/>
                    <a:pt x="320" y="118"/>
                  </a:cubicBezTo>
                  <a:cubicBezTo>
                    <a:pt x="328" y="119"/>
                    <a:pt x="337" y="119"/>
                    <a:pt x="343" y="126"/>
                  </a:cubicBezTo>
                  <a:cubicBezTo>
                    <a:pt x="350" y="132"/>
                    <a:pt x="350" y="141"/>
                    <a:pt x="351" y="148"/>
                  </a:cubicBezTo>
                  <a:cubicBezTo>
                    <a:pt x="351" y="152"/>
                    <a:pt x="351" y="156"/>
                    <a:pt x="352" y="158"/>
                  </a:cubicBezTo>
                  <a:cubicBezTo>
                    <a:pt x="353" y="159"/>
                    <a:pt x="356" y="161"/>
                    <a:pt x="359" y="163"/>
                  </a:cubicBezTo>
                  <a:cubicBezTo>
                    <a:pt x="365" y="167"/>
                    <a:pt x="373" y="172"/>
                    <a:pt x="375" y="181"/>
                  </a:cubicBezTo>
                  <a:cubicBezTo>
                    <a:pt x="378" y="190"/>
                    <a:pt x="373" y="198"/>
                    <a:pt x="370" y="204"/>
                  </a:cubicBezTo>
                  <a:cubicBezTo>
                    <a:pt x="369" y="207"/>
                    <a:pt x="367" y="211"/>
                    <a:pt x="367" y="213"/>
                  </a:cubicBezTo>
                  <a:cubicBezTo>
                    <a:pt x="367" y="215"/>
                    <a:pt x="369" y="219"/>
                    <a:pt x="370" y="222"/>
                  </a:cubicBezTo>
                  <a:cubicBezTo>
                    <a:pt x="373" y="228"/>
                    <a:pt x="378" y="236"/>
                    <a:pt x="375" y="24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grpSp>
        <p:nvGrpSpPr>
          <p:cNvPr id="283" name="Education_Fill_14">
            <a:extLst>
              <a:ext uri="{FF2B5EF4-FFF2-40B4-BE49-F238E27FC236}">
                <a16:creationId xmlns:a16="http://schemas.microsoft.com/office/drawing/2014/main" id="{B220B327-FD7B-4499-A609-C6CEDE4168AC}"/>
              </a:ext>
            </a:extLst>
          </p:cNvPr>
          <p:cNvGrpSpPr>
            <a:grpSpLocks noChangeAspect="1"/>
          </p:cNvGrpSpPr>
          <p:nvPr/>
        </p:nvGrpSpPr>
        <p:grpSpPr bwMode="auto">
          <a:xfrm>
            <a:off x="2425755" y="4298926"/>
            <a:ext cx="279403" cy="279397"/>
            <a:chOff x="6210" y="2696"/>
            <a:chExt cx="340" cy="340"/>
          </a:xfrm>
          <a:solidFill>
            <a:srgbClr val="75787B"/>
          </a:solidFill>
        </p:grpSpPr>
        <p:sp>
          <p:nvSpPr>
            <p:cNvPr id="284" name="Freeform 682">
              <a:extLst>
                <a:ext uri="{FF2B5EF4-FFF2-40B4-BE49-F238E27FC236}">
                  <a16:creationId xmlns:a16="http://schemas.microsoft.com/office/drawing/2014/main" id="{27553221-083B-4EA9-A11B-BC2C9406EA33}"/>
                </a:ext>
              </a:extLst>
            </p:cNvPr>
            <p:cNvSpPr>
              <a:spLocks/>
            </p:cNvSpPr>
            <p:nvPr/>
          </p:nvSpPr>
          <p:spPr bwMode="auto">
            <a:xfrm>
              <a:off x="6351" y="2911"/>
              <a:ext cx="57" cy="49"/>
            </a:xfrm>
            <a:custGeom>
              <a:avLst/>
              <a:gdLst>
                <a:gd name="T0" fmla="*/ 51 w 85"/>
                <a:gd name="T1" fmla="*/ 3 h 73"/>
                <a:gd name="T2" fmla="*/ 43 w 85"/>
                <a:gd name="T3" fmla="*/ 0 h 73"/>
                <a:gd name="T4" fmla="*/ 34 w 85"/>
                <a:gd name="T5" fmla="*/ 3 h 73"/>
                <a:gd name="T6" fmla="*/ 16 w 85"/>
                <a:gd name="T7" fmla="*/ 9 h 73"/>
                <a:gd name="T8" fmla="*/ 11 w 85"/>
                <a:gd name="T9" fmla="*/ 9 h 73"/>
                <a:gd name="T10" fmla="*/ 0 w 85"/>
                <a:gd name="T11" fmla="*/ 2 h 73"/>
                <a:gd name="T12" fmla="*/ 0 w 85"/>
                <a:gd name="T13" fmla="*/ 73 h 73"/>
                <a:gd name="T14" fmla="*/ 37 w 85"/>
                <a:gd name="T15" fmla="*/ 51 h 73"/>
                <a:gd name="T16" fmla="*/ 48 w 85"/>
                <a:gd name="T17" fmla="*/ 51 h 73"/>
                <a:gd name="T18" fmla="*/ 85 w 85"/>
                <a:gd name="T19" fmla="*/ 73 h 73"/>
                <a:gd name="T20" fmla="*/ 85 w 85"/>
                <a:gd name="T21" fmla="*/ 2 h 73"/>
                <a:gd name="T22" fmla="*/ 75 w 85"/>
                <a:gd name="T23" fmla="*/ 9 h 73"/>
                <a:gd name="T24" fmla="*/ 51 w 85"/>
                <a:gd name="T25"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3">
                  <a:moveTo>
                    <a:pt x="51" y="3"/>
                  </a:moveTo>
                  <a:cubicBezTo>
                    <a:pt x="49" y="2"/>
                    <a:pt x="44" y="0"/>
                    <a:pt x="43" y="0"/>
                  </a:cubicBezTo>
                  <a:cubicBezTo>
                    <a:pt x="41" y="0"/>
                    <a:pt x="37" y="2"/>
                    <a:pt x="34" y="3"/>
                  </a:cubicBezTo>
                  <a:cubicBezTo>
                    <a:pt x="29" y="6"/>
                    <a:pt x="23" y="9"/>
                    <a:pt x="16" y="9"/>
                  </a:cubicBezTo>
                  <a:cubicBezTo>
                    <a:pt x="14" y="9"/>
                    <a:pt x="12" y="9"/>
                    <a:pt x="11" y="9"/>
                  </a:cubicBezTo>
                  <a:cubicBezTo>
                    <a:pt x="6" y="7"/>
                    <a:pt x="3" y="5"/>
                    <a:pt x="0" y="2"/>
                  </a:cubicBezTo>
                  <a:cubicBezTo>
                    <a:pt x="0" y="73"/>
                    <a:pt x="0" y="73"/>
                    <a:pt x="0" y="73"/>
                  </a:cubicBezTo>
                  <a:cubicBezTo>
                    <a:pt x="37" y="51"/>
                    <a:pt x="37" y="51"/>
                    <a:pt x="37" y="51"/>
                  </a:cubicBezTo>
                  <a:cubicBezTo>
                    <a:pt x="41" y="49"/>
                    <a:pt x="45" y="49"/>
                    <a:pt x="48" y="51"/>
                  </a:cubicBezTo>
                  <a:cubicBezTo>
                    <a:pt x="85" y="73"/>
                    <a:pt x="85" y="73"/>
                    <a:pt x="85" y="73"/>
                  </a:cubicBezTo>
                  <a:cubicBezTo>
                    <a:pt x="85" y="2"/>
                    <a:pt x="85" y="2"/>
                    <a:pt x="85" y="2"/>
                  </a:cubicBezTo>
                  <a:cubicBezTo>
                    <a:pt x="82" y="5"/>
                    <a:pt x="79" y="7"/>
                    <a:pt x="75" y="9"/>
                  </a:cubicBezTo>
                  <a:cubicBezTo>
                    <a:pt x="66" y="11"/>
                    <a:pt x="58" y="7"/>
                    <a:pt x="51"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85" name="Freeform 683">
              <a:extLst>
                <a:ext uri="{FF2B5EF4-FFF2-40B4-BE49-F238E27FC236}">
                  <a16:creationId xmlns:a16="http://schemas.microsoft.com/office/drawing/2014/main" id="{2C2F7279-5F78-4717-8A50-BB541A8F21A1}"/>
                </a:ext>
              </a:extLst>
            </p:cNvPr>
            <p:cNvSpPr>
              <a:spLocks noEditPoints="1"/>
            </p:cNvSpPr>
            <p:nvPr/>
          </p:nvSpPr>
          <p:spPr bwMode="auto">
            <a:xfrm>
              <a:off x="6314" y="2772"/>
              <a:ext cx="132" cy="131"/>
            </a:xfrm>
            <a:custGeom>
              <a:avLst/>
              <a:gdLst>
                <a:gd name="T0" fmla="*/ 188 w 198"/>
                <a:gd name="T1" fmla="*/ 99 h 198"/>
                <a:gd name="T2" fmla="*/ 194 w 198"/>
                <a:gd name="T3" fmla="*/ 81 h 198"/>
                <a:gd name="T4" fmla="*/ 198 w 198"/>
                <a:gd name="T5" fmla="*/ 72 h 198"/>
                <a:gd name="T6" fmla="*/ 190 w 198"/>
                <a:gd name="T7" fmla="*/ 67 h 198"/>
                <a:gd name="T8" fmla="*/ 176 w 198"/>
                <a:gd name="T9" fmla="*/ 54 h 198"/>
                <a:gd name="T10" fmla="*/ 172 w 198"/>
                <a:gd name="T11" fmla="*/ 36 h 198"/>
                <a:gd name="T12" fmla="*/ 171 w 198"/>
                <a:gd name="T13" fmla="*/ 26 h 198"/>
                <a:gd name="T14" fmla="*/ 162 w 198"/>
                <a:gd name="T15" fmla="*/ 25 h 198"/>
                <a:gd name="T16" fmla="*/ 143 w 198"/>
                <a:gd name="T17" fmla="*/ 21 h 198"/>
                <a:gd name="T18" fmla="*/ 131 w 198"/>
                <a:gd name="T19" fmla="*/ 7 h 198"/>
                <a:gd name="T20" fmla="*/ 125 w 198"/>
                <a:gd name="T21" fmla="*/ 0 h 198"/>
                <a:gd name="T22" fmla="*/ 117 w 198"/>
                <a:gd name="T23" fmla="*/ 4 h 198"/>
                <a:gd name="T24" fmla="*/ 99 w 198"/>
                <a:gd name="T25" fmla="*/ 9 h 198"/>
                <a:gd name="T26" fmla="*/ 80 w 198"/>
                <a:gd name="T27" fmla="*/ 5 h 198"/>
                <a:gd name="T28" fmla="*/ 72 w 198"/>
                <a:gd name="T29" fmla="*/ 3 h 198"/>
                <a:gd name="T30" fmla="*/ 72 w 198"/>
                <a:gd name="T31" fmla="*/ 3 h 198"/>
                <a:gd name="T32" fmla="*/ 67 w 198"/>
                <a:gd name="T33" fmla="*/ 9 h 198"/>
                <a:gd name="T34" fmla="*/ 54 w 198"/>
                <a:gd name="T35" fmla="*/ 22 h 198"/>
                <a:gd name="T36" fmla="*/ 35 w 198"/>
                <a:gd name="T37" fmla="*/ 26 h 198"/>
                <a:gd name="T38" fmla="*/ 26 w 198"/>
                <a:gd name="T39" fmla="*/ 27 h 198"/>
                <a:gd name="T40" fmla="*/ 25 w 198"/>
                <a:gd name="T41" fmla="*/ 36 h 198"/>
                <a:gd name="T42" fmla="*/ 21 w 198"/>
                <a:gd name="T43" fmla="*/ 54 h 198"/>
                <a:gd name="T44" fmla="*/ 7 w 198"/>
                <a:gd name="T45" fmla="*/ 67 h 198"/>
                <a:gd name="T46" fmla="*/ 0 w 198"/>
                <a:gd name="T47" fmla="*/ 73 h 198"/>
                <a:gd name="T48" fmla="*/ 3 w 198"/>
                <a:gd name="T49" fmla="*/ 81 h 198"/>
                <a:gd name="T50" fmla="*/ 9 w 198"/>
                <a:gd name="T51" fmla="*/ 99 h 198"/>
                <a:gd name="T52" fmla="*/ 3 w 198"/>
                <a:gd name="T53" fmla="*/ 117 h 198"/>
                <a:gd name="T54" fmla="*/ 0 w 198"/>
                <a:gd name="T55" fmla="*/ 126 h 198"/>
                <a:gd name="T56" fmla="*/ 7 w 198"/>
                <a:gd name="T57" fmla="*/ 131 h 198"/>
                <a:gd name="T58" fmla="*/ 21 w 198"/>
                <a:gd name="T59" fmla="*/ 144 h 198"/>
                <a:gd name="T60" fmla="*/ 25 w 198"/>
                <a:gd name="T61" fmla="*/ 162 h 198"/>
                <a:gd name="T62" fmla="*/ 26 w 198"/>
                <a:gd name="T63" fmla="*/ 172 h 198"/>
                <a:gd name="T64" fmla="*/ 35 w 198"/>
                <a:gd name="T65" fmla="*/ 173 h 198"/>
                <a:gd name="T66" fmla="*/ 54 w 198"/>
                <a:gd name="T67" fmla="*/ 177 h 198"/>
                <a:gd name="T68" fmla="*/ 67 w 198"/>
                <a:gd name="T69" fmla="*/ 191 h 198"/>
                <a:gd name="T70" fmla="*/ 72 w 198"/>
                <a:gd name="T71" fmla="*/ 198 h 198"/>
                <a:gd name="T72" fmla="*/ 80 w 198"/>
                <a:gd name="T73" fmla="*/ 194 h 198"/>
                <a:gd name="T74" fmla="*/ 99 w 198"/>
                <a:gd name="T75" fmla="*/ 189 h 198"/>
                <a:gd name="T76" fmla="*/ 117 w 198"/>
                <a:gd name="T77" fmla="*/ 193 h 198"/>
                <a:gd name="T78" fmla="*/ 125 w 198"/>
                <a:gd name="T79" fmla="*/ 195 h 198"/>
                <a:gd name="T80" fmla="*/ 125 w 198"/>
                <a:gd name="T81" fmla="*/ 195 h 198"/>
                <a:gd name="T82" fmla="*/ 131 w 198"/>
                <a:gd name="T83" fmla="*/ 189 h 198"/>
                <a:gd name="T84" fmla="*/ 143 w 198"/>
                <a:gd name="T85" fmla="*/ 176 h 198"/>
                <a:gd name="T86" fmla="*/ 162 w 198"/>
                <a:gd name="T87" fmla="*/ 172 h 198"/>
                <a:gd name="T88" fmla="*/ 171 w 198"/>
                <a:gd name="T89" fmla="*/ 171 h 198"/>
                <a:gd name="T90" fmla="*/ 172 w 198"/>
                <a:gd name="T91" fmla="*/ 162 h 198"/>
                <a:gd name="T92" fmla="*/ 176 w 198"/>
                <a:gd name="T93" fmla="*/ 144 h 198"/>
                <a:gd name="T94" fmla="*/ 190 w 198"/>
                <a:gd name="T95" fmla="*/ 131 h 198"/>
                <a:gd name="T96" fmla="*/ 198 w 198"/>
                <a:gd name="T97" fmla="*/ 125 h 198"/>
                <a:gd name="T98" fmla="*/ 194 w 198"/>
                <a:gd name="T99" fmla="*/ 117 h 198"/>
                <a:gd name="T100" fmla="*/ 188 w 198"/>
                <a:gd name="T101" fmla="*/ 99 h 198"/>
                <a:gd name="T102" fmla="*/ 99 w 198"/>
                <a:gd name="T103" fmla="*/ 152 h 198"/>
                <a:gd name="T104" fmla="*/ 45 w 198"/>
                <a:gd name="T105" fmla="*/ 99 h 198"/>
                <a:gd name="T106" fmla="*/ 99 w 198"/>
                <a:gd name="T107" fmla="*/ 46 h 198"/>
                <a:gd name="T108" fmla="*/ 152 w 198"/>
                <a:gd name="T109" fmla="*/ 99 h 198"/>
                <a:gd name="T110" fmla="*/ 99 w 198"/>
                <a:gd name="T111" fmla="*/ 15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8" h="198">
                  <a:moveTo>
                    <a:pt x="188" y="99"/>
                  </a:moveTo>
                  <a:cubicBezTo>
                    <a:pt x="188" y="92"/>
                    <a:pt x="191" y="86"/>
                    <a:pt x="194" y="81"/>
                  </a:cubicBezTo>
                  <a:cubicBezTo>
                    <a:pt x="195" y="78"/>
                    <a:pt x="198" y="74"/>
                    <a:pt x="198" y="72"/>
                  </a:cubicBezTo>
                  <a:cubicBezTo>
                    <a:pt x="197" y="71"/>
                    <a:pt x="193" y="69"/>
                    <a:pt x="190" y="67"/>
                  </a:cubicBezTo>
                  <a:cubicBezTo>
                    <a:pt x="185" y="64"/>
                    <a:pt x="180" y="60"/>
                    <a:pt x="176" y="54"/>
                  </a:cubicBezTo>
                  <a:cubicBezTo>
                    <a:pt x="173" y="48"/>
                    <a:pt x="173" y="42"/>
                    <a:pt x="172" y="36"/>
                  </a:cubicBezTo>
                  <a:cubicBezTo>
                    <a:pt x="172" y="33"/>
                    <a:pt x="172" y="28"/>
                    <a:pt x="171" y="26"/>
                  </a:cubicBezTo>
                  <a:cubicBezTo>
                    <a:pt x="170" y="26"/>
                    <a:pt x="165" y="26"/>
                    <a:pt x="162" y="25"/>
                  </a:cubicBezTo>
                  <a:cubicBezTo>
                    <a:pt x="156" y="25"/>
                    <a:pt x="149" y="25"/>
                    <a:pt x="143" y="21"/>
                  </a:cubicBezTo>
                  <a:cubicBezTo>
                    <a:pt x="138" y="18"/>
                    <a:pt x="134" y="12"/>
                    <a:pt x="131" y="7"/>
                  </a:cubicBezTo>
                  <a:cubicBezTo>
                    <a:pt x="129" y="5"/>
                    <a:pt x="126" y="1"/>
                    <a:pt x="125" y="0"/>
                  </a:cubicBezTo>
                  <a:cubicBezTo>
                    <a:pt x="124" y="0"/>
                    <a:pt x="120" y="2"/>
                    <a:pt x="117" y="4"/>
                  </a:cubicBezTo>
                  <a:cubicBezTo>
                    <a:pt x="112" y="6"/>
                    <a:pt x="106" y="9"/>
                    <a:pt x="99" y="9"/>
                  </a:cubicBezTo>
                  <a:cubicBezTo>
                    <a:pt x="92" y="9"/>
                    <a:pt x="86" y="8"/>
                    <a:pt x="80" y="5"/>
                  </a:cubicBezTo>
                  <a:cubicBezTo>
                    <a:pt x="78" y="4"/>
                    <a:pt x="73" y="3"/>
                    <a:pt x="72" y="3"/>
                  </a:cubicBezTo>
                  <a:cubicBezTo>
                    <a:pt x="72" y="3"/>
                    <a:pt x="72" y="3"/>
                    <a:pt x="72" y="3"/>
                  </a:cubicBezTo>
                  <a:cubicBezTo>
                    <a:pt x="71" y="3"/>
                    <a:pt x="68" y="6"/>
                    <a:pt x="67" y="9"/>
                  </a:cubicBezTo>
                  <a:cubicBezTo>
                    <a:pt x="63" y="14"/>
                    <a:pt x="60" y="19"/>
                    <a:pt x="54" y="22"/>
                  </a:cubicBezTo>
                  <a:cubicBezTo>
                    <a:pt x="48" y="26"/>
                    <a:pt x="41" y="26"/>
                    <a:pt x="35" y="26"/>
                  </a:cubicBezTo>
                  <a:cubicBezTo>
                    <a:pt x="32" y="26"/>
                    <a:pt x="27" y="26"/>
                    <a:pt x="26" y="27"/>
                  </a:cubicBezTo>
                  <a:cubicBezTo>
                    <a:pt x="26" y="28"/>
                    <a:pt x="25" y="33"/>
                    <a:pt x="25" y="36"/>
                  </a:cubicBezTo>
                  <a:cubicBezTo>
                    <a:pt x="25" y="42"/>
                    <a:pt x="24" y="48"/>
                    <a:pt x="21" y="54"/>
                  </a:cubicBezTo>
                  <a:cubicBezTo>
                    <a:pt x="18" y="60"/>
                    <a:pt x="12" y="64"/>
                    <a:pt x="7" y="67"/>
                  </a:cubicBezTo>
                  <a:cubicBezTo>
                    <a:pt x="5" y="69"/>
                    <a:pt x="0" y="71"/>
                    <a:pt x="0" y="73"/>
                  </a:cubicBezTo>
                  <a:cubicBezTo>
                    <a:pt x="0" y="74"/>
                    <a:pt x="2" y="78"/>
                    <a:pt x="3" y="81"/>
                  </a:cubicBezTo>
                  <a:cubicBezTo>
                    <a:pt x="6" y="86"/>
                    <a:pt x="9" y="92"/>
                    <a:pt x="9" y="99"/>
                  </a:cubicBezTo>
                  <a:cubicBezTo>
                    <a:pt x="9" y="106"/>
                    <a:pt x="6" y="112"/>
                    <a:pt x="3" y="117"/>
                  </a:cubicBezTo>
                  <a:cubicBezTo>
                    <a:pt x="2" y="120"/>
                    <a:pt x="0" y="124"/>
                    <a:pt x="0" y="126"/>
                  </a:cubicBezTo>
                  <a:cubicBezTo>
                    <a:pt x="0" y="127"/>
                    <a:pt x="5" y="129"/>
                    <a:pt x="7" y="131"/>
                  </a:cubicBezTo>
                  <a:cubicBezTo>
                    <a:pt x="12" y="134"/>
                    <a:pt x="18" y="138"/>
                    <a:pt x="21" y="144"/>
                  </a:cubicBezTo>
                  <a:cubicBezTo>
                    <a:pt x="24" y="150"/>
                    <a:pt x="25" y="156"/>
                    <a:pt x="25" y="162"/>
                  </a:cubicBezTo>
                  <a:cubicBezTo>
                    <a:pt x="25" y="165"/>
                    <a:pt x="26" y="170"/>
                    <a:pt x="26" y="172"/>
                  </a:cubicBezTo>
                  <a:cubicBezTo>
                    <a:pt x="27" y="172"/>
                    <a:pt x="32" y="172"/>
                    <a:pt x="35" y="173"/>
                  </a:cubicBezTo>
                  <a:cubicBezTo>
                    <a:pt x="41" y="173"/>
                    <a:pt x="48" y="173"/>
                    <a:pt x="54" y="177"/>
                  </a:cubicBezTo>
                  <a:cubicBezTo>
                    <a:pt x="60" y="180"/>
                    <a:pt x="63" y="186"/>
                    <a:pt x="67" y="191"/>
                  </a:cubicBezTo>
                  <a:cubicBezTo>
                    <a:pt x="68" y="193"/>
                    <a:pt x="71" y="197"/>
                    <a:pt x="72" y="198"/>
                  </a:cubicBezTo>
                  <a:cubicBezTo>
                    <a:pt x="73" y="198"/>
                    <a:pt x="78" y="196"/>
                    <a:pt x="80" y="194"/>
                  </a:cubicBezTo>
                  <a:cubicBezTo>
                    <a:pt x="86" y="192"/>
                    <a:pt x="92" y="189"/>
                    <a:pt x="99" y="189"/>
                  </a:cubicBezTo>
                  <a:cubicBezTo>
                    <a:pt x="106" y="189"/>
                    <a:pt x="112" y="190"/>
                    <a:pt x="117" y="193"/>
                  </a:cubicBezTo>
                  <a:cubicBezTo>
                    <a:pt x="120" y="194"/>
                    <a:pt x="124" y="195"/>
                    <a:pt x="125" y="195"/>
                  </a:cubicBezTo>
                  <a:cubicBezTo>
                    <a:pt x="125" y="195"/>
                    <a:pt x="125" y="195"/>
                    <a:pt x="125" y="195"/>
                  </a:cubicBezTo>
                  <a:cubicBezTo>
                    <a:pt x="126" y="195"/>
                    <a:pt x="129" y="192"/>
                    <a:pt x="131" y="189"/>
                  </a:cubicBezTo>
                  <a:cubicBezTo>
                    <a:pt x="134" y="184"/>
                    <a:pt x="138" y="179"/>
                    <a:pt x="143" y="176"/>
                  </a:cubicBezTo>
                  <a:cubicBezTo>
                    <a:pt x="149" y="172"/>
                    <a:pt x="156" y="172"/>
                    <a:pt x="162" y="172"/>
                  </a:cubicBezTo>
                  <a:cubicBezTo>
                    <a:pt x="165" y="172"/>
                    <a:pt x="170" y="172"/>
                    <a:pt x="171" y="171"/>
                  </a:cubicBezTo>
                  <a:cubicBezTo>
                    <a:pt x="172" y="170"/>
                    <a:pt x="172" y="165"/>
                    <a:pt x="172" y="162"/>
                  </a:cubicBezTo>
                  <a:cubicBezTo>
                    <a:pt x="173" y="156"/>
                    <a:pt x="173" y="150"/>
                    <a:pt x="176" y="144"/>
                  </a:cubicBezTo>
                  <a:cubicBezTo>
                    <a:pt x="180" y="138"/>
                    <a:pt x="185" y="134"/>
                    <a:pt x="190" y="131"/>
                  </a:cubicBezTo>
                  <a:cubicBezTo>
                    <a:pt x="193" y="129"/>
                    <a:pt x="197" y="127"/>
                    <a:pt x="198" y="125"/>
                  </a:cubicBezTo>
                  <a:cubicBezTo>
                    <a:pt x="198" y="124"/>
                    <a:pt x="195" y="120"/>
                    <a:pt x="194" y="117"/>
                  </a:cubicBezTo>
                  <a:cubicBezTo>
                    <a:pt x="191" y="112"/>
                    <a:pt x="188" y="106"/>
                    <a:pt x="188" y="99"/>
                  </a:cubicBezTo>
                  <a:close/>
                  <a:moveTo>
                    <a:pt x="99" y="152"/>
                  </a:moveTo>
                  <a:cubicBezTo>
                    <a:pt x="69" y="152"/>
                    <a:pt x="45" y="128"/>
                    <a:pt x="45" y="99"/>
                  </a:cubicBezTo>
                  <a:cubicBezTo>
                    <a:pt x="45" y="70"/>
                    <a:pt x="69" y="46"/>
                    <a:pt x="99" y="46"/>
                  </a:cubicBezTo>
                  <a:cubicBezTo>
                    <a:pt x="128" y="46"/>
                    <a:pt x="152" y="70"/>
                    <a:pt x="152" y="99"/>
                  </a:cubicBezTo>
                  <a:cubicBezTo>
                    <a:pt x="152" y="128"/>
                    <a:pt x="128" y="152"/>
                    <a:pt x="99"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86" name="Oval 684">
              <a:extLst>
                <a:ext uri="{FF2B5EF4-FFF2-40B4-BE49-F238E27FC236}">
                  <a16:creationId xmlns:a16="http://schemas.microsoft.com/office/drawing/2014/main" id="{AE352648-B181-46E2-B04F-7366DA739932}"/>
                </a:ext>
              </a:extLst>
            </p:cNvPr>
            <p:cNvSpPr>
              <a:spLocks noChangeArrowheads="1"/>
            </p:cNvSpPr>
            <p:nvPr/>
          </p:nvSpPr>
          <p:spPr bwMode="auto">
            <a:xfrm>
              <a:off x="6359" y="2816"/>
              <a:ext cx="42" cy="4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87" name="Freeform 685">
              <a:extLst>
                <a:ext uri="{FF2B5EF4-FFF2-40B4-BE49-F238E27FC236}">
                  <a16:creationId xmlns:a16="http://schemas.microsoft.com/office/drawing/2014/main" id="{A0CAD013-390B-4D59-A108-8D2D0DCA78DA}"/>
                </a:ext>
              </a:extLst>
            </p:cNvPr>
            <p:cNvSpPr>
              <a:spLocks noEditPoints="1"/>
            </p:cNvSpPr>
            <p:nvPr/>
          </p:nvSpPr>
          <p:spPr bwMode="auto">
            <a:xfrm>
              <a:off x="6210" y="2696"/>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5 w 512"/>
                <a:gd name="T11" fmla="*/ 245 h 512"/>
                <a:gd name="T12" fmla="*/ 359 w 512"/>
                <a:gd name="T13" fmla="*/ 263 h 512"/>
                <a:gd name="T14" fmla="*/ 352 w 512"/>
                <a:gd name="T15" fmla="*/ 268 h 512"/>
                <a:gd name="T16" fmla="*/ 351 w 512"/>
                <a:gd name="T17" fmla="*/ 278 h 512"/>
                <a:gd name="T18" fmla="*/ 343 w 512"/>
                <a:gd name="T19" fmla="*/ 300 h 512"/>
                <a:gd name="T20" fmla="*/ 320 w 512"/>
                <a:gd name="T21" fmla="*/ 308 h 512"/>
                <a:gd name="T22" fmla="*/ 320 w 512"/>
                <a:gd name="T23" fmla="*/ 308 h 512"/>
                <a:gd name="T24" fmla="*/ 320 w 512"/>
                <a:gd name="T25" fmla="*/ 416 h 512"/>
                <a:gd name="T26" fmla="*/ 314 w 512"/>
                <a:gd name="T27" fmla="*/ 425 h 512"/>
                <a:gd name="T28" fmla="*/ 309 w 512"/>
                <a:gd name="T29" fmla="*/ 426 h 512"/>
                <a:gd name="T30" fmla="*/ 304 w 512"/>
                <a:gd name="T31" fmla="*/ 425 h 512"/>
                <a:gd name="T32" fmla="*/ 256 w 512"/>
                <a:gd name="T33" fmla="*/ 396 h 512"/>
                <a:gd name="T34" fmla="*/ 208 w 512"/>
                <a:gd name="T35" fmla="*/ 425 h 512"/>
                <a:gd name="T36" fmla="*/ 197 w 512"/>
                <a:gd name="T37" fmla="*/ 425 h 512"/>
                <a:gd name="T38" fmla="*/ 192 w 512"/>
                <a:gd name="T39" fmla="*/ 416 h 512"/>
                <a:gd name="T40" fmla="*/ 192 w 512"/>
                <a:gd name="T41" fmla="*/ 308 h 512"/>
                <a:gd name="T42" fmla="*/ 191 w 512"/>
                <a:gd name="T43" fmla="*/ 308 h 512"/>
                <a:gd name="T44" fmla="*/ 168 w 512"/>
                <a:gd name="T45" fmla="*/ 300 h 512"/>
                <a:gd name="T46" fmla="*/ 161 w 512"/>
                <a:gd name="T47" fmla="*/ 278 h 512"/>
                <a:gd name="T48" fmla="*/ 160 w 512"/>
                <a:gd name="T49" fmla="*/ 268 h 512"/>
                <a:gd name="T50" fmla="*/ 152 w 512"/>
                <a:gd name="T51" fmla="*/ 263 h 512"/>
                <a:gd name="T52" fmla="*/ 136 w 512"/>
                <a:gd name="T53" fmla="*/ 245 h 512"/>
                <a:gd name="T54" fmla="*/ 141 w 512"/>
                <a:gd name="T55" fmla="*/ 222 h 512"/>
                <a:gd name="T56" fmla="*/ 145 w 512"/>
                <a:gd name="T57" fmla="*/ 213 h 512"/>
                <a:gd name="T58" fmla="*/ 141 w 512"/>
                <a:gd name="T59" fmla="*/ 204 h 512"/>
                <a:gd name="T60" fmla="*/ 136 w 512"/>
                <a:gd name="T61" fmla="*/ 181 h 512"/>
                <a:gd name="T62" fmla="*/ 152 w 512"/>
                <a:gd name="T63" fmla="*/ 163 h 512"/>
                <a:gd name="T64" fmla="*/ 160 w 512"/>
                <a:gd name="T65" fmla="*/ 158 h 512"/>
                <a:gd name="T66" fmla="*/ 161 w 512"/>
                <a:gd name="T67" fmla="*/ 148 h 512"/>
                <a:gd name="T68" fmla="*/ 168 w 512"/>
                <a:gd name="T69" fmla="*/ 126 h 512"/>
                <a:gd name="T70" fmla="*/ 191 w 512"/>
                <a:gd name="T71" fmla="*/ 118 h 512"/>
                <a:gd name="T72" fmla="*/ 200 w 512"/>
                <a:gd name="T73" fmla="*/ 117 h 512"/>
                <a:gd name="T74" fmla="*/ 206 w 512"/>
                <a:gd name="T75" fmla="*/ 110 h 512"/>
                <a:gd name="T76" fmla="*/ 224 w 512"/>
                <a:gd name="T77" fmla="*/ 93 h 512"/>
                <a:gd name="T78" fmla="*/ 247 w 512"/>
                <a:gd name="T79" fmla="*/ 99 h 512"/>
                <a:gd name="T80" fmla="*/ 256 w 512"/>
                <a:gd name="T81" fmla="*/ 102 h 512"/>
                <a:gd name="T82" fmla="*/ 264 w 512"/>
                <a:gd name="T83" fmla="*/ 99 h 512"/>
                <a:gd name="T84" fmla="*/ 288 w 512"/>
                <a:gd name="T85" fmla="*/ 93 h 512"/>
                <a:gd name="T86" fmla="*/ 306 w 512"/>
                <a:gd name="T87" fmla="*/ 110 h 512"/>
                <a:gd name="T88" fmla="*/ 311 w 512"/>
                <a:gd name="T89" fmla="*/ 117 h 512"/>
                <a:gd name="T90" fmla="*/ 320 w 512"/>
                <a:gd name="T91" fmla="*/ 118 h 512"/>
                <a:gd name="T92" fmla="*/ 343 w 512"/>
                <a:gd name="T93" fmla="*/ 126 h 512"/>
                <a:gd name="T94" fmla="*/ 351 w 512"/>
                <a:gd name="T95" fmla="*/ 148 h 512"/>
                <a:gd name="T96" fmla="*/ 352 w 512"/>
                <a:gd name="T97" fmla="*/ 158 h 512"/>
                <a:gd name="T98" fmla="*/ 359 w 512"/>
                <a:gd name="T99" fmla="*/ 163 h 512"/>
                <a:gd name="T100" fmla="*/ 375 w 512"/>
                <a:gd name="T101" fmla="*/ 181 h 512"/>
                <a:gd name="T102" fmla="*/ 370 w 512"/>
                <a:gd name="T103" fmla="*/ 204 h 512"/>
                <a:gd name="T104" fmla="*/ 367 w 512"/>
                <a:gd name="T105" fmla="*/ 213 h 512"/>
                <a:gd name="T106" fmla="*/ 370 w 512"/>
                <a:gd name="T107" fmla="*/ 222 h 512"/>
                <a:gd name="T108" fmla="*/ 375 w 512"/>
                <a:gd name="T109"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5" y="245"/>
                  </a:moveTo>
                  <a:cubicBezTo>
                    <a:pt x="373" y="254"/>
                    <a:pt x="365" y="259"/>
                    <a:pt x="359" y="263"/>
                  </a:cubicBezTo>
                  <a:cubicBezTo>
                    <a:pt x="356" y="265"/>
                    <a:pt x="353" y="267"/>
                    <a:pt x="352" y="268"/>
                  </a:cubicBezTo>
                  <a:cubicBezTo>
                    <a:pt x="351" y="270"/>
                    <a:pt x="351" y="274"/>
                    <a:pt x="351" y="278"/>
                  </a:cubicBezTo>
                  <a:cubicBezTo>
                    <a:pt x="350" y="285"/>
                    <a:pt x="350" y="294"/>
                    <a:pt x="343" y="300"/>
                  </a:cubicBezTo>
                  <a:cubicBezTo>
                    <a:pt x="337" y="307"/>
                    <a:pt x="328" y="307"/>
                    <a:pt x="320" y="308"/>
                  </a:cubicBezTo>
                  <a:cubicBezTo>
                    <a:pt x="320" y="308"/>
                    <a:pt x="320" y="308"/>
                    <a:pt x="320" y="308"/>
                  </a:cubicBezTo>
                  <a:cubicBezTo>
                    <a:pt x="320" y="416"/>
                    <a:pt x="320" y="416"/>
                    <a:pt x="320" y="416"/>
                  </a:cubicBezTo>
                  <a:cubicBezTo>
                    <a:pt x="320" y="420"/>
                    <a:pt x="318" y="423"/>
                    <a:pt x="314" y="425"/>
                  </a:cubicBezTo>
                  <a:cubicBezTo>
                    <a:pt x="313" y="426"/>
                    <a:pt x="311" y="426"/>
                    <a:pt x="309" y="426"/>
                  </a:cubicBezTo>
                  <a:cubicBezTo>
                    <a:pt x="307" y="426"/>
                    <a:pt x="305" y="426"/>
                    <a:pt x="304" y="425"/>
                  </a:cubicBezTo>
                  <a:cubicBezTo>
                    <a:pt x="256" y="396"/>
                    <a:pt x="256" y="396"/>
                    <a:pt x="256" y="396"/>
                  </a:cubicBezTo>
                  <a:cubicBezTo>
                    <a:pt x="208" y="425"/>
                    <a:pt x="208" y="425"/>
                    <a:pt x="208" y="425"/>
                  </a:cubicBezTo>
                  <a:cubicBezTo>
                    <a:pt x="205" y="427"/>
                    <a:pt x="200" y="427"/>
                    <a:pt x="197" y="425"/>
                  </a:cubicBezTo>
                  <a:cubicBezTo>
                    <a:pt x="194" y="423"/>
                    <a:pt x="192" y="420"/>
                    <a:pt x="192" y="416"/>
                  </a:cubicBezTo>
                  <a:cubicBezTo>
                    <a:pt x="192" y="308"/>
                    <a:pt x="192" y="308"/>
                    <a:pt x="192" y="308"/>
                  </a:cubicBezTo>
                  <a:cubicBezTo>
                    <a:pt x="191" y="308"/>
                    <a:pt x="191" y="308"/>
                    <a:pt x="191" y="308"/>
                  </a:cubicBezTo>
                  <a:cubicBezTo>
                    <a:pt x="184" y="307"/>
                    <a:pt x="175" y="307"/>
                    <a:pt x="168" y="300"/>
                  </a:cubicBezTo>
                  <a:cubicBezTo>
                    <a:pt x="162" y="294"/>
                    <a:pt x="161" y="285"/>
                    <a:pt x="161" y="278"/>
                  </a:cubicBezTo>
                  <a:cubicBezTo>
                    <a:pt x="161" y="274"/>
                    <a:pt x="160" y="270"/>
                    <a:pt x="160" y="268"/>
                  </a:cubicBezTo>
                  <a:cubicBezTo>
                    <a:pt x="159" y="267"/>
                    <a:pt x="155" y="265"/>
                    <a:pt x="152" y="263"/>
                  </a:cubicBezTo>
                  <a:cubicBezTo>
                    <a:pt x="146" y="259"/>
                    <a:pt x="139" y="254"/>
                    <a:pt x="136" y="245"/>
                  </a:cubicBezTo>
                  <a:cubicBezTo>
                    <a:pt x="134" y="236"/>
                    <a:pt x="138" y="228"/>
                    <a:pt x="141" y="222"/>
                  </a:cubicBezTo>
                  <a:cubicBezTo>
                    <a:pt x="143" y="219"/>
                    <a:pt x="145" y="215"/>
                    <a:pt x="145" y="213"/>
                  </a:cubicBezTo>
                  <a:cubicBezTo>
                    <a:pt x="145" y="211"/>
                    <a:pt x="143" y="207"/>
                    <a:pt x="141" y="204"/>
                  </a:cubicBezTo>
                  <a:cubicBezTo>
                    <a:pt x="138" y="198"/>
                    <a:pt x="134" y="190"/>
                    <a:pt x="136" y="181"/>
                  </a:cubicBezTo>
                  <a:cubicBezTo>
                    <a:pt x="139" y="172"/>
                    <a:pt x="146" y="167"/>
                    <a:pt x="152" y="163"/>
                  </a:cubicBezTo>
                  <a:cubicBezTo>
                    <a:pt x="155" y="161"/>
                    <a:pt x="159" y="159"/>
                    <a:pt x="160" y="158"/>
                  </a:cubicBezTo>
                  <a:cubicBezTo>
                    <a:pt x="160" y="156"/>
                    <a:pt x="161" y="152"/>
                    <a:pt x="161" y="148"/>
                  </a:cubicBezTo>
                  <a:cubicBezTo>
                    <a:pt x="161" y="141"/>
                    <a:pt x="162" y="132"/>
                    <a:pt x="168" y="126"/>
                  </a:cubicBezTo>
                  <a:cubicBezTo>
                    <a:pt x="175" y="119"/>
                    <a:pt x="184" y="119"/>
                    <a:pt x="191" y="118"/>
                  </a:cubicBezTo>
                  <a:cubicBezTo>
                    <a:pt x="194" y="118"/>
                    <a:pt x="199" y="118"/>
                    <a:pt x="200" y="117"/>
                  </a:cubicBezTo>
                  <a:cubicBezTo>
                    <a:pt x="202" y="116"/>
                    <a:pt x="204" y="112"/>
                    <a:pt x="206" y="110"/>
                  </a:cubicBezTo>
                  <a:cubicBezTo>
                    <a:pt x="210" y="104"/>
                    <a:pt x="215" y="96"/>
                    <a:pt x="224" y="93"/>
                  </a:cubicBezTo>
                  <a:cubicBezTo>
                    <a:pt x="232" y="91"/>
                    <a:pt x="240" y="95"/>
                    <a:pt x="247" y="99"/>
                  </a:cubicBezTo>
                  <a:cubicBezTo>
                    <a:pt x="250" y="100"/>
                    <a:pt x="254" y="102"/>
                    <a:pt x="256" y="102"/>
                  </a:cubicBezTo>
                  <a:cubicBezTo>
                    <a:pt x="257" y="102"/>
                    <a:pt x="262" y="100"/>
                    <a:pt x="264" y="99"/>
                  </a:cubicBezTo>
                  <a:cubicBezTo>
                    <a:pt x="271" y="95"/>
                    <a:pt x="279" y="91"/>
                    <a:pt x="288" y="93"/>
                  </a:cubicBezTo>
                  <a:cubicBezTo>
                    <a:pt x="297" y="96"/>
                    <a:pt x="302" y="104"/>
                    <a:pt x="306" y="110"/>
                  </a:cubicBezTo>
                  <a:cubicBezTo>
                    <a:pt x="307" y="112"/>
                    <a:pt x="310" y="116"/>
                    <a:pt x="311" y="117"/>
                  </a:cubicBezTo>
                  <a:cubicBezTo>
                    <a:pt x="313" y="118"/>
                    <a:pt x="317" y="118"/>
                    <a:pt x="320" y="118"/>
                  </a:cubicBezTo>
                  <a:cubicBezTo>
                    <a:pt x="328" y="119"/>
                    <a:pt x="337" y="119"/>
                    <a:pt x="343" y="126"/>
                  </a:cubicBezTo>
                  <a:cubicBezTo>
                    <a:pt x="350" y="132"/>
                    <a:pt x="350" y="141"/>
                    <a:pt x="351" y="148"/>
                  </a:cubicBezTo>
                  <a:cubicBezTo>
                    <a:pt x="351" y="152"/>
                    <a:pt x="351" y="156"/>
                    <a:pt x="352" y="158"/>
                  </a:cubicBezTo>
                  <a:cubicBezTo>
                    <a:pt x="353" y="159"/>
                    <a:pt x="356" y="161"/>
                    <a:pt x="359" y="163"/>
                  </a:cubicBezTo>
                  <a:cubicBezTo>
                    <a:pt x="365" y="167"/>
                    <a:pt x="373" y="172"/>
                    <a:pt x="375" y="181"/>
                  </a:cubicBezTo>
                  <a:cubicBezTo>
                    <a:pt x="378" y="190"/>
                    <a:pt x="373" y="198"/>
                    <a:pt x="370" y="204"/>
                  </a:cubicBezTo>
                  <a:cubicBezTo>
                    <a:pt x="369" y="207"/>
                    <a:pt x="367" y="211"/>
                    <a:pt x="367" y="213"/>
                  </a:cubicBezTo>
                  <a:cubicBezTo>
                    <a:pt x="367" y="215"/>
                    <a:pt x="369" y="219"/>
                    <a:pt x="370" y="222"/>
                  </a:cubicBezTo>
                  <a:cubicBezTo>
                    <a:pt x="373" y="228"/>
                    <a:pt x="378" y="236"/>
                    <a:pt x="375" y="24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grpSp>
        <p:nvGrpSpPr>
          <p:cNvPr id="288" name="Education_Fill_14">
            <a:extLst>
              <a:ext uri="{FF2B5EF4-FFF2-40B4-BE49-F238E27FC236}">
                <a16:creationId xmlns:a16="http://schemas.microsoft.com/office/drawing/2014/main" id="{E1DD5C17-9221-4C8D-B2BE-68147A5CBA78}"/>
              </a:ext>
            </a:extLst>
          </p:cNvPr>
          <p:cNvGrpSpPr>
            <a:grpSpLocks noChangeAspect="1"/>
          </p:cNvGrpSpPr>
          <p:nvPr/>
        </p:nvGrpSpPr>
        <p:grpSpPr bwMode="auto">
          <a:xfrm>
            <a:off x="2425755" y="5073626"/>
            <a:ext cx="279403" cy="279397"/>
            <a:chOff x="6210" y="2696"/>
            <a:chExt cx="340" cy="340"/>
          </a:xfrm>
          <a:solidFill>
            <a:srgbClr val="75787B"/>
          </a:solidFill>
        </p:grpSpPr>
        <p:sp>
          <p:nvSpPr>
            <p:cNvPr id="289" name="Freeform 682">
              <a:extLst>
                <a:ext uri="{FF2B5EF4-FFF2-40B4-BE49-F238E27FC236}">
                  <a16:creationId xmlns:a16="http://schemas.microsoft.com/office/drawing/2014/main" id="{B3FB205E-6E94-4C3F-AC52-BE06DFBCD7ED}"/>
                </a:ext>
              </a:extLst>
            </p:cNvPr>
            <p:cNvSpPr>
              <a:spLocks/>
            </p:cNvSpPr>
            <p:nvPr/>
          </p:nvSpPr>
          <p:spPr bwMode="auto">
            <a:xfrm>
              <a:off x="6351" y="2911"/>
              <a:ext cx="57" cy="49"/>
            </a:xfrm>
            <a:custGeom>
              <a:avLst/>
              <a:gdLst>
                <a:gd name="T0" fmla="*/ 51 w 85"/>
                <a:gd name="T1" fmla="*/ 3 h 73"/>
                <a:gd name="T2" fmla="*/ 43 w 85"/>
                <a:gd name="T3" fmla="*/ 0 h 73"/>
                <a:gd name="T4" fmla="*/ 34 w 85"/>
                <a:gd name="T5" fmla="*/ 3 h 73"/>
                <a:gd name="T6" fmla="*/ 16 w 85"/>
                <a:gd name="T7" fmla="*/ 9 h 73"/>
                <a:gd name="T8" fmla="*/ 11 w 85"/>
                <a:gd name="T9" fmla="*/ 9 h 73"/>
                <a:gd name="T10" fmla="*/ 0 w 85"/>
                <a:gd name="T11" fmla="*/ 2 h 73"/>
                <a:gd name="T12" fmla="*/ 0 w 85"/>
                <a:gd name="T13" fmla="*/ 73 h 73"/>
                <a:gd name="T14" fmla="*/ 37 w 85"/>
                <a:gd name="T15" fmla="*/ 51 h 73"/>
                <a:gd name="T16" fmla="*/ 48 w 85"/>
                <a:gd name="T17" fmla="*/ 51 h 73"/>
                <a:gd name="T18" fmla="*/ 85 w 85"/>
                <a:gd name="T19" fmla="*/ 73 h 73"/>
                <a:gd name="T20" fmla="*/ 85 w 85"/>
                <a:gd name="T21" fmla="*/ 2 h 73"/>
                <a:gd name="T22" fmla="*/ 75 w 85"/>
                <a:gd name="T23" fmla="*/ 9 h 73"/>
                <a:gd name="T24" fmla="*/ 51 w 85"/>
                <a:gd name="T25"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3">
                  <a:moveTo>
                    <a:pt x="51" y="3"/>
                  </a:moveTo>
                  <a:cubicBezTo>
                    <a:pt x="49" y="2"/>
                    <a:pt x="44" y="0"/>
                    <a:pt x="43" y="0"/>
                  </a:cubicBezTo>
                  <a:cubicBezTo>
                    <a:pt x="41" y="0"/>
                    <a:pt x="37" y="2"/>
                    <a:pt x="34" y="3"/>
                  </a:cubicBezTo>
                  <a:cubicBezTo>
                    <a:pt x="29" y="6"/>
                    <a:pt x="23" y="9"/>
                    <a:pt x="16" y="9"/>
                  </a:cubicBezTo>
                  <a:cubicBezTo>
                    <a:pt x="14" y="9"/>
                    <a:pt x="12" y="9"/>
                    <a:pt x="11" y="9"/>
                  </a:cubicBezTo>
                  <a:cubicBezTo>
                    <a:pt x="6" y="7"/>
                    <a:pt x="3" y="5"/>
                    <a:pt x="0" y="2"/>
                  </a:cubicBezTo>
                  <a:cubicBezTo>
                    <a:pt x="0" y="73"/>
                    <a:pt x="0" y="73"/>
                    <a:pt x="0" y="73"/>
                  </a:cubicBezTo>
                  <a:cubicBezTo>
                    <a:pt x="37" y="51"/>
                    <a:pt x="37" y="51"/>
                    <a:pt x="37" y="51"/>
                  </a:cubicBezTo>
                  <a:cubicBezTo>
                    <a:pt x="41" y="49"/>
                    <a:pt x="45" y="49"/>
                    <a:pt x="48" y="51"/>
                  </a:cubicBezTo>
                  <a:cubicBezTo>
                    <a:pt x="85" y="73"/>
                    <a:pt x="85" y="73"/>
                    <a:pt x="85" y="73"/>
                  </a:cubicBezTo>
                  <a:cubicBezTo>
                    <a:pt x="85" y="2"/>
                    <a:pt x="85" y="2"/>
                    <a:pt x="85" y="2"/>
                  </a:cubicBezTo>
                  <a:cubicBezTo>
                    <a:pt x="82" y="5"/>
                    <a:pt x="79" y="7"/>
                    <a:pt x="75" y="9"/>
                  </a:cubicBezTo>
                  <a:cubicBezTo>
                    <a:pt x="66" y="11"/>
                    <a:pt x="58" y="7"/>
                    <a:pt x="51"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90" name="Freeform 683">
              <a:extLst>
                <a:ext uri="{FF2B5EF4-FFF2-40B4-BE49-F238E27FC236}">
                  <a16:creationId xmlns:a16="http://schemas.microsoft.com/office/drawing/2014/main" id="{493D67DC-7447-4831-BE42-39DB386104C2}"/>
                </a:ext>
              </a:extLst>
            </p:cNvPr>
            <p:cNvSpPr>
              <a:spLocks noEditPoints="1"/>
            </p:cNvSpPr>
            <p:nvPr/>
          </p:nvSpPr>
          <p:spPr bwMode="auto">
            <a:xfrm>
              <a:off x="6314" y="2772"/>
              <a:ext cx="132" cy="131"/>
            </a:xfrm>
            <a:custGeom>
              <a:avLst/>
              <a:gdLst>
                <a:gd name="T0" fmla="*/ 188 w 198"/>
                <a:gd name="T1" fmla="*/ 99 h 198"/>
                <a:gd name="T2" fmla="*/ 194 w 198"/>
                <a:gd name="T3" fmla="*/ 81 h 198"/>
                <a:gd name="T4" fmla="*/ 198 w 198"/>
                <a:gd name="T5" fmla="*/ 72 h 198"/>
                <a:gd name="T6" fmla="*/ 190 w 198"/>
                <a:gd name="T7" fmla="*/ 67 h 198"/>
                <a:gd name="T8" fmla="*/ 176 w 198"/>
                <a:gd name="T9" fmla="*/ 54 h 198"/>
                <a:gd name="T10" fmla="*/ 172 w 198"/>
                <a:gd name="T11" fmla="*/ 36 h 198"/>
                <a:gd name="T12" fmla="*/ 171 w 198"/>
                <a:gd name="T13" fmla="*/ 26 h 198"/>
                <a:gd name="T14" fmla="*/ 162 w 198"/>
                <a:gd name="T15" fmla="*/ 25 h 198"/>
                <a:gd name="T16" fmla="*/ 143 w 198"/>
                <a:gd name="T17" fmla="*/ 21 h 198"/>
                <a:gd name="T18" fmla="*/ 131 w 198"/>
                <a:gd name="T19" fmla="*/ 7 h 198"/>
                <a:gd name="T20" fmla="*/ 125 w 198"/>
                <a:gd name="T21" fmla="*/ 0 h 198"/>
                <a:gd name="T22" fmla="*/ 117 w 198"/>
                <a:gd name="T23" fmla="*/ 4 h 198"/>
                <a:gd name="T24" fmla="*/ 99 w 198"/>
                <a:gd name="T25" fmla="*/ 9 h 198"/>
                <a:gd name="T26" fmla="*/ 80 w 198"/>
                <a:gd name="T27" fmla="*/ 5 h 198"/>
                <a:gd name="T28" fmla="*/ 72 w 198"/>
                <a:gd name="T29" fmla="*/ 3 h 198"/>
                <a:gd name="T30" fmla="*/ 72 w 198"/>
                <a:gd name="T31" fmla="*/ 3 h 198"/>
                <a:gd name="T32" fmla="*/ 67 w 198"/>
                <a:gd name="T33" fmla="*/ 9 h 198"/>
                <a:gd name="T34" fmla="*/ 54 w 198"/>
                <a:gd name="T35" fmla="*/ 22 h 198"/>
                <a:gd name="T36" fmla="*/ 35 w 198"/>
                <a:gd name="T37" fmla="*/ 26 h 198"/>
                <a:gd name="T38" fmla="*/ 26 w 198"/>
                <a:gd name="T39" fmla="*/ 27 h 198"/>
                <a:gd name="T40" fmla="*/ 25 w 198"/>
                <a:gd name="T41" fmla="*/ 36 h 198"/>
                <a:gd name="T42" fmla="*/ 21 w 198"/>
                <a:gd name="T43" fmla="*/ 54 h 198"/>
                <a:gd name="T44" fmla="*/ 7 w 198"/>
                <a:gd name="T45" fmla="*/ 67 h 198"/>
                <a:gd name="T46" fmla="*/ 0 w 198"/>
                <a:gd name="T47" fmla="*/ 73 h 198"/>
                <a:gd name="T48" fmla="*/ 3 w 198"/>
                <a:gd name="T49" fmla="*/ 81 h 198"/>
                <a:gd name="T50" fmla="*/ 9 w 198"/>
                <a:gd name="T51" fmla="*/ 99 h 198"/>
                <a:gd name="T52" fmla="*/ 3 w 198"/>
                <a:gd name="T53" fmla="*/ 117 h 198"/>
                <a:gd name="T54" fmla="*/ 0 w 198"/>
                <a:gd name="T55" fmla="*/ 126 h 198"/>
                <a:gd name="T56" fmla="*/ 7 w 198"/>
                <a:gd name="T57" fmla="*/ 131 h 198"/>
                <a:gd name="T58" fmla="*/ 21 w 198"/>
                <a:gd name="T59" fmla="*/ 144 h 198"/>
                <a:gd name="T60" fmla="*/ 25 w 198"/>
                <a:gd name="T61" fmla="*/ 162 h 198"/>
                <a:gd name="T62" fmla="*/ 26 w 198"/>
                <a:gd name="T63" fmla="*/ 172 h 198"/>
                <a:gd name="T64" fmla="*/ 35 w 198"/>
                <a:gd name="T65" fmla="*/ 173 h 198"/>
                <a:gd name="T66" fmla="*/ 54 w 198"/>
                <a:gd name="T67" fmla="*/ 177 h 198"/>
                <a:gd name="T68" fmla="*/ 67 w 198"/>
                <a:gd name="T69" fmla="*/ 191 h 198"/>
                <a:gd name="T70" fmla="*/ 72 w 198"/>
                <a:gd name="T71" fmla="*/ 198 h 198"/>
                <a:gd name="T72" fmla="*/ 80 w 198"/>
                <a:gd name="T73" fmla="*/ 194 h 198"/>
                <a:gd name="T74" fmla="*/ 99 w 198"/>
                <a:gd name="T75" fmla="*/ 189 h 198"/>
                <a:gd name="T76" fmla="*/ 117 w 198"/>
                <a:gd name="T77" fmla="*/ 193 h 198"/>
                <a:gd name="T78" fmla="*/ 125 w 198"/>
                <a:gd name="T79" fmla="*/ 195 h 198"/>
                <a:gd name="T80" fmla="*/ 125 w 198"/>
                <a:gd name="T81" fmla="*/ 195 h 198"/>
                <a:gd name="T82" fmla="*/ 131 w 198"/>
                <a:gd name="T83" fmla="*/ 189 h 198"/>
                <a:gd name="T84" fmla="*/ 143 w 198"/>
                <a:gd name="T85" fmla="*/ 176 h 198"/>
                <a:gd name="T86" fmla="*/ 162 w 198"/>
                <a:gd name="T87" fmla="*/ 172 h 198"/>
                <a:gd name="T88" fmla="*/ 171 w 198"/>
                <a:gd name="T89" fmla="*/ 171 h 198"/>
                <a:gd name="T90" fmla="*/ 172 w 198"/>
                <a:gd name="T91" fmla="*/ 162 h 198"/>
                <a:gd name="T92" fmla="*/ 176 w 198"/>
                <a:gd name="T93" fmla="*/ 144 h 198"/>
                <a:gd name="T94" fmla="*/ 190 w 198"/>
                <a:gd name="T95" fmla="*/ 131 h 198"/>
                <a:gd name="T96" fmla="*/ 198 w 198"/>
                <a:gd name="T97" fmla="*/ 125 h 198"/>
                <a:gd name="T98" fmla="*/ 194 w 198"/>
                <a:gd name="T99" fmla="*/ 117 h 198"/>
                <a:gd name="T100" fmla="*/ 188 w 198"/>
                <a:gd name="T101" fmla="*/ 99 h 198"/>
                <a:gd name="T102" fmla="*/ 99 w 198"/>
                <a:gd name="T103" fmla="*/ 152 h 198"/>
                <a:gd name="T104" fmla="*/ 45 w 198"/>
                <a:gd name="T105" fmla="*/ 99 h 198"/>
                <a:gd name="T106" fmla="*/ 99 w 198"/>
                <a:gd name="T107" fmla="*/ 46 h 198"/>
                <a:gd name="T108" fmla="*/ 152 w 198"/>
                <a:gd name="T109" fmla="*/ 99 h 198"/>
                <a:gd name="T110" fmla="*/ 99 w 198"/>
                <a:gd name="T111" fmla="*/ 15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8" h="198">
                  <a:moveTo>
                    <a:pt x="188" y="99"/>
                  </a:moveTo>
                  <a:cubicBezTo>
                    <a:pt x="188" y="92"/>
                    <a:pt x="191" y="86"/>
                    <a:pt x="194" y="81"/>
                  </a:cubicBezTo>
                  <a:cubicBezTo>
                    <a:pt x="195" y="78"/>
                    <a:pt x="198" y="74"/>
                    <a:pt x="198" y="72"/>
                  </a:cubicBezTo>
                  <a:cubicBezTo>
                    <a:pt x="197" y="71"/>
                    <a:pt x="193" y="69"/>
                    <a:pt x="190" y="67"/>
                  </a:cubicBezTo>
                  <a:cubicBezTo>
                    <a:pt x="185" y="64"/>
                    <a:pt x="180" y="60"/>
                    <a:pt x="176" y="54"/>
                  </a:cubicBezTo>
                  <a:cubicBezTo>
                    <a:pt x="173" y="48"/>
                    <a:pt x="173" y="42"/>
                    <a:pt x="172" y="36"/>
                  </a:cubicBezTo>
                  <a:cubicBezTo>
                    <a:pt x="172" y="33"/>
                    <a:pt x="172" y="28"/>
                    <a:pt x="171" y="26"/>
                  </a:cubicBezTo>
                  <a:cubicBezTo>
                    <a:pt x="170" y="26"/>
                    <a:pt x="165" y="26"/>
                    <a:pt x="162" y="25"/>
                  </a:cubicBezTo>
                  <a:cubicBezTo>
                    <a:pt x="156" y="25"/>
                    <a:pt x="149" y="25"/>
                    <a:pt x="143" y="21"/>
                  </a:cubicBezTo>
                  <a:cubicBezTo>
                    <a:pt x="138" y="18"/>
                    <a:pt x="134" y="12"/>
                    <a:pt x="131" y="7"/>
                  </a:cubicBezTo>
                  <a:cubicBezTo>
                    <a:pt x="129" y="5"/>
                    <a:pt x="126" y="1"/>
                    <a:pt x="125" y="0"/>
                  </a:cubicBezTo>
                  <a:cubicBezTo>
                    <a:pt x="124" y="0"/>
                    <a:pt x="120" y="2"/>
                    <a:pt x="117" y="4"/>
                  </a:cubicBezTo>
                  <a:cubicBezTo>
                    <a:pt x="112" y="6"/>
                    <a:pt x="106" y="9"/>
                    <a:pt x="99" y="9"/>
                  </a:cubicBezTo>
                  <a:cubicBezTo>
                    <a:pt x="92" y="9"/>
                    <a:pt x="86" y="8"/>
                    <a:pt x="80" y="5"/>
                  </a:cubicBezTo>
                  <a:cubicBezTo>
                    <a:pt x="78" y="4"/>
                    <a:pt x="73" y="3"/>
                    <a:pt x="72" y="3"/>
                  </a:cubicBezTo>
                  <a:cubicBezTo>
                    <a:pt x="72" y="3"/>
                    <a:pt x="72" y="3"/>
                    <a:pt x="72" y="3"/>
                  </a:cubicBezTo>
                  <a:cubicBezTo>
                    <a:pt x="71" y="3"/>
                    <a:pt x="68" y="6"/>
                    <a:pt x="67" y="9"/>
                  </a:cubicBezTo>
                  <a:cubicBezTo>
                    <a:pt x="63" y="14"/>
                    <a:pt x="60" y="19"/>
                    <a:pt x="54" y="22"/>
                  </a:cubicBezTo>
                  <a:cubicBezTo>
                    <a:pt x="48" y="26"/>
                    <a:pt x="41" y="26"/>
                    <a:pt x="35" y="26"/>
                  </a:cubicBezTo>
                  <a:cubicBezTo>
                    <a:pt x="32" y="26"/>
                    <a:pt x="27" y="26"/>
                    <a:pt x="26" y="27"/>
                  </a:cubicBezTo>
                  <a:cubicBezTo>
                    <a:pt x="26" y="28"/>
                    <a:pt x="25" y="33"/>
                    <a:pt x="25" y="36"/>
                  </a:cubicBezTo>
                  <a:cubicBezTo>
                    <a:pt x="25" y="42"/>
                    <a:pt x="24" y="48"/>
                    <a:pt x="21" y="54"/>
                  </a:cubicBezTo>
                  <a:cubicBezTo>
                    <a:pt x="18" y="60"/>
                    <a:pt x="12" y="64"/>
                    <a:pt x="7" y="67"/>
                  </a:cubicBezTo>
                  <a:cubicBezTo>
                    <a:pt x="5" y="69"/>
                    <a:pt x="0" y="71"/>
                    <a:pt x="0" y="73"/>
                  </a:cubicBezTo>
                  <a:cubicBezTo>
                    <a:pt x="0" y="74"/>
                    <a:pt x="2" y="78"/>
                    <a:pt x="3" y="81"/>
                  </a:cubicBezTo>
                  <a:cubicBezTo>
                    <a:pt x="6" y="86"/>
                    <a:pt x="9" y="92"/>
                    <a:pt x="9" y="99"/>
                  </a:cubicBezTo>
                  <a:cubicBezTo>
                    <a:pt x="9" y="106"/>
                    <a:pt x="6" y="112"/>
                    <a:pt x="3" y="117"/>
                  </a:cubicBezTo>
                  <a:cubicBezTo>
                    <a:pt x="2" y="120"/>
                    <a:pt x="0" y="124"/>
                    <a:pt x="0" y="126"/>
                  </a:cubicBezTo>
                  <a:cubicBezTo>
                    <a:pt x="0" y="127"/>
                    <a:pt x="5" y="129"/>
                    <a:pt x="7" y="131"/>
                  </a:cubicBezTo>
                  <a:cubicBezTo>
                    <a:pt x="12" y="134"/>
                    <a:pt x="18" y="138"/>
                    <a:pt x="21" y="144"/>
                  </a:cubicBezTo>
                  <a:cubicBezTo>
                    <a:pt x="24" y="150"/>
                    <a:pt x="25" y="156"/>
                    <a:pt x="25" y="162"/>
                  </a:cubicBezTo>
                  <a:cubicBezTo>
                    <a:pt x="25" y="165"/>
                    <a:pt x="26" y="170"/>
                    <a:pt x="26" y="172"/>
                  </a:cubicBezTo>
                  <a:cubicBezTo>
                    <a:pt x="27" y="172"/>
                    <a:pt x="32" y="172"/>
                    <a:pt x="35" y="173"/>
                  </a:cubicBezTo>
                  <a:cubicBezTo>
                    <a:pt x="41" y="173"/>
                    <a:pt x="48" y="173"/>
                    <a:pt x="54" y="177"/>
                  </a:cubicBezTo>
                  <a:cubicBezTo>
                    <a:pt x="60" y="180"/>
                    <a:pt x="63" y="186"/>
                    <a:pt x="67" y="191"/>
                  </a:cubicBezTo>
                  <a:cubicBezTo>
                    <a:pt x="68" y="193"/>
                    <a:pt x="71" y="197"/>
                    <a:pt x="72" y="198"/>
                  </a:cubicBezTo>
                  <a:cubicBezTo>
                    <a:pt x="73" y="198"/>
                    <a:pt x="78" y="196"/>
                    <a:pt x="80" y="194"/>
                  </a:cubicBezTo>
                  <a:cubicBezTo>
                    <a:pt x="86" y="192"/>
                    <a:pt x="92" y="189"/>
                    <a:pt x="99" y="189"/>
                  </a:cubicBezTo>
                  <a:cubicBezTo>
                    <a:pt x="106" y="189"/>
                    <a:pt x="112" y="190"/>
                    <a:pt x="117" y="193"/>
                  </a:cubicBezTo>
                  <a:cubicBezTo>
                    <a:pt x="120" y="194"/>
                    <a:pt x="124" y="195"/>
                    <a:pt x="125" y="195"/>
                  </a:cubicBezTo>
                  <a:cubicBezTo>
                    <a:pt x="125" y="195"/>
                    <a:pt x="125" y="195"/>
                    <a:pt x="125" y="195"/>
                  </a:cubicBezTo>
                  <a:cubicBezTo>
                    <a:pt x="126" y="195"/>
                    <a:pt x="129" y="192"/>
                    <a:pt x="131" y="189"/>
                  </a:cubicBezTo>
                  <a:cubicBezTo>
                    <a:pt x="134" y="184"/>
                    <a:pt x="138" y="179"/>
                    <a:pt x="143" y="176"/>
                  </a:cubicBezTo>
                  <a:cubicBezTo>
                    <a:pt x="149" y="172"/>
                    <a:pt x="156" y="172"/>
                    <a:pt x="162" y="172"/>
                  </a:cubicBezTo>
                  <a:cubicBezTo>
                    <a:pt x="165" y="172"/>
                    <a:pt x="170" y="172"/>
                    <a:pt x="171" y="171"/>
                  </a:cubicBezTo>
                  <a:cubicBezTo>
                    <a:pt x="172" y="170"/>
                    <a:pt x="172" y="165"/>
                    <a:pt x="172" y="162"/>
                  </a:cubicBezTo>
                  <a:cubicBezTo>
                    <a:pt x="173" y="156"/>
                    <a:pt x="173" y="150"/>
                    <a:pt x="176" y="144"/>
                  </a:cubicBezTo>
                  <a:cubicBezTo>
                    <a:pt x="180" y="138"/>
                    <a:pt x="185" y="134"/>
                    <a:pt x="190" y="131"/>
                  </a:cubicBezTo>
                  <a:cubicBezTo>
                    <a:pt x="193" y="129"/>
                    <a:pt x="197" y="127"/>
                    <a:pt x="198" y="125"/>
                  </a:cubicBezTo>
                  <a:cubicBezTo>
                    <a:pt x="198" y="124"/>
                    <a:pt x="195" y="120"/>
                    <a:pt x="194" y="117"/>
                  </a:cubicBezTo>
                  <a:cubicBezTo>
                    <a:pt x="191" y="112"/>
                    <a:pt x="188" y="106"/>
                    <a:pt x="188" y="99"/>
                  </a:cubicBezTo>
                  <a:close/>
                  <a:moveTo>
                    <a:pt x="99" y="152"/>
                  </a:moveTo>
                  <a:cubicBezTo>
                    <a:pt x="69" y="152"/>
                    <a:pt x="45" y="128"/>
                    <a:pt x="45" y="99"/>
                  </a:cubicBezTo>
                  <a:cubicBezTo>
                    <a:pt x="45" y="70"/>
                    <a:pt x="69" y="46"/>
                    <a:pt x="99" y="46"/>
                  </a:cubicBezTo>
                  <a:cubicBezTo>
                    <a:pt x="128" y="46"/>
                    <a:pt x="152" y="70"/>
                    <a:pt x="152" y="99"/>
                  </a:cubicBezTo>
                  <a:cubicBezTo>
                    <a:pt x="152" y="128"/>
                    <a:pt x="128" y="152"/>
                    <a:pt x="99"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91" name="Oval 684">
              <a:extLst>
                <a:ext uri="{FF2B5EF4-FFF2-40B4-BE49-F238E27FC236}">
                  <a16:creationId xmlns:a16="http://schemas.microsoft.com/office/drawing/2014/main" id="{51A98DFF-9724-4E73-A093-F585E897F13E}"/>
                </a:ext>
              </a:extLst>
            </p:cNvPr>
            <p:cNvSpPr>
              <a:spLocks noChangeArrowheads="1"/>
            </p:cNvSpPr>
            <p:nvPr/>
          </p:nvSpPr>
          <p:spPr bwMode="auto">
            <a:xfrm>
              <a:off x="6359" y="2816"/>
              <a:ext cx="42" cy="4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92" name="Freeform 685">
              <a:extLst>
                <a:ext uri="{FF2B5EF4-FFF2-40B4-BE49-F238E27FC236}">
                  <a16:creationId xmlns:a16="http://schemas.microsoft.com/office/drawing/2014/main" id="{36348778-2311-4930-9A30-2613570B55FF}"/>
                </a:ext>
              </a:extLst>
            </p:cNvPr>
            <p:cNvSpPr>
              <a:spLocks noEditPoints="1"/>
            </p:cNvSpPr>
            <p:nvPr/>
          </p:nvSpPr>
          <p:spPr bwMode="auto">
            <a:xfrm>
              <a:off x="6210" y="2696"/>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5 w 512"/>
                <a:gd name="T11" fmla="*/ 245 h 512"/>
                <a:gd name="T12" fmla="*/ 359 w 512"/>
                <a:gd name="T13" fmla="*/ 263 h 512"/>
                <a:gd name="T14" fmla="*/ 352 w 512"/>
                <a:gd name="T15" fmla="*/ 268 h 512"/>
                <a:gd name="T16" fmla="*/ 351 w 512"/>
                <a:gd name="T17" fmla="*/ 278 h 512"/>
                <a:gd name="T18" fmla="*/ 343 w 512"/>
                <a:gd name="T19" fmla="*/ 300 h 512"/>
                <a:gd name="T20" fmla="*/ 320 w 512"/>
                <a:gd name="T21" fmla="*/ 308 h 512"/>
                <a:gd name="T22" fmla="*/ 320 w 512"/>
                <a:gd name="T23" fmla="*/ 308 h 512"/>
                <a:gd name="T24" fmla="*/ 320 w 512"/>
                <a:gd name="T25" fmla="*/ 416 h 512"/>
                <a:gd name="T26" fmla="*/ 314 w 512"/>
                <a:gd name="T27" fmla="*/ 425 h 512"/>
                <a:gd name="T28" fmla="*/ 309 w 512"/>
                <a:gd name="T29" fmla="*/ 426 h 512"/>
                <a:gd name="T30" fmla="*/ 304 w 512"/>
                <a:gd name="T31" fmla="*/ 425 h 512"/>
                <a:gd name="T32" fmla="*/ 256 w 512"/>
                <a:gd name="T33" fmla="*/ 396 h 512"/>
                <a:gd name="T34" fmla="*/ 208 w 512"/>
                <a:gd name="T35" fmla="*/ 425 h 512"/>
                <a:gd name="T36" fmla="*/ 197 w 512"/>
                <a:gd name="T37" fmla="*/ 425 h 512"/>
                <a:gd name="T38" fmla="*/ 192 w 512"/>
                <a:gd name="T39" fmla="*/ 416 h 512"/>
                <a:gd name="T40" fmla="*/ 192 w 512"/>
                <a:gd name="T41" fmla="*/ 308 h 512"/>
                <a:gd name="T42" fmla="*/ 191 w 512"/>
                <a:gd name="T43" fmla="*/ 308 h 512"/>
                <a:gd name="T44" fmla="*/ 168 w 512"/>
                <a:gd name="T45" fmla="*/ 300 h 512"/>
                <a:gd name="T46" fmla="*/ 161 w 512"/>
                <a:gd name="T47" fmla="*/ 278 h 512"/>
                <a:gd name="T48" fmla="*/ 160 w 512"/>
                <a:gd name="T49" fmla="*/ 268 h 512"/>
                <a:gd name="T50" fmla="*/ 152 w 512"/>
                <a:gd name="T51" fmla="*/ 263 h 512"/>
                <a:gd name="T52" fmla="*/ 136 w 512"/>
                <a:gd name="T53" fmla="*/ 245 h 512"/>
                <a:gd name="T54" fmla="*/ 141 w 512"/>
                <a:gd name="T55" fmla="*/ 222 h 512"/>
                <a:gd name="T56" fmla="*/ 145 w 512"/>
                <a:gd name="T57" fmla="*/ 213 h 512"/>
                <a:gd name="T58" fmla="*/ 141 w 512"/>
                <a:gd name="T59" fmla="*/ 204 h 512"/>
                <a:gd name="T60" fmla="*/ 136 w 512"/>
                <a:gd name="T61" fmla="*/ 181 h 512"/>
                <a:gd name="T62" fmla="*/ 152 w 512"/>
                <a:gd name="T63" fmla="*/ 163 h 512"/>
                <a:gd name="T64" fmla="*/ 160 w 512"/>
                <a:gd name="T65" fmla="*/ 158 h 512"/>
                <a:gd name="T66" fmla="*/ 161 w 512"/>
                <a:gd name="T67" fmla="*/ 148 h 512"/>
                <a:gd name="T68" fmla="*/ 168 w 512"/>
                <a:gd name="T69" fmla="*/ 126 h 512"/>
                <a:gd name="T70" fmla="*/ 191 w 512"/>
                <a:gd name="T71" fmla="*/ 118 h 512"/>
                <a:gd name="T72" fmla="*/ 200 w 512"/>
                <a:gd name="T73" fmla="*/ 117 h 512"/>
                <a:gd name="T74" fmla="*/ 206 w 512"/>
                <a:gd name="T75" fmla="*/ 110 h 512"/>
                <a:gd name="T76" fmla="*/ 224 w 512"/>
                <a:gd name="T77" fmla="*/ 93 h 512"/>
                <a:gd name="T78" fmla="*/ 247 w 512"/>
                <a:gd name="T79" fmla="*/ 99 h 512"/>
                <a:gd name="T80" fmla="*/ 256 w 512"/>
                <a:gd name="T81" fmla="*/ 102 h 512"/>
                <a:gd name="T82" fmla="*/ 264 w 512"/>
                <a:gd name="T83" fmla="*/ 99 h 512"/>
                <a:gd name="T84" fmla="*/ 288 w 512"/>
                <a:gd name="T85" fmla="*/ 93 h 512"/>
                <a:gd name="T86" fmla="*/ 306 w 512"/>
                <a:gd name="T87" fmla="*/ 110 h 512"/>
                <a:gd name="T88" fmla="*/ 311 w 512"/>
                <a:gd name="T89" fmla="*/ 117 h 512"/>
                <a:gd name="T90" fmla="*/ 320 w 512"/>
                <a:gd name="T91" fmla="*/ 118 h 512"/>
                <a:gd name="T92" fmla="*/ 343 w 512"/>
                <a:gd name="T93" fmla="*/ 126 h 512"/>
                <a:gd name="T94" fmla="*/ 351 w 512"/>
                <a:gd name="T95" fmla="*/ 148 h 512"/>
                <a:gd name="T96" fmla="*/ 352 w 512"/>
                <a:gd name="T97" fmla="*/ 158 h 512"/>
                <a:gd name="T98" fmla="*/ 359 w 512"/>
                <a:gd name="T99" fmla="*/ 163 h 512"/>
                <a:gd name="T100" fmla="*/ 375 w 512"/>
                <a:gd name="T101" fmla="*/ 181 h 512"/>
                <a:gd name="T102" fmla="*/ 370 w 512"/>
                <a:gd name="T103" fmla="*/ 204 h 512"/>
                <a:gd name="T104" fmla="*/ 367 w 512"/>
                <a:gd name="T105" fmla="*/ 213 h 512"/>
                <a:gd name="T106" fmla="*/ 370 w 512"/>
                <a:gd name="T107" fmla="*/ 222 h 512"/>
                <a:gd name="T108" fmla="*/ 375 w 512"/>
                <a:gd name="T109"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5" y="245"/>
                  </a:moveTo>
                  <a:cubicBezTo>
                    <a:pt x="373" y="254"/>
                    <a:pt x="365" y="259"/>
                    <a:pt x="359" y="263"/>
                  </a:cubicBezTo>
                  <a:cubicBezTo>
                    <a:pt x="356" y="265"/>
                    <a:pt x="353" y="267"/>
                    <a:pt x="352" y="268"/>
                  </a:cubicBezTo>
                  <a:cubicBezTo>
                    <a:pt x="351" y="270"/>
                    <a:pt x="351" y="274"/>
                    <a:pt x="351" y="278"/>
                  </a:cubicBezTo>
                  <a:cubicBezTo>
                    <a:pt x="350" y="285"/>
                    <a:pt x="350" y="294"/>
                    <a:pt x="343" y="300"/>
                  </a:cubicBezTo>
                  <a:cubicBezTo>
                    <a:pt x="337" y="307"/>
                    <a:pt x="328" y="307"/>
                    <a:pt x="320" y="308"/>
                  </a:cubicBezTo>
                  <a:cubicBezTo>
                    <a:pt x="320" y="308"/>
                    <a:pt x="320" y="308"/>
                    <a:pt x="320" y="308"/>
                  </a:cubicBezTo>
                  <a:cubicBezTo>
                    <a:pt x="320" y="416"/>
                    <a:pt x="320" y="416"/>
                    <a:pt x="320" y="416"/>
                  </a:cubicBezTo>
                  <a:cubicBezTo>
                    <a:pt x="320" y="420"/>
                    <a:pt x="318" y="423"/>
                    <a:pt x="314" y="425"/>
                  </a:cubicBezTo>
                  <a:cubicBezTo>
                    <a:pt x="313" y="426"/>
                    <a:pt x="311" y="426"/>
                    <a:pt x="309" y="426"/>
                  </a:cubicBezTo>
                  <a:cubicBezTo>
                    <a:pt x="307" y="426"/>
                    <a:pt x="305" y="426"/>
                    <a:pt x="304" y="425"/>
                  </a:cubicBezTo>
                  <a:cubicBezTo>
                    <a:pt x="256" y="396"/>
                    <a:pt x="256" y="396"/>
                    <a:pt x="256" y="396"/>
                  </a:cubicBezTo>
                  <a:cubicBezTo>
                    <a:pt x="208" y="425"/>
                    <a:pt x="208" y="425"/>
                    <a:pt x="208" y="425"/>
                  </a:cubicBezTo>
                  <a:cubicBezTo>
                    <a:pt x="205" y="427"/>
                    <a:pt x="200" y="427"/>
                    <a:pt x="197" y="425"/>
                  </a:cubicBezTo>
                  <a:cubicBezTo>
                    <a:pt x="194" y="423"/>
                    <a:pt x="192" y="420"/>
                    <a:pt x="192" y="416"/>
                  </a:cubicBezTo>
                  <a:cubicBezTo>
                    <a:pt x="192" y="308"/>
                    <a:pt x="192" y="308"/>
                    <a:pt x="192" y="308"/>
                  </a:cubicBezTo>
                  <a:cubicBezTo>
                    <a:pt x="191" y="308"/>
                    <a:pt x="191" y="308"/>
                    <a:pt x="191" y="308"/>
                  </a:cubicBezTo>
                  <a:cubicBezTo>
                    <a:pt x="184" y="307"/>
                    <a:pt x="175" y="307"/>
                    <a:pt x="168" y="300"/>
                  </a:cubicBezTo>
                  <a:cubicBezTo>
                    <a:pt x="162" y="294"/>
                    <a:pt x="161" y="285"/>
                    <a:pt x="161" y="278"/>
                  </a:cubicBezTo>
                  <a:cubicBezTo>
                    <a:pt x="161" y="274"/>
                    <a:pt x="160" y="270"/>
                    <a:pt x="160" y="268"/>
                  </a:cubicBezTo>
                  <a:cubicBezTo>
                    <a:pt x="159" y="267"/>
                    <a:pt x="155" y="265"/>
                    <a:pt x="152" y="263"/>
                  </a:cubicBezTo>
                  <a:cubicBezTo>
                    <a:pt x="146" y="259"/>
                    <a:pt x="139" y="254"/>
                    <a:pt x="136" y="245"/>
                  </a:cubicBezTo>
                  <a:cubicBezTo>
                    <a:pt x="134" y="236"/>
                    <a:pt x="138" y="228"/>
                    <a:pt x="141" y="222"/>
                  </a:cubicBezTo>
                  <a:cubicBezTo>
                    <a:pt x="143" y="219"/>
                    <a:pt x="145" y="215"/>
                    <a:pt x="145" y="213"/>
                  </a:cubicBezTo>
                  <a:cubicBezTo>
                    <a:pt x="145" y="211"/>
                    <a:pt x="143" y="207"/>
                    <a:pt x="141" y="204"/>
                  </a:cubicBezTo>
                  <a:cubicBezTo>
                    <a:pt x="138" y="198"/>
                    <a:pt x="134" y="190"/>
                    <a:pt x="136" y="181"/>
                  </a:cubicBezTo>
                  <a:cubicBezTo>
                    <a:pt x="139" y="172"/>
                    <a:pt x="146" y="167"/>
                    <a:pt x="152" y="163"/>
                  </a:cubicBezTo>
                  <a:cubicBezTo>
                    <a:pt x="155" y="161"/>
                    <a:pt x="159" y="159"/>
                    <a:pt x="160" y="158"/>
                  </a:cubicBezTo>
                  <a:cubicBezTo>
                    <a:pt x="160" y="156"/>
                    <a:pt x="161" y="152"/>
                    <a:pt x="161" y="148"/>
                  </a:cubicBezTo>
                  <a:cubicBezTo>
                    <a:pt x="161" y="141"/>
                    <a:pt x="162" y="132"/>
                    <a:pt x="168" y="126"/>
                  </a:cubicBezTo>
                  <a:cubicBezTo>
                    <a:pt x="175" y="119"/>
                    <a:pt x="184" y="119"/>
                    <a:pt x="191" y="118"/>
                  </a:cubicBezTo>
                  <a:cubicBezTo>
                    <a:pt x="194" y="118"/>
                    <a:pt x="199" y="118"/>
                    <a:pt x="200" y="117"/>
                  </a:cubicBezTo>
                  <a:cubicBezTo>
                    <a:pt x="202" y="116"/>
                    <a:pt x="204" y="112"/>
                    <a:pt x="206" y="110"/>
                  </a:cubicBezTo>
                  <a:cubicBezTo>
                    <a:pt x="210" y="104"/>
                    <a:pt x="215" y="96"/>
                    <a:pt x="224" y="93"/>
                  </a:cubicBezTo>
                  <a:cubicBezTo>
                    <a:pt x="232" y="91"/>
                    <a:pt x="240" y="95"/>
                    <a:pt x="247" y="99"/>
                  </a:cubicBezTo>
                  <a:cubicBezTo>
                    <a:pt x="250" y="100"/>
                    <a:pt x="254" y="102"/>
                    <a:pt x="256" y="102"/>
                  </a:cubicBezTo>
                  <a:cubicBezTo>
                    <a:pt x="257" y="102"/>
                    <a:pt x="262" y="100"/>
                    <a:pt x="264" y="99"/>
                  </a:cubicBezTo>
                  <a:cubicBezTo>
                    <a:pt x="271" y="95"/>
                    <a:pt x="279" y="91"/>
                    <a:pt x="288" y="93"/>
                  </a:cubicBezTo>
                  <a:cubicBezTo>
                    <a:pt x="297" y="96"/>
                    <a:pt x="302" y="104"/>
                    <a:pt x="306" y="110"/>
                  </a:cubicBezTo>
                  <a:cubicBezTo>
                    <a:pt x="307" y="112"/>
                    <a:pt x="310" y="116"/>
                    <a:pt x="311" y="117"/>
                  </a:cubicBezTo>
                  <a:cubicBezTo>
                    <a:pt x="313" y="118"/>
                    <a:pt x="317" y="118"/>
                    <a:pt x="320" y="118"/>
                  </a:cubicBezTo>
                  <a:cubicBezTo>
                    <a:pt x="328" y="119"/>
                    <a:pt x="337" y="119"/>
                    <a:pt x="343" y="126"/>
                  </a:cubicBezTo>
                  <a:cubicBezTo>
                    <a:pt x="350" y="132"/>
                    <a:pt x="350" y="141"/>
                    <a:pt x="351" y="148"/>
                  </a:cubicBezTo>
                  <a:cubicBezTo>
                    <a:pt x="351" y="152"/>
                    <a:pt x="351" y="156"/>
                    <a:pt x="352" y="158"/>
                  </a:cubicBezTo>
                  <a:cubicBezTo>
                    <a:pt x="353" y="159"/>
                    <a:pt x="356" y="161"/>
                    <a:pt x="359" y="163"/>
                  </a:cubicBezTo>
                  <a:cubicBezTo>
                    <a:pt x="365" y="167"/>
                    <a:pt x="373" y="172"/>
                    <a:pt x="375" y="181"/>
                  </a:cubicBezTo>
                  <a:cubicBezTo>
                    <a:pt x="378" y="190"/>
                    <a:pt x="373" y="198"/>
                    <a:pt x="370" y="204"/>
                  </a:cubicBezTo>
                  <a:cubicBezTo>
                    <a:pt x="369" y="207"/>
                    <a:pt x="367" y="211"/>
                    <a:pt x="367" y="213"/>
                  </a:cubicBezTo>
                  <a:cubicBezTo>
                    <a:pt x="367" y="215"/>
                    <a:pt x="369" y="219"/>
                    <a:pt x="370" y="222"/>
                  </a:cubicBezTo>
                  <a:cubicBezTo>
                    <a:pt x="373" y="228"/>
                    <a:pt x="378" y="236"/>
                    <a:pt x="375" y="24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grpSp>
        <p:nvGrpSpPr>
          <p:cNvPr id="293" name="Education_Fill_14">
            <a:extLst>
              <a:ext uri="{FF2B5EF4-FFF2-40B4-BE49-F238E27FC236}">
                <a16:creationId xmlns:a16="http://schemas.microsoft.com/office/drawing/2014/main" id="{AAEE4BF0-6443-4340-8F0E-22BBED0BDD6C}"/>
              </a:ext>
            </a:extLst>
          </p:cNvPr>
          <p:cNvGrpSpPr>
            <a:grpSpLocks noChangeAspect="1"/>
          </p:cNvGrpSpPr>
          <p:nvPr/>
        </p:nvGrpSpPr>
        <p:grpSpPr bwMode="auto">
          <a:xfrm>
            <a:off x="2413055" y="3511526"/>
            <a:ext cx="279403" cy="279397"/>
            <a:chOff x="6210" y="2696"/>
            <a:chExt cx="340" cy="340"/>
          </a:xfrm>
          <a:solidFill>
            <a:srgbClr val="75787B"/>
          </a:solidFill>
        </p:grpSpPr>
        <p:sp>
          <p:nvSpPr>
            <p:cNvPr id="294" name="Freeform 682">
              <a:extLst>
                <a:ext uri="{FF2B5EF4-FFF2-40B4-BE49-F238E27FC236}">
                  <a16:creationId xmlns:a16="http://schemas.microsoft.com/office/drawing/2014/main" id="{CCA7774F-DB6B-4AD6-8531-8CF56AEAC5A5}"/>
                </a:ext>
              </a:extLst>
            </p:cNvPr>
            <p:cNvSpPr>
              <a:spLocks/>
            </p:cNvSpPr>
            <p:nvPr/>
          </p:nvSpPr>
          <p:spPr bwMode="auto">
            <a:xfrm>
              <a:off x="6351" y="2911"/>
              <a:ext cx="57" cy="49"/>
            </a:xfrm>
            <a:custGeom>
              <a:avLst/>
              <a:gdLst>
                <a:gd name="T0" fmla="*/ 51 w 85"/>
                <a:gd name="T1" fmla="*/ 3 h 73"/>
                <a:gd name="T2" fmla="*/ 43 w 85"/>
                <a:gd name="T3" fmla="*/ 0 h 73"/>
                <a:gd name="T4" fmla="*/ 34 w 85"/>
                <a:gd name="T5" fmla="*/ 3 h 73"/>
                <a:gd name="T6" fmla="*/ 16 w 85"/>
                <a:gd name="T7" fmla="*/ 9 h 73"/>
                <a:gd name="T8" fmla="*/ 11 w 85"/>
                <a:gd name="T9" fmla="*/ 9 h 73"/>
                <a:gd name="T10" fmla="*/ 0 w 85"/>
                <a:gd name="T11" fmla="*/ 2 h 73"/>
                <a:gd name="T12" fmla="*/ 0 w 85"/>
                <a:gd name="T13" fmla="*/ 73 h 73"/>
                <a:gd name="T14" fmla="*/ 37 w 85"/>
                <a:gd name="T15" fmla="*/ 51 h 73"/>
                <a:gd name="T16" fmla="*/ 48 w 85"/>
                <a:gd name="T17" fmla="*/ 51 h 73"/>
                <a:gd name="T18" fmla="*/ 85 w 85"/>
                <a:gd name="T19" fmla="*/ 73 h 73"/>
                <a:gd name="T20" fmla="*/ 85 w 85"/>
                <a:gd name="T21" fmla="*/ 2 h 73"/>
                <a:gd name="T22" fmla="*/ 75 w 85"/>
                <a:gd name="T23" fmla="*/ 9 h 73"/>
                <a:gd name="T24" fmla="*/ 51 w 85"/>
                <a:gd name="T25"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3">
                  <a:moveTo>
                    <a:pt x="51" y="3"/>
                  </a:moveTo>
                  <a:cubicBezTo>
                    <a:pt x="49" y="2"/>
                    <a:pt x="44" y="0"/>
                    <a:pt x="43" y="0"/>
                  </a:cubicBezTo>
                  <a:cubicBezTo>
                    <a:pt x="41" y="0"/>
                    <a:pt x="37" y="2"/>
                    <a:pt x="34" y="3"/>
                  </a:cubicBezTo>
                  <a:cubicBezTo>
                    <a:pt x="29" y="6"/>
                    <a:pt x="23" y="9"/>
                    <a:pt x="16" y="9"/>
                  </a:cubicBezTo>
                  <a:cubicBezTo>
                    <a:pt x="14" y="9"/>
                    <a:pt x="12" y="9"/>
                    <a:pt x="11" y="9"/>
                  </a:cubicBezTo>
                  <a:cubicBezTo>
                    <a:pt x="6" y="7"/>
                    <a:pt x="3" y="5"/>
                    <a:pt x="0" y="2"/>
                  </a:cubicBezTo>
                  <a:cubicBezTo>
                    <a:pt x="0" y="73"/>
                    <a:pt x="0" y="73"/>
                    <a:pt x="0" y="73"/>
                  </a:cubicBezTo>
                  <a:cubicBezTo>
                    <a:pt x="37" y="51"/>
                    <a:pt x="37" y="51"/>
                    <a:pt x="37" y="51"/>
                  </a:cubicBezTo>
                  <a:cubicBezTo>
                    <a:pt x="41" y="49"/>
                    <a:pt x="45" y="49"/>
                    <a:pt x="48" y="51"/>
                  </a:cubicBezTo>
                  <a:cubicBezTo>
                    <a:pt x="85" y="73"/>
                    <a:pt x="85" y="73"/>
                    <a:pt x="85" y="73"/>
                  </a:cubicBezTo>
                  <a:cubicBezTo>
                    <a:pt x="85" y="2"/>
                    <a:pt x="85" y="2"/>
                    <a:pt x="85" y="2"/>
                  </a:cubicBezTo>
                  <a:cubicBezTo>
                    <a:pt x="82" y="5"/>
                    <a:pt x="79" y="7"/>
                    <a:pt x="75" y="9"/>
                  </a:cubicBezTo>
                  <a:cubicBezTo>
                    <a:pt x="66" y="11"/>
                    <a:pt x="58" y="7"/>
                    <a:pt x="51"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95" name="Freeform 683">
              <a:extLst>
                <a:ext uri="{FF2B5EF4-FFF2-40B4-BE49-F238E27FC236}">
                  <a16:creationId xmlns:a16="http://schemas.microsoft.com/office/drawing/2014/main" id="{A32EDDBB-CB12-4E2C-85D9-ED1848B45CF1}"/>
                </a:ext>
              </a:extLst>
            </p:cNvPr>
            <p:cNvSpPr>
              <a:spLocks noEditPoints="1"/>
            </p:cNvSpPr>
            <p:nvPr/>
          </p:nvSpPr>
          <p:spPr bwMode="auto">
            <a:xfrm>
              <a:off x="6314" y="2772"/>
              <a:ext cx="132" cy="131"/>
            </a:xfrm>
            <a:custGeom>
              <a:avLst/>
              <a:gdLst>
                <a:gd name="T0" fmla="*/ 188 w 198"/>
                <a:gd name="T1" fmla="*/ 99 h 198"/>
                <a:gd name="T2" fmla="*/ 194 w 198"/>
                <a:gd name="T3" fmla="*/ 81 h 198"/>
                <a:gd name="T4" fmla="*/ 198 w 198"/>
                <a:gd name="T5" fmla="*/ 72 h 198"/>
                <a:gd name="T6" fmla="*/ 190 w 198"/>
                <a:gd name="T7" fmla="*/ 67 h 198"/>
                <a:gd name="T8" fmla="*/ 176 w 198"/>
                <a:gd name="T9" fmla="*/ 54 h 198"/>
                <a:gd name="T10" fmla="*/ 172 w 198"/>
                <a:gd name="T11" fmla="*/ 36 h 198"/>
                <a:gd name="T12" fmla="*/ 171 w 198"/>
                <a:gd name="T13" fmla="*/ 26 h 198"/>
                <a:gd name="T14" fmla="*/ 162 w 198"/>
                <a:gd name="T15" fmla="*/ 25 h 198"/>
                <a:gd name="T16" fmla="*/ 143 w 198"/>
                <a:gd name="T17" fmla="*/ 21 h 198"/>
                <a:gd name="T18" fmla="*/ 131 w 198"/>
                <a:gd name="T19" fmla="*/ 7 h 198"/>
                <a:gd name="T20" fmla="*/ 125 w 198"/>
                <a:gd name="T21" fmla="*/ 0 h 198"/>
                <a:gd name="T22" fmla="*/ 117 w 198"/>
                <a:gd name="T23" fmla="*/ 4 h 198"/>
                <a:gd name="T24" fmla="*/ 99 w 198"/>
                <a:gd name="T25" fmla="*/ 9 h 198"/>
                <a:gd name="T26" fmla="*/ 80 w 198"/>
                <a:gd name="T27" fmla="*/ 5 h 198"/>
                <a:gd name="T28" fmla="*/ 72 w 198"/>
                <a:gd name="T29" fmla="*/ 3 h 198"/>
                <a:gd name="T30" fmla="*/ 72 w 198"/>
                <a:gd name="T31" fmla="*/ 3 h 198"/>
                <a:gd name="T32" fmla="*/ 67 w 198"/>
                <a:gd name="T33" fmla="*/ 9 h 198"/>
                <a:gd name="T34" fmla="*/ 54 w 198"/>
                <a:gd name="T35" fmla="*/ 22 h 198"/>
                <a:gd name="T36" fmla="*/ 35 w 198"/>
                <a:gd name="T37" fmla="*/ 26 h 198"/>
                <a:gd name="T38" fmla="*/ 26 w 198"/>
                <a:gd name="T39" fmla="*/ 27 h 198"/>
                <a:gd name="T40" fmla="*/ 25 w 198"/>
                <a:gd name="T41" fmla="*/ 36 h 198"/>
                <a:gd name="T42" fmla="*/ 21 w 198"/>
                <a:gd name="T43" fmla="*/ 54 h 198"/>
                <a:gd name="T44" fmla="*/ 7 w 198"/>
                <a:gd name="T45" fmla="*/ 67 h 198"/>
                <a:gd name="T46" fmla="*/ 0 w 198"/>
                <a:gd name="T47" fmla="*/ 73 h 198"/>
                <a:gd name="T48" fmla="*/ 3 w 198"/>
                <a:gd name="T49" fmla="*/ 81 h 198"/>
                <a:gd name="T50" fmla="*/ 9 w 198"/>
                <a:gd name="T51" fmla="*/ 99 h 198"/>
                <a:gd name="T52" fmla="*/ 3 w 198"/>
                <a:gd name="T53" fmla="*/ 117 h 198"/>
                <a:gd name="T54" fmla="*/ 0 w 198"/>
                <a:gd name="T55" fmla="*/ 126 h 198"/>
                <a:gd name="T56" fmla="*/ 7 w 198"/>
                <a:gd name="T57" fmla="*/ 131 h 198"/>
                <a:gd name="T58" fmla="*/ 21 w 198"/>
                <a:gd name="T59" fmla="*/ 144 h 198"/>
                <a:gd name="T60" fmla="*/ 25 w 198"/>
                <a:gd name="T61" fmla="*/ 162 h 198"/>
                <a:gd name="T62" fmla="*/ 26 w 198"/>
                <a:gd name="T63" fmla="*/ 172 h 198"/>
                <a:gd name="T64" fmla="*/ 35 w 198"/>
                <a:gd name="T65" fmla="*/ 173 h 198"/>
                <a:gd name="T66" fmla="*/ 54 w 198"/>
                <a:gd name="T67" fmla="*/ 177 h 198"/>
                <a:gd name="T68" fmla="*/ 67 w 198"/>
                <a:gd name="T69" fmla="*/ 191 h 198"/>
                <a:gd name="T70" fmla="*/ 72 w 198"/>
                <a:gd name="T71" fmla="*/ 198 h 198"/>
                <a:gd name="T72" fmla="*/ 80 w 198"/>
                <a:gd name="T73" fmla="*/ 194 h 198"/>
                <a:gd name="T74" fmla="*/ 99 w 198"/>
                <a:gd name="T75" fmla="*/ 189 h 198"/>
                <a:gd name="T76" fmla="*/ 117 w 198"/>
                <a:gd name="T77" fmla="*/ 193 h 198"/>
                <a:gd name="T78" fmla="*/ 125 w 198"/>
                <a:gd name="T79" fmla="*/ 195 h 198"/>
                <a:gd name="T80" fmla="*/ 125 w 198"/>
                <a:gd name="T81" fmla="*/ 195 h 198"/>
                <a:gd name="T82" fmla="*/ 131 w 198"/>
                <a:gd name="T83" fmla="*/ 189 h 198"/>
                <a:gd name="T84" fmla="*/ 143 w 198"/>
                <a:gd name="T85" fmla="*/ 176 h 198"/>
                <a:gd name="T86" fmla="*/ 162 w 198"/>
                <a:gd name="T87" fmla="*/ 172 h 198"/>
                <a:gd name="T88" fmla="*/ 171 w 198"/>
                <a:gd name="T89" fmla="*/ 171 h 198"/>
                <a:gd name="T90" fmla="*/ 172 w 198"/>
                <a:gd name="T91" fmla="*/ 162 h 198"/>
                <a:gd name="T92" fmla="*/ 176 w 198"/>
                <a:gd name="T93" fmla="*/ 144 h 198"/>
                <a:gd name="T94" fmla="*/ 190 w 198"/>
                <a:gd name="T95" fmla="*/ 131 h 198"/>
                <a:gd name="T96" fmla="*/ 198 w 198"/>
                <a:gd name="T97" fmla="*/ 125 h 198"/>
                <a:gd name="T98" fmla="*/ 194 w 198"/>
                <a:gd name="T99" fmla="*/ 117 h 198"/>
                <a:gd name="T100" fmla="*/ 188 w 198"/>
                <a:gd name="T101" fmla="*/ 99 h 198"/>
                <a:gd name="T102" fmla="*/ 99 w 198"/>
                <a:gd name="T103" fmla="*/ 152 h 198"/>
                <a:gd name="T104" fmla="*/ 45 w 198"/>
                <a:gd name="T105" fmla="*/ 99 h 198"/>
                <a:gd name="T106" fmla="*/ 99 w 198"/>
                <a:gd name="T107" fmla="*/ 46 h 198"/>
                <a:gd name="T108" fmla="*/ 152 w 198"/>
                <a:gd name="T109" fmla="*/ 99 h 198"/>
                <a:gd name="T110" fmla="*/ 99 w 198"/>
                <a:gd name="T111" fmla="*/ 15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8" h="198">
                  <a:moveTo>
                    <a:pt x="188" y="99"/>
                  </a:moveTo>
                  <a:cubicBezTo>
                    <a:pt x="188" y="92"/>
                    <a:pt x="191" y="86"/>
                    <a:pt x="194" y="81"/>
                  </a:cubicBezTo>
                  <a:cubicBezTo>
                    <a:pt x="195" y="78"/>
                    <a:pt x="198" y="74"/>
                    <a:pt x="198" y="72"/>
                  </a:cubicBezTo>
                  <a:cubicBezTo>
                    <a:pt x="197" y="71"/>
                    <a:pt x="193" y="69"/>
                    <a:pt x="190" y="67"/>
                  </a:cubicBezTo>
                  <a:cubicBezTo>
                    <a:pt x="185" y="64"/>
                    <a:pt x="180" y="60"/>
                    <a:pt x="176" y="54"/>
                  </a:cubicBezTo>
                  <a:cubicBezTo>
                    <a:pt x="173" y="48"/>
                    <a:pt x="173" y="42"/>
                    <a:pt x="172" y="36"/>
                  </a:cubicBezTo>
                  <a:cubicBezTo>
                    <a:pt x="172" y="33"/>
                    <a:pt x="172" y="28"/>
                    <a:pt x="171" y="26"/>
                  </a:cubicBezTo>
                  <a:cubicBezTo>
                    <a:pt x="170" y="26"/>
                    <a:pt x="165" y="26"/>
                    <a:pt x="162" y="25"/>
                  </a:cubicBezTo>
                  <a:cubicBezTo>
                    <a:pt x="156" y="25"/>
                    <a:pt x="149" y="25"/>
                    <a:pt x="143" y="21"/>
                  </a:cubicBezTo>
                  <a:cubicBezTo>
                    <a:pt x="138" y="18"/>
                    <a:pt x="134" y="12"/>
                    <a:pt x="131" y="7"/>
                  </a:cubicBezTo>
                  <a:cubicBezTo>
                    <a:pt x="129" y="5"/>
                    <a:pt x="126" y="1"/>
                    <a:pt x="125" y="0"/>
                  </a:cubicBezTo>
                  <a:cubicBezTo>
                    <a:pt x="124" y="0"/>
                    <a:pt x="120" y="2"/>
                    <a:pt x="117" y="4"/>
                  </a:cubicBezTo>
                  <a:cubicBezTo>
                    <a:pt x="112" y="6"/>
                    <a:pt x="106" y="9"/>
                    <a:pt x="99" y="9"/>
                  </a:cubicBezTo>
                  <a:cubicBezTo>
                    <a:pt x="92" y="9"/>
                    <a:pt x="86" y="8"/>
                    <a:pt x="80" y="5"/>
                  </a:cubicBezTo>
                  <a:cubicBezTo>
                    <a:pt x="78" y="4"/>
                    <a:pt x="73" y="3"/>
                    <a:pt x="72" y="3"/>
                  </a:cubicBezTo>
                  <a:cubicBezTo>
                    <a:pt x="72" y="3"/>
                    <a:pt x="72" y="3"/>
                    <a:pt x="72" y="3"/>
                  </a:cubicBezTo>
                  <a:cubicBezTo>
                    <a:pt x="71" y="3"/>
                    <a:pt x="68" y="6"/>
                    <a:pt x="67" y="9"/>
                  </a:cubicBezTo>
                  <a:cubicBezTo>
                    <a:pt x="63" y="14"/>
                    <a:pt x="60" y="19"/>
                    <a:pt x="54" y="22"/>
                  </a:cubicBezTo>
                  <a:cubicBezTo>
                    <a:pt x="48" y="26"/>
                    <a:pt x="41" y="26"/>
                    <a:pt x="35" y="26"/>
                  </a:cubicBezTo>
                  <a:cubicBezTo>
                    <a:pt x="32" y="26"/>
                    <a:pt x="27" y="26"/>
                    <a:pt x="26" y="27"/>
                  </a:cubicBezTo>
                  <a:cubicBezTo>
                    <a:pt x="26" y="28"/>
                    <a:pt x="25" y="33"/>
                    <a:pt x="25" y="36"/>
                  </a:cubicBezTo>
                  <a:cubicBezTo>
                    <a:pt x="25" y="42"/>
                    <a:pt x="24" y="48"/>
                    <a:pt x="21" y="54"/>
                  </a:cubicBezTo>
                  <a:cubicBezTo>
                    <a:pt x="18" y="60"/>
                    <a:pt x="12" y="64"/>
                    <a:pt x="7" y="67"/>
                  </a:cubicBezTo>
                  <a:cubicBezTo>
                    <a:pt x="5" y="69"/>
                    <a:pt x="0" y="71"/>
                    <a:pt x="0" y="73"/>
                  </a:cubicBezTo>
                  <a:cubicBezTo>
                    <a:pt x="0" y="74"/>
                    <a:pt x="2" y="78"/>
                    <a:pt x="3" y="81"/>
                  </a:cubicBezTo>
                  <a:cubicBezTo>
                    <a:pt x="6" y="86"/>
                    <a:pt x="9" y="92"/>
                    <a:pt x="9" y="99"/>
                  </a:cubicBezTo>
                  <a:cubicBezTo>
                    <a:pt x="9" y="106"/>
                    <a:pt x="6" y="112"/>
                    <a:pt x="3" y="117"/>
                  </a:cubicBezTo>
                  <a:cubicBezTo>
                    <a:pt x="2" y="120"/>
                    <a:pt x="0" y="124"/>
                    <a:pt x="0" y="126"/>
                  </a:cubicBezTo>
                  <a:cubicBezTo>
                    <a:pt x="0" y="127"/>
                    <a:pt x="5" y="129"/>
                    <a:pt x="7" y="131"/>
                  </a:cubicBezTo>
                  <a:cubicBezTo>
                    <a:pt x="12" y="134"/>
                    <a:pt x="18" y="138"/>
                    <a:pt x="21" y="144"/>
                  </a:cubicBezTo>
                  <a:cubicBezTo>
                    <a:pt x="24" y="150"/>
                    <a:pt x="25" y="156"/>
                    <a:pt x="25" y="162"/>
                  </a:cubicBezTo>
                  <a:cubicBezTo>
                    <a:pt x="25" y="165"/>
                    <a:pt x="26" y="170"/>
                    <a:pt x="26" y="172"/>
                  </a:cubicBezTo>
                  <a:cubicBezTo>
                    <a:pt x="27" y="172"/>
                    <a:pt x="32" y="172"/>
                    <a:pt x="35" y="173"/>
                  </a:cubicBezTo>
                  <a:cubicBezTo>
                    <a:pt x="41" y="173"/>
                    <a:pt x="48" y="173"/>
                    <a:pt x="54" y="177"/>
                  </a:cubicBezTo>
                  <a:cubicBezTo>
                    <a:pt x="60" y="180"/>
                    <a:pt x="63" y="186"/>
                    <a:pt x="67" y="191"/>
                  </a:cubicBezTo>
                  <a:cubicBezTo>
                    <a:pt x="68" y="193"/>
                    <a:pt x="71" y="197"/>
                    <a:pt x="72" y="198"/>
                  </a:cubicBezTo>
                  <a:cubicBezTo>
                    <a:pt x="73" y="198"/>
                    <a:pt x="78" y="196"/>
                    <a:pt x="80" y="194"/>
                  </a:cubicBezTo>
                  <a:cubicBezTo>
                    <a:pt x="86" y="192"/>
                    <a:pt x="92" y="189"/>
                    <a:pt x="99" y="189"/>
                  </a:cubicBezTo>
                  <a:cubicBezTo>
                    <a:pt x="106" y="189"/>
                    <a:pt x="112" y="190"/>
                    <a:pt x="117" y="193"/>
                  </a:cubicBezTo>
                  <a:cubicBezTo>
                    <a:pt x="120" y="194"/>
                    <a:pt x="124" y="195"/>
                    <a:pt x="125" y="195"/>
                  </a:cubicBezTo>
                  <a:cubicBezTo>
                    <a:pt x="125" y="195"/>
                    <a:pt x="125" y="195"/>
                    <a:pt x="125" y="195"/>
                  </a:cubicBezTo>
                  <a:cubicBezTo>
                    <a:pt x="126" y="195"/>
                    <a:pt x="129" y="192"/>
                    <a:pt x="131" y="189"/>
                  </a:cubicBezTo>
                  <a:cubicBezTo>
                    <a:pt x="134" y="184"/>
                    <a:pt x="138" y="179"/>
                    <a:pt x="143" y="176"/>
                  </a:cubicBezTo>
                  <a:cubicBezTo>
                    <a:pt x="149" y="172"/>
                    <a:pt x="156" y="172"/>
                    <a:pt x="162" y="172"/>
                  </a:cubicBezTo>
                  <a:cubicBezTo>
                    <a:pt x="165" y="172"/>
                    <a:pt x="170" y="172"/>
                    <a:pt x="171" y="171"/>
                  </a:cubicBezTo>
                  <a:cubicBezTo>
                    <a:pt x="172" y="170"/>
                    <a:pt x="172" y="165"/>
                    <a:pt x="172" y="162"/>
                  </a:cubicBezTo>
                  <a:cubicBezTo>
                    <a:pt x="173" y="156"/>
                    <a:pt x="173" y="150"/>
                    <a:pt x="176" y="144"/>
                  </a:cubicBezTo>
                  <a:cubicBezTo>
                    <a:pt x="180" y="138"/>
                    <a:pt x="185" y="134"/>
                    <a:pt x="190" y="131"/>
                  </a:cubicBezTo>
                  <a:cubicBezTo>
                    <a:pt x="193" y="129"/>
                    <a:pt x="197" y="127"/>
                    <a:pt x="198" y="125"/>
                  </a:cubicBezTo>
                  <a:cubicBezTo>
                    <a:pt x="198" y="124"/>
                    <a:pt x="195" y="120"/>
                    <a:pt x="194" y="117"/>
                  </a:cubicBezTo>
                  <a:cubicBezTo>
                    <a:pt x="191" y="112"/>
                    <a:pt x="188" y="106"/>
                    <a:pt x="188" y="99"/>
                  </a:cubicBezTo>
                  <a:close/>
                  <a:moveTo>
                    <a:pt x="99" y="152"/>
                  </a:moveTo>
                  <a:cubicBezTo>
                    <a:pt x="69" y="152"/>
                    <a:pt x="45" y="128"/>
                    <a:pt x="45" y="99"/>
                  </a:cubicBezTo>
                  <a:cubicBezTo>
                    <a:pt x="45" y="70"/>
                    <a:pt x="69" y="46"/>
                    <a:pt x="99" y="46"/>
                  </a:cubicBezTo>
                  <a:cubicBezTo>
                    <a:pt x="128" y="46"/>
                    <a:pt x="152" y="70"/>
                    <a:pt x="152" y="99"/>
                  </a:cubicBezTo>
                  <a:cubicBezTo>
                    <a:pt x="152" y="128"/>
                    <a:pt x="128" y="152"/>
                    <a:pt x="99"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96" name="Oval 684">
              <a:extLst>
                <a:ext uri="{FF2B5EF4-FFF2-40B4-BE49-F238E27FC236}">
                  <a16:creationId xmlns:a16="http://schemas.microsoft.com/office/drawing/2014/main" id="{1F2A881B-D79F-4060-8B33-7E47A2128377}"/>
                </a:ext>
              </a:extLst>
            </p:cNvPr>
            <p:cNvSpPr>
              <a:spLocks noChangeArrowheads="1"/>
            </p:cNvSpPr>
            <p:nvPr/>
          </p:nvSpPr>
          <p:spPr bwMode="auto">
            <a:xfrm>
              <a:off x="6359" y="2816"/>
              <a:ext cx="42" cy="4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97" name="Freeform 685">
              <a:extLst>
                <a:ext uri="{FF2B5EF4-FFF2-40B4-BE49-F238E27FC236}">
                  <a16:creationId xmlns:a16="http://schemas.microsoft.com/office/drawing/2014/main" id="{2C58B007-2E69-4DE4-B636-136A531FCA2B}"/>
                </a:ext>
              </a:extLst>
            </p:cNvPr>
            <p:cNvSpPr>
              <a:spLocks noEditPoints="1"/>
            </p:cNvSpPr>
            <p:nvPr/>
          </p:nvSpPr>
          <p:spPr bwMode="auto">
            <a:xfrm>
              <a:off x="6210" y="2696"/>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5 w 512"/>
                <a:gd name="T11" fmla="*/ 245 h 512"/>
                <a:gd name="T12" fmla="*/ 359 w 512"/>
                <a:gd name="T13" fmla="*/ 263 h 512"/>
                <a:gd name="T14" fmla="*/ 352 w 512"/>
                <a:gd name="T15" fmla="*/ 268 h 512"/>
                <a:gd name="T16" fmla="*/ 351 w 512"/>
                <a:gd name="T17" fmla="*/ 278 h 512"/>
                <a:gd name="T18" fmla="*/ 343 w 512"/>
                <a:gd name="T19" fmla="*/ 300 h 512"/>
                <a:gd name="T20" fmla="*/ 320 w 512"/>
                <a:gd name="T21" fmla="*/ 308 h 512"/>
                <a:gd name="T22" fmla="*/ 320 w 512"/>
                <a:gd name="T23" fmla="*/ 308 h 512"/>
                <a:gd name="T24" fmla="*/ 320 w 512"/>
                <a:gd name="T25" fmla="*/ 416 h 512"/>
                <a:gd name="T26" fmla="*/ 314 w 512"/>
                <a:gd name="T27" fmla="*/ 425 h 512"/>
                <a:gd name="T28" fmla="*/ 309 w 512"/>
                <a:gd name="T29" fmla="*/ 426 h 512"/>
                <a:gd name="T30" fmla="*/ 304 w 512"/>
                <a:gd name="T31" fmla="*/ 425 h 512"/>
                <a:gd name="T32" fmla="*/ 256 w 512"/>
                <a:gd name="T33" fmla="*/ 396 h 512"/>
                <a:gd name="T34" fmla="*/ 208 w 512"/>
                <a:gd name="T35" fmla="*/ 425 h 512"/>
                <a:gd name="T36" fmla="*/ 197 w 512"/>
                <a:gd name="T37" fmla="*/ 425 h 512"/>
                <a:gd name="T38" fmla="*/ 192 w 512"/>
                <a:gd name="T39" fmla="*/ 416 h 512"/>
                <a:gd name="T40" fmla="*/ 192 w 512"/>
                <a:gd name="T41" fmla="*/ 308 h 512"/>
                <a:gd name="T42" fmla="*/ 191 w 512"/>
                <a:gd name="T43" fmla="*/ 308 h 512"/>
                <a:gd name="T44" fmla="*/ 168 w 512"/>
                <a:gd name="T45" fmla="*/ 300 h 512"/>
                <a:gd name="T46" fmla="*/ 161 w 512"/>
                <a:gd name="T47" fmla="*/ 278 h 512"/>
                <a:gd name="T48" fmla="*/ 160 w 512"/>
                <a:gd name="T49" fmla="*/ 268 h 512"/>
                <a:gd name="T50" fmla="*/ 152 w 512"/>
                <a:gd name="T51" fmla="*/ 263 h 512"/>
                <a:gd name="T52" fmla="*/ 136 w 512"/>
                <a:gd name="T53" fmla="*/ 245 h 512"/>
                <a:gd name="T54" fmla="*/ 141 w 512"/>
                <a:gd name="T55" fmla="*/ 222 h 512"/>
                <a:gd name="T56" fmla="*/ 145 w 512"/>
                <a:gd name="T57" fmla="*/ 213 h 512"/>
                <a:gd name="T58" fmla="*/ 141 w 512"/>
                <a:gd name="T59" fmla="*/ 204 h 512"/>
                <a:gd name="T60" fmla="*/ 136 w 512"/>
                <a:gd name="T61" fmla="*/ 181 h 512"/>
                <a:gd name="T62" fmla="*/ 152 w 512"/>
                <a:gd name="T63" fmla="*/ 163 h 512"/>
                <a:gd name="T64" fmla="*/ 160 w 512"/>
                <a:gd name="T65" fmla="*/ 158 h 512"/>
                <a:gd name="T66" fmla="*/ 161 w 512"/>
                <a:gd name="T67" fmla="*/ 148 h 512"/>
                <a:gd name="T68" fmla="*/ 168 w 512"/>
                <a:gd name="T69" fmla="*/ 126 h 512"/>
                <a:gd name="T70" fmla="*/ 191 w 512"/>
                <a:gd name="T71" fmla="*/ 118 h 512"/>
                <a:gd name="T72" fmla="*/ 200 w 512"/>
                <a:gd name="T73" fmla="*/ 117 h 512"/>
                <a:gd name="T74" fmla="*/ 206 w 512"/>
                <a:gd name="T75" fmla="*/ 110 h 512"/>
                <a:gd name="T76" fmla="*/ 224 w 512"/>
                <a:gd name="T77" fmla="*/ 93 h 512"/>
                <a:gd name="T78" fmla="*/ 247 w 512"/>
                <a:gd name="T79" fmla="*/ 99 h 512"/>
                <a:gd name="T80" fmla="*/ 256 w 512"/>
                <a:gd name="T81" fmla="*/ 102 h 512"/>
                <a:gd name="T82" fmla="*/ 264 w 512"/>
                <a:gd name="T83" fmla="*/ 99 h 512"/>
                <a:gd name="T84" fmla="*/ 288 w 512"/>
                <a:gd name="T85" fmla="*/ 93 h 512"/>
                <a:gd name="T86" fmla="*/ 306 w 512"/>
                <a:gd name="T87" fmla="*/ 110 h 512"/>
                <a:gd name="T88" fmla="*/ 311 w 512"/>
                <a:gd name="T89" fmla="*/ 117 h 512"/>
                <a:gd name="T90" fmla="*/ 320 w 512"/>
                <a:gd name="T91" fmla="*/ 118 h 512"/>
                <a:gd name="T92" fmla="*/ 343 w 512"/>
                <a:gd name="T93" fmla="*/ 126 h 512"/>
                <a:gd name="T94" fmla="*/ 351 w 512"/>
                <a:gd name="T95" fmla="*/ 148 h 512"/>
                <a:gd name="T96" fmla="*/ 352 w 512"/>
                <a:gd name="T97" fmla="*/ 158 h 512"/>
                <a:gd name="T98" fmla="*/ 359 w 512"/>
                <a:gd name="T99" fmla="*/ 163 h 512"/>
                <a:gd name="T100" fmla="*/ 375 w 512"/>
                <a:gd name="T101" fmla="*/ 181 h 512"/>
                <a:gd name="T102" fmla="*/ 370 w 512"/>
                <a:gd name="T103" fmla="*/ 204 h 512"/>
                <a:gd name="T104" fmla="*/ 367 w 512"/>
                <a:gd name="T105" fmla="*/ 213 h 512"/>
                <a:gd name="T106" fmla="*/ 370 w 512"/>
                <a:gd name="T107" fmla="*/ 222 h 512"/>
                <a:gd name="T108" fmla="*/ 375 w 512"/>
                <a:gd name="T109"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5" y="245"/>
                  </a:moveTo>
                  <a:cubicBezTo>
                    <a:pt x="373" y="254"/>
                    <a:pt x="365" y="259"/>
                    <a:pt x="359" y="263"/>
                  </a:cubicBezTo>
                  <a:cubicBezTo>
                    <a:pt x="356" y="265"/>
                    <a:pt x="353" y="267"/>
                    <a:pt x="352" y="268"/>
                  </a:cubicBezTo>
                  <a:cubicBezTo>
                    <a:pt x="351" y="270"/>
                    <a:pt x="351" y="274"/>
                    <a:pt x="351" y="278"/>
                  </a:cubicBezTo>
                  <a:cubicBezTo>
                    <a:pt x="350" y="285"/>
                    <a:pt x="350" y="294"/>
                    <a:pt x="343" y="300"/>
                  </a:cubicBezTo>
                  <a:cubicBezTo>
                    <a:pt x="337" y="307"/>
                    <a:pt x="328" y="307"/>
                    <a:pt x="320" y="308"/>
                  </a:cubicBezTo>
                  <a:cubicBezTo>
                    <a:pt x="320" y="308"/>
                    <a:pt x="320" y="308"/>
                    <a:pt x="320" y="308"/>
                  </a:cubicBezTo>
                  <a:cubicBezTo>
                    <a:pt x="320" y="416"/>
                    <a:pt x="320" y="416"/>
                    <a:pt x="320" y="416"/>
                  </a:cubicBezTo>
                  <a:cubicBezTo>
                    <a:pt x="320" y="420"/>
                    <a:pt x="318" y="423"/>
                    <a:pt x="314" y="425"/>
                  </a:cubicBezTo>
                  <a:cubicBezTo>
                    <a:pt x="313" y="426"/>
                    <a:pt x="311" y="426"/>
                    <a:pt x="309" y="426"/>
                  </a:cubicBezTo>
                  <a:cubicBezTo>
                    <a:pt x="307" y="426"/>
                    <a:pt x="305" y="426"/>
                    <a:pt x="304" y="425"/>
                  </a:cubicBezTo>
                  <a:cubicBezTo>
                    <a:pt x="256" y="396"/>
                    <a:pt x="256" y="396"/>
                    <a:pt x="256" y="396"/>
                  </a:cubicBezTo>
                  <a:cubicBezTo>
                    <a:pt x="208" y="425"/>
                    <a:pt x="208" y="425"/>
                    <a:pt x="208" y="425"/>
                  </a:cubicBezTo>
                  <a:cubicBezTo>
                    <a:pt x="205" y="427"/>
                    <a:pt x="200" y="427"/>
                    <a:pt x="197" y="425"/>
                  </a:cubicBezTo>
                  <a:cubicBezTo>
                    <a:pt x="194" y="423"/>
                    <a:pt x="192" y="420"/>
                    <a:pt x="192" y="416"/>
                  </a:cubicBezTo>
                  <a:cubicBezTo>
                    <a:pt x="192" y="308"/>
                    <a:pt x="192" y="308"/>
                    <a:pt x="192" y="308"/>
                  </a:cubicBezTo>
                  <a:cubicBezTo>
                    <a:pt x="191" y="308"/>
                    <a:pt x="191" y="308"/>
                    <a:pt x="191" y="308"/>
                  </a:cubicBezTo>
                  <a:cubicBezTo>
                    <a:pt x="184" y="307"/>
                    <a:pt x="175" y="307"/>
                    <a:pt x="168" y="300"/>
                  </a:cubicBezTo>
                  <a:cubicBezTo>
                    <a:pt x="162" y="294"/>
                    <a:pt x="161" y="285"/>
                    <a:pt x="161" y="278"/>
                  </a:cubicBezTo>
                  <a:cubicBezTo>
                    <a:pt x="161" y="274"/>
                    <a:pt x="160" y="270"/>
                    <a:pt x="160" y="268"/>
                  </a:cubicBezTo>
                  <a:cubicBezTo>
                    <a:pt x="159" y="267"/>
                    <a:pt x="155" y="265"/>
                    <a:pt x="152" y="263"/>
                  </a:cubicBezTo>
                  <a:cubicBezTo>
                    <a:pt x="146" y="259"/>
                    <a:pt x="139" y="254"/>
                    <a:pt x="136" y="245"/>
                  </a:cubicBezTo>
                  <a:cubicBezTo>
                    <a:pt x="134" y="236"/>
                    <a:pt x="138" y="228"/>
                    <a:pt x="141" y="222"/>
                  </a:cubicBezTo>
                  <a:cubicBezTo>
                    <a:pt x="143" y="219"/>
                    <a:pt x="145" y="215"/>
                    <a:pt x="145" y="213"/>
                  </a:cubicBezTo>
                  <a:cubicBezTo>
                    <a:pt x="145" y="211"/>
                    <a:pt x="143" y="207"/>
                    <a:pt x="141" y="204"/>
                  </a:cubicBezTo>
                  <a:cubicBezTo>
                    <a:pt x="138" y="198"/>
                    <a:pt x="134" y="190"/>
                    <a:pt x="136" y="181"/>
                  </a:cubicBezTo>
                  <a:cubicBezTo>
                    <a:pt x="139" y="172"/>
                    <a:pt x="146" y="167"/>
                    <a:pt x="152" y="163"/>
                  </a:cubicBezTo>
                  <a:cubicBezTo>
                    <a:pt x="155" y="161"/>
                    <a:pt x="159" y="159"/>
                    <a:pt x="160" y="158"/>
                  </a:cubicBezTo>
                  <a:cubicBezTo>
                    <a:pt x="160" y="156"/>
                    <a:pt x="161" y="152"/>
                    <a:pt x="161" y="148"/>
                  </a:cubicBezTo>
                  <a:cubicBezTo>
                    <a:pt x="161" y="141"/>
                    <a:pt x="162" y="132"/>
                    <a:pt x="168" y="126"/>
                  </a:cubicBezTo>
                  <a:cubicBezTo>
                    <a:pt x="175" y="119"/>
                    <a:pt x="184" y="119"/>
                    <a:pt x="191" y="118"/>
                  </a:cubicBezTo>
                  <a:cubicBezTo>
                    <a:pt x="194" y="118"/>
                    <a:pt x="199" y="118"/>
                    <a:pt x="200" y="117"/>
                  </a:cubicBezTo>
                  <a:cubicBezTo>
                    <a:pt x="202" y="116"/>
                    <a:pt x="204" y="112"/>
                    <a:pt x="206" y="110"/>
                  </a:cubicBezTo>
                  <a:cubicBezTo>
                    <a:pt x="210" y="104"/>
                    <a:pt x="215" y="96"/>
                    <a:pt x="224" y="93"/>
                  </a:cubicBezTo>
                  <a:cubicBezTo>
                    <a:pt x="232" y="91"/>
                    <a:pt x="240" y="95"/>
                    <a:pt x="247" y="99"/>
                  </a:cubicBezTo>
                  <a:cubicBezTo>
                    <a:pt x="250" y="100"/>
                    <a:pt x="254" y="102"/>
                    <a:pt x="256" y="102"/>
                  </a:cubicBezTo>
                  <a:cubicBezTo>
                    <a:pt x="257" y="102"/>
                    <a:pt x="262" y="100"/>
                    <a:pt x="264" y="99"/>
                  </a:cubicBezTo>
                  <a:cubicBezTo>
                    <a:pt x="271" y="95"/>
                    <a:pt x="279" y="91"/>
                    <a:pt x="288" y="93"/>
                  </a:cubicBezTo>
                  <a:cubicBezTo>
                    <a:pt x="297" y="96"/>
                    <a:pt x="302" y="104"/>
                    <a:pt x="306" y="110"/>
                  </a:cubicBezTo>
                  <a:cubicBezTo>
                    <a:pt x="307" y="112"/>
                    <a:pt x="310" y="116"/>
                    <a:pt x="311" y="117"/>
                  </a:cubicBezTo>
                  <a:cubicBezTo>
                    <a:pt x="313" y="118"/>
                    <a:pt x="317" y="118"/>
                    <a:pt x="320" y="118"/>
                  </a:cubicBezTo>
                  <a:cubicBezTo>
                    <a:pt x="328" y="119"/>
                    <a:pt x="337" y="119"/>
                    <a:pt x="343" y="126"/>
                  </a:cubicBezTo>
                  <a:cubicBezTo>
                    <a:pt x="350" y="132"/>
                    <a:pt x="350" y="141"/>
                    <a:pt x="351" y="148"/>
                  </a:cubicBezTo>
                  <a:cubicBezTo>
                    <a:pt x="351" y="152"/>
                    <a:pt x="351" y="156"/>
                    <a:pt x="352" y="158"/>
                  </a:cubicBezTo>
                  <a:cubicBezTo>
                    <a:pt x="353" y="159"/>
                    <a:pt x="356" y="161"/>
                    <a:pt x="359" y="163"/>
                  </a:cubicBezTo>
                  <a:cubicBezTo>
                    <a:pt x="365" y="167"/>
                    <a:pt x="373" y="172"/>
                    <a:pt x="375" y="181"/>
                  </a:cubicBezTo>
                  <a:cubicBezTo>
                    <a:pt x="378" y="190"/>
                    <a:pt x="373" y="198"/>
                    <a:pt x="370" y="204"/>
                  </a:cubicBezTo>
                  <a:cubicBezTo>
                    <a:pt x="369" y="207"/>
                    <a:pt x="367" y="211"/>
                    <a:pt x="367" y="213"/>
                  </a:cubicBezTo>
                  <a:cubicBezTo>
                    <a:pt x="367" y="215"/>
                    <a:pt x="369" y="219"/>
                    <a:pt x="370" y="222"/>
                  </a:cubicBezTo>
                  <a:cubicBezTo>
                    <a:pt x="373" y="228"/>
                    <a:pt x="378" y="236"/>
                    <a:pt x="375" y="24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grpSp>
        <p:nvGrpSpPr>
          <p:cNvPr id="298" name="Education_Fill_14">
            <a:extLst>
              <a:ext uri="{FF2B5EF4-FFF2-40B4-BE49-F238E27FC236}">
                <a16:creationId xmlns:a16="http://schemas.microsoft.com/office/drawing/2014/main" id="{ABDD2861-BD0E-4497-92F7-E0EE6965CF36}"/>
              </a:ext>
            </a:extLst>
          </p:cNvPr>
          <p:cNvGrpSpPr>
            <a:grpSpLocks noChangeAspect="1"/>
          </p:cNvGrpSpPr>
          <p:nvPr/>
        </p:nvGrpSpPr>
        <p:grpSpPr bwMode="auto">
          <a:xfrm>
            <a:off x="4152955" y="3517876"/>
            <a:ext cx="279403" cy="279397"/>
            <a:chOff x="6210" y="2696"/>
            <a:chExt cx="340" cy="340"/>
          </a:xfrm>
          <a:solidFill>
            <a:srgbClr val="75787B"/>
          </a:solidFill>
        </p:grpSpPr>
        <p:sp>
          <p:nvSpPr>
            <p:cNvPr id="299" name="Freeform 682">
              <a:extLst>
                <a:ext uri="{FF2B5EF4-FFF2-40B4-BE49-F238E27FC236}">
                  <a16:creationId xmlns:a16="http://schemas.microsoft.com/office/drawing/2014/main" id="{36EDB9C4-9AB1-4BC9-A78C-79354FB9AB34}"/>
                </a:ext>
              </a:extLst>
            </p:cNvPr>
            <p:cNvSpPr>
              <a:spLocks/>
            </p:cNvSpPr>
            <p:nvPr/>
          </p:nvSpPr>
          <p:spPr bwMode="auto">
            <a:xfrm>
              <a:off x="6351" y="2911"/>
              <a:ext cx="57" cy="49"/>
            </a:xfrm>
            <a:custGeom>
              <a:avLst/>
              <a:gdLst>
                <a:gd name="T0" fmla="*/ 51 w 85"/>
                <a:gd name="T1" fmla="*/ 3 h 73"/>
                <a:gd name="T2" fmla="*/ 43 w 85"/>
                <a:gd name="T3" fmla="*/ 0 h 73"/>
                <a:gd name="T4" fmla="*/ 34 w 85"/>
                <a:gd name="T5" fmla="*/ 3 h 73"/>
                <a:gd name="T6" fmla="*/ 16 w 85"/>
                <a:gd name="T7" fmla="*/ 9 h 73"/>
                <a:gd name="T8" fmla="*/ 11 w 85"/>
                <a:gd name="T9" fmla="*/ 9 h 73"/>
                <a:gd name="T10" fmla="*/ 0 w 85"/>
                <a:gd name="T11" fmla="*/ 2 h 73"/>
                <a:gd name="T12" fmla="*/ 0 w 85"/>
                <a:gd name="T13" fmla="*/ 73 h 73"/>
                <a:gd name="T14" fmla="*/ 37 w 85"/>
                <a:gd name="T15" fmla="*/ 51 h 73"/>
                <a:gd name="T16" fmla="*/ 48 w 85"/>
                <a:gd name="T17" fmla="*/ 51 h 73"/>
                <a:gd name="T18" fmla="*/ 85 w 85"/>
                <a:gd name="T19" fmla="*/ 73 h 73"/>
                <a:gd name="T20" fmla="*/ 85 w 85"/>
                <a:gd name="T21" fmla="*/ 2 h 73"/>
                <a:gd name="T22" fmla="*/ 75 w 85"/>
                <a:gd name="T23" fmla="*/ 9 h 73"/>
                <a:gd name="T24" fmla="*/ 51 w 85"/>
                <a:gd name="T25"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3">
                  <a:moveTo>
                    <a:pt x="51" y="3"/>
                  </a:moveTo>
                  <a:cubicBezTo>
                    <a:pt x="49" y="2"/>
                    <a:pt x="44" y="0"/>
                    <a:pt x="43" y="0"/>
                  </a:cubicBezTo>
                  <a:cubicBezTo>
                    <a:pt x="41" y="0"/>
                    <a:pt x="37" y="2"/>
                    <a:pt x="34" y="3"/>
                  </a:cubicBezTo>
                  <a:cubicBezTo>
                    <a:pt x="29" y="6"/>
                    <a:pt x="23" y="9"/>
                    <a:pt x="16" y="9"/>
                  </a:cubicBezTo>
                  <a:cubicBezTo>
                    <a:pt x="14" y="9"/>
                    <a:pt x="12" y="9"/>
                    <a:pt x="11" y="9"/>
                  </a:cubicBezTo>
                  <a:cubicBezTo>
                    <a:pt x="6" y="7"/>
                    <a:pt x="3" y="5"/>
                    <a:pt x="0" y="2"/>
                  </a:cubicBezTo>
                  <a:cubicBezTo>
                    <a:pt x="0" y="73"/>
                    <a:pt x="0" y="73"/>
                    <a:pt x="0" y="73"/>
                  </a:cubicBezTo>
                  <a:cubicBezTo>
                    <a:pt x="37" y="51"/>
                    <a:pt x="37" y="51"/>
                    <a:pt x="37" y="51"/>
                  </a:cubicBezTo>
                  <a:cubicBezTo>
                    <a:pt x="41" y="49"/>
                    <a:pt x="45" y="49"/>
                    <a:pt x="48" y="51"/>
                  </a:cubicBezTo>
                  <a:cubicBezTo>
                    <a:pt x="85" y="73"/>
                    <a:pt x="85" y="73"/>
                    <a:pt x="85" y="73"/>
                  </a:cubicBezTo>
                  <a:cubicBezTo>
                    <a:pt x="85" y="2"/>
                    <a:pt x="85" y="2"/>
                    <a:pt x="85" y="2"/>
                  </a:cubicBezTo>
                  <a:cubicBezTo>
                    <a:pt x="82" y="5"/>
                    <a:pt x="79" y="7"/>
                    <a:pt x="75" y="9"/>
                  </a:cubicBezTo>
                  <a:cubicBezTo>
                    <a:pt x="66" y="11"/>
                    <a:pt x="58" y="7"/>
                    <a:pt x="51"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300" name="Freeform 683">
              <a:extLst>
                <a:ext uri="{FF2B5EF4-FFF2-40B4-BE49-F238E27FC236}">
                  <a16:creationId xmlns:a16="http://schemas.microsoft.com/office/drawing/2014/main" id="{8A24F77F-6DD4-4753-BE62-912885274E9B}"/>
                </a:ext>
              </a:extLst>
            </p:cNvPr>
            <p:cNvSpPr>
              <a:spLocks noEditPoints="1"/>
            </p:cNvSpPr>
            <p:nvPr/>
          </p:nvSpPr>
          <p:spPr bwMode="auto">
            <a:xfrm>
              <a:off x="6314" y="2772"/>
              <a:ext cx="132" cy="131"/>
            </a:xfrm>
            <a:custGeom>
              <a:avLst/>
              <a:gdLst>
                <a:gd name="T0" fmla="*/ 188 w 198"/>
                <a:gd name="T1" fmla="*/ 99 h 198"/>
                <a:gd name="T2" fmla="*/ 194 w 198"/>
                <a:gd name="T3" fmla="*/ 81 h 198"/>
                <a:gd name="T4" fmla="*/ 198 w 198"/>
                <a:gd name="T5" fmla="*/ 72 h 198"/>
                <a:gd name="T6" fmla="*/ 190 w 198"/>
                <a:gd name="T7" fmla="*/ 67 h 198"/>
                <a:gd name="T8" fmla="*/ 176 w 198"/>
                <a:gd name="T9" fmla="*/ 54 h 198"/>
                <a:gd name="T10" fmla="*/ 172 w 198"/>
                <a:gd name="T11" fmla="*/ 36 h 198"/>
                <a:gd name="T12" fmla="*/ 171 w 198"/>
                <a:gd name="T13" fmla="*/ 26 h 198"/>
                <a:gd name="T14" fmla="*/ 162 w 198"/>
                <a:gd name="T15" fmla="*/ 25 h 198"/>
                <a:gd name="T16" fmla="*/ 143 w 198"/>
                <a:gd name="T17" fmla="*/ 21 h 198"/>
                <a:gd name="T18" fmla="*/ 131 w 198"/>
                <a:gd name="T19" fmla="*/ 7 h 198"/>
                <a:gd name="T20" fmla="*/ 125 w 198"/>
                <a:gd name="T21" fmla="*/ 0 h 198"/>
                <a:gd name="T22" fmla="*/ 117 w 198"/>
                <a:gd name="T23" fmla="*/ 4 h 198"/>
                <a:gd name="T24" fmla="*/ 99 w 198"/>
                <a:gd name="T25" fmla="*/ 9 h 198"/>
                <a:gd name="T26" fmla="*/ 80 w 198"/>
                <a:gd name="T27" fmla="*/ 5 h 198"/>
                <a:gd name="T28" fmla="*/ 72 w 198"/>
                <a:gd name="T29" fmla="*/ 3 h 198"/>
                <a:gd name="T30" fmla="*/ 72 w 198"/>
                <a:gd name="T31" fmla="*/ 3 h 198"/>
                <a:gd name="T32" fmla="*/ 67 w 198"/>
                <a:gd name="T33" fmla="*/ 9 h 198"/>
                <a:gd name="T34" fmla="*/ 54 w 198"/>
                <a:gd name="T35" fmla="*/ 22 h 198"/>
                <a:gd name="T36" fmla="*/ 35 w 198"/>
                <a:gd name="T37" fmla="*/ 26 h 198"/>
                <a:gd name="T38" fmla="*/ 26 w 198"/>
                <a:gd name="T39" fmla="*/ 27 h 198"/>
                <a:gd name="T40" fmla="*/ 25 w 198"/>
                <a:gd name="T41" fmla="*/ 36 h 198"/>
                <a:gd name="T42" fmla="*/ 21 w 198"/>
                <a:gd name="T43" fmla="*/ 54 h 198"/>
                <a:gd name="T44" fmla="*/ 7 w 198"/>
                <a:gd name="T45" fmla="*/ 67 h 198"/>
                <a:gd name="T46" fmla="*/ 0 w 198"/>
                <a:gd name="T47" fmla="*/ 73 h 198"/>
                <a:gd name="T48" fmla="*/ 3 w 198"/>
                <a:gd name="T49" fmla="*/ 81 h 198"/>
                <a:gd name="T50" fmla="*/ 9 w 198"/>
                <a:gd name="T51" fmla="*/ 99 h 198"/>
                <a:gd name="T52" fmla="*/ 3 w 198"/>
                <a:gd name="T53" fmla="*/ 117 h 198"/>
                <a:gd name="T54" fmla="*/ 0 w 198"/>
                <a:gd name="T55" fmla="*/ 126 h 198"/>
                <a:gd name="T56" fmla="*/ 7 w 198"/>
                <a:gd name="T57" fmla="*/ 131 h 198"/>
                <a:gd name="T58" fmla="*/ 21 w 198"/>
                <a:gd name="T59" fmla="*/ 144 h 198"/>
                <a:gd name="T60" fmla="*/ 25 w 198"/>
                <a:gd name="T61" fmla="*/ 162 h 198"/>
                <a:gd name="T62" fmla="*/ 26 w 198"/>
                <a:gd name="T63" fmla="*/ 172 h 198"/>
                <a:gd name="T64" fmla="*/ 35 w 198"/>
                <a:gd name="T65" fmla="*/ 173 h 198"/>
                <a:gd name="T66" fmla="*/ 54 w 198"/>
                <a:gd name="T67" fmla="*/ 177 h 198"/>
                <a:gd name="T68" fmla="*/ 67 w 198"/>
                <a:gd name="T69" fmla="*/ 191 h 198"/>
                <a:gd name="T70" fmla="*/ 72 w 198"/>
                <a:gd name="T71" fmla="*/ 198 h 198"/>
                <a:gd name="T72" fmla="*/ 80 w 198"/>
                <a:gd name="T73" fmla="*/ 194 h 198"/>
                <a:gd name="T74" fmla="*/ 99 w 198"/>
                <a:gd name="T75" fmla="*/ 189 h 198"/>
                <a:gd name="T76" fmla="*/ 117 w 198"/>
                <a:gd name="T77" fmla="*/ 193 h 198"/>
                <a:gd name="T78" fmla="*/ 125 w 198"/>
                <a:gd name="T79" fmla="*/ 195 h 198"/>
                <a:gd name="T80" fmla="*/ 125 w 198"/>
                <a:gd name="T81" fmla="*/ 195 h 198"/>
                <a:gd name="T82" fmla="*/ 131 w 198"/>
                <a:gd name="T83" fmla="*/ 189 h 198"/>
                <a:gd name="T84" fmla="*/ 143 w 198"/>
                <a:gd name="T85" fmla="*/ 176 h 198"/>
                <a:gd name="T86" fmla="*/ 162 w 198"/>
                <a:gd name="T87" fmla="*/ 172 h 198"/>
                <a:gd name="T88" fmla="*/ 171 w 198"/>
                <a:gd name="T89" fmla="*/ 171 h 198"/>
                <a:gd name="T90" fmla="*/ 172 w 198"/>
                <a:gd name="T91" fmla="*/ 162 h 198"/>
                <a:gd name="T92" fmla="*/ 176 w 198"/>
                <a:gd name="T93" fmla="*/ 144 h 198"/>
                <a:gd name="T94" fmla="*/ 190 w 198"/>
                <a:gd name="T95" fmla="*/ 131 h 198"/>
                <a:gd name="T96" fmla="*/ 198 w 198"/>
                <a:gd name="T97" fmla="*/ 125 h 198"/>
                <a:gd name="T98" fmla="*/ 194 w 198"/>
                <a:gd name="T99" fmla="*/ 117 h 198"/>
                <a:gd name="T100" fmla="*/ 188 w 198"/>
                <a:gd name="T101" fmla="*/ 99 h 198"/>
                <a:gd name="T102" fmla="*/ 99 w 198"/>
                <a:gd name="T103" fmla="*/ 152 h 198"/>
                <a:gd name="T104" fmla="*/ 45 w 198"/>
                <a:gd name="T105" fmla="*/ 99 h 198"/>
                <a:gd name="T106" fmla="*/ 99 w 198"/>
                <a:gd name="T107" fmla="*/ 46 h 198"/>
                <a:gd name="T108" fmla="*/ 152 w 198"/>
                <a:gd name="T109" fmla="*/ 99 h 198"/>
                <a:gd name="T110" fmla="*/ 99 w 198"/>
                <a:gd name="T111" fmla="*/ 15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8" h="198">
                  <a:moveTo>
                    <a:pt x="188" y="99"/>
                  </a:moveTo>
                  <a:cubicBezTo>
                    <a:pt x="188" y="92"/>
                    <a:pt x="191" y="86"/>
                    <a:pt x="194" y="81"/>
                  </a:cubicBezTo>
                  <a:cubicBezTo>
                    <a:pt x="195" y="78"/>
                    <a:pt x="198" y="74"/>
                    <a:pt x="198" y="72"/>
                  </a:cubicBezTo>
                  <a:cubicBezTo>
                    <a:pt x="197" y="71"/>
                    <a:pt x="193" y="69"/>
                    <a:pt x="190" y="67"/>
                  </a:cubicBezTo>
                  <a:cubicBezTo>
                    <a:pt x="185" y="64"/>
                    <a:pt x="180" y="60"/>
                    <a:pt x="176" y="54"/>
                  </a:cubicBezTo>
                  <a:cubicBezTo>
                    <a:pt x="173" y="48"/>
                    <a:pt x="173" y="42"/>
                    <a:pt x="172" y="36"/>
                  </a:cubicBezTo>
                  <a:cubicBezTo>
                    <a:pt x="172" y="33"/>
                    <a:pt x="172" y="28"/>
                    <a:pt x="171" y="26"/>
                  </a:cubicBezTo>
                  <a:cubicBezTo>
                    <a:pt x="170" y="26"/>
                    <a:pt x="165" y="26"/>
                    <a:pt x="162" y="25"/>
                  </a:cubicBezTo>
                  <a:cubicBezTo>
                    <a:pt x="156" y="25"/>
                    <a:pt x="149" y="25"/>
                    <a:pt x="143" y="21"/>
                  </a:cubicBezTo>
                  <a:cubicBezTo>
                    <a:pt x="138" y="18"/>
                    <a:pt x="134" y="12"/>
                    <a:pt x="131" y="7"/>
                  </a:cubicBezTo>
                  <a:cubicBezTo>
                    <a:pt x="129" y="5"/>
                    <a:pt x="126" y="1"/>
                    <a:pt x="125" y="0"/>
                  </a:cubicBezTo>
                  <a:cubicBezTo>
                    <a:pt x="124" y="0"/>
                    <a:pt x="120" y="2"/>
                    <a:pt x="117" y="4"/>
                  </a:cubicBezTo>
                  <a:cubicBezTo>
                    <a:pt x="112" y="6"/>
                    <a:pt x="106" y="9"/>
                    <a:pt x="99" y="9"/>
                  </a:cubicBezTo>
                  <a:cubicBezTo>
                    <a:pt x="92" y="9"/>
                    <a:pt x="86" y="8"/>
                    <a:pt x="80" y="5"/>
                  </a:cubicBezTo>
                  <a:cubicBezTo>
                    <a:pt x="78" y="4"/>
                    <a:pt x="73" y="3"/>
                    <a:pt x="72" y="3"/>
                  </a:cubicBezTo>
                  <a:cubicBezTo>
                    <a:pt x="72" y="3"/>
                    <a:pt x="72" y="3"/>
                    <a:pt x="72" y="3"/>
                  </a:cubicBezTo>
                  <a:cubicBezTo>
                    <a:pt x="71" y="3"/>
                    <a:pt x="68" y="6"/>
                    <a:pt x="67" y="9"/>
                  </a:cubicBezTo>
                  <a:cubicBezTo>
                    <a:pt x="63" y="14"/>
                    <a:pt x="60" y="19"/>
                    <a:pt x="54" y="22"/>
                  </a:cubicBezTo>
                  <a:cubicBezTo>
                    <a:pt x="48" y="26"/>
                    <a:pt x="41" y="26"/>
                    <a:pt x="35" y="26"/>
                  </a:cubicBezTo>
                  <a:cubicBezTo>
                    <a:pt x="32" y="26"/>
                    <a:pt x="27" y="26"/>
                    <a:pt x="26" y="27"/>
                  </a:cubicBezTo>
                  <a:cubicBezTo>
                    <a:pt x="26" y="28"/>
                    <a:pt x="25" y="33"/>
                    <a:pt x="25" y="36"/>
                  </a:cubicBezTo>
                  <a:cubicBezTo>
                    <a:pt x="25" y="42"/>
                    <a:pt x="24" y="48"/>
                    <a:pt x="21" y="54"/>
                  </a:cubicBezTo>
                  <a:cubicBezTo>
                    <a:pt x="18" y="60"/>
                    <a:pt x="12" y="64"/>
                    <a:pt x="7" y="67"/>
                  </a:cubicBezTo>
                  <a:cubicBezTo>
                    <a:pt x="5" y="69"/>
                    <a:pt x="0" y="71"/>
                    <a:pt x="0" y="73"/>
                  </a:cubicBezTo>
                  <a:cubicBezTo>
                    <a:pt x="0" y="74"/>
                    <a:pt x="2" y="78"/>
                    <a:pt x="3" y="81"/>
                  </a:cubicBezTo>
                  <a:cubicBezTo>
                    <a:pt x="6" y="86"/>
                    <a:pt x="9" y="92"/>
                    <a:pt x="9" y="99"/>
                  </a:cubicBezTo>
                  <a:cubicBezTo>
                    <a:pt x="9" y="106"/>
                    <a:pt x="6" y="112"/>
                    <a:pt x="3" y="117"/>
                  </a:cubicBezTo>
                  <a:cubicBezTo>
                    <a:pt x="2" y="120"/>
                    <a:pt x="0" y="124"/>
                    <a:pt x="0" y="126"/>
                  </a:cubicBezTo>
                  <a:cubicBezTo>
                    <a:pt x="0" y="127"/>
                    <a:pt x="5" y="129"/>
                    <a:pt x="7" y="131"/>
                  </a:cubicBezTo>
                  <a:cubicBezTo>
                    <a:pt x="12" y="134"/>
                    <a:pt x="18" y="138"/>
                    <a:pt x="21" y="144"/>
                  </a:cubicBezTo>
                  <a:cubicBezTo>
                    <a:pt x="24" y="150"/>
                    <a:pt x="25" y="156"/>
                    <a:pt x="25" y="162"/>
                  </a:cubicBezTo>
                  <a:cubicBezTo>
                    <a:pt x="25" y="165"/>
                    <a:pt x="26" y="170"/>
                    <a:pt x="26" y="172"/>
                  </a:cubicBezTo>
                  <a:cubicBezTo>
                    <a:pt x="27" y="172"/>
                    <a:pt x="32" y="172"/>
                    <a:pt x="35" y="173"/>
                  </a:cubicBezTo>
                  <a:cubicBezTo>
                    <a:pt x="41" y="173"/>
                    <a:pt x="48" y="173"/>
                    <a:pt x="54" y="177"/>
                  </a:cubicBezTo>
                  <a:cubicBezTo>
                    <a:pt x="60" y="180"/>
                    <a:pt x="63" y="186"/>
                    <a:pt x="67" y="191"/>
                  </a:cubicBezTo>
                  <a:cubicBezTo>
                    <a:pt x="68" y="193"/>
                    <a:pt x="71" y="197"/>
                    <a:pt x="72" y="198"/>
                  </a:cubicBezTo>
                  <a:cubicBezTo>
                    <a:pt x="73" y="198"/>
                    <a:pt x="78" y="196"/>
                    <a:pt x="80" y="194"/>
                  </a:cubicBezTo>
                  <a:cubicBezTo>
                    <a:pt x="86" y="192"/>
                    <a:pt x="92" y="189"/>
                    <a:pt x="99" y="189"/>
                  </a:cubicBezTo>
                  <a:cubicBezTo>
                    <a:pt x="106" y="189"/>
                    <a:pt x="112" y="190"/>
                    <a:pt x="117" y="193"/>
                  </a:cubicBezTo>
                  <a:cubicBezTo>
                    <a:pt x="120" y="194"/>
                    <a:pt x="124" y="195"/>
                    <a:pt x="125" y="195"/>
                  </a:cubicBezTo>
                  <a:cubicBezTo>
                    <a:pt x="125" y="195"/>
                    <a:pt x="125" y="195"/>
                    <a:pt x="125" y="195"/>
                  </a:cubicBezTo>
                  <a:cubicBezTo>
                    <a:pt x="126" y="195"/>
                    <a:pt x="129" y="192"/>
                    <a:pt x="131" y="189"/>
                  </a:cubicBezTo>
                  <a:cubicBezTo>
                    <a:pt x="134" y="184"/>
                    <a:pt x="138" y="179"/>
                    <a:pt x="143" y="176"/>
                  </a:cubicBezTo>
                  <a:cubicBezTo>
                    <a:pt x="149" y="172"/>
                    <a:pt x="156" y="172"/>
                    <a:pt x="162" y="172"/>
                  </a:cubicBezTo>
                  <a:cubicBezTo>
                    <a:pt x="165" y="172"/>
                    <a:pt x="170" y="172"/>
                    <a:pt x="171" y="171"/>
                  </a:cubicBezTo>
                  <a:cubicBezTo>
                    <a:pt x="172" y="170"/>
                    <a:pt x="172" y="165"/>
                    <a:pt x="172" y="162"/>
                  </a:cubicBezTo>
                  <a:cubicBezTo>
                    <a:pt x="173" y="156"/>
                    <a:pt x="173" y="150"/>
                    <a:pt x="176" y="144"/>
                  </a:cubicBezTo>
                  <a:cubicBezTo>
                    <a:pt x="180" y="138"/>
                    <a:pt x="185" y="134"/>
                    <a:pt x="190" y="131"/>
                  </a:cubicBezTo>
                  <a:cubicBezTo>
                    <a:pt x="193" y="129"/>
                    <a:pt x="197" y="127"/>
                    <a:pt x="198" y="125"/>
                  </a:cubicBezTo>
                  <a:cubicBezTo>
                    <a:pt x="198" y="124"/>
                    <a:pt x="195" y="120"/>
                    <a:pt x="194" y="117"/>
                  </a:cubicBezTo>
                  <a:cubicBezTo>
                    <a:pt x="191" y="112"/>
                    <a:pt x="188" y="106"/>
                    <a:pt x="188" y="99"/>
                  </a:cubicBezTo>
                  <a:close/>
                  <a:moveTo>
                    <a:pt x="99" y="152"/>
                  </a:moveTo>
                  <a:cubicBezTo>
                    <a:pt x="69" y="152"/>
                    <a:pt x="45" y="128"/>
                    <a:pt x="45" y="99"/>
                  </a:cubicBezTo>
                  <a:cubicBezTo>
                    <a:pt x="45" y="70"/>
                    <a:pt x="69" y="46"/>
                    <a:pt x="99" y="46"/>
                  </a:cubicBezTo>
                  <a:cubicBezTo>
                    <a:pt x="128" y="46"/>
                    <a:pt x="152" y="70"/>
                    <a:pt x="152" y="99"/>
                  </a:cubicBezTo>
                  <a:cubicBezTo>
                    <a:pt x="152" y="128"/>
                    <a:pt x="128" y="152"/>
                    <a:pt x="99"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301" name="Oval 684">
              <a:extLst>
                <a:ext uri="{FF2B5EF4-FFF2-40B4-BE49-F238E27FC236}">
                  <a16:creationId xmlns:a16="http://schemas.microsoft.com/office/drawing/2014/main" id="{47EE5216-95CE-4C67-B0B9-2DC2FC44C4F4}"/>
                </a:ext>
              </a:extLst>
            </p:cNvPr>
            <p:cNvSpPr>
              <a:spLocks noChangeArrowheads="1"/>
            </p:cNvSpPr>
            <p:nvPr/>
          </p:nvSpPr>
          <p:spPr bwMode="auto">
            <a:xfrm>
              <a:off x="6359" y="2816"/>
              <a:ext cx="42" cy="4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302" name="Freeform 685">
              <a:extLst>
                <a:ext uri="{FF2B5EF4-FFF2-40B4-BE49-F238E27FC236}">
                  <a16:creationId xmlns:a16="http://schemas.microsoft.com/office/drawing/2014/main" id="{0FE6AB73-A0A6-46A1-A305-1CEF7F314C4F}"/>
                </a:ext>
              </a:extLst>
            </p:cNvPr>
            <p:cNvSpPr>
              <a:spLocks noEditPoints="1"/>
            </p:cNvSpPr>
            <p:nvPr/>
          </p:nvSpPr>
          <p:spPr bwMode="auto">
            <a:xfrm>
              <a:off x="6210" y="2696"/>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5 w 512"/>
                <a:gd name="T11" fmla="*/ 245 h 512"/>
                <a:gd name="T12" fmla="*/ 359 w 512"/>
                <a:gd name="T13" fmla="*/ 263 h 512"/>
                <a:gd name="T14" fmla="*/ 352 w 512"/>
                <a:gd name="T15" fmla="*/ 268 h 512"/>
                <a:gd name="T16" fmla="*/ 351 w 512"/>
                <a:gd name="T17" fmla="*/ 278 h 512"/>
                <a:gd name="T18" fmla="*/ 343 w 512"/>
                <a:gd name="T19" fmla="*/ 300 h 512"/>
                <a:gd name="T20" fmla="*/ 320 w 512"/>
                <a:gd name="T21" fmla="*/ 308 h 512"/>
                <a:gd name="T22" fmla="*/ 320 w 512"/>
                <a:gd name="T23" fmla="*/ 308 h 512"/>
                <a:gd name="T24" fmla="*/ 320 w 512"/>
                <a:gd name="T25" fmla="*/ 416 h 512"/>
                <a:gd name="T26" fmla="*/ 314 w 512"/>
                <a:gd name="T27" fmla="*/ 425 h 512"/>
                <a:gd name="T28" fmla="*/ 309 w 512"/>
                <a:gd name="T29" fmla="*/ 426 h 512"/>
                <a:gd name="T30" fmla="*/ 304 w 512"/>
                <a:gd name="T31" fmla="*/ 425 h 512"/>
                <a:gd name="T32" fmla="*/ 256 w 512"/>
                <a:gd name="T33" fmla="*/ 396 h 512"/>
                <a:gd name="T34" fmla="*/ 208 w 512"/>
                <a:gd name="T35" fmla="*/ 425 h 512"/>
                <a:gd name="T36" fmla="*/ 197 w 512"/>
                <a:gd name="T37" fmla="*/ 425 h 512"/>
                <a:gd name="T38" fmla="*/ 192 w 512"/>
                <a:gd name="T39" fmla="*/ 416 h 512"/>
                <a:gd name="T40" fmla="*/ 192 w 512"/>
                <a:gd name="T41" fmla="*/ 308 h 512"/>
                <a:gd name="T42" fmla="*/ 191 w 512"/>
                <a:gd name="T43" fmla="*/ 308 h 512"/>
                <a:gd name="T44" fmla="*/ 168 w 512"/>
                <a:gd name="T45" fmla="*/ 300 h 512"/>
                <a:gd name="T46" fmla="*/ 161 w 512"/>
                <a:gd name="T47" fmla="*/ 278 h 512"/>
                <a:gd name="T48" fmla="*/ 160 w 512"/>
                <a:gd name="T49" fmla="*/ 268 h 512"/>
                <a:gd name="T50" fmla="*/ 152 w 512"/>
                <a:gd name="T51" fmla="*/ 263 h 512"/>
                <a:gd name="T52" fmla="*/ 136 w 512"/>
                <a:gd name="T53" fmla="*/ 245 h 512"/>
                <a:gd name="T54" fmla="*/ 141 w 512"/>
                <a:gd name="T55" fmla="*/ 222 h 512"/>
                <a:gd name="T56" fmla="*/ 145 w 512"/>
                <a:gd name="T57" fmla="*/ 213 h 512"/>
                <a:gd name="T58" fmla="*/ 141 w 512"/>
                <a:gd name="T59" fmla="*/ 204 h 512"/>
                <a:gd name="T60" fmla="*/ 136 w 512"/>
                <a:gd name="T61" fmla="*/ 181 h 512"/>
                <a:gd name="T62" fmla="*/ 152 w 512"/>
                <a:gd name="T63" fmla="*/ 163 h 512"/>
                <a:gd name="T64" fmla="*/ 160 w 512"/>
                <a:gd name="T65" fmla="*/ 158 h 512"/>
                <a:gd name="T66" fmla="*/ 161 w 512"/>
                <a:gd name="T67" fmla="*/ 148 h 512"/>
                <a:gd name="T68" fmla="*/ 168 w 512"/>
                <a:gd name="T69" fmla="*/ 126 h 512"/>
                <a:gd name="T70" fmla="*/ 191 w 512"/>
                <a:gd name="T71" fmla="*/ 118 h 512"/>
                <a:gd name="T72" fmla="*/ 200 w 512"/>
                <a:gd name="T73" fmla="*/ 117 h 512"/>
                <a:gd name="T74" fmla="*/ 206 w 512"/>
                <a:gd name="T75" fmla="*/ 110 h 512"/>
                <a:gd name="T76" fmla="*/ 224 w 512"/>
                <a:gd name="T77" fmla="*/ 93 h 512"/>
                <a:gd name="T78" fmla="*/ 247 w 512"/>
                <a:gd name="T79" fmla="*/ 99 h 512"/>
                <a:gd name="T80" fmla="*/ 256 w 512"/>
                <a:gd name="T81" fmla="*/ 102 h 512"/>
                <a:gd name="T82" fmla="*/ 264 w 512"/>
                <a:gd name="T83" fmla="*/ 99 h 512"/>
                <a:gd name="T84" fmla="*/ 288 w 512"/>
                <a:gd name="T85" fmla="*/ 93 h 512"/>
                <a:gd name="T86" fmla="*/ 306 w 512"/>
                <a:gd name="T87" fmla="*/ 110 h 512"/>
                <a:gd name="T88" fmla="*/ 311 w 512"/>
                <a:gd name="T89" fmla="*/ 117 h 512"/>
                <a:gd name="T90" fmla="*/ 320 w 512"/>
                <a:gd name="T91" fmla="*/ 118 h 512"/>
                <a:gd name="T92" fmla="*/ 343 w 512"/>
                <a:gd name="T93" fmla="*/ 126 h 512"/>
                <a:gd name="T94" fmla="*/ 351 w 512"/>
                <a:gd name="T95" fmla="*/ 148 h 512"/>
                <a:gd name="T96" fmla="*/ 352 w 512"/>
                <a:gd name="T97" fmla="*/ 158 h 512"/>
                <a:gd name="T98" fmla="*/ 359 w 512"/>
                <a:gd name="T99" fmla="*/ 163 h 512"/>
                <a:gd name="T100" fmla="*/ 375 w 512"/>
                <a:gd name="T101" fmla="*/ 181 h 512"/>
                <a:gd name="T102" fmla="*/ 370 w 512"/>
                <a:gd name="T103" fmla="*/ 204 h 512"/>
                <a:gd name="T104" fmla="*/ 367 w 512"/>
                <a:gd name="T105" fmla="*/ 213 h 512"/>
                <a:gd name="T106" fmla="*/ 370 w 512"/>
                <a:gd name="T107" fmla="*/ 222 h 512"/>
                <a:gd name="T108" fmla="*/ 375 w 512"/>
                <a:gd name="T109"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5" y="245"/>
                  </a:moveTo>
                  <a:cubicBezTo>
                    <a:pt x="373" y="254"/>
                    <a:pt x="365" y="259"/>
                    <a:pt x="359" y="263"/>
                  </a:cubicBezTo>
                  <a:cubicBezTo>
                    <a:pt x="356" y="265"/>
                    <a:pt x="353" y="267"/>
                    <a:pt x="352" y="268"/>
                  </a:cubicBezTo>
                  <a:cubicBezTo>
                    <a:pt x="351" y="270"/>
                    <a:pt x="351" y="274"/>
                    <a:pt x="351" y="278"/>
                  </a:cubicBezTo>
                  <a:cubicBezTo>
                    <a:pt x="350" y="285"/>
                    <a:pt x="350" y="294"/>
                    <a:pt x="343" y="300"/>
                  </a:cubicBezTo>
                  <a:cubicBezTo>
                    <a:pt x="337" y="307"/>
                    <a:pt x="328" y="307"/>
                    <a:pt x="320" y="308"/>
                  </a:cubicBezTo>
                  <a:cubicBezTo>
                    <a:pt x="320" y="308"/>
                    <a:pt x="320" y="308"/>
                    <a:pt x="320" y="308"/>
                  </a:cubicBezTo>
                  <a:cubicBezTo>
                    <a:pt x="320" y="416"/>
                    <a:pt x="320" y="416"/>
                    <a:pt x="320" y="416"/>
                  </a:cubicBezTo>
                  <a:cubicBezTo>
                    <a:pt x="320" y="420"/>
                    <a:pt x="318" y="423"/>
                    <a:pt x="314" y="425"/>
                  </a:cubicBezTo>
                  <a:cubicBezTo>
                    <a:pt x="313" y="426"/>
                    <a:pt x="311" y="426"/>
                    <a:pt x="309" y="426"/>
                  </a:cubicBezTo>
                  <a:cubicBezTo>
                    <a:pt x="307" y="426"/>
                    <a:pt x="305" y="426"/>
                    <a:pt x="304" y="425"/>
                  </a:cubicBezTo>
                  <a:cubicBezTo>
                    <a:pt x="256" y="396"/>
                    <a:pt x="256" y="396"/>
                    <a:pt x="256" y="396"/>
                  </a:cubicBezTo>
                  <a:cubicBezTo>
                    <a:pt x="208" y="425"/>
                    <a:pt x="208" y="425"/>
                    <a:pt x="208" y="425"/>
                  </a:cubicBezTo>
                  <a:cubicBezTo>
                    <a:pt x="205" y="427"/>
                    <a:pt x="200" y="427"/>
                    <a:pt x="197" y="425"/>
                  </a:cubicBezTo>
                  <a:cubicBezTo>
                    <a:pt x="194" y="423"/>
                    <a:pt x="192" y="420"/>
                    <a:pt x="192" y="416"/>
                  </a:cubicBezTo>
                  <a:cubicBezTo>
                    <a:pt x="192" y="308"/>
                    <a:pt x="192" y="308"/>
                    <a:pt x="192" y="308"/>
                  </a:cubicBezTo>
                  <a:cubicBezTo>
                    <a:pt x="191" y="308"/>
                    <a:pt x="191" y="308"/>
                    <a:pt x="191" y="308"/>
                  </a:cubicBezTo>
                  <a:cubicBezTo>
                    <a:pt x="184" y="307"/>
                    <a:pt x="175" y="307"/>
                    <a:pt x="168" y="300"/>
                  </a:cubicBezTo>
                  <a:cubicBezTo>
                    <a:pt x="162" y="294"/>
                    <a:pt x="161" y="285"/>
                    <a:pt x="161" y="278"/>
                  </a:cubicBezTo>
                  <a:cubicBezTo>
                    <a:pt x="161" y="274"/>
                    <a:pt x="160" y="270"/>
                    <a:pt x="160" y="268"/>
                  </a:cubicBezTo>
                  <a:cubicBezTo>
                    <a:pt x="159" y="267"/>
                    <a:pt x="155" y="265"/>
                    <a:pt x="152" y="263"/>
                  </a:cubicBezTo>
                  <a:cubicBezTo>
                    <a:pt x="146" y="259"/>
                    <a:pt x="139" y="254"/>
                    <a:pt x="136" y="245"/>
                  </a:cubicBezTo>
                  <a:cubicBezTo>
                    <a:pt x="134" y="236"/>
                    <a:pt x="138" y="228"/>
                    <a:pt x="141" y="222"/>
                  </a:cubicBezTo>
                  <a:cubicBezTo>
                    <a:pt x="143" y="219"/>
                    <a:pt x="145" y="215"/>
                    <a:pt x="145" y="213"/>
                  </a:cubicBezTo>
                  <a:cubicBezTo>
                    <a:pt x="145" y="211"/>
                    <a:pt x="143" y="207"/>
                    <a:pt x="141" y="204"/>
                  </a:cubicBezTo>
                  <a:cubicBezTo>
                    <a:pt x="138" y="198"/>
                    <a:pt x="134" y="190"/>
                    <a:pt x="136" y="181"/>
                  </a:cubicBezTo>
                  <a:cubicBezTo>
                    <a:pt x="139" y="172"/>
                    <a:pt x="146" y="167"/>
                    <a:pt x="152" y="163"/>
                  </a:cubicBezTo>
                  <a:cubicBezTo>
                    <a:pt x="155" y="161"/>
                    <a:pt x="159" y="159"/>
                    <a:pt x="160" y="158"/>
                  </a:cubicBezTo>
                  <a:cubicBezTo>
                    <a:pt x="160" y="156"/>
                    <a:pt x="161" y="152"/>
                    <a:pt x="161" y="148"/>
                  </a:cubicBezTo>
                  <a:cubicBezTo>
                    <a:pt x="161" y="141"/>
                    <a:pt x="162" y="132"/>
                    <a:pt x="168" y="126"/>
                  </a:cubicBezTo>
                  <a:cubicBezTo>
                    <a:pt x="175" y="119"/>
                    <a:pt x="184" y="119"/>
                    <a:pt x="191" y="118"/>
                  </a:cubicBezTo>
                  <a:cubicBezTo>
                    <a:pt x="194" y="118"/>
                    <a:pt x="199" y="118"/>
                    <a:pt x="200" y="117"/>
                  </a:cubicBezTo>
                  <a:cubicBezTo>
                    <a:pt x="202" y="116"/>
                    <a:pt x="204" y="112"/>
                    <a:pt x="206" y="110"/>
                  </a:cubicBezTo>
                  <a:cubicBezTo>
                    <a:pt x="210" y="104"/>
                    <a:pt x="215" y="96"/>
                    <a:pt x="224" y="93"/>
                  </a:cubicBezTo>
                  <a:cubicBezTo>
                    <a:pt x="232" y="91"/>
                    <a:pt x="240" y="95"/>
                    <a:pt x="247" y="99"/>
                  </a:cubicBezTo>
                  <a:cubicBezTo>
                    <a:pt x="250" y="100"/>
                    <a:pt x="254" y="102"/>
                    <a:pt x="256" y="102"/>
                  </a:cubicBezTo>
                  <a:cubicBezTo>
                    <a:pt x="257" y="102"/>
                    <a:pt x="262" y="100"/>
                    <a:pt x="264" y="99"/>
                  </a:cubicBezTo>
                  <a:cubicBezTo>
                    <a:pt x="271" y="95"/>
                    <a:pt x="279" y="91"/>
                    <a:pt x="288" y="93"/>
                  </a:cubicBezTo>
                  <a:cubicBezTo>
                    <a:pt x="297" y="96"/>
                    <a:pt x="302" y="104"/>
                    <a:pt x="306" y="110"/>
                  </a:cubicBezTo>
                  <a:cubicBezTo>
                    <a:pt x="307" y="112"/>
                    <a:pt x="310" y="116"/>
                    <a:pt x="311" y="117"/>
                  </a:cubicBezTo>
                  <a:cubicBezTo>
                    <a:pt x="313" y="118"/>
                    <a:pt x="317" y="118"/>
                    <a:pt x="320" y="118"/>
                  </a:cubicBezTo>
                  <a:cubicBezTo>
                    <a:pt x="328" y="119"/>
                    <a:pt x="337" y="119"/>
                    <a:pt x="343" y="126"/>
                  </a:cubicBezTo>
                  <a:cubicBezTo>
                    <a:pt x="350" y="132"/>
                    <a:pt x="350" y="141"/>
                    <a:pt x="351" y="148"/>
                  </a:cubicBezTo>
                  <a:cubicBezTo>
                    <a:pt x="351" y="152"/>
                    <a:pt x="351" y="156"/>
                    <a:pt x="352" y="158"/>
                  </a:cubicBezTo>
                  <a:cubicBezTo>
                    <a:pt x="353" y="159"/>
                    <a:pt x="356" y="161"/>
                    <a:pt x="359" y="163"/>
                  </a:cubicBezTo>
                  <a:cubicBezTo>
                    <a:pt x="365" y="167"/>
                    <a:pt x="373" y="172"/>
                    <a:pt x="375" y="181"/>
                  </a:cubicBezTo>
                  <a:cubicBezTo>
                    <a:pt x="378" y="190"/>
                    <a:pt x="373" y="198"/>
                    <a:pt x="370" y="204"/>
                  </a:cubicBezTo>
                  <a:cubicBezTo>
                    <a:pt x="369" y="207"/>
                    <a:pt x="367" y="211"/>
                    <a:pt x="367" y="213"/>
                  </a:cubicBezTo>
                  <a:cubicBezTo>
                    <a:pt x="367" y="215"/>
                    <a:pt x="369" y="219"/>
                    <a:pt x="370" y="222"/>
                  </a:cubicBezTo>
                  <a:cubicBezTo>
                    <a:pt x="373" y="228"/>
                    <a:pt x="378" y="236"/>
                    <a:pt x="375" y="24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grpSp>
        <p:nvGrpSpPr>
          <p:cNvPr id="303" name="Education_Fill_14">
            <a:extLst>
              <a:ext uri="{FF2B5EF4-FFF2-40B4-BE49-F238E27FC236}">
                <a16:creationId xmlns:a16="http://schemas.microsoft.com/office/drawing/2014/main" id="{94CC0303-8A56-486D-BFEB-D7BA94075DE2}"/>
              </a:ext>
            </a:extLst>
          </p:cNvPr>
          <p:cNvGrpSpPr>
            <a:grpSpLocks noChangeAspect="1"/>
          </p:cNvGrpSpPr>
          <p:nvPr/>
        </p:nvGrpSpPr>
        <p:grpSpPr bwMode="auto">
          <a:xfrm>
            <a:off x="4152955" y="4292576"/>
            <a:ext cx="279403" cy="279397"/>
            <a:chOff x="6210" y="2696"/>
            <a:chExt cx="340" cy="340"/>
          </a:xfrm>
          <a:solidFill>
            <a:srgbClr val="75787B"/>
          </a:solidFill>
        </p:grpSpPr>
        <p:sp>
          <p:nvSpPr>
            <p:cNvPr id="304" name="Freeform 682">
              <a:extLst>
                <a:ext uri="{FF2B5EF4-FFF2-40B4-BE49-F238E27FC236}">
                  <a16:creationId xmlns:a16="http://schemas.microsoft.com/office/drawing/2014/main" id="{86C13CDF-C3DC-4658-BBBF-297B79158123}"/>
                </a:ext>
              </a:extLst>
            </p:cNvPr>
            <p:cNvSpPr>
              <a:spLocks/>
            </p:cNvSpPr>
            <p:nvPr/>
          </p:nvSpPr>
          <p:spPr bwMode="auto">
            <a:xfrm>
              <a:off x="6351" y="2911"/>
              <a:ext cx="57" cy="49"/>
            </a:xfrm>
            <a:custGeom>
              <a:avLst/>
              <a:gdLst>
                <a:gd name="T0" fmla="*/ 51 w 85"/>
                <a:gd name="T1" fmla="*/ 3 h 73"/>
                <a:gd name="T2" fmla="*/ 43 w 85"/>
                <a:gd name="T3" fmla="*/ 0 h 73"/>
                <a:gd name="T4" fmla="*/ 34 w 85"/>
                <a:gd name="T5" fmla="*/ 3 h 73"/>
                <a:gd name="T6" fmla="*/ 16 w 85"/>
                <a:gd name="T7" fmla="*/ 9 h 73"/>
                <a:gd name="T8" fmla="*/ 11 w 85"/>
                <a:gd name="T9" fmla="*/ 9 h 73"/>
                <a:gd name="T10" fmla="*/ 0 w 85"/>
                <a:gd name="T11" fmla="*/ 2 h 73"/>
                <a:gd name="T12" fmla="*/ 0 w 85"/>
                <a:gd name="T13" fmla="*/ 73 h 73"/>
                <a:gd name="T14" fmla="*/ 37 w 85"/>
                <a:gd name="T15" fmla="*/ 51 h 73"/>
                <a:gd name="T16" fmla="*/ 48 w 85"/>
                <a:gd name="T17" fmla="*/ 51 h 73"/>
                <a:gd name="T18" fmla="*/ 85 w 85"/>
                <a:gd name="T19" fmla="*/ 73 h 73"/>
                <a:gd name="T20" fmla="*/ 85 w 85"/>
                <a:gd name="T21" fmla="*/ 2 h 73"/>
                <a:gd name="T22" fmla="*/ 75 w 85"/>
                <a:gd name="T23" fmla="*/ 9 h 73"/>
                <a:gd name="T24" fmla="*/ 51 w 85"/>
                <a:gd name="T25"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3">
                  <a:moveTo>
                    <a:pt x="51" y="3"/>
                  </a:moveTo>
                  <a:cubicBezTo>
                    <a:pt x="49" y="2"/>
                    <a:pt x="44" y="0"/>
                    <a:pt x="43" y="0"/>
                  </a:cubicBezTo>
                  <a:cubicBezTo>
                    <a:pt x="41" y="0"/>
                    <a:pt x="37" y="2"/>
                    <a:pt x="34" y="3"/>
                  </a:cubicBezTo>
                  <a:cubicBezTo>
                    <a:pt x="29" y="6"/>
                    <a:pt x="23" y="9"/>
                    <a:pt x="16" y="9"/>
                  </a:cubicBezTo>
                  <a:cubicBezTo>
                    <a:pt x="14" y="9"/>
                    <a:pt x="12" y="9"/>
                    <a:pt x="11" y="9"/>
                  </a:cubicBezTo>
                  <a:cubicBezTo>
                    <a:pt x="6" y="7"/>
                    <a:pt x="3" y="5"/>
                    <a:pt x="0" y="2"/>
                  </a:cubicBezTo>
                  <a:cubicBezTo>
                    <a:pt x="0" y="73"/>
                    <a:pt x="0" y="73"/>
                    <a:pt x="0" y="73"/>
                  </a:cubicBezTo>
                  <a:cubicBezTo>
                    <a:pt x="37" y="51"/>
                    <a:pt x="37" y="51"/>
                    <a:pt x="37" y="51"/>
                  </a:cubicBezTo>
                  <a:cubicBezTo>
                    <a:pt x="41" y="49"/>
                    <a:pt x="45" y="49"/>
                    <a:pt x="48" y="51"/>
                  </a:cubicBezTo>
                  <a:cubicBezTo>
                    <a:pt x="85" y="73"/>
                    <a:pt x="85" y="73"/>
                    <a:pt x="85" y="73"/>
                  </a:cubicBezTo>
                  <a:cubicBezTo>
                    <a:pt x="85" y="2"/>
                    <a:pt x="85" y="2"/>
                    <a:pt x="85" y="2"/>
                  </a:cubicBezTo>
                  <a:cubicBezTo>
                    <a:pt x="82" y="5"/>
                    <a:pt x="79" y="7"/>
                    <a:pt x="75" y="9"/>
                  </a:cubicBezTo>
                  <a:cubicBezTo>
                    <a:pt x="66" y="11"/>
                    <a:pt x="58" y="7"/>
                    <a:pt x="51"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305" name="Freeform 683">
              <a:extLst>
                <a:ext uri="{FF2B5EF4-FFF2-40B4-BE49-F238E27FC236}">
                  <a16:creationId xmlns:a16="http://schemas.microsoft.com/office/drawing/2014/main" id="{77871C7B-6BF8-4A2A-B51B-3BDAF7E15798}"/>
                </a:ext>
              </a:extLst>
            </p:cNvPr>
            <p:cNvSpPr>
              <a:spLocks noEditPoints="1"/>
            </p:cNvSpPr>
            <p:nvPr/>
          </p:nvSpPr>
          <p:spPr bwMode="auto">
            <a:xfrm>
              <a:off x="6314" y="2772"/>
              <a:ext cx="132" cy="131"/>
            </a:xfrm>
            <a:custGeom>
              <a:avLst/>
              <a:gdLst>
                <a:gd name="T0" fmla="*/ 188 w 198"/>
                <a:gd name="T1" fmla="*/ 99 h 198"/>
                <a:gd name="T2" fmla="*/ 194 w 198"/>
                <a:gd name="T3" fmla="*/ 81 h 198"/>
                <a:gd name="T4" fmla="*/ 198 w 198"/>
                <a:gd name="T5" fmla="*/ 72 h 198"/>
                <a:gd name="T6" fmla="*/ 190 w 198"/>
                <a:gd name="T7" fmla="*/ 67 h 198"/>
                <a:gd name="T8" fmla="*/ 176 w 198"/>
                <a:gd name="T9" fmla="*/ 54 h 198"/>
                <a:gd name="T10" fmla="*/ 172 w 198"/>
                <a:gd name="T11" fmla="*/ 36 h 198"/>
                <a:gd name="T12" fmla="*/ 171 w 198"/>
                <a:gd name="T13" fmla="*/ 26 h 198"/>
                <a:gd name="T14" fmla="*/ 162 w 198"/>
                <a:gd name="T15" fmla="*/ 25 h 198"/>
                <a:gd name="T16" fmla="*/ 143 w 198"/>
                <a:gd name="T17" fmla="*/ 21 h 198"/>
                <a:gd name="T18" fmla="*/ 131 w 198"/>
                <a:gd name="T19" fmla="*/ 7 h 198"/>
                <a:gd name="T20" fmla="*/ 125 w 198"/>
                <a:gd name="T21" fmla="*/ 0 h 198"/>
                <a:gd name="T22" fmla="*/ 117 w 198"/>
                <a:gd name="T23" fmla="*/ 4 h 198"/>
                <a:gd name="T24" fmla="*/ 99 w 198"/>
                <a:gd name="T25" fmla="*/ 9 h 198"/>
                <a:gd name="T26" fmla="*/ 80 w 198"/>
                <a:gd name="T27" fmla="*/ 5 h 198"/>
                <a:gd name="T28" fmla="*/ 72 w 198"/>
                <a:gd name="T29" fmla="*/ 3 h 198"/>
                <a:gd name="T30" fmla="*/ 72 w 198"/>
                <a:gd name="T31" fmla="*/ 3 h 198"/>
                <a:gd name="T32" fmla="*/ 67 w 198"/>
                <a:gd name="T33" fmla="*/ 9 h 198"/>
                <a:gd name="T34" fmla="*/ 54 w 198"/>
                <a:gd name="T35" fmla="*/ 22 h 198"/>
                <a:gd name="T36" fmla="*/ 35 w 198"/>
                <a:gd name="T37" fmla="*/ 26 h 198"/>
                <a:gd name="T38" fmla="*/ 26 w 198"/>
                <a:gd name="T39" fmla="*/ 27 h 198"/>
                <a:gd name="T40" fmla="*/ 25 w 198"/>
                <a:gd name="T41" fmla="*/ 36 h 198"/>
                <a:gd name="T42" fmla="*/ 21 w 198"/>
                <a:gd name="T43" fmla="*/ 54 h 198"/>
                <a:gd name="T44" fmla="*/ 7 w 198"/>
                <a:gd name="T45" fmla="*/ 67 h 198"/>
                <a:gd name="T46" fmla="*/ 0 w 198"/>
                <a:gd name="T47" fmla="*/ 73 h 198"/>
                <a:gd name="T48" fmla="*/ 3 w 198"/>
                <a:gd name="T49" fmla="*/ 81 h 198"/>
                <a:gd name="T50" fmla="*/ 9 w 198"/>
                <a:gd name="T51" fmla="*/ 99 h 198"/>
                <a:gd name="T52" fmla="*/ 3 w 198"/>
                <a:gd name="T53" fmla="*/ 117 h 198"/>
                <a:gd name="T54" fmla="*/ 0 w 198"/>
                <a:gd name="T55" fmla="*/ 126 h 198"/>
                <a:gd name="T56" fmla="*/ 7 w 198"/>
                <a:gd name="T57" fmla="*/ 131 h 198"/>
                <a:gd name="T58" fmla="*/ 21 w 198"/>
                <a:gd name="T59" fmla="*/ 144 h 198"/>
                <a:gd name="T60" fmla="*/ 25 w 198"/>
                <a:gd name="T61" fmla="*/ 162 h 198"/>
                <a:gd name="T62" fmla="*/ 26 w 198"/>
                <a:gd name="T63" fmla="*/ 172 h 198"/>
                <a:gd name="T64" fmla="*/ 35 w 198"/>
                <a:gd name="T65" fmla="*/ 173 h 198"/>
                <a:gd name="T66" fmla="*/ 54 w 198"/>
                <a:gd name="T67" fmla="*/ 177 h 198"/>
                <a:gd name="T68" fmla="*/ 67 w 198"/>
                <a:gd name="T69" fmla="*/ 191 h 198"/>
                <a:gd name="T70" fmla="*/ 72 w 198"/>
                <a:gd name="T71" fmla="*/ 198 h 198"/>
                <a:gd name="T72" fmla="*/ 80 w 198"/>
                <a:gd name="T73" fmla="*/ 194 h 198"/>
                <a:gd name="T74" fmla="*/ 99 w 198"/>
                <a:gd name="T75" fmla="*/ 189 h 198"/>
                <a:gd name="T76" fmla="*/ 117 w 198"/>
                <a:gd name="T77" fmla="*/ 193 h 198"/>
                <a:gd name="T78" fmla="*/ 125 w 198"/>
                <a:gd name="T79" fmla="*/ 195 h 198"/>
                <a:gd name="T80" fmla="*/ 125 w 198"/>
                <a:gd name="T81" fmla="*/ 195 h 198"/>
                <a:gd name="T82" fmla="*/ 131 w 198"/>
                <a:gd name="T83" fmla="*/ 189 h 198"/>
                <a:gd name="T84" fmla="*/ 143 w 198"/>
                <a:gd name="T85" fmla="*/ 176 h 198"/>
                <a:gd name="T86" fmla="*/ 162 w 198"/>
                <a:gd name="T87" fmla="*/ 172 h 198"/>
                <a:gd name="T88" fmla="*/ 171 w 198"/>
                <a:gd name="T89" fmla="*/ 171 h 198"/>
                <a:gd name="T90" fmla="*/ 172 w 198"/>
                <a:gd name="T91" fmla="*/ 162 h 198"/>
                <a:gd name="T92" fmla="*/ 176 w 198"/>
                <a:gd name="T93" fmla="*/ 144 h 198"/>
                <a:gd name="T94" fmla="*/ 190 w 198"/>
                <a:gd name="T95" fmla="*/ 131 h 198"/>
                <a:gd name="T96" fmla="*/ 198 w 198"/>
                <a:gd name="T97" fmla="*/ 125 h 198"/>
                <a:gd name="T98" fmla="*/ 194 w 198"/>
                <a:gd name="T99" fmla="*/ 117 h 198"/>
                <a:gd name="T100" fmla="*/ 188 w 198"/>
                <a:gd name="T101" fmla="*/ 99 h 198"/>
                <a:gd name="T102" fmla="*/ 99 w 198"/>
                <a:gd name="T103" fmla="*/ 152 h 198"/>
                <a:gd name="T104" fmla="*/ 45 w 198"/>
                <a:gd name="T105" fmla="*/ 99 h 198"/>
                <a:gd name="T106" fmla="*/ 99 w 198"/>
                <a:gd name="T107" fmla="*/ 46 h 198"/>
                <a:gd name="T108" fmla="*/ 152 w 198"/>
                <a:gd name="T109" fmla="*/ 99 h 198"/>
                <a:gd name="T110" fmla="*/ 99 w 198"/>
                <a:gd name="T111" fmla="*/ 15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8" h="198">
                  <a:moveTo>
                    <a:pt x="188" y="99"/>
                  </a:moveTo>
                  <a:cubicBezTo>
                    <a:pt x="188" y="92"/>
                    <a:pt x="191" y="86"/>
                    <a:pt x="194" y="81"/>
                  </a:cubicBezTo>
                  <a:cubicBezTo>
                    <a:pt x="195" y="78"/>
                    <a:pt x="198" y="74"/>
                    <a:pt x="198" y="72"/>
                  </a:cubicBezTo>
                  <a:cubicBezTo>
                    <a:pt x="197" y="71"/>
                    <a:pt x="193" y="69"/>
                    <a:pt x="190" y="67"/>
                  </a:cubicBezTo>
                  <a:cubicBezTo>
                    <a:pt x="185" y="64"/>
                    <a:pt x="180" y="60"/>
                    <a:pt x="176" y="54"/>
                  </a:cubicBezTo>
                  <a:cubicBezTo>
                    <a:pt x="173" y="48"/>
                    <a:pt x="173" y="42"/>
                    <a:pt x="172" y="36"/>
                  </a:cubicBezTo>
                  <a:cubicBezTo>
                    <a:pt x="172" y="33"/>
                    <a:pt x="172" y="28"/>
                    <a:pt x="171" y="26"/>
                  </a:cubicBezTo>
                  <a:cubicBezTo>
                    <a:pt x="170" y="26"/>
                    <a:pt x="165" y="26"/>
                    <a:pt x="162" y="25"/>
                  </a:cubicBezTo>
                  <a:cubicBezTo>
                    <a:pt x="156" y="25"/>
                    <a:pt x="149" y="25"/>
                    <a:pt x="143" y="21"/>
                  </a:cubicBezTo>
                  <a:cubicBezTo>
                    <a:pt x="138" y="18"/>
                    <a:pt x="134" y="12"/>
                    <a:pt x="131" y="7"/>
                  </a:cubicBezTo>
                  <a:cubicBezTo>
                    <a:pt x="129" y="5"/>
                    <a:pt x="126" y="1"/>
                    <a:pt x="125" y="0"/>
                  </a:cubicBezTo>
                  <a:cubicBezTo>
                    <a:pt x="124" y="0"/>
                    <a:pt x="120" y="2"/>
                    <a:pt x="117" y="4"/>
                  </a:cubicBezTo>
                  <a:cubicBezTo>
                    <a:pt x="112" y="6"/>
                    <a:pt x="106" y="9"/>
                    <a:pt x="99" y="9"/>
                  </a:cubicBezTo>
                  <a:cubicBezTo>
                    <a:pt x="92" y="9"/>
                    <a:pt x="86" y="8"/>
                    <a:pt x="80" y="5"/>
                  </a:cubicBezTo>
                  <a:cubicBezTo>
                    <a:pt x="78" y="4"/>
                    <a:pt x="73" y="3"/>
                    <a:pt x="72" y="3"/>
                  </a:cubicBezTo>
                  <a:cubicBezTo>
                    <a:pt x="72" y="3"/>
                    <a:pt x="72" y="3"/>
                    <a:pt x="72" y="3"/>
                  </a:cubicBezTo>
                  <a:cubicBezTo>
                    <a:pt x="71" y="3"/>
                    <a:pt x="68" y="6"/>
                    <a:pt x="67" y="9"/>
                  </a:cubicBezTo>
                  <a:cubicBezTo>
                    <a:pt x="63" y="14"/>
                    <a:pt x="60" y="19"/>
                    <a:pt x="54" y="22"/>
                  </a:cubicBezTo>
                  <a:cubicBezTo>
                    <a:pt x="48" y="26"/>
                    <a:pt x="41" y="26"/>
                    <a:pt x="35" y="26"/>
                  </a:cubicBezTo>
                  <a:cubicBezTo>
                    <a:pt x="32" y="26"/>
                    <a:pt x="27" y="26"/>
                    <a:pt x="26" y="27"/>
                  </a:cubicBezTo>
                  <a:cubicBezTo>
                    <a:pt x="26" y="28"/>
                    <a:pt x="25" y="33"/>
                    <a:pt x="25" y="36"/>
                  </a:cubicBezTo>
                  <a:cubicBezTo>
                    <a:pt x="25" y="42"/>
                    <a:pt x="24" y="48"/>
                    <a:pt x="21" y="54"/>
                  </a:cubicBezTo>
                  <a:cubicBezTo>
                    <a:pt x="18" y="60"/>
                    <a:pt x="12" y="64"/>
                    <a:pt x="7" y="67"/>
                  </a:cubicBezTo>
                  <a:cubicBezTo>
                    <a:pt x="5" y="69"/>
                    <a:pt x="0" y="71"/>
                    <a:pt x="0" y="73"/>
                  </a:cubicBezTo>
                  <a:cubicBezTo>
                    <a:pt x="0" y="74"/>
                    <a:pt x="2" y="78"/>
                    <a:pt x="3" y="81"/>
                  </a:cubicBezTo>
                  <a:cubicBezTo>
                    <a:pt x="6" y="86"/>
                    <a:pt x="9" y="92"/>
                    <a:pt x="9" y="99"/>
                  </a:cubicBezTo>
                  <a:cubicBezTo>
                    <a:pt x="9" y="106"/>
                    <a:pt x="6" y="112"/>
                    <a:pt x="3" y="117"/>
                  </a:cubicBezTo>
                  <a:cubicBezTo>
                    <a:pt x="2" y="120"/>
                    <a:pt x="0" y="124"/>
                    <a:pt x="0" y="126"/>
                  </a:cubicBezTo>
                  <a:cubicBezTo>
                    <a:pt x="0" y="127"/>
                    <a:pt x="5" y="129"/>
                    <a:pt x="7" y="131"/>
                  </a:cubicBezTo>
                  <a:cubicBezTo>
                    <a:pt x="12" y="134"/>
                    <a:pt x="18" y="138"/>
                    <a:pt x="21" y="144"/>
                  </a:cubicBezTo>
                  <a:cubicBezTo>
                    <a:pt x="24" y="150"/>
                    <a:pt x="25" y="156"/>
                    <a:pt x="25" y="162"/>
                  </a:cubicBezTo>
                  <a:cubicBezTo>
                    <a:pt x="25" y="165"/>
                    <a:pt x="26" y="170"/>
                    <a:pt x="26" y="172"/>
                  </a:cubicBezTo>
                  <a:cubicBezTo>
                    <a:pt x="27" y="172"/>
                    <a:pt x="32" y="172"/>
                    <a:pt x="35" y="173"/>
                  </a:cubicBezTo>
                  <a:cubicBezTo>
                    <a:pt x="41" y="173"/>
                    <a:pt x="48" y="173"/>
                    <a:pt x="54" y="177"/>
                  </a:cubicBezTo>
                  <a:cubicBezTo>
                    <a:pt x="60" y="180"/>
                    <a:pt x="63" y="186"/>
                    <a:pt x="67" y="191"/>
                  </a:cubicBezTo>
                  <a:cubicBezTo>
                    <a:pt x="68" y="193"/>
                    <a:pt x="71" y="197"/>
                    <a:pt x="72" y="198"/>
                  </a:cubicBezTo>
                  <a:cubicBezTo>
                    <a:pt x="73" y="198"/>
                    <a:pt x="78" y="196"/>
                    <a:pt x="80" y="194"/>
                  </a:cubicBezTo>
                  <a:cubicBezTo>
                    <a:pt x="86" y="192"/>
                    <a:pt x="92" y="189"/>
                    <a:pt x="99" y="189"/>
                  </a:cubicBezTo>
                  <a:cubicBezTo>
                    <a:pt x="106" y="189"/>
                    <a:pt x="112" y="190"/>
                    <a:pt x="117" y="193"/>
                  </a:cubicBezTo>
                  <a:cubicBezTo>
                    <a:pt x="120" y="194"/>
                    <a:pt x="124" y="195"/>
                    <a:pt x="125" y="195"/>
                  </a:cubicBezTo>
                  <a:cubicBezTo>
                    <a:pt x="125" y="195"/>
                    <a:pt x="125" y="195"/>
                    <a:pt x="125" y="195"/>
                  </a:cubicBezTo>
                  <a:cubicBezTo>
                    <a:pt x="126" y="195"/>
                    <a:pt x="129" y="192"/>
                    <a:pt x="131" y="189"/>
                  </a:cubicBezTo>
                  <a:cubicBezTo>
                    <a:pt x="134" y="184"/>
                    <a:pt x="138" y="179"/>
                    <a:pt x="143" y="176"/>
                  </a:cubicBezTo>
                  <a:cubicBezTo>
                    <a:pt x="149" y="172"/>
                    <a:pt x="156" y="172"/>
                    <a:pt x="162" y="172"/>
                  </a:cubicBezTo>
                  <a:cubicBezTo>
                    <a:pt x="165" y="172"/>
                    <a:pt x="170" y="172"/>
                    <a:pt x="171" y="171"/>
                  </a:cubicBezTo>
                  <a:cubicBezTo>
                    <a:pt x="172" y="170"/>
                    <a:pt x="172" y="165"/>
                    <a:pt x="172" y="162"/>
                  </a:cubicBezTo>
                  <a:cubicBezTo>
                    <a:pt x="173" y="156"/>
                    <a:pt x="173" y="150"/>
                    <a:pt x="176" y="144"/>
                  </a:cubicBezTo>
                  <a:cubicBezTo>
                    <a:pt x="180" y="138"/>
                    <a:pt x="185" y="134"/>
                    <a:pt x="190" y="131"/>
                  </a:cubicBezTo>
                  <a:cubicBezTo>
                    <a:pt x="193" y="129"/>
                    <a:pt x="197" y="127"/>
                    <a:pt x="198" y="125"/>
                  </a:cubicBezTo>
                  <a:cubicBezTo>
                    <a:pt x="198" y="124"/>
                    <a:pt x="195" y="120"/>
                    <a:pt x="194" y="117"/>
                  </a:cubicBezTo>
                  <a:cubicBezTo>
                    <a:pt x="191" y="112"/>
                    <a:pt x="188" y="106"/>
                    <a:pt x="188" y="99"/>
                  </a:cubicBezTo>
                  <a:close/>
                  <a:moveTo>
                    <a:pt x="99" y="152"/>
                  </a:moveTo>
                  <a:cubicBezTo>
                    <a:pt x="69" y="152"/>
                    <a:pt x="45" y="128"/>
                    <a:pt x="45" y="99"/>
                  </a:cubicBezTo>
                  <a:cubicBezTo>
                    <a:pt x="45" y="70"/>
                    <a:pt x="69" y="46"/>
                    <a:pt x="99" y="46"/>
                  </a:cubicBezTo>
                  <a:cubicBezTo>
                    <a:pt x="128" y="46"/>
                    <a:pt x="152" y="70"/>
                    <a:pt x="152" y="99"/>
                  </a:cubicBezTo>
                  <a:cubicBezTo>
                    <a:pt x="152" y="128"/>
                    <a:pt x="128" y="152"/>
                    <a:pt x="99"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306" name="Oval 684">
              <a:extLst>
                <a:ext uri="{FF2B5EF4-FFF2-40B4-BE49-F238E27FC236}">
                  <a16:creationId xmlns:a16="http://schemas.microsoft.com/office/drawing/2014/main" id="{3C4C7CAB-5F38-4193-968D-6AAA73AFB330}"/>
                </a:ext>
              </a:extLst>
            </p:cNvPr>
            <p:cNvSpPr>
              <a:spLocks noChangeArrowheads="1"/>
            </p:cNvSpPr>
            <p:nvPr/>
          </p:nvSpPr>
          <p:spPr bwMode="auto">
            <a:xfrm>
              <a:off x="6359" y="2816"/>
              <a:ext cx="42" cy="4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307" name="Freeform 685">
              <a:extLst>
                <a:ext uri="{FF2B5EF4-FFF2-40B4-BE49-F238E27FC236}">
                  <a16:creationId xmlns:a16="http://schemas.microsoft.com/office/drawing/2014/main" id="{9D177BEB-9725-4709-BD0D-24596FDF0FAC}"/>
                </a:ext>
              </a:extLst>
            </p:cNvPr>
            <p:cNvSpPr>
              <a:spLocks noEditPoints="1"/>
            </p:cNvSpPr>
            <p:nvPr/>
          </p:nvSpPr>
          <p:spPr bwMode="auto">
            <a:xfrm>
              <a:off x="6210" y="2696"/>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5 w 512"/>
                <a:gd name="T11" fmla="*/ 245 h 512"/>
                <a:gd name="T12" fmla="*/ 359 w 512"/>
                <a:gd name="T13" fmla="*/ 263 h 512"/>
                <a:gd name="T14" fmla="*/ 352 w 512"/>
                <a:gd name="T15" fmla="*/ 268 h 512"/>
                <a:gd name="T16" fmla="*/ 351 w 512"/>
                <a:gd name="T17" fmla="*/ 278 h 512"/>
                <a:gd name="T18" fmla="*/ 343 w 512"/>
                <a:gd name="T19" fmla="*/ 300 h 512"/>
                <a:gd name="T20" fmla="*/ 320 w 512"/>
                <a:gd name="T21" fmla="*/ 308 h 512"/>
                <a:gd name="T22" fmla="*/ 320 w 512"/>
                <a:gd name="T23" fmla="*/ 308 h 512"/>
                <a:gd name="T24" fmla="*/ 320 w 512"/>
                <a:gd name="T25" fmla="*/ 416 h 512"/>
                <a:gd name="T26" fmla="*/ 314 w 512"/>
                <a:gd name="T27" fmla="*/ 425 h 512"/>
                <a:gd name="T28" fmla="*/ 309 w 512"/>
                <a:gd name="T29" fmla="*/ 426 h 512"/>
                <a:gd name="T30" fmla="*/ 304 w 512"/>
                <a:gd name="T31" fmla="*/ 425 h 512"/>
                <a:gd name="T32" fmla="*/ 256 w 512"/>
                <a:gd name="T33" fmla="*/ 396 h 512"/>
                <a:gd name="T34" fmla="*/ 208 w 512"/>
                <a:gd name="T35" fmla="*/ 425 h 512"/>
                <a:gd name="T36" fmla="*/ 197 w 512"/>
                <a:gd name="T37" fmla="*/ 425 h 512"/>
                <a:gd name="T38" fmla="*/ 192 w 512"/>
                <a:gd name="T39" fmla="*/ 416 h 512"/>
                <a:gd name="T40" fmla="*/ 192 w 512"/>
                <a:gd name="T41" fmla="*/ 308 h 512"/>
                <a:gd name="T42" fmla="*/ 191 w 512"/>
                <a:gd name="T43" fmla="*/ 308 h 512"/>
                <a:gd name="T44" fmla="*/ 168 w 512"/>
                <a:gd name="T45" fmla="*/ 300 h 512"/>
                <a:gd name="T46" fmla="*/ 161 w 512"/>
                <a:gd name="T47" fmla="*/ 278 h 512"/>
                <a:gd name="T48" fmla="*/ 160 w 512"/>
                <a:gd name="T49" fmla="*/ 268 h 512"/>
                <a:gd name="T50" fmla="*/ 152 w 512"/>
                <a:gd name="T51" fmla="*/ 263 h 512"/>
                <a:gd name="T52" fmla="*/ 136 w 512"/>
                <a:gd name="T53" fmla="*/ 245 h 512"/>
                <a:gd name="T54" fmla="*/ 141 w 512"/>
                <a:gd name="T55" fmla="*/ 222 h 512"/>
                <a:gd name="T56" fmla="*/ 145 w 512"/>
                <a:gd name="T57" fmla="*/ 213 h 512"/>
                <a:gd name="T58" fmla="*/ 141 w 512"/>
                <a:gd name="T59" fmla="*/ 204 h 512"/>
                <a:gd name="T60" fmla="*/ 136 w 512"/>
                <a:gd name="T61" fmla="*/ 181 h 512"/>
                <a:gd name="T62" fmla="*/ 152 w 512"/>
                <a:gd name="T63" fmla="*/ 163 h 512"/>
                <a:gd name="T64" fmla="*/ 160 w 512"/>
                <a:gd name="T65" fmla="*/ 158 h 512"/>
                <a:gd name="T66" fmla="*/ 161 w 512"/>
                <a:gd name="T67" fmla="*/ 148 h 512"/>
                <a:gd name="T68" fmla="*/ 168 w 512"/>
                <a:gd name="T69" fmla="*/ 126 h 512"/>
                <a:gd name="T70" fmla="*/ 191 w 512"/>
                <a:gd name="T71" fmla="*/ 118 h 512"/>
                <a:gd name="T72" fmla="*/ 200 w 512"/>
                <a:gd name="T73" fmla="*/ 117 h 512"/>
                <a:gd name="T74" fmla="*/ 206 w 512"/>
                <a:gd name="T75" fmla="*/ 110 h 512"/>
                <a:gd name="T76" fmla="*/ 224 w 512"/>
                <a:gd name="T77" fmla="*/ 93 h 512"/>
                <a:gd name="T78" fmla="*/ 247 w 512"/>
                <a:gd name="T79" fmla="*/ 99 h 512"/>
                <a:gd name="T80" fmla="*/ 256 w 512"/>
                <a:gd name="T81" fmla="*/ 102 h 512"/>
                <a:gd name="T82" fmla="*/ 264 w 512"/>
                <a:gd name="T83" fmla="*/ 99 h 512"/>
                <a:gd name="T84" fmla="*/ 288 w 512"/>
                <a:gd name="T85" fmla="*/ 93 h 512"/>
                <a:gd name="T86" fmla="*/ 306 w 512"/>
                <a:gd name="T87" fmla="*/ 110 h 512"/>
                <a:gd name="T88" fmla="*/ 311 w 512"/>
                <a:gd name="T89" fmla="*/ 117 h 512"/>
                <a:gd name="T90" fmla="*/ 320 w 512"/>
                <a:gd name="T91" fmla="*/ 118 h 512"/>
                <a:gd name="T92" fmla="*/ 343 w 512"/>
                <a:gd name="T93" fmla="*/ 126 h 512"/>
                <a:gd name="T94" fmla="*/ 351 w 512"/>
                <a:gd name="T95" fmla="*/ 148 h 512"/>
                <a:gd name="T96" fmla="*/ 352 w 512"/>
                <a:gd name="T97" fmla="*/ 158 h 512"/>
                <a:gd name="T98" fmla="*/ 359 w 512"/>
                <a:gd name="T99" fmla="*/ 163 h 512"/>
                <a:gd name="T100" fmla="*/ 375 w 512"/>
                <a:gd name="T101" fmla="*/ 181 h 512"/>
                <a:gd name="T102" fmla="*/ 370 w 512"/>
                <a:gd name="T103" fmla="*/ 204 h 512"/>
                <a:gd name="T104" fmla="*/ 367 w 512"/>
                <a:gd name="T105" fmla="*/ 213 h 512"/>
                <a:gd name="T106" fmla="*/ 370 w 512"/>
                <a:gd name="T107" fmla="*/ 222 h 512"/>
                <a:gd name="T108" fmla="*/ 375 w 512"/>
                <a:gd name="T109"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5" y="245"/>
                  </a:moveTo>
                  <a:cubicBezTo>
                    <a:pt x="373" y="254"/>
                    <a:pt x="365" y="259"/>
                    <a:pt x="359" y="263"/>
                  </a:cubicBezTo>
                  <a:cubicBezTo>
                    <a:pt x="356" y="265"/>
                    <a:pt x="353" y="267"/>
                    <a:pt x="352" y="268"/>
                  </a:cubicBezTo>
                  <a:cubicBezTo>
                    <a:pt x="351" y="270"/>
                    <a:pt x="351" y="274"/>
                    <a:pt x="351" y="278"/>
                  </a:cubicBezTo>
                  <a:cubicBezTo>
                    <a:pt x="350" y="285"/>
                    <a:pt x="350" y="294"/>
                    <a:pt x="343" y="300"/>
                  </a:cubicBezTo>
                  <a:cubicBezTo>
                    <a:pt x="337" y="307"/>
                    <a:pt x="328" y="307"/>
                    <a:pt x="320" y="308"/>
                  </a:cubicBezTo>
                  <a:cubicBezTo>
                    <a:pt x="320" y="308"/>
                    <a:pt x="320" y="308"/>
                    <a:pt x="320" y="308"/>
                  </a:cubicBezTo>
                  <a:cubicBezTo>
                    <a:pt x="320" y="416"/>
                    <a:pt x="320" y="416"/>
                    <a:pt x="320" y="416"/>
                  </a:cubicBezTo>
                  <a:cubicBezTo>
                    <a:pt x="320" y="420"/>
                    <a:pt x="318" y="423"/>
                    <a:pt x="314" y="425"/>
                  </a:cubicBezTo>
                  <a:cubicBezTo>
                    <a:pt x="313" y="426"/>
                    <a:pt x="311" y="426"/>
                    <a:pt x="309" y="426"/>
                  </a:cubicBezTo>
                  <a:cubicBezTo>
                    <a:pt x="307" y="426"/>
                    <a:pt x="305" y="426"/>
                    <a:pt x="304" y="425"/>
                  </a:cubicBezTo>
                  <a:cubicBezTo>
                    <a:pt x="256" y="396"/>
                    <a:pt x="256" y="396"/>
                    <a:pt x="256" y="396"/>
                  </a:cubicBezTo>
                  <a:cubicBezTo>
                    <a:pt x="208" y="425"/>
                    <a:pt x="208" y="425"/>
                    <a:pt x="208" y="425"/>
                  </a:cubicBezTo>
                  <a:cubicBezTo>
                    <a:pt x="205" y="427"/>
                    <a:pt x="200" y="427"/>
                    <a:pt x="197" y="425"/>
                  </a:cubicBezTo>
                  <a:cubicBezTo>
                    <a:pt x="194" y="423"/>
                    <a:pt x="192" y="420"/>
                    <a:pt x="192" y="416"/>
                  </a:cubicBezTo>
                  <a:cubicBezTo>
                    <a:pt x="192" y="308"/>
                    <a:pt x="192" y="308"/>
                    <a:pt x="192" y="308"/>
                  </a:cubicBezTo>
                  <a:cubicBezTo>
                    <a:pt x="191" y="308"/>
                    <a:pt x="191" y="308"/>
                    <a:pt x="191" y="308"/>
                  </a:cubicBezTo>
                  <a:cubicBezTo>
                    <a:pt x="184" y="307"/>
                    <a:pt x="175" y="307"/>
                    <a:pt x="168" y="300"/>
                  </a:cubicBezTo>
                  <a:cubicBezTo>
                    <a:pt x="162" y="294"/>
                    <a:pt x="161" y="285"/>
                    <a:pt x="161" y="278"/>
                  </a:cubicBezTo>
                  <a:cubicBezTo>
                    <a:pt x="161" y="274"/>
                    <a:pt x="160" y="270"/>
                    <a:pt x="160" y="268"/>
                  </a:cubicBezTo>
                  <a:cubicBezTo>
                    <a:pt x="159" y="267"/>
                    <a:pt x="155" y="265"/>
                    <a:pt x="152" y="263"/>
                  </a:cubicBezTo>
                  <a:cubicBezTo>
                    <a:pt x="146" y="259"/>
                    <a:pt x="139" y="254"/>
                    <a:pt x="136" y="245"/>
                  </a:cubicBezTo>
                  <a:cubicBezTo>
                    <a:pt x="134" y="236"/>
                    <a:pt x="138" y="228"/>
                    <a:pt x="141" y="222"/>
                  </a:cubicBezTo>
                  <a:cubicBezTo>
                    <a:pt x="143" y="219"/>
                    <a:pt x="145" y="215"/>
                    <a:pt x="145" y="213"/>
                  </a:cubicBezTo>
                  <a:cubicBezTo>
                    <a:pt x="145" y="211"/>
                    <a:pt x="143" y="207"/>
                    <a:pt x="141" y="204"/>
                  </a:cubicBezTo>
                  <a:cubicBezTo>
                    <a:pt x="138" y="198"/>
                    <a:pt x="134" y="190"/>
                    <a:pt x="136" y="181"/>
                  </a:cubicBezTo>
                  <a:cubicBezTo>
                    <a:pt x="139" y="172"/>
                    <a:pt x="146" y="167"/>
                    <a:pt x="152" y="163"/>
                  </a:cubicBezTo>
                  <a:cubicBezTo>
                    <a:pt x="155" y="161"/>
                    <a:pt x="159" y="159"/>
                    <a:pt x="160" y="158"/>
                  </a:cubicBezTo>
                  <a:cubicBezTo>
                    <a:pt x="160" y="156"/>
                    <a:pt x="161" y="152"/>
                    <a:pt x="161" y="148"/>
                  </a:cubicBezTo>
                  <a:cubicBezTo>
                    <a:pt x="161" y="141"/>
                    <a:pt x="162" y="132"/>
                    <a:pt x="168" y="126"/>
                  </a:cubicBezTo>
                  <a:cubicBezTo>
                    <a:pt x="175" y="119"/>
                    <a:pt x="184" y="119"/>
                    <a:pt x="191" y="118"/>
                  </a:cubicBezTo>
                  <a:cubicBezTo>
                    <a:pt x="194" y="118"/>
                    <a:pt x="199" y="118"/>
                    <a:pt x="200" y="117"/>
                  </a:cubicBezTo>
                  <a:cubicBezTo>
                    <a:pt x="202" y="116"/>
                    <a:pt x="204" y="112"/>
                    <a:pt x="206" y="110"/>
                  </a:cubicBezTo>
                  <a:cubicBezTo>
                    <a:pt x="210" y="104"/>
                    <a:pt x="215" y="96"/>
                    <a:pt x="224" y="93"/>
                  </a:cubicBezTo>
                  <a:cubicBezTo>
                    <a:pt x="232" y="91"/>
                    <a:pt x="240" y="95"/>
                    <a:pt x="247" y="99"/>
                  </a:cubicBezTo>
                  <a:cubicBezTo>
                    <a:pt x="250" y="100"/>
                    <a:pt x="254" y="102"/>
                    <a:pt x="256" y="102"/>
                  </a:cubicBezTo>
                  <a:cubicBezTo>
                    <a:pt x="257" y="102"/>
                    <a:pt x="262" y="100"/>
                    <a:pt x="264" y="99"/>
                  </a:cubicBezTo>
                  <a:cubicBezTo>
                    <a:pt x="271" y="95"/>
                    <a:pt x="279" y="91"/>
                    <a:pt x="288" y="93"/>
                  </a:cubicBezTo>
                  <a:cubicBezTo>
                    <a:pt x="297" y="96"/>
                    <a:pt x="302" y="104"/>
                    <a:pt x="306" y="110"/>
                  </a:cubicBezTo>
                  <a:cubicBezTo>
                    <a:pt x="307" y="112"/>
                    <a:pt x="310" y="116"/>
                    <a:pt x="311" y="117"/>
                  </a:cubicBezTo>
                  <a:cubicBezTo>
                    <a:pt x="313" y="118"/>
                    <a:pt x="317" y="118"/>
                    <a:pt x="320" y="118"/>
                  </a:cubicBezTo>
                  <a:cubicBezTo>
                    <a:pt x="328" y="119"/>
                    <a:pt x="337" y="119"/>
                    <a:pt x="343" y="126"/>
                  </a:cubicBezTo>
                  <a:cubicBezTo>
                    <a:pt x="350" y="132"/>
                    <a:pt x="350" y="141"/>
                    <a:pt x="351" y="148"/>
                  </a:cubicBezTo>
                  <a:cubicBezTo>
                    <a:pt x="351" y="152"/>
                    <a:pt x="351" y="156"/>
                    <a:pt x="352" y="158"/>
                  </a:cubicBezTo>
                  <a:cubicBezTo>
                    <a:pt x="353" y="159"/>
                    <a:pt x="356" y="161"/>
                    <a:pt x="359" y="163"/>
                  </a:cubicBezTo>
                  <a:cubicBezTo>
                    <a:pt x="365" y="167"/>
                    <a:pt x="373" y="172"/>
                    <a:pt x="375" y="181"/>
                  </a:cubicBezTo>
                  <a:cubicBezTo>
                    <a:pt x="378" y="190"/>
                    <a:pt x="373" y="198"/>
                    <a:pt x="370" y="204"/>
                  </a:cubicBezTo>
                  <a:cubicBezTo>
                    <a:pt x="369" y="207"/>
                    <a:pt x="367" y="211"/>
                    <a:pt x="367" y="213"/>
                  </a:cubicBezTo>
                  <a:cubicBezTo>
                    <a:pt x="367" y="215"/>
                    <a:pt x="369" y="219"/>
                    <a:pt x="370" y="222"/>
                  </a:cubicBezTo>
                  <a:cubicBezTo>
                    <a:pt x="373" y="228"/>
                    <a:pt x="378" y="236"/>
                    <a:pt x="375" y="24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grpSp>
        <p:nvGrpSpPr>
          <p:cNvPr id="308" name="Education_Fill_14">
            <a:extLst>
              <a:ext uri="{FF2B5EF4-FFF2-40B4-BE49-F238E27FC236}">
                <a16:creationId xmlns:a16="http://schemas.microsoft.com/office/drawing/2014/main" id="{6098AEA2-E47F-4524-A152-E7723CBC5EF1}"/>
              </a:ext>
            </a:extLst>
          </p:cNvPr>
          <p:cNvGrpSpPr>
            <a:grpSpLocks noChangeAspect="1"/>
          </p:cNvGrpSpPr>
          <p:nvPr/>
        </p:nvGrpSpPr>
        <p:grpSpPr bwMode="auto">
          <a:xfrm>
            <a:off x="5880155" y="3517876"/>
            <a:ext cx="279403" cy="279397"/>
            <a:chOff x="6210" y="2696"/>
            <a:chExt cx="340" cy="340"/>
          </a:xfrm>
          <a:solidFill>
            <a:srgbClr val="75787B"/>
          </a:solidFill>
        </p:grpSpPr>
        <p:sp>
          <p:nvSpPr>
            <p:cNvPr id="309" name="Freeform 682">
              <a:extLst>
                <a:ext uri="{FF2B5EF4-FFF2-40B4-BE49-F238E27FC236}">
                  <a16:creationId xmlns:a16="http://schemas.microsoft.com/office/drawing/2014/main" id="{54CBA39B-7284-4485-9589-B2CF1EE674CB}"/>
                </a:ext>
              </a:extLst>
            </p:cNvPr>
            <p:cNvSpPr>
              <a:spLocks/>
            </p:cNvSpPr>
            <p:nvPr/>
          </p:nvSpPr>
          <p:spPr bwMode="auto">
            <a:xfrm>
              <a:off x="6351" y="2911"/>
              <a:ext cx="57" cy="49"/>
            </a:xfrm>
            <a:custGeom>
              <a:avLst/>
              <a:gdLst>
                <a:gd name="T0" fmla="*/ 51 w 85"/>
                <a:gd name="T1" fmla="*/ 3 h 73"/>
                <a:gd name="T2" fmla="*/ 43 w 85"/>
                <a:gd name="T3" fmla="*/ 0 h 73"/>
                <a:gd name="T4" fmla="*/ 34 w 85"/>
                <a:gd name="T5" fmla="*/ 3 h 73"/>
                <a:gd name="T6" fmla="*/ 16 w 85"/>
                <a:gd name="T7" fmla="*/ 9 h 73"/>
                <a:gd name="T8" fmla="*/ 11 w 85"/>
                <a:gd name="T9" fmla="*/ 9 h 73"/>
                <a:gd name="T10" fmla="*/ 0 w 85"/>
                <a:gd name="T11" fmla="*/ 2 h 73"/>
                <a:gd name="T12" fmla="*/ 0 w 85"/>
                <a:gd name="T13" fmla="*/ 73 h 73"/>
                <a:gd name="T14" fmla="*/ 37 w 85"/>
                <a:gd name="T15" fmla="*/ 51 h 73"/>
                <a:gd name="T16" fmla="*/ 48 w 85"/>
                <a:gd name="T17" fmla="*/ 51 h 73"/>
                <a:gd name="T18" fmla="*/ 85 w 85"/>
                <a:gd name="T19" fmla="*/ 73 h 73"/>
                <a:gd name="T20" fmla="*/ 85 w 85"/>
                <a:gd name="T21" fmla="*/ 2 h 73"/>
                <a:gd name="T22" fmla="*/ 75 w 85"/>
                <a:gd name="T23" fmla="*/ 9 h 73"/>
                <a:gd name="T24" fmla="*/ 51 w 85"/>
                <a:gd name="T25"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3">
                  <a:moveTo>
                    <a:pt x="51" y="3"/>
                  </a:moveTo>
                  <a:cubicBezTo>
                    <a:pt x="49" y="2"/>
                    <a:pt x="44" y="0"/>
                    <a:pt x="43" y="0"/>
                  </a:cubicBezTo>
                  <a:cubicBezTo>
                    <a:pt x="41" y="0"/>
                    <a:pt x="37" y="2"/>
                    <a:pt x="34" y="3"/>
                  </a:cubicBezTo>
                  <a:cubicBezTo>
                    <a:pt x="29" y="6"/>
                    <a:pt x="23" y="9"/>
                    <a:pt x="16" y="9"/>
                  </a:cubicBezTo>
                  <a:cubicBezTo>
                    <a:pt x="14" y="9"/>
                    <a:pt x="12" y="9"/>
                    <a:pt x="11" y="9"/>
                  </a:cubicBezTo>
                  <a:cubicBezTo>
                    <a:pt x="6" y="7"/>
                    <a:pt x="3" y="5"/>
                    <a:pt x="0" y="2"/>
                  </a:cubicBezTo>
                  <a:cubicBezTo>
                    <a:pt x="0" y="73"/>
                    <a:pt x="0" y="73"/>
                    <a:pt x="0" y="73"/>
                  </a:cubicBezTo>
                  <a:cubicBezTo>
                    <a:pt x="37" y="51"/>
                    <a:pt x="37" y="51"/>
                    <a:pt x="37" y="51"/>
                  </a:cubicBezTo>
                  <a:cubicBezTo>
                    <a:pt x="41" y="49"/>
                    <a:pt x="45" y="49"/>
                    <a:pt x="48" y="51"/>
                  </a:cubicBezTo>
                  <a:cubicBezTo>
                    <a:pt x="85" y="73"/>
                    <a:pt x="85" y="73"/>
                    <a:pt x="85" y="73"/>
                  </a:cubicBezTo>
                  <a:cubicBezTo>
                    <a:pt x="85" y="2"/>
                    <a:pt x="85" y="2"/>
                    <a:pt x="85" y="2"/>
                  </a:cubicBezTo>
                  <a:cubicBezTo>
                    <a:pt x="82" y="5"/>
                    <a:pt x="79" y="7"/>
                    <a:pt x="75" y="9"/>
                  </a:cubicBezTo>
                  <a:cubicBezTo>
                    <a:pt x="66" y="11"/>
                    <a:pt x="58" y="7"/>
                    <a:pt x="51"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310" name="Freeform 683">
              <a:extLst>
                <a:ext uri="{FF2B5EF4-FFF2-40B4-BE49-F238E27FC236}">
                  <a16:creationId xmlns:a16="http://schemas.microsoft.com/office/drawing/2014/main" id="{0A829F43-ADEF-4C54-95D2-86F899E2A29F}"/>
                </a:ext>
              </a:extLst>
            </p:cNvPr>
            <p:cNvSpPr>
              <a:spLocks noEditPoints="1"/>
            </p:cNvSpPr>
            <p:nvPr/>
          </p:nvSpPr>
          <p:spPr bwMode="auto">
            <a:xfrm>
              <a:off x="6314" y="2772"/>
              <a:ext cx="132" cy="131"/>
            </a:xfrm>
            <a:custGeom>
              <a:avLst/>
              <a:gdLst>
                <a:gd name="T0" fmla="*/ 188 w 198"/>
                <a:gd name="T1" fmla="*/ 99 h 198"/>
                <a:gd name="T2" fmla="*/ 194 w 198"/>
                <a:gd name="T3" fmla="*/ 81 h 198"/>
                <a:gd name="T4" fmla="*/ 198 w 198"/>
                <a:gd name="T5" fmla="*/ 72 h 198"/>
                <a:gd name="T6" fmla="*/ 190 w 198"/>
                <a:gd name="T7" fmla="*/ 67 h 198"/>
                <a:gd name="T8" fmla="*/ 176 w 198"/>
                <a:gd name="T9" fmla="*/ 54 h 198"/>
                <a:gd name="T10" fmla="*/ 172 w 198"/>
                <a:gd name="T11" fmla="*/ 36 h 198"/>
                <a:gd name="T12" fmla="*/ 171 w 198"/>
                <a:gd name="T13" fmla="*/ 26 h 198"/>
                <a:gd name="T14" fmla="*/ 162 w 198"/>
                <a:gd name="T15" fmla="*/ 25 h 198"/>
                <a:gd name="T16" fmla="*/ 143 w 198"/>
                <a:gd name="T17" fmla="*/ 21 h 198"/>
                <a:gd name="T18" fmla="*/ 131 w 198"/>
                <a:gd name="T19" fmla="*/ 7 h 198"/>
                <a:gd name="T20" fmla="*/ 125 w 198"/>
                <a:gd name="T21" fmla="*/ 0 h 198"/>
                <a:gd name="T22" fmla="*/ 117 w 198"/>
                <a:gd name="T23" fmla="*/ 4 h 198"/>
                <a:gd name="T24" fmla="*/ 99 w 198"/>
                <a:gd name="T25" fmla="*/ 9 h 198"/>
                <a:gd name="T26" fmla="*/ 80 w 198"/>
                <a:gd name="T27" fmla="*/ 5 h 198"/>
                <a:gd name="T28" fmla="*/ 72 w 198"/>
                <a:gd name="T29" fmla="*/ 3 h 198"/>
                <a:gd name="T30" fmla="*/ 72 w 198"/>
                <a:gd name="T31" fmla="*/ 3 h 198"/>
                <a:gd name="T32" fmla="*/ 67 w 198"/>
                <a:gd name="T33" fmla="*/ 9 h 198"/>
                <a:gd name="T34" fmla="*/ 54 w 198"/>
                <a:gd name="T35" fmla="*/ 22 h 198"/>
                <a:gd name="T36" fmla="*/ 35 w 198"/>
                <a:gd name="T37" fmla="*/ 26 h 198"/>
                <a:gd name="T38" fmla="*/ 26 w 198"/>
                <a:gd name="T39" fmla="*/ 27 h 198"/>
                <a:gd name="T40" fmla="*/ 25 w 198"/>
                <a:gd name="T41" fmla="*/ 36 h 198"/>
                <a:gd name="T42" fmla="*/ 21 w 198"/>
                <a:gd name="T43" fmla="*/ 54 h 198"/>
                <a:gd name="T44" fmla="*/ 7 w 198"/>
                <a:gd name="T45" fmla="*/ 67 h 198"/>
                <a:gd name="T46" fmla="*/ 0 w 198"/>
                <a:gd name="T47" fmla="*/ 73 h 198"/>
                <a:gd name="T48" fmla="*/ 3 w 198"/>
                <a:gd name="T49" fmla="*/ 81 h 198"/>
                <a:gd name="T50" fmla="*/ 9 w 198"/>
                <a:gd name="T51" fmla="*/ 99 h 198"/>
                <a:gd name="T52" fmla="*/ 3 w 198"/>
                <a:gd name="T53" fmla="*/ 117 h 198"/>
                <a:gd name="T54" fmla="*/ 0 w 198"/>
                <a:gd name="T55" fmla="*/ 126 h 198"/>
                <a:gd name="T56" fmla="*/ 7 w 198"/>
                <a:gd name="T57" fmla="*/ 131 h 198"/>
                <a:gd name="T58" fmla="*/ 21 w 198"/>
                <a:gd name="T59" fmla="*/ 144 h 198"/>
                <a:gd name="T60" fmla="*/ 25 w 198"/>
                <a:gd name="T61" fmla="*/ 162 h 198"/>
                <a:gd name="T62" fmla="*/ 26 w 198"/>
                <a:gd name="T63" fmla="*/ 172 h 198"/>
                <a:gd name="T64" fmla="*/ 35 w 198"/>
                <a:gd name="T65" fmla="*/ 173 h 198"/>
                <a:gd name="T66" fmla="*/ 54 w 198"/>
                <a:gd name="T67" fmla="*/ 177 h 198"/>
                <a:gd name="T68" fmla="*/ 67 w 198"/>
                <a:gd name="T69" fmla="*/ 191 h 198"/>
                <a:gd name="T70" fmla="*/ 72 w 198"/>
                <a:gd name="T71" fmla="*/ 198 h 198"/>
                <a:gd name="T72" fmla="*/ 80 w 198"/>
                <a:gd name="T73" fmla="*/ 194 h 198"/>
                <a:gd name="T74" fmla="*/ 99 w 198"/>
                <a:gd name="T75" fmla="*/ 189 h 198"/>
                <a:gd name="T76" fmla="*/ 117 w 198"/>
                <a:gd name="T77" fmla="*/ 193 h 198"/>
                <a:gd name="T78" fmla="*/ 125 w 198"/>
                <a:gd name="T79" fmla="*/ 195 h 198"/>
                <a:gd name="T80" fmla="*/ 125 w 198"/>
                <a:gd name="T81" fmla="*/ 195 h 198"/>
                <a:gd name="T82" fmla="*/ 131 w 198"/>
                <a:gd name="T83" fmla="*/ 189 h 198"/>
                <a:gd name="T84" fmla="*/ 143 w 198"/>
                <a:gd name="T85" fmla="*/ 176 h 198"/>
                <a:gd name="T86" fmla="*/ 162 w 198"/>
                <a:gd name="T87" fmla="*/ 172 h 198"/>
                <a:gd name="T88" fmla="*/ 171 w 198"/>
                <a:gd name="T89" fmla="*/ 171 h 198"/>
                <a:gd name="T90" fmla="*/ 172 w 198"/>
                <a:gd name="T91" fmla="*/ 162 h 198"/>
                <a:gd name="T92" fmla="*/ 176 w 198"/>
                <a:gd name="T93" fmla="*/ 144 h 198"/>
                <a:gd name="T94" fmla="*/ 190 w 198"/>
                <a:gd name="T95" fmla="*/ 131 h 198"/>
                <a:gd name="T96" fmla="*/ 198 w 198"/>
                <a:gd name="T97" fmla="*/ 125 h 198"/>
                <a:gd name="T98" fmla="*/ 194 w 198"/>
                <a:gd name="T99" fmla="*/ 117 h 198"/>
                <a:gd name="T100" fmla="*/ 188 w 198"/>
                <a:gd name="T101" fmla="*/ 99 h 198"/>
                <a:gd name="T102" fmla="*/ 99 w 198"/>
                <a:gd name="T103" fmla="*/ 152 h 198"/>
                <a:gd name="T104" fmla="*/ 45 w 198"/>
                <a:gd name="T105" fmla="*/ 99 h 198"/>
                <a:gd name="T106" fmla="*/ 99 w 198"/>
                <a:gd name="T107" fmla="*/ 46 h 198"/>
                <a:gd name="T108" fmla="*/ 152 w 198"/>
                <a:gd name="T109" fmla="*/ 99 h 198"/>
                <a:gd name="T110" fmla="*/ 99 w 198"/>
                <a:gd name="T111" fmla="*/ 15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8" h="198">
                  <a:moveTo>
                    <a:pt x="188" y="99"/>
                  </a:moveTo>
                  <a:cubicBezTo>
                    <a:pt x="188" y="92"/>
                    <a:pt x="191" y="86"/>
                    <a:pt x="194" y="81"/>
                  </a:cubicBezTo>
                  <a:cubicBezTo>
                    <a:pt x="195" y="78"/>
                    <a:pt x="198" y="74"/>
                    <a:pt x="198" y="72"/>
                  </a:cubicBezTo>
                  <a:cubicBezTo>
                    <a:pt x="197" y="71"/>
                    <a:pt x="193" y="69"/>
                    <a:pt x="190" y="67"/>
                  </a:cubicBezTo>
                  <a:cubicBezTo>
                    <a:pt x="185" y="64"/>
                    <a:pt x="180" y="60"/>
                    <a:pt x="176" y="54"/>
                  </a:cubicBezTo>
                  <a:cubicBezTo>
                    <a:pt x="173" y="48"/>
                    <a:pt x="173" y="42"/>
                    <a:pt x="172" y="36"/>
                  </a:cubicBezTo>
                  <a:cubicBezTo>
                    <a:pt x="172" y="33"/>
                    <a:pt x="172" y="28"/>
                    <a:pt x="171" y="26"/>
                  </a:cubicBezTo>
                  <a:cubicBezTo>
                    <a:pt x="170" y="26"/>
                    <a:pt x="165" y="26"/>
                    <a:pt x="162" y="25"/>
                  </a:cubicBezTo>
                  <a:cubicBezTo>
                    <a:pt x="156" y="25"/>
                    <a:pt x="149" y="25"/>
                    <a:pt x="143" y="21"/>
                  </a:cubicBezTo>
                  <a:cubicBezTo>
                    <a:pt x="138" y="18"/>
                    <a:pt x="134" y="12"/>
                    <a:pt x="131" y="7"/>
                  </a:cubicBezTo>
                  <a:cubicBezTo>
                    <a:pt x="129" y="5"/>
                    <a:pt x="126" y="1"/>
                    <a:pt x="125" y="0"/>
                  </a:cubicBezTo>
                  <a:cubicBezTo>
                    <a:pt x="124" y="0"/>
                    <a:pt x="120" y="2"/>
                    <a:pt x="117" y="4"/>
                  </a:cubicBezTo>
                  <a:cubicBezTo>
                    <a:pt x="112" y="6"/>
                    <a:pt x="106" y="9"/>
                    <a:pt x="99" y="9"/>
                  </a:cubicBezTo>
                  <a:cubicBezTo>
                    <a:pt x="92" y="9"/>
                    <a:pt x="86" y="8"/>
                    <a:pt x="80" y="5"/>
                  </a:cubicBezTo>
                  <a:cubicBezTo>
                    <a:pt x="78" y="4"/>
                    <a:pt x="73" y="3"/>
                    <a:pt x="72" y="3"/>
                  </a:cubicBezTo>
                  <a:cubicBezTo>
                    <a:pt x="72" y="3"/>
                    <a:pt x="72" y="3"/>
                    <a:pt x="72" y="3"/>
                  </a:cubicBezTo>
                  <a:cubicBezTo>
                    <a:pt x="71" y="3"/>
                    <a:pt x="68" y="6"/>
                    <a:pt x="67" y="9"/>
                  </a:cubicBezTo>
                  <a:cubicBezTo>
                    <a:pt x="63" y="14"/>
                    <a:pt x="60" y="19"/>
                    <a:pt x="54" y="22"/>
                  </a:cubicBezTo>
                  <a:cubicBezTo>
                    <a:pt x="48" y="26"/>
                    <a:pt x="41" y="26"/>
                    <a:pt x="35" y="26"/>
                  </a:cubicBezTo>
                  <a:cubicBezTo>
                    <a:pt x="32" y="26"/>
                    <a:pt x="27" y="26"/>
                    <a:pt x="26" y="27"/>
                  </a:cubicBezTo>
                  <a:cubicBezTo>
                    <a:pt x="26" y="28"/>
                    <a:pt x="25" y="33"/>
                    <a:pt x="25" y="36"/>
                  </a:cubicBezTo>
                  <a:cubicBezTo>
                    <a:pt x="25" y="42"/>
                    <a:pt x="24" y="48"/>
                    <a:pt x="21" y="54"/>
                  </a:cubicBezTo>
                  <a:cubicBezTo>
                    <a:pt x="18" y="60"/>
                    <a:pt x="12" y="64"/>
                    <a:pt x="7" y="67"/>
                  </a:cubicBezTo>
                  <a:cubicBezTo>
                    <a:pt x="5" y="69"/>
                    <a:pt x="0" y="71"/>
                    <a:pt x="0" y="73"/>
                  </a:cubicBezTo>
                  <a:cubicBezTo>
                    <a:pt x="0" y="74"/>
                    <a:pt x="2" y="78"/>
                    <a:pt x="3" y="81"/>
                  </a:cubicBezTo>
                  <a:cubicBezTo>
                    <a:pt x="6" y="86"/>
                    <a:pt x="9" y="92"/>
                    <a:pt x="9" y="99"/>
                  </a:cubicBezTo>
                  <a:cubicBezTo>
                    <a:pt x="9" y="106"/>
                    <a:pt x="6" y="112"/>
                    <a:pt x="3" y="117"/>
                  </a:cubicBezTo>
                  <a:cubicBezTo>
                    <a:pt x="2" y="120"/>
                    <a:pt x="0" y="124"/>
                    <a:pt x="0" y="126"/>
                  </a:cubicBezTo>
                  <a:cubicBezTo>
                    <a:pt x="0" y="127"/>
                    <a:pt x="5" y="129"/>
                    <a:pt x="7" y="131"/>
                  </a:cubicBezTo>
                  <a:cubicBezTo>
                    <a:pt x="12" y="134"/>
                    <a:pt x="18" y="138"/>
                    <a:pt x="21" y="144"/>
                  </a:cubicBezTo>
                  <a:cubicBezTo>
                    <a:pt x="24" y="150"/>
                    <a:pt x="25" y="156"/>
                    <a:pt x="25" y="162"/>
                  </a:cubicBezTo>
                  <a:cubicBezTo>
                    <a:pt x="25" y="165"/>
                    <a:pt x="26" y="170"/>
                    <a:pt x="26" y="172"/>
                  </a:cubicBezTo>
                  <a:cubicBezTo>
                    <a:pt x="27" y="172"/>
                    <a:pt x="32" y="172"/>
                    <a:pt x="35" y="173"/>
                  </a:cubicBezTo>
                  <a:cubicBezTo>
                    <a:pt x="41" y="173"/>
                    <a:pt x="48" y="173"/>
                    <a:pt x="54" y="177"/>
                  </a:cubicBezTo>
                  <a:cubicBezTo>
                    <a:pt x="60" y="180"/>
                    <a:pt x="63" y="186"/>
                    <a:pt x="67" y="191"/>
                  </a:cubicBezTo>
                  <a:cubicBezTo>
                    <a:pt x="68" y="193"/>
                    <a:pt x="71" y="197"/>
                    <a:pt x="72" y="198"/>
                  </a:cubicBezTo>
                  <a:cubicBezTo>
                    <a:pt x="73" y="198"/>
                    <a:pt x="78" y="196"/>
                    <a:pt x="80" y="194"/>
                  </a:cubicBezTo>
                  <a:cubicBezTo>
                    <a:pt x="86" y="192"/>
                    <a:pt x="92" y="189"/>
                    <a:pt x="99" y="189"/>
                  </a:cubicBezTo>
                  <a:cubicBezTo>
                    <a:pt x="106" y="189"/>
                    <a:pt x="112" y="190"/>
                    <a:pt x="117" y="193"/>
                  </a:cubicBezTo>
                  <a:cubicBezTo>
                    <a:pt x="120" y="194"/>
                    <a:pt x="124" y="195"/>
                    <a:pt x="125" y="195"/>
                  </a:cubicBezTo>
                  <a:cubicBezTo>
                    <a:pt x="125" y="195"/>
                    <a:pt x="125" y="195"/>
                    <a:pt x="125" y="195"/>
                  </a:cubicBezTo>
                  <a:cubicBezTo>
                    <a:pt x="126" y="195"/>
                    <a:pt x="129" y="192"/>
                    <a:pt x="131" y="189"/>
                  </a:cubicBezTo>
                  <a:cubicBezTo>
                    <a:pt x="134" y="184"/>
                    <a:pt x="138" y="179"/>
                    <a:pt x="143" y="176"/>
                  </a:cubicBezTo>
                  <a:cubicBezTo>
                    <a:pt x="149" y="172"/>
                    <a:pt x="156" y="172"/>
                    <a:pt x="162" y="172"/>
                  </a:cubicBezTo>
                  <a:cubicBezTo>
                    <a:pt x="165" y="172"/>
                    <a:pt x="170" y="172"/>
                    <a:pt x="171" y="171"/>
                  </a:cubicBezTo>
                  <a:cubicBezTo>
                    <a:pt x="172" y="170"/>
                    <a:pt x="172" y="165"/>
                    <a:pt x="172" y="162"/>
                  </a:cubicBezTo>
                  <a:cubicBezTo>
                    <a:pt x="173" y="156"/>
                    <a:pt x="173" y="150"/>
                    <a:pt x="176" y="144"/>
                  </a:cubicBezTo>
                  <a:cubicBezTo>
                    <a:pt x="180" y="138"/>
                    <a:pt x="185" y="134"/>
                    <a:pt x="190" y="131"/>
                  </a:cubicBezTo>
                  <a:cubicBezTo>
                    <a:pt x="193" y="129"/>
                    <a:pt x="197" y="127"/>
                    <a:pt x="198" y="125"/>
                  </a:cubicBezTo>
                  <a:cubicBezTo>
                    <a:pt x="198" y="124"/>
                    <a:pt x="195" y="120"/>
                    <a:pt x="194" y="117"/>
                  </a:cubicBezTo>
                  <a:cubicBezTo>
                    <a:pt x="191" y="112"/>
                    <a:pt x="188" y="106"/>
                    <a:pt x="188" y="99"/>
                  </a:cubicBezTo>
                  <a:close/>
                  <a:moveTo>
                    <a:pt x="99" y="152"/>
                  </a:moveTo>
                  <a:cubicBezTo>
                    <a:pt x="69" y="152"/>
                    <a:pt x="45" y="128"/>
                    <a:pt x="45" y="99"/>
                  </a:cubicBezTo>
                  <a:cubicBezTo>
                    <a:pt x="45" y="70"/>
                    <a:pt x="69" y="46"/>
                    <a:pt x="99" y="46"/>
                  </a:cubicBezTo>
                  <a:cubicBezTo>
                    <a:pt x="128" y="46"/>
                    <a:pt x="152" y="70"/>
                    <a:pt x="152" y="99"/>
                  </a:cubicBezTo>
                  <a:cubicBezTo>
                    <a:pt x="152" y="128"/>
                    <a:pt x="128" y="152"/>
                    <a:pt x="99"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311" name="Oval 684">
              <a:extLst>
                <a:ext uri="{FF2B5EF4-FFF2-40B4-BE49-F238E27FC236}">
                  <a16:creationId xmlns:a16="http://schemas.microsoft.com/office/drawing/2014/main" id="{607F72FD-63B9-4FCC-910A-9EAF5F8AA7F4}"/>
                </a:ext>
              </a:extLst>
            </p:cNvPr>
            <p:cNvSpPr>
              <a:spLocks noChangeArrowheads="1"/>
            </p:cNvSpPr>
            <p:nvPr/>
          </p:nvSpPr>
          <p:spPr bwMode="auto">
            <a:xfrm>
              <a:off x="6359" y="2816"/>
              <a:ext cx="42" cy="4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312" name="Freeform 685">
              <a:extLst>
                <a:ext uri="{FF2B5EF4-FFF2-40B4-BE49-F238E27FC236}">
                  <a16:creationId xmlns:a16="http://schemas.microsoft.com/office/drawing/2014/main" id="{AE2A52A2-C353-44FC-A5B7-7A4007E1326C}"/>
                </a:ext>
              </a:extLst>
            </p:cNvPr>
            <p:cNvSpPr>
              <a:spLocks noEditPoints="1"/>
            </p:cNvSpPr>
            <p:nvPr/>
          </p:nvSpPr>
          <p:spPr bwMode="auto">
            <a:xfrm>
              <a:off x="6210" y="2696"/>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5 w 512"/>
                <a:gd name="T11" fmla="*/ 245 h 512"/>
                <a:gd name="T12" fmla="*/ 359 w 512"/>
                <a:gd name="T13" fmla="*/ 263 h 512"/>
                <a:gd name="T14" fmla="*/ 352 w 512"/>
                <a:gd name="T15" fmla="*/ 268 h 512"/>
                <a:gd name="T16" fmla="*/ 351 w 512"/>
                <a:gd name="T17" fmla="*/ 278 h 512"/>
                <a:gd name="T18" fmla="*/ 343 w 512"/>
                <a:gd name="T19" fmla="*/ 300 h 512"/>
                <a:gd name="T20" fmla="*/ 320 w 512"/>
                <a:gd name="T21" fmla="*/ 308 h 512"/>
                <a:gd name="T22" fmla="*/ 320 w 512"/>
                <a:gd name="T23" fmla="*/ 308 h 512"/>
                <a:gd name="T24" fmla="*/ 320 w 512"/>
                <a:gd name="T25" fmla="*/ 416 h 512"/>
                <a:gd name="T26" fmla="*/ 314 w 512"/>
                <a:gd name="T27" fmla="*/ 425 h 512"/>
                <a:gd name="T28" fmla="*/ 309 w 512"/>
                <a:gd name="T29" fmla="*/ 426 h 512"/>
                <a:gd name="T30" fmla="*/ 304 w 512"/>
                <a:gd name="T31" fmla="*/ 425 h 512"/>
                <a:gd name="T32" fmla="*/ 256 w 512"/>
                <a:gd name="T33" fmla="*/ 396 h 512"/>
                <a:gd name="T34" fmla="*/ 208 w 512"/>
                <a:gd name="T35" fmla="*/ 425 h 512"/>
                <a:gd name="T36" fmla="*/ 197 w 512"/>
                <a:gd name="T37" fmla="*/ 425 h 512"/>
                <a:gd name="T38" fmla="*/ 192 w 512"/>
                <a:gd name="T39" fmla="*/ 416 h 512"/>
                <a:gd name="T40" fmla="*/ 192 w 512"/>
                <a:gd name="T41" fmla="*/ 308 h 512"/>
                <a:gd name="T42" fmla="*/ 191 w 512"/>
                <a:gd name="T43" fmla="*/ 308 h 512"/>
                <a:gd name="T44" fmla="*/ 168 w 512"/>
                <a:gd name="T45" fmla="*/ 300 h 512"/>
                <a:gd name="T46" fmla="*/ 161 w 512"/>
                <a:gd name="T47" fmla="*/ 278 h 512"/>
                <a:gd name="T48" fmla="*/ 160 w 512"/>
                <a:gd name="T49" fmla="*/ 268 h 512"/>
                <a:gd name="T50" fmla="*/ 152 w 512"/>
                <a:gd name="T51" fmla="*/ 263 h 512"/>
                <a:gd name="T52" fmla="*/ 136 w 512"/>
                <a:gd name="T53" fmla="*/ 245 h 512"/>
                <a:gd name="T54" fmla="*/ 141 w 512"/>
                <a:gd name="T55" fmla="*/ 222 h 512"/>
                <a:gd name="T56" fmla="*/ 145 w 512"/>
                <a:gd name="T57" fmla="*/ 213 h 512"/>
                <a:gd name="T58" fmla="*/ 141 w 512"/>
                <a:gd name="T59" fmla="*/ 204 h 512"/>
                <a:gd name="T60" fmla="*/ 136 w 512"/>
                <a:gd name="T61" fmla="*/ 181 h 512"/>
                <a:gd name="T62" fmla="*/ 152 w 512"/>
                <a:gd name="T63" fmla="*/ 163 h 512"/>
                <a:gd name="T64" fmla="*/ 160 w 512"/>
                <a:gd name="T65" fmla="*/ 158 h 512"/>
                <a:gd name="T66" fmla="*/ 161 w 512"/>
                <a:gd name="T67" fmla="*/ 148 h 512"/>
                <a:gd name="T68" fmla="*/ 168 w 512"/>
                <a:gd name="T69" fmla="*/ 126 h 512"/>
                <a:gd name="T70" fmla="*/ 191 w 512"/>
                <a:gd name="T71" fmla="*/ 118 h 512"/>
                <a:gd name="T72" fmla="*/ 200 w 512"/>
                <a:gd name="T73" fmla="*/ 117 h 512"/>
                <a:gd name="T74" fmla="*/ 206 w 512"/>
                <a:gd name="T75" fmla="*/ 110 h 512"/>
                <a:gd name="T76" fmla="*/ 224 w 512"/>
                <a:gd name="T77" fmla="*/ 93 h 512"/>
                <a:gd name="T78" fmla="*/ 247 w 512"/>
                <a:gd name="T79" fmla="*/ 99 h 512"/>
                <a:gd name="T80" fmla="*/ 256 w 512"/>
                <a:gd name="T81" fmla="*/ 102 h 512"/>
                <a:gd name="T82" fmla="*/ 264 w 512"/>
                <a:gd name="T83" fmla="*/ 99 h 512"/>
                <a:gd name="T84" fmla="*/ 288 w 512"/>
                <a:gd name="T85" fmla="*/ 93 h 512"/>
                <a:gd name="T86" fmla="*/ 306 w 512"/>
                <a:gd name="T87" fmla="*/ 110 h 512"/>
                <a:gd name="T88" fmla="*/ 311 w 512"/>
                <a:gd name="T89" fmla="*/ 117 h 512"/>
                <a:gd name="T90" fmla="*/ 320 w 512"/>
                <a:gd name="T91" fmla="*/ 118 h 512"/>
                <a:gd name="T92" fmla="*/ 343 w 512"/>
                <a:gd name="T93" fmla="*/ 126 h 512"/>
                <a:gd name="T94" fmla="*/ 351 w 512"/>
                <a:gd name="T95" fmla="*/ 148 h 512"/>
                <a:gd name="T96" fmla="*/ 352 w 512"/>
                <a:gd name="T97" fmla="*/ 158 h 512"/>
                <a:gd name="T98" fmla="*/ 359 w 512"/>
                <a:gd name="T99" fmla="*/ 163 h 512"/>
                <a:gd name="T100" fmla="*/ 375 w 512"/>
                <a:gd name="T101" fmla="*/ 181 h 512"/>
                <a:gd name="T102" fmla="*/ 370 w 512"/>
                <a:gd name="T103" fmla="*/ 204 h 512"/>
                <a:gd name="T104" fmla="*/ 367 w 512"/>
                <a:gd name="T105" fmla="*/ 213 h 512"/>
                <a:gd name="T106" fmla="*/ 370 w 512"/>
                <a:gd name="T107" fmla="*/ 222 h 512"/>
                <a:gd name="T108" fmla="*/ 375 w 512"/>
                <a:gd name="T109"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5" y="245"/>
                  </a:moveTo>
                  <a:cubicBezTo>
                    <a:pt x="373" y="254"/>
                    <a:pt x="365" y="259"/>
                    <a:pt x="359" y="263"/>
                  </a:cubicBezTo>
                  <a:cubicBezTo>
                    <a:pt x="356" y="265"/>
                    <a:pt x="353" y="267"/>
                    <a:pt x="352" y="268"/>
                  </a:cubicBezTo>
                  <a:cubicBezTo>
                    <a:pt x="351" y="270"/>
                    <a:pt x="351" y="274"/>
                    <a:pt x="351" y="278"/>
                  </a:cubicBezTo>
                  <a:cubicBezTo>
                    <a:pt x="350" y="285"/>
                    <a:pt x="350" y="294"/>
                    <a:pt x="343" y="300"/>
                  </a:cubicBezTo>
                  <a:cubicBezTo>
                    <a:pt x="337" y="307"/>
                    <a:pt x="328" y="307"/>
                    <a:pt x="320" y="308"/>
                  </a:cubicBezTo>
                  <a:cubicBezTo>
                    <a:pt x="320" y="308"/>
                    <a:pt x="320" y="308"/>
                    <a:pt x="320" y="308"/>
                  </a:cubicBezTo>
                  <a:cubicBezTo>
                    <a:pt x="320" y="416"/>
                    <a:pt x="320" y="416"/>
                    <a:pt x="320" y="416"/>
                  </a:cubicBezTo>
                  <a:cubicBezTo>
                    <a:pt x="320" y="420"/>
                    <a:pt x="318" y="423"/>
                    <a:pt x="314" y="425"/>
                  </a:cubicBezTo>
                  <a:cubicBezTo>
                    <a:pt x="313" y="426"/>
                    <a:pt x="311" y="426"/>
                    <a:pt x="309" y="426"/>
                  </a:cubicBezTo>
                  <a:cubicBezTo>
                    <a:pt x="307" y="426"/>
                    <a:pt x="305" y="426"/>
                    <a:pt x="304" y="425"/>
                  </a:cubicBezTo>
                  <a:cubicBezTo>
                    <a:pt x="256" y="396"/>
                    <a:pt x="256" y="396"/>
                    <a:pt x="256" y="396"/>
                  </a:cubicBezTo>
                  <a:cubicBezTo>
                    <a:pt x="208" y="425"/>
                    <a:pt x="208" y="425"/>
                    <a:pt x="208" y="425"/>
                  </a:cubicBezTo>
                  <a:cubicBezTo>
                    <a:pt x="205" y="427"/>
                    <a:pt x="200" y="427"/>
                    <a:pt x="197" y="425"/>
                  </a:cubicBezTo>
                  <a:cubicBezTo>
                    <a:pt x="194" y="423"/>
                    <a:pt x="192" y="420"/>
                    <a:pt x="192" y="416"/>
                  </a:cubicBezTo>
                  <a:cubicBezTo>
                    <a:pt x="192" y="308"/>
                    <a:pt x="192" y="308"/>
                    <a:pt x="192" y="308"/>
                  </a:cubicBezTo>
                  <a:cubicBezTo>
                    <a:pt x="191" y="308"/>
                    <a:pt x="191" y="308"/>
                    <a:pt x="191" y="308"/>
                  </a:cubicBezTo>
                  <a:cubicBezTo>
                    <a:pt x="184" y="307"/>
                    <a:pt x="175" y="307"/>
                    <a:pt x="168" y="300"/>
                  </a:cubicBezTo>
                  <a:cubicBezTo>
                    <a:pt x="162" y="294"/>
                    <a:pt x="161" y="285"/>
                    <a:pt x="161" y="278"/>
                  </a:cubicBezTo>
                  <a:cubicBezTo>
                    <a:pt x="161" y="274"/>
                    <a:pt x="160" y="270"/>
                    <a:pt x="160" y="268"/>
                  </a:cubicBezTo>
                  <a:cubicBezTo>
                    <a:pt x="159" y="267"/>
                    <a:pt x="155" y="265"/>
                    <a:pt x="152" y="263"/>
                  </a:cubicBezTo>
                  <a:cubicBezTo>
                    <a:pt x="146" y="259"/>
                    <a:pt x="139" y="254"/>
                    <a:pt x="136" y="245"/>
                  </a:cubicBezTo>
                  <a:cubicBezTo>
                    <a:pt x="134" y="236"/>
                    <a:pt x="138" y="228"/>
                    <a:pt x="141" y="222"/>
                  </a:cubicBezTo>
                  <a:cubicBezTo>
                    <a:pt x="143" y="219"/>
                    <a:pt x="145" y="215"/>
                    <a:pt x="145" y="213"/>
                  </a:cubicBezTo>
                  <a:cubicBezTo>
                    <a:pt x="145" y="211"/>
                    <a:pt x="143" y="207"/>
                    <a:pt x="141" y="204"/>
                  </a:cubicBezTo>
                  <a:cubicBezTo>
                    <a:pt x="138" y="198"/>
                    <a:pt x="134" y="190"/>
                    <a:pt x="136" y="181"/>
                  </a:cubicBezTo>
                  <a:cubicBezTo>
                    <a:pt x="139" y="172"/>
                    <a:pt x="146" y="167"/>
                    <a:pt x="152" y="163"/>
                  </a:cubicBezTo>
                  <a:cubicBezTo>
                    <a:pt x="155" y="161"/>
                    <a:pt x="159" y="159"/>
                    <a:pt x="160" y="158"/>
                  </a:cubicBezTo>
                  <a:cubicBezTo>
                    <a:pt x="160" y="156"/>
                    <a:pt x="161" y="152"/>
                    <a:pt x="161" y="148"/>
                  </a:cubicBezTo>
                  <a:cubicBezTo>
                    <a:pt x="161" y="141"/>
                    <a:pt x="162" y="132"/>
                    <a:pt x="168" y="126"/>
                  </a:cubicBezTo>
                  <a:cubicBezTo>
                    <a:pt x="175" y="119"/>
                    <a:pt x="184" y="119"/>
                    <a:pt x="191" y="118"/>
                  </a:cubicBezTo>
                  <a:cubicBezTo>
                    <a:pt x="194" y="118"/>
                    <a:pt x="199" y="118"/>
                    <a:pt x="200" y="117"/>
                  </a:cubicBezTo>
                  <a:cubicBezTo>
                    <a:pt x="202" y="116"/>
                    <a:pt x="204" y="112"/>
                    <a:pt x="206" y="110"/>
                  </a:cubicBezTo>
                  <a:cubicBezTo>
                    <a:pt x="210" y="104"/>
                    <a:pt x="215" y="96"/>
                    <a:pt x="224" y="93"/>
                  </a:cubicBezTo>
                  <a:cubicBezTo>
                    <a:pt x="232" y="91"/>
                    <a:pt x="240" y="95"/>
                    <a:pt x="247" y="99"/>
                  </a:cubicBezTo>
                  <a:cubicBezTo>
                    <a:pt x="250" y="100"/>
                    <a:pt x="254" y="102"/>
                    <a:pt x="256" y="102"/>
                  </a:cubicBezTo>
                  <a:cubicBezTo>
                    <a:pt x="257" y="102"/>
                    <a:pt x="262" y="100"/>
                    <a:pt x="264" y="99"/>
                  </a:cubicBezTo>
                  <a:cubicBezTo>
                    <a:pt x="271" y="95"/>
                    <a:pt x="279" y="91"/>
                    <a:pt x="288" y="93"/>
                  </a:cubicBezTo>
                  <a:cubicBezTo>
                    <a:pt x="297" y="96"/>
                    <a:pt x="302" y="104"/>
                    <a:pt x="306" y="110"/>
                  </a:cubicBezTo>
                  <a:cubicBezTo>
                    <a:pt x="307" y="112"/>
                    <a:pt x="310" y="116"/>
                    <a:pt x="311" y="117"/>
                  </a:cubicBezTo>
                  <a:cubicBezTo>
                    <a:pt x="313" y="118"/>
                    <a:pt x="317" y="118"/>
                    <a:pt x="320" y="118"/>
                  </a:cubicBezTo>
                  <a:cubicBezTo>
                    <a:pt x="328" y="119"/>
                    <a:pt x="337" y="119"/>
                    <a:pt x="343" y="126"/>
                  </a:cubicBezTo>
                  <a:cubicBezTo>
                    <a:pt x="350" y="132"/>
                    <a:pt x="350" y="141"/>
                    <a:pt x="351" y="148"/>
                  </a:cubicBezTo>
                  <a:cubicBezTo>
                    <a:pt x="351" y="152"/>
                    <a:pt x="351" y="156"/>
                    <a:pt x="352" y="158"/>
                  </a:cubicBezTo>
                  <a:cubicBezTo>
                    <a:pt x="353" y="159"/>
                    <a:pt x="356" y="161"/>
                    <a:pt x="359" y="163"/>
                  </a:cubicBezTo>
                  <a:cubicBezTo>
                    <a:pt x="365" y="167"/>
                    <a:pt x="373" y="172"/>
                    <a:pt x="375" y="181"/>
                  </a:cubicBezTo>
                  <a:cubicBezTo>
                    <a:pt x="378" y="190"/>
                    <a:pt x="373" y="198"/>
                    <a:pt x="370" y="204"/>
                  </a:cubicBezTo>
                  <a:cubicBezTo>
                    <a:pt x="369" y="207"/>
                    <a:pt x="367" y="211"/>
                    <a:pt x="367" y="213"/>
                  </a:cubicBezTo>
                  <a:cubicBezTo>
                    <a:pt x="367" y="215"/>
                    <a:pt x="369" y="219"/>
                    <a:pt x="370" y="222"/>
                  </a:cubicBezTo>
                  <a:cubicBezTo>
                    <a:pt x="373" y="228"/>
                    <a:pt x="378" y="236"/>
                    <a:pt x="375" y="24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grpSp>
        <p:nvGrpSpPr>
          <p:cNvPr id="313" name="Education_Fill_14">
            <a:extLst>
              <a:ext uri="{FF2B5EF4-FFF2-40B4-BE49-F238E27FC236}">
                <a16:creationId xmlns:a16="http://schemas.microsoft.com/office/drawing/2014/main" id="{2C11BEA7-65F6-45A6-9444-645A895EAE17}"/>
              </a:ext>
            </a:extLst>
          </p:cNvPr>
          <p:cNvGrpSpPr>
            <a:grpSpLocks noChangeAspect="1"/>
          </p:cNvGrpSpPr>
          <p:nvPr/>
        </p:nvGrpSpPr>
        <p:grpSpPr bwMode="auto">
          <a:xfrm>
            <a:off x="7594655" y="3517876"/>
            <a:ext cx="279403" cy="279397"/>
            <a:chOff x="6210" y="2696"/>
            <a:chExt cx="340" cy="340"/>
          </a:xfrm>
          <a:solidFill>
            <a:srgbClr val="75787B"/>
          </a:solidFill>
        </p:grpSpPr>
        <p:sp>
          <p:nvSpPr>
            <p:cNvPr id="314" name="Freeform 682">
              <a:extLst>
                <a:ext uri="{FF2B5EF4-FFF2-40B4-BE49-F238E27FC236}">
                  <a16:creationId xmlns:a16="http://schemas.microsoft.com/office/drawing/2014/main" id="{72A84F86-7D6C-41A9-BAE5-82FB56FE40A4}"/>
                </a:ext>
              </a:extLst>
            </p:cNvPr>
            <p:cNvSpPr>
              <a:spLocks/>
            </p:cNvSpPr>
            <p:nvPr/>
          </p:nvSpPr>
          <p:spPr bwMode="auto">
            <a:xfrm>
              <a:off x="6351" y="2911"/>
              <a:ext cx="57" cy="49"/>
            </a:xfrm>
            <a:custGeom>
              <a:avLst/>
              <a:gdLst>
                <a:gd name="T0" fmla="*/ 51 w 85"/>
                <a:gd name="T1" fmla="*/ 3 h 73"/>
                <a:gd name="T2" fmla="*/ 43 w 85"/>
                <a:gd name="T3" fmla="*/ 0 h 73"/>
                <a:gd name="T4" fmla="*/ 34 w 85"/>
                <a:gd name="T5" fmla="*/ 3 h 73"/>
                <a:gd name="T6" fmla="*/ 16 w 85"/>
                <a:gd name="T7" fmla="*/ 9 h 73"/>
                <a:gd name="T8" fmla="*/ 11 w 85"/>
                <a:gd name="T9" fmla="*/ 9 h 73"/>
                <a:gd name="T10" fmla="*/ 0 w 85"/>
                <a:gd name="T11" fmla="*/ 2 h 73"/>
                <a:gd name="T12" fmla="*/ 0 w 85"/>
                <a:gd name="T13" fmla="*/ 73 h 73"/>
                <a:gd name="T14" fmla="*/ 37 w 85"/>
                <a:gd name="T15" fmla="*/ 51 h 73"/>
                <a:gd name="T16" fmla="*/ 48 w 85"/>
                <a:gd name="T17" fmla="*/ 51 h 73"/>
                <a:gd name="T18" fmla="*/ 85 w 85"/>
                <a:gd name="T19" fmla="*/ 73 h 73"/>
                <a:gd name="T20" fmla="*/ 85 w 85"/>
                <a:gd name="T21" fmla="*/ 2 h 73"/>
                <a:gd name="T22" fmla="*/ 75 w 85"/>
                <a:gd name="T23" fmla="*/ 9 h 73"/>
                <a:gd name="T24" fmla="*/ 51 w 85"/>
                <a:gd name="T25"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3">
                  <a:moveTo>
                    <a:pt x="51" y="3"/>
                  </a:moveTo>
                  <a:cubicBezTo>
                    <a:pt x="49" y="2"/>
                    <a:pt x="44" y="0"/>
                    <a:pt x="43" y="0"/>
                  </a:cubicBezTo>
                  <a:cubicBezTo>
                    <a:pt x="41" y="0"/>
                    <a:pt x="37" y="2"/>
                    <a:pt x="34" y="3"/>
                  </a:cubicBezTo>
                  <a:cubicBezTo>
                    <a:pt x="29" y="6"/>
                    <a:pt x="23" y="9"/>
                    <a:pt x="16" y="9"/>
                  </a:cubicBezTo>
                  <a:cubicBezTo>
                    <a:pt x="14" y="9"/>
                    <a:pt x="12" y="9"/>
                    <a:pt x="11" y="9"/>
                  </a:cubicBezTo>
                  <a:cubicBezTo>
                    <a:pt x="6" y="7"/>
                    <a:pt x="3" y="5"/>
                    <a:pt x="0" y="2"/>
                  </a:cubicBezTo>
                  <a:cubicBezTo>
                    <a:pt x="0" y="73"/>
                    <a:pt x="0" y="73"/>
                    <a:pt x="0" y="73"/>
                  </a:cubicBezTo>
                  <a:cubicBezTo>
                    <a:pt x="37" y="51"/>
                    <a:pt x="37" y="51"/>
                    <a:pt x="37" y="51"/>
                  </a:cubicBezTo>
                  <a:cubicBezTo>
                    <a:pt x="41" y="49"/>
                    <a:pt x="45" y="49"/>
                    <a:pt x="48" y="51"/>
                  </a:cubicBezTo>
                  <a:cubicBezTo>
                    <a:pt x="85" y="73"/>
                    <a:pt x="85" y="73"/>
                    <a:pt x="85" y="73"/>
                  </a:cubicBezTo>
                  <a:cubicBezTo>
                    <a:pt x="85" y="2"/>
                    <a:pt x="85" y="2"/>
                    <a:pt x="85" y="2"/>
                  </a:cubicBezTo>
                  <a:cubicBezTo>
                    <a:pt x="82" y="5"/>
                    <a:pt x="79" y="7"/>
                    <a:pt x="75" y="9"/>
                  </a:cubicBezTo>
                  <a:cubicBezTo>
                    <a:pt x="66" y="11"/>
                    <a:pt x="58" y="7"/>
                    <a:pt x="51"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315" name="Freeform 683">
              <a:extLst>
                <a:ext uri="{FF2B5EF4-FFF2-40B4-BE49-F238E27FC236}">
                  <a16:creationId xmlns:a16="http://schemas.microsoft.com/office/drawing/2014/main" id="{7D0567EC-9299-480E-BD73-3ECB915C56BA}"/>
                </a:ext>
              </a:extLst>
            </p:cNvPr>
            <p:cNvSpPr>
              <a:spLocks noEditPoints="1"/>
            </p:cNvSpPr>
            <p:nvPr/>
          </p:nvSpPr>
          <p:spPr bwMode="auto">
            <a:xfrm>
              <a:off x="6314" y="2772"/>
              <a:ext cx="132" cy="131"/>
            </a:xfrm>
            <a:custGeom>
              <a:avLst/>
              <a:gdLst>
                <a:gd name="T0" fmla="*/ 188 w 198"/>
                <a:gd name="T1" fmla="*/ 99 h 198"/>
                <a:gd name="T2" fmla="*/ 194 w 198"/>
                <a:gd name="T3" fmla="*/ 81 h 198"/>
                <a:gd name="T4" fmla="*/ 198 w 198"/>
                <a:gd name="T5" fmla="*/ 72 h 198"/>
                <a:gd name="T6" fmla="*/ 190 w 198"/>
                <a:gd name="T7" fmla="*/ 67 h 198"/>
                <a:gd name="T8" fmla="*/ 176 w 198"/>
                <a:gd name="T9" fmla="*/ 54 h 198"/>
                <a:gd name="T10" fmla="*/ 172 w 198"/>
                <a:gd name="T11" fmla="*/ 36 h 198"/>
                <a:gd name="T12" fmla="*/ 171 w 198"/>
                <a:gd name="T13" fmla="*/ 26 h 198"/>
                <a:gd name="T14" fmla="*/ 162 w 198"/>
                <a:gd name="T15" fmla="*/ 25 h 198"/>
                <a:gd name="T16" fmla="*/ 143 w 198"/>
                <a:gd name="T17" fmla="*/ 21 h 198"/>
                <a:gd name="T18" fmla="*/ 131 w 198"/>
                <a:gd name="T19" fmla="*/ 7 h 198"/>
                <a:gd name="T20" fmla="*/ 125 w 198"/>
                <a:gd name="T21" fmla="*/ 0 h 198"/>
                <a:gd name="T22" fmla="*/ 117 w 198"/>
                <a:gd name="T23" fmla="*/ 4 h 198"/>
                <a:gd name="T24" fmla="*/ 99 w 198"/>
                <a:gd name="T25" fmla="*/ 9 h 198"/>
                <a:gd name="T26" fmla="*/ 80 w 198"/>
                <a:gd name="T27" fmla="*/ 5 h 198"/>
                <a:gd name="T28" fmla="*/ 72 w 198"/>
                <a:gd name="T29" fmla="*/ 3 h 198"/>
                <a:gd name="T30" fmla="*/ 72 w 198"/>
                <a:gd name="T31" fmla="*/ 3 h 198"/>
                <a:gd name="T32" fmla="*/ 67 w 198"/>
                <a:gd name="T33" fmla="*/ 9 h 198"/>
                <a:gd name="T34" fmla="*/ 54 w 198"/>
                <a:gd name="T35" fmla="*/ 22 h 198"/>
                <a:gd name="T36" fmla="*/ 35 w 198"/>
                <a:gd name="T37" fmla="*/ 26 h 198"/>
                <a:gd name="T38" fmla="*/ 26 w 198"/>
                <a:gd name="T39" fmla="*/ 27 h 198"/>
                <a:gd name="T40" fmla="*/ 25 w 198"/>
                <a:gd name="T41" fmla="*/ 36 h 198"/>
                <a:gd name="T42" fmla="*/ 21 w 198"/>
                <a:gd name="T43" fmla="*/ 54 h 198"/>
                <a:gd name="T44" fmla="*/ 7 w 198"/>
                <a:gd name="T45" fmla="*/ 67 h 198"/>
                <a:gd name="T46" fmla="*/ 0 w 198"/>
                <a:gd name="T47" fmla="*/ 73 h 198"/>
                <a:gd name="T48" fmla="*/ 3 w 198"/>
                <a:gd name="T49" fmla="*/ 81 h 198"/>
                <a:gd name="T50" fmla="*/ 9 w 198"/>
                <a:gd name="T51" fmla="*/ 99 h 198"/>
                <a:gd name="T52" fmla="*/ 3 w 198"/>
                <a:gd name="T53" fmla="*/ 117 h 198"/>
                <a:gd name="T54" fmla="*/ 0 w 198"/>
                <a:gd name="T55" fmla="*/ 126 h 198"/>
                <a:gd name="T56" fmla="*/ 7 w 198"/>
                <a:gd name="T57" fmla="*/ 131 h 198"/>
                <a:gd name="T58" fmla="*/ 21 w 198"/>
                <a:gd name="T59" fmla="*/ 144 h 198"/>
                <a:gd name="T60" fmla="*/ 25 w 198"/>
                <a:gd name="T61" fmla="*/ 162 h 198"/>
                <a:gd name="T62" fmla="*/ 26 w 198"/>
                <a:gd name="T63" fmla="*/ 172 h 198"/>
                <a:gd name="T64" fmla="*/ 35 w 198"/>
                <a:gd name="T65" fmla="*/ 173 h 198"/>
                <a:gd name="T66" fmla="*/ 54 w 198"/>
                <a:gd name="T67" fmla="*/ 177 h 198"/>
                <a:gd name="T68" fmla="*/ 67 w 198"/>
                <a:gd name="T69" fmla="*/ 191 h 198"/>
                <a:gd name="T70" fmla="*/ 72 w 198"/>
                <a:gd name="T71" fmla="*/ 198 h 198"/>
                <a:gd name="T72" fmla="*/ 80 w 198"/>
                <a:gd name="T73" fmla="*/ 194 h 198"/>
                <a:gd name="T74" fmla="*/ 99 w 198"/>
                <a:gd name="T75" fmla="*/ 189 h 198"/>
                <a:gd name="T76" fmla="*/ 117 w 198"/>
                <a:gd name="T77" fmla="*/ 193 h 198"/>
                <a:gd name="T78" fmla="*/ 125 w 198"/>
                <a:gd name="T79" fmla="*/ 195 h 198"/>
                <a:gd name="T80" fmla="*/ 125 w 198"/>
                <a:gd name="T81" fmla="*/ 195 h 198"/>
                <a:gd name="T82" fmla="*/ 131 w 198"/>
                <a:gd name="T83" fmla="*/ 189 h 198"/>
                <a:gd name="T84" fmla="*/ 143 w 198"/>
                <a:gd name="T85" fmla="*/ 176 h 198"/>
                <a:gd name="T86" fmla="*/ 162 w 198"/>
                <a:gd name="T87" fmla="*/ 172 h 198"/>
                <a:gd name="T88" fmla="*/ 171 w 198"/>
                <a:gd name="T89" fmla="*/ 171 h 198"/>
                <a:gd name="T90" fmla="*/ 172 w 198"/>
                <a:gd name="T91" fmla="*/ 162 h 198"/>
                <a:gd name="T92" fmla="*/ 176 w 198"/>
                <a:gd name="T93" fmla="*/ 144 h 198"/>
                <a:gd name="T94" fmla="*/ 190 w 198"/>
                <a:gd name="T95" fmla="*/ 131 h 198"/>
                <a:gd name="T96" fmla="*/ 198 w 198"/>
                <a:gd name="T97" fmla="*/ 125 h 198"/>
                <a:gd name="T98" fmla="*/ 194 w 198"/>
                <a:gd name="T99" fmla="*/ 117 h 198"/>
                <a:gd name="T100" fmla="*/ 188 w 198"/>
                <a:gd name="T101" fmla="*/ 99 h 198"/>
                <a:gd name="T102" fmla="*/ 99 w 198"/>
                <a:gd name="T103" fmla="*/ 152 h 198"/>
                <a:gd name="T104" fmla="*/ 45 w 198"/>
                <a:gd name="T105" fmla="*/ 99 h 198"/>
                <a:gd name="T106" fmla="*/ 99 w 198"/>
                <a:gd name="T107" fmla="*/ 46 h 198"/>
                <a:gd name="T108" fmla="*/ 152 w 198"/>
                <a:gd name="T109" fmla="*/ 99 h 198"/>
                <a:gd name="T110" fmla="*/ 99 w 198"/>
                <a:gd name="T111" fmla="*/ 15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8" h="198">
                  <a:moveTo>
                    <a:pt x="188" y="99"/>
                  </a:moveTo>
                  <a:cubicBezTo>
                    <a:pt x="188" y="92"/>
                    <a:pt x="191" y="86"/>
                    <a:pt x="194" y="81"/>
                  </a:cubicBezTo>
                  <a:cubicBezTo>
                    <a:pt x="195" y="78"/>
                    <a:pt x="198" y="74"/>
                    <a:pt x="198" y="72"/>
                  </a:cubicBezTo>
                  <a:cubicBezTo>
                    <a:pt x="197" y="71"/>
                    <a:pt x="193" y="69"/>
                    <a:pt x="190" y="67"/>
                  </a:cubicBezTo>
                  <a:cubicBezTo>
                    <a:pt x="185" y="64"/>
                    <a:pt x="180" y="60"/>
                    <a:pt x="176" y="54"/>
                  </a:cubicBezTo>
                  <a:cubicBezTo>
                    <a:pt x="173" y="48"/>
                    <a:pt x="173" y="42"/>
                    <a:pt x="172" y="36"/>
                  </a:cubicBezTo>
                  <a:cubicBezTo>
                    <a:pt x="172" y="33"/>
                    <a:pt x="172" y="28"/>
                    <a:pt x="171" y="26"/>
                  </a:cubicBezTo>
                  <a:cubicBezTo>
                    <a:pt x="170" y="26"/>
                    <a:pt x="165" y="26"/>
                    <a:pt x="162" y="25"/>
                  </a:cubicBezTo>
                  <a:cubicBezTo>
                    <a:pt x="156" y="25"/>
                    <a:pt x="149" y="25"/>
                    <a:pt x="143" y="21"/>
                  </a:cubicBezTo>
                  <a:cubicBezTo>
                    <a:pt x="138" y="18"/>
                    <a:pt x="134" y="12"/>
                    <a:pt x="131" y="7"/>
                  </a:cubicBezTo>
                  <a:cubicBezTo>
                    <a:pt x="129" y="5"/>
                    <a:pt x="126" y="1"/>
                    <a:pt x="125" y="0"/>
                  </a:cubicBezTo>
                  <a:cubicBezTo>
                    <a:pt x="124" y="0"/>
                    <a:pt x="120" y="2"/>
                    <a:pt x="117" y="4"/>
                  </a:cubicBezTo>
                  <a:cubicBezTo>
                    <a:pt x="112" y="6"/>
                    <a:pt x="106" y="9"/>
                    <a:pt x="99" y="9"/>
                  </a:cubicBezTo>
                  <a:cubicBezTo>
                    <a:pt x="92" y="9"/>
                    <a:pt x="86" y="8"/>
                    <a:pt x="80" y="5"/>
                  </a:cubicBezTo>
                  <a:cubicBezTo>
                    <a:pt x="78" y="4"/>
                    <a:pt x="73" y="3"/>
                    <a:pt x="72" y="3"/>
                  </a:cubicBezTo>
                  <a:cubicBezTo>
                    <a:pt x="72" y="3"/>
                    <a:pt x="72" y="3"/>
                    <a:pt x="72" y="3"/>
                  </a:cubicBezTo>
                  <a:cubicBezTo>
                    <a:pt x="71" y="3"/>
                    <a:pt x="68" y="6"/>
                    <a:pt x="67" y="9"/>
                  </a:cubicBezTo>
                  <a:cubicBezTo>
                    <a:pt x="63" y="14"/>
                    <a:pt x="60" y="19"/>
                    <a:pt x="54" y="22"/>
                  </a:cubicBezTo>
                  <a:cubicBezTo>
                    <a:pt x="48" y="26"/>
                    <a:pt x="41" y="26"/>
                    <a:pt x="35" y="26"/>
                  </a:cubicBezTo>
                  <a:cubicBezTo>
                    <a:pt x="32" y="26"/>
                    <a:pt x="27" y="26"/>
                    <a:pt x="26" y="27"/>
                  </a:cubicBezTo>
                  <a:cubicBezTo>
                    <a:pt x="26" y="28"/>
                    <a:pt x="25" y="33"/>
                    <a:pt x="25" y="36"/>
                  </a:cubicBezTo>
                  <a:cubicBezTo>
                    <a:pt x="25" y="42"/>
                    <a:pt x="24" y="48"/>
                    <a:pt x="21" y="54"/>
                  </a:cubicBezTo>
                  <a:cubicBezTo>
                    <a:pt x="18" y="60"/>
                    <a:pt x="12" y="64"/>
                    <a:pt x="7" y="67"/>
                  </a:cubicBezTo>
                  <a:cubicBezTo>
                    <a:pt x="5" y="69"/>
                    <a:pt x="0" y="71"/>
                    <a:pt x="0" y="73"/>
                  </a:cubicBezTo>
                  <a:cubicBezTo>
                    <a:pt x="0" y="74"/>
                    <a:pt x="2" y="78"/>
                    <a:pt x="3" y="81"/>
                  </a:cubicBezTo>
                  <a:cubicBezTo>
                    <a:pt x="6" y="86"/>
                    <a:pt x="9" y="92"/>
                    <a:pt x="9" y="99"/>
                  </a:cubicBezTo>
                  <a:cubicBezTo>
                    <a:pt x="9" y="106"/>
                    <a:pt x="6" y="112"/>
                    <a:pt x="3" y="117"/>
                  </a:cubicBezTo>
                  <a:cubicBezTo>
                    <a:pt x="2" y="120"/>
                    <a:pt x="0" y="124"/>
                    <a:pt x="0" y="126"/>
                  </a:cubicBezTo>
                  <a:cubicBezTo>
                    <a:pt x="0" y="127"/>
                    <a:pt x="5" y="129"/>
                    <a:pt x="7" y="131"/>
                  </a:cubicBezTo>
                  <a:cubicBezTo>
                    <a:pt x="12" y="134"/>
                    <a:pt x="18" y="138"/>
                    <a:pt x="21" y="144"/>
                  </a:cubicBezTo>
                  <a:cubicBezTo>
                    <a:pt x="24" y="150"/>
                    <a:pt x="25" y="156"/>
                    <a:pt x="25" y="162"/>
                  </a:cubicBezTo>
                  <a:cubicBezTo>
                    <a:pt x="25" y="165"/>
                    <a:pt x="26" y="170"/>
                    <a:pt x="26" y="172"/>
                  </a:cubicBezTo>
                  <a:cubicBezTo>
                    <a:pt x="27" y="172"/>
                    <a:pt x="32" y="172"/>
                    <a:pt x="35" y="173"/>
                  </a:cubicBezTo>
                  <a:cubicBezTo>
                    <a:pt x="41" y="173"/>
                    <a:pt x="48" y="173"/>
                    <a:pt x="54" y="177"/>
                  </a:cubicBezTo>
                  <a:cubicBezTo>
                    <a:pt x="60" y="180"/>
                    <a:pt x="63" y="186"/>
                    <a:pt x="67" y="191"/>
                  </a:cubicBezTo>
                  <a:cubicBezTo>
                    <a:pt x="68" y="193"/>
                    <a:pt x="71" y="197"/>
                    <a:pt x="72" y="198"/>
                  </a:cubicBezTo>
                  <a:cubicBezTo>
                    <a:pt x="73" y="198"/>
                    <a:pt x="78" y="196"/>
                    <a:pt x="80" y="194"/>
                  </a:cubicBezTo>
                  <a:cubicBezTo>
                    <a:pt x="86" y="192"/>
                    <a:pt x="92" y="189"/>
                    <a:pt x="99" y="189"/>
                  </a:cubicBezTo>
                  <a:cubicBezTo>
                    <a:pt x="106" y="189"/>
                    <a:pt x="112" y="190"/>
                    <a:pt x="117" y="193"/>
                  </a:cubicBezTo>
                  <a:cubicBezTo>
                    <a:pt x="120" y="194"/>
                    <a:pt x="124" y="195"/>
                    <a:pt x="125" y="195"/>
                  </a:cubicBezTo>
                  <a:cubicBezTo>
                    <a:pt x="125" y="195"/>
                    <a:pt x="125" y="195"/>
                    <a:pt x="125" y="195"/>
                  </a:cubicBezTo>
                  <a:cubicBezTo>
                    <a:pt x="126" y="195"/>
                    <a:pt x="129" y="192"/>
                    <a:pt x="131" y="189"/>
                  </a:cubicBezTo>
                  <a:cubicBezTo>
                    <a:pt x="134" y="184"/>
                    <a:pt x="138" y="179"/>
                    <a:pt x="143" y="176"/>
                  </a:cubicBezTo>
                  <a:cubicBezTo>
                    <a:pt x="149" y="172"/>
                    <a:pt x="156" y="172"/>
                    <a:pt x="162" y="172"/>
                  </a:cubicBezTo>
                  <a:cubicBezTo>
                    <a:pt x="165" y="172"/>
                    <a:pt x="170" y="172"/>
                    <a:pt x="171" y="171"/>
                  </a:cubicBezTo>
                  <a:cubicBezTo>
                    <a:pt x="172" y="170"/>
                    <a:pt x="172" y="165"/>
                    <a:pt x="172" y="162"/>
                  </a:cubicBezTo>
                  <a:cubicBezTo>
                    <a:pt x="173" y="156"/>
                    <a:pt x="173" y="150"/>
                    <a:pt x="176" y="144"/>
                  </a:cubicBezTo>
                  <a:cubicBezTo>
                    <a:pt x="180" y="138"/>
                    <a:pt x="185" y="134"/>
                    <a:pt x="190" y="131"/>
                  </a:cubicBezTo>
                  <a:cubicBezTo>
                    <a:pt x="193" y="129"/>
                    <a:pt x="197" y="127"/>
                    <a:pt x="198" y="125"/>
                  </a:cubicBezTo>
                  <a:cubicBezTo>
                    <a:pt x="198" y="124"/>
                    <a:pt x="195" y="120"/>
                    <a:pt x="194" y="117"/>
                  </a:cubicBezTo>
                  <a:cubicBezTo>
                    <a:pt x="191" y="112"/>
                    <a:pt x="188" y="106"/>
                    <a:pt x="188" y="99"/>
                  </a:cubicBezTo>
                  <a:close/>
                  <a:moveTo>
                    <a:pt x="99" y="152"/>
                  </a:moveTo>
                  <a:cubicBezTo>
                    <a:pt x="69" y="152"/>
                    <a:pt x="45" y="128"/>
                    <a:pt x="45" y="99"/>
                  </a:cubicBezTo>
                  <a:cubicBezTo>
                    <a:pt x="45" y="70"/>
                    <a:pt x="69" y="46"/>
                    <a:pt x="99" y="46"/>
                  </a:cubicBezTo>
                  <a:cubicBezTo>
                    <a:pt x="128" y="46"/>
                    <a:pt x="152" y="70"/>
                    <a:pt x="152" y="99"/>
                  </a:cubicBezTo>
                  <a:cubicBezTo>
                    <a:pt x="152" y="128"/>
                    <a:pt x="128" y="152"/>
                    <a:pt x="99"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316" name="Oval 684">
              <a:extLst>
                <a:ext uri="{FF2B5EF4-FFF2-40B4-BE49-F238E27FC236}">
                  <a16:creationId xmlns:a16="http://schemas.microsoft.com/office/drawing/2014/main" id="{FC615528-4CFD-4C50-9936-03F29EB9A096}"/>
                </a:ext>
              </a:extLst>
            </p:cNvPr>
            <p:cNvSpPr>
              <a:spLocks noChangeArrowheads="1"/>
            </p:cNvSpPr>
            <p:nvPr/>
          </p:nvSpPr>
          <p:spPr bwMode="auto">
            <a:xfrm>
              <a:off x="6359" y="2816"/>
              <a:ext cx="42" cy="4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317" name="Freeform 685">
              <a:extLst>
                <a:ext uri="{FF2B5EF4-FFF2-40B4-BE49-F238E27FC236}">
                  <a16:creationId xmlns:a16="http://schemas.microsoft.com/office/drawing/2014/main" id="{A4B0C6DF-B4E4-498D-9798-BB7ACE8DE9C6}"/>
                </a:ext>
              </a:extLst>
            </p:cNvPr>
            <p:cNvSpPr>
              <a:spLocks noEditPoints="1"/>
            </p:cNvSpPr>
            <p:nvPr/>
          </p:nvSpPr>
          <p:spPr bwMode="auto">
            <a:xfrm>
              <a:off x="6210" y="2696"/>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5 w 512"/>
                <a:gd name="T11" fmla="*/ 245 h 512"/>
                <a:gd name="T12" fmla="*/ 359 w 512"/>
                <a:gd name="T13" fmla="*/ 263 h 512"/>
                <a:gd name="T14" fmla="*/ 352 w 512"/>
                <a:gd name="T15" fmla="*/ 268 h 512"/>
                <a:gd name="T16" fmla="*/ 351 w 512"/>
                <a:gd name="T17" fmla="*/ 278 h 512"/>
                <a:gd name="T18" fmla="*/ 343 w 512"/>
                <a:gd name="T19" fmla="*/ 300 h 512"/>
                <a:gd name="T20" fmla="*/ 320 w 512"/>
                <a:gd name="T21" fmla="*/ 308 h 512"/>
                <a:gd name="T22" fmla="*/ 320 w 512"/>
                <a:gd name="T23" fmla="*/ 308 h 512"/>
                <a:gd name="T24" fmla="*/ 320 w 512"/>
                <a:gd name="T25" fmla="*/ 416 h 512"/>
                <a:gd name="T26" fmla="*/ 314 w 512"/>
                <a:gd name="T27" fmla="*/ 425 h 512"/>
                <a:gd name="T28" fmla="*/ 309 w 512"/>
                <a:gd name="T29" fmla="*/ 426 h 512"/>
                <a:gd name="T30" fmla="*/ 304 w 512"/>
                <a:gd name="T31" fmla="*/ 425 h 512"/>
                <a:gd name="T32" fmla="*/ 256 w 512"/>
                <a:gd name="T33" fmla="*/ 396 h 512"/>
                <a:gd name="T34" fmla="*/ 208 w 512"/>
                <a:gd name="T35" fmla="*/ 425 h 512"/>
                <a:gd name="T36" fmla="*/ 197 w 512"/>
                <a:gd name="T37" fmla="*/ 425 h 512"/>
                <a:gd name="T38" fmla="*/ 192 w 512"/>
                <a:gd name="T39" fmla="*/ 416 h 512"/>
                <a:gd name="T40" fmla="*/ 192 w 512"/>
                <a:gd name="T41" fmla="*/ 308 h 512"/>
                <a:gd name="T42" fmla="*/ 191 w 512"/>
                <a:gd name="T43" fmla="*/ 308 h 512"/>
                <a:gd name="T44" fmla="*/ 168 w 512"/>
                <a:gd name="T45" fmla="*/ 300 h 512"/>
                <a:gd name="T46" fmla="*/ 161 w 512"/>
                <a:gd name="T47" fmla="*/ 278 h 512"/>
                <a:gd name="T48" fmla="*/ 160 w 512"/>
                <a:gd name="T49" fmla="*/ 268 h 512"/>
                <a:gd name="T50" fmla="*/ 152 w 512"/>
                <a:gd name="T51" fmla="*/ 263 h 512"/>
                <a:gd name="T52" fmla="*/ 136 w 512"/>
                <a:gd name="T53" fmla="*/ 245 h 512"/>
                <a:gd name="T54" fmla="*/ 141 w 512"/>
                <a:gd name="T55" fmla="*/ 222 h 512"/>
                <a:gd name="T56" fmla="*/ 145 w 512"/>
                <a:gd name="T57" fmla="*/ 213 h 512"/>
                <a:gd name="T58" fmla="*/ 141 w 512"/>
                <a:gd name="T59" fmla="*/ 204 h 512"/>
                <a:gd name="T60" fmla="*/ 136 w 512"/>
                <a:gd name="T61" fmla="*/ 181 h 512"/>
                <a:gd name="T62" fmla="*/ 152 w 512"/>
                <a:gd name="T63" fmla="*/ 163 h 512"/>
                <a:gd name="T64" fmla="*/ 160 w 512"/>
                <a:gd name="T65" fmla="*/ 158 h 512"/>
                <a:gd name="T66" fmla="*/ 161 w 512"/>
                <a:gd name="T67" fmla="*/ 148 h 512"/>
                <a:gd name="T68" fmla="*/ 168 w 512"/>
                <a:gd name="T69" fmla="*/ 126 h 512"/>
                <a:gd name="T70" fmla="*/ 191 w 512"/>
                <a:gd name="T71" fmla="*/ 118 h 512"/>
                <a:gd name="T72" fmla="*/ 200 w 512"/>
                <a:gd name="T73" fmla="*/ 117 h 512"/>
                <a:gd name="T74" fmla="*/ 206 w 512"/>
                <a:gd name="T75" fmla="*/ 110 h 512"/>
                <a:gd name="T76" fmla="*/ 224 w 512"/>
                <a:gd name="T77" fmla="*/ 93 h 512"/>
                <a:gd name="T78" fmla="*/ 247 w 512"/>
                <a:gd name="T79" fmla="*/ 99 h 512"/>
                <a:gd name="T80" fmla="*/ 256 w 512"/>
                <a:gd name="T81" fmla="*/ 102 h 512"/>
                <a:gd name="T82" fmla="*/ 264 w 512"/>
                <a:gd name="T83" fmla="*/ 99 h 512"/>
                <a:gd name="T84" fmla="*/ 288 w 512"/>
                <a:gd name="T85" fmla="*/ 93 h 512"/>
                <a:gd name="T86" fmla="*/ 306 w 512"/>
                <a:gd name="T87" fmla="*/ 110 h 512"/>
                <a:gd name="T88" fmla="*/ 311 w 512"/>
                <a:gd name="T89" fmla="*/ 117 h 512"/>
                <a:gd name="T90" fmla="*/ 320 w 512"/>
                <a:gd name="T91" fmla="*/ 118 h 512"/>
                <a:gd name="T92" fmla="*/ 343 w 512"/>
                <a:gd name="T93" fmla="*/ 126 h 512"/>
                <a:gd name="T94" fmla="*/ 351 w 512"/>
                <a:gd name="T95" fmla="*/ 148 h 512"/>
                <a:gd name="T96" fmla="*/ 352 w 512"/>
                <a:gd name="T97" fmla="*/ 158 h 512"/>
                <a:gd name="T98" fmla="*/ 359 w 512"/>
                <a:gd name="T99" fmla="*/ 163 h 512"/>
                <a:gd name="T100" fmla="*/ 375 w 512"/>
                <a:gd name="T101" fmla="*/ 181 h 512"/>
                <a:gd name="T102" fmla="*/ 370 w 512"/>
                <a:gd name="T103" fmla="*/ 204 h 512"/>
                <a:gd name="T104" fmla="*/ 367 w 512"/>
                <a:gd name="T105" fmla="*/ 213 h 512"/>
                <a:gd name="T106" fmla="*/ 370 w 512"/>
                <a:gd name="T107" fmla="*/ 222 h 512"/>
                <a:gd name="T108" fmla="*/ 375 w 512"/>
                <a:gd name="T109"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5" y="245"/>
                  </a:moveTo>
                  <a:cubicBezTo>
                    <a:pt x="373" y="254"/>
                    <a:pt x="365" y="259"/>
                    <a:pt x="359" y="263"/>
                  </a:cubicBezTo>
                  <a:cubicBezTo>
                    <a:pt x="356" y="265"/>
                    <a:pt x="353" y="267"/>
                    <a:pt x="352" y="268"/>
                  </a:cubicBezTo>
                  <a:cubicBezTo>
                    <a:pt x="351" y="270"/>
                    <a:pt x="351" y="274"/>
                    <a:pt x="351" y="278"/>
                  </a:cubicBezTo>
                  <a:cubicBezTo>
                    <a:pt x="350" y="285"/>
                    <a:pt x="350" y="294"/>
                    <a:pt x="343" y="300"/>
                  </a:cubicBezTo>
                  <a:cubicBezTo>
                    <a:pt x="337" y="307"/>
                    <a:pt x="328" y="307"/>
                    <a:pt x="320" y="308"/>
                  </a:cubicBezTo>
                  <a:cubicBezTo>
                    <a:pt x="320" y="308"/>
                    <a:pt x="320" y="308"/>
                    <a:pt x="320" y="308"/>
                  </a:cubicBezTo>
                  <a:cubicBezTo>
                    <a:pt x="320" y="416"/>
                    <a:pt x="320" y="416"/>
                    <a:pt x="320" y="416"/>
                  </a:cubicBezTo>
                  <a:cubicBezTo>
                    <a:pt x="320" y="420"/>
                    <a:pt x="318" y="423"/>
                    <a:pt x="314" y="425"/>
                  </a:cubicBezTo>
                  <a:cubicBezTo>
                    <a:pt x="313" y="426"/>
                    <a:pt x="311" y="426"/>
                    <a:pt x="309" y="426"/>
                  </a:cubicBezTo>
                  <a:cubicBezTo>
                    <a:pt x="307" y="426"/>
                    <a:pt x="305" y="426"/>
                    <a:pt x="304" y="425"/>
                  </a:cubicBezTo>
                  <a:cubicBezTo>
                    <a:pt x="256" y="396"/>
                    <a:pt x="256" y="396"/>
                    <a:pt x="256" y="396"/>
                  </a:cubicBezTo>
                  <a:cubicBezTo>
                    <a:pt x="208" y="425"/>
                    <a:pt x="208" y="425"/>
                    <a:pt x="208" y="425"/>
                  </a:cubicBezTo>
                  <a:cubicBezTo>
                    <a:pt x="205" y="427"/>
                    <a:pt x="200" y="427"/>
                    <a:pt x="197" y="425"/>
                  </a:cubicBezTo>
                  <a:cubicBezTo>
                    <a:pt x="194" y="423"/>
                    <a:pt x="192" y="420"/>
                    <a:pt x="192" y="416"/>
                  </a:cubicBezTo>
                  <a:cubicBezTo>
                    <a:pt x="192" y="308"/>
                    <a:pt x="192" y="308"/>
                    <a:pt x="192" y="308"/>
                  </a:cubicBezTo>
                  <a:cubicBezTo>
                    <a:pt x="191" y="308"/>
                    <a:pt x="191" y="308"/>
                    <a:pt x="191" y="308"/>
                  </a:cubicBezTo>
                  <a:cubicBezTo>
                    <a:pt x="184" y="307"/>
                    <a:pt x="175" y="307"/>
                    <a:pt x="168" y="300"/>
                  </a:cubicBezTo>
                  <a:cubicBezTo>
                    <a:pt x="162" y="294"/>
                    <a:pt x="161" y="285"/>
                    <a:pt x="161" y="278"/>
                  </a:cubicBezTo>
                  <a:cubicBezTo>
                    <a:pt x="161" y="274"/>
                    <a:pt x="160" y="270"/>
                    <a:pt x="160" y="268"/>
                  </a:cubicBezTo>
                  <a:cubicBezTo>
                    <a:pt x="159" y="267"/>
                    <a:pt x="155" y="265"/>
                    <a:pt x="152" y="263"/>
                  </a:cubicBezTo>
                  <a:cubicBezTo>
                    <a:pt x="146" y="259"/>
                    <a:pt x="139" y="254"/>
                    <a:pt x="136" y="245"/>
                  </a:cubicBezTo>
                  <a:cubicBezTo>
                    <a:pt x="134" y="236"/>
                    <a:pt x="138" y="228"/>
                    <a:pt x="141" y="222"/>
                  </a:cubicBezTo>
                  <a:cubicBezTo>
                    <a:pt x="143" y="219"/>
                    <a:pt x="145" y="215"/>
                    <a:pt x="145" y="213"/>
                  </a:cubicBezTo>
                  <a:cubicBezTo>
                    <a:pt x="145" y="211"/>
                    <a:pt x="143" y="207"/>
                    <a:pt x="141" y="204"/>
                  </a:cubicBezTo>
                  <a:cubicBezTo>
                    <a:pt x="138" y="198"/>
                    <a:pt x="134" y="190"/>
                    <a:pt x="136" y="181"/>
                  </a:cubicBezTo>
                  <a:cubicBezTo>
                    <a:pt x="139" y="172"/>
                    <a:pt x="146" y="167"/>
                    <a:pt x="152" y="163"/>
                  </a:cubicBezTo>
                  <a:cubicBezTo>
                    <a:pt x="155" y="161"/>
                    <a:pt x="159" y="159"/>
                    <a:pt x="160" y="158"/>
                  </a:cubicBezTo>
                  <a:cubicBezTo>
                    <a:pt x="160" y="156"/>
                    <a:pt x="161" y="152"/>
                    <a:pt x="161" y="148"/>
                  </a:cubicBezTo>
                  <a:cubicBezTo>
                    <a:pt x="161" y="141"/>
                    <a:pt x="162" y="132"/>
                    <a:pt x="168" y="126"/>
                  </a:cubicBezTo>
                  <a:cubicBezTo>
                    <a:pt x="175" y="119"/>
                    <a:pt x="184" y="119"/>
                    <a:pt x="191" y="118"/>
                  </a:cubicBezTo>
                  <a:cubicBezTo>
                    <a:pt x="194" y="118"/>
                    <a:pt x="199" y="118"/>
                    <a:pt x="200" y="117"/>
                  </a:cubicBezTo>
                  <a:cubicBezTo>
                    <a:pt x="202" y="116"/>
                    <a:pt x="204" y="112"/>
                    <a:pt x="206" y="110"/>
                  </a:cubicBezTo>
                  <a:cubicBezTo>
                    <a:pt x="210" y="104"/>
                    <a:pt x="215" y="96"/>
                    <a:pt x="224" y="93"/>
                  </a:cubicBezTo>
                  <a:cubicBezTo>
                    <a:pt x="232" y="91"/>
                    <a:pt x="240" y="95"/>
                    <a:pt x="247" y="99"/>
                  </a:cubicBezTo>
                  <a:cubicBezTo>
                    <a:pt x="250" y="100"/>
                    <a:pt x="254" y="102"/>
                    <a:pt x="256" y="102"/>
                  </a:cubicBezTo>
                  <a:cubicBezTo>
                    <a:pt x="257" y="102"/>
                    <a:pt x="262" y="100"/>
                    <a:pt x="264" y="99"/>
                  </a:cubicBezTo>
                  <a:cubicBezTo>
                    <a:pt x="271" y="95"/>
                    <a:pt x="279" y="91"/>
                    <a:pt x="288" y="93"/>
                  </a:cubicBezTo>
                  <a:cubicBezTo>
                    <a:pt x="297" y="96"/>
                    <a:pt x="302" y="104"/>
                    <a:pt x="306" y="110"/>
                  </a:cubicBezTo>
                  <a:cubicBezTo>
                    <a:pt x="307" y="112"/>
                    <a:pt x="310" y="116"/>
                    <a:pt x="311" y="117"/>
                  </a:cubicBezTo>
                  <a:cubicBezTo>
                    <a:pt x="313" y="118"/>
                    <a:pt x="317" y="118"/>
                    <a:pt x="320" y="118"/>
                  </a:cubicBezTo>
                  <a:cubicBezTo>
                    <a:pt x="328" y="119"/>
                    <a:pt x="337" y="119"/>
                    <a:pt x="343" y="126"/>
                  </a:cubicBezTo>
                  <a:cubicBezTo>
                    <a:pt x="350" y="132"/>
                    <a:pt x="350" y="141"/>
                    <a:pt x="351" y="148"/>
                  </a:cubicBezTo>
                  <a:cubicBezTo>
                    <a:pt x="351" y="152"/>
                    <a:pt x="351" y="156"/>
                    <a:pt x="352" y="158"/>
                  </a:cubicBezTo>
                  <a:cubicBezTo>
                    <a:pt x="353" y="159"/>
                    <a:pt x="356" y="161"/>
                    <a:pt x="359" y="163"/>
                  </a:cubicBezTo>
                  <a:cubicBezTo>
                    <a:pt x="365" y="167"/>
                    <a:pt x="373" y="172"/>
                    <a:pt x="375" y="181"/>
                  </a:cubicBezTo>
                  <a:cubicBezTo>
                    <a:pt x="378" y="190"/>
                    <a:pt x="373" y="198"/>
                    <a:pt x="370" y="204"/>
                  </a:cubicBezTo>
                  <a:cubicBezTo>
                    <a:pt x="369" y="207"/>
                    <a:pt x="367" y="211"/>
                    <a:pt x="367" y="213"/>
                  </a:cubicBezTo>
                  <a:cubicBezTo>
                    <a:pt x="367" y="215"/>
                    <a:pt x="369" y="219"/>
                    <a:pt x="370" y="222"/>
                  </a:cubicBezTo>
                  <a:cubicBezTo>
                    <a:pt x="373" y="228"/>
                    <a:pt x="378" y="236"/>
                    <a:pt x="375" y="24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grpSp>
        <p:nvGrpSpPr>
          <p:cNvPr id="318" name="Education_Fill_14">
            <a:extLst>
              <a:ext uri="{FF2B5EF4-FFF2-40B4-BE49-F238E27FC236}">
                <a16:creationId xmlns:a16="http://schemas.microsoft.com/office/drawing/2014/main" id="{B36C5D7C-B9C7-41DE-A955-E7CB78B21603}"/>
              </a:ext>
            </a:extLst>
          </p:cNvPr>
          <p:cNvGrpSpPr>
            <a:grpSpLocks noChangeAspect="1"/>
          </p:cNvGrpSpPr>
          <p:nvPr/>
        </p:nvGrpSpPr>
        <p:grpSpPr bwMode="auto">
          <a:xfrm>
            <a:off x="7594655" y="4216376"/>
            <a:ext cx="279403" cy="279397"/>
            <a:chOff x="6210" y="2696"/>
            <a:chExt cx="340" cy="340"/>
          </a:xfrm>
          <a:solidFill>
            <a:srgbClr val="75787B"/>
          </a:solidFill>
        </p:grpSpPr>
        <p:sp>
          <p:nvSpPr>
            <p:cNvPr id="319" name="Freeform 682">
              <a:extLst>
                <a:ext uri="{FF2B5EF4-FFF2-40B4-BE49-F238E27FC236}">
                  <a16:creationId xmlns:a16="http://schemas.microsoft.com/office/drawing/2014/main" id="{2376FB35-BD7A-49EE-BC8D-39F5A09BDA36}"/>
                </a:ext>
              </a:extLst>
            </p:cNvPr>
            <p:cNvSpPr>
              <a:spLocks/>
            </p:cNvSpPr>
            <p:nvPr/>
          </p:nvSpPr>
          <p:spPr bwMode="auto">
            <a:xfrm>
              <a:off x="6351" y="2911"/>
              <a:ext cx="57" cy="49"/>
            </a:xfrm>
            <a:custGeom>
              <a:avLst/>
              <a:gdLst>
                <a:gd name="T0" fmla="*/ 51 w 85"/>
                <a:gd name="T1" fmla="*/ 3 h 73"/>
                <a:gd name="T2" fmla="*/ 43 w 85"/>
                <a:gd name="T3" fmla="*/ 0 h 73"/>
                <a:gd name="T4" fmla="*/ 34 w 85"/>
                <a:gd name="T5" fmla="*/ 3 h 73"/>
                <a:gd name="T6" fmla="*/ 16 w 85"/>
                <a:gd name="T7" fmla="*/ 9 h 73"/>
                <a:gd name="T8" fmla="*/ 11 w 85"/>
                <a:gd name="T9" fmla="*/ 9 h 73"/>
                <a:gd name="T10" fmla="*/ 0 w 85"/>
                <a:gd name="T11" fmla="*/ 2 h 73"/>
                <a:gd name="T12" fmla="*/ 0 w 85"/>
                <a:gd name="T13" fmla="*/ 73 h 73"/>
                <a:gd name="T14" fmla="*/ 37 w 85"/>
                <a:gd name="T15" fmla="*/ 51 h 73"/>
                <a:gd name="T16" fmla="*/ 48 w 85"/>
                <a:gd name="T17" fmla="*/ 51 h 73"/>
                <a:gd name="T18" fmla="*/ 85 w 85"/>
                <a:gd name="T19" fmla="*/ 73 h 73"/>
                <a:gd name="T20" fmla="*/ 85 w 85"/>
                <a:gd name="T21" fmla="*/ 2 h 73"/>
                <a:gd name="T22" fmla="*/ 75 w 85"/>
                <a:gd name="T23" fmla="*/ 9 h 73"/>
                <a:gd name="T24" fmla="*/ 51 w 85"/>
                <a:gd name="T25"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3">
                  <a:moveTo>
                    <a:pt x="51" y="3"/>
                  </a:moveTo>
                  <a:cubicBezTo>
                    <a:pt x="49" y="2"/>
                    <a:pt x="44" y="0"/>
                    <a:pt x="43" y="0"/>
                  </a:cubicBezTo>
                  <a:cubicBezTo>
                    <a:pt x="41" y="0"/>
                    <a:pt x="37" y="2"/>
                    <a:pt x="34" y="3"/>
                  </a:cubicBezTo>
                  <a:cubicBezTo>
                    <a:pt x="29" y="6"/>
                    <a:pt x="23" y="9"/>
                    <a:pt x="16" y="9"/>
                  </a:cubicBezTo>
                  <a:cubicBezTo>
                    <a:pt x="14" y="9"/>
                    <a:pt x="12" y="9"/>
                    <a:pt x="11" y="9"/>
                  </a:cubicBezTo>
                  <a:cubicBezTo>
                    <a:pt x="6" y="7"/>
                    <a:pt x="3" y="5"/>
                    <a:pt x="0" y="2"/>
                  </a:cubicBezTo>
                  <a:cubicBezTo>
                    <a:pt x="0" y="73"/>
                    <a:pt x="0" y="73"/>
                    <a:pt x="0" y="73"/>
                  </a:cubicBezTo>
                  <a:cubicBezTo>
                    <a:pt x="37" y="51"/>
                    <a:pt x="37" y="51"/>
                    <a:pt x="37" y="51"/>
                  </a:cubicBezTo>
                  <a:cubicBezTo>
                    <a:pt x="41" y="49"/>
                    <a:pt x="45" y="49"/>
                    <a:pt x="48" y="51"/>
                  </a:cubicBezTo>
                  <a:cubicBezTo>
                    <a:pt x="85" y="73"/>
                    <a:pt x="85" y="73"/>
                    <a:pt x="85" y="73"/>
                  </a:cubicBezTo>
                  <a:cubicBezTo>
                    <a:pt x="85" y="2"/>
                    <a:pt x="85" y="2"/>
                    <a:pt x="85" y="2"/>
                  </a:cubicBezTo>
                  <a:cubicBezTo>
                    <a:pt x="82" y="5"/>
                    <a:pt x="79" y="7"/>
                    <a:pt x="75" y="9"/>
                  </a:cubicBezTo>
                  <a:cubicBezTo>
                    <a:pt x="66" y="11"/>
                    <a:pt x="58" y="7"/>
                    <a:pt x="51"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320" name="Freeform 683">
              <a:extLst>
                <a:ext uri="{FF2B5EF4-FFF2-40B4-BE49-F238E27FC236}">
                  <a16:creationId xmlns:a16="http://schemas.microsoft.com/office/drawing/2014/main" id="{1DB6ACA3-2F24-4DD2-8B2E-066A7E424914}"/>
                </a:ext>
              </a:extLst>
            </p:cNvPr>
            <p:cNvSpPr>
              <a:spLocks noEditPoints="1"/>
            </p:cNvSpPr>
            <p:nvPr/>
          </p:nvSpPr>
          <p:spPr bwMode="auto">
            <a:xfrm>
              <a:off x="6314" y="2772"/>
              <a:ext cx="132" cy="131"/>
            </a:xfrm>
            <a:custGeom>
              <a:avLst/>
              <a:gdLst>
                <a:gd name="T0" fmla="*/ 188 w 198"/>
                <a:gd name="T1" fmla="*/ 99 h 198"/>
                <a:gd name="T2" fmla="*/ 194 w 198"/>
                <a:gd name="T3" fmla="*/ 81 h 198"/>
                <a:gd name="T4" fmla="*/ 198 w 198"/>
                <a:gd name="T5" fmla="*/ 72 h 198"/>
                <a:gd name="T6" fmla="*/ 190 w 198"/>
                <a:gd name="T7" fmla="*/ 67 h 198"/>
                <a:gd name="T8" fmla="*/ 176 w 198"/>
                <a:gd name="T9" fmla="*/ 54 h 198"/>
                <a:gd name="T10" fmla="*/ 172 w 198"/>
                <a:gd name="T11" fmla="*/ 36 h 198"/>
                <a:gd name="T12" fmla="*/ 171 w 198"/>
                <a:gd name="T13" fmla="*/ 26 h 198"/>
                <a:gd name="T14" fmla="*/ 162 w 198"/>
                <a:gd name="T15" fmla="*/ 25 h 198"/>
                <a:gd name="T16" fmla="*/ 143 w 198"/>
                <a:gd name="T17" fmla="*/ 21 h 198"/>
                <a:gd name="T18" fmla="*/ 131 w 198"/>
                <a:gd name="T19" fmla="*/ 7 h 198"/>
                <a:gd name="T20" fmla="*/ 125 w 198"/>
                <a:gd name="T21" fmla="*/ 0 h 198"/>
                <a:gd name="T22" fmla="*/ 117 w 198"/>
                <a:gd name="T23" fmla="*/ 4 h 198"/>
                <a:gd name="T24" fmla="*/ 99 w 198"/>
                <a:gd name="T25" fmla="*/ 9 h 198"/>
                <a:gd name="T26" fmla="*/ 80 w 198"/>
                <a:gd name="T27" fmla="*/ 5 h 198"/>
                <a:gd name="T28" fmla="*/ 72 w 198"/>
                <a:gd name="T29" fmla="*/ 3 h 198"/>
                <a:gd name="T30" fmla="*/ 72 w 198"/>
                <a:gd name="T31" fmla="*/ 3 h 198"/>
                <a:gd name="T32" fmla="*/ 67 w 198"/>
                <a:gd name="T33" fmla="*/ 9 h 198"/>
                <a:gd name="T34" fmla="*/ 54 w 198"/>
                <a:gd name="T35" fmla="*/ 22 h 198"/>
                <a:gd name="T36" fmla="*/ 35 w 198"/>
                <a:gd name="T37" fmla="*/ 26 h 198"/>
                <a:gd name="T38" fmla="*/ 26 w 198"/>
                <a:gd name="T39" fmla="*/ 27 h 198"/>
                <a:gd name="T40" fmla="*/ 25 w 198"/>
                <a:gd name="T41" fmla="*/ 36 h 198"/>
                <a:gd name="T42" fmla="*/ 21 w 198"/>
                <a:gd name="T43" fmla="*/ 54 h 198"/>
                <a:gd name="T44" fmla="*/ 7 w 198"/>
                <a:gd name="T45" fmla="*/ 67 h 198"/>
                <a:gd name="T46" fmla="*/ 0 w 198"/>
                <a:gd name="T47" fmla="*/ 73 h 198"/>
                <a:gd name="T48" fmla="*/ 3 w 198"/>
                <a:gd name="T49" fmla="*/ 81 h 198"/>
                <a:gd name="T50" fmla="*/ 9 w 198"/>
                <a:gd name="T51" fmla="*/ 99 h 198"/>
                <a:gd name="T52" fmla="*/ 3 w 198"/>
                <a:gd name="T53" fmla="*/ 117 h 198"/>
                <a:gd name="T54" fmla="*/ 0 w 198"/>
                <a:gd name="T55" fmla="*/ 126 h 198"/>
                <a:gd name="T56" fmla="*/ 7 w 198"/>
                <a:gd name="T57" fmla="*/ 131 h 198"/>
                <a:gd name="T58" fmla="*/ 21 w 198"/>
                <a:gd name="T59" fmla="*/ 144 h 198"/>
                <a:gd name="T60" fmla="*/ 25 w 198"/>
                <a:gd name="T61" fmla="*/ 162 h 198"/>
                <a:gd name="T62" fmla="*/ 26 w 198"/>
                <a:gd name="T63" fmla="*/ 172 h 198"/>
                <a:gd name="T64" fmla="*/ 35 w 198"/>
                <a:gd name="T65" fmla="*/ 173 h 198"/>
                <a:gd name="T66" fmla="*/ 54 w 198"/>
                <a:gd name="T67" fmla="*/ 177 h 198"/>
                <a:gd name="T68" fmla="*/ 67 w 198"/>
                <a:gd name="T69" fmla="*/ 191 h 198"/>
                <a:gd name="T70" fmla="*/ 72 w 198"/>
                <a:gd name="T71" fmla="*/ 198 h 198"/>
                <a:gd name="T72" fmla="*/ 80 w 198"/>
                <a:gd name="T73" fmla="*/ 194 h 198"/>
                <a:gd name="T74" fmla="*/ 99 w 198"/>
                <a:gd name="T75" fmla="*/ 189 h 198"/>
                <a:gd name="T76" fmla="*/ 117 w 198"/>
                <a:gd name="T77" fmla="*/ 193 h 198"/>
                <a:gd name="T78" fmla="*/ 125 w 198"/>
                <a:gd name="T79" fmla="*/ 195 h 198"/>
                <a:gd name="T80" fmla="*/ 125 w 198"/>
                <a:gd name="T81" fmla="*/ 195 h 198"/>
                <a:gd name="T82" fmla="*/ 131 w 198"/>
                <a:gd name="T83" fmla="*/ 189 h 198"/>
                <a:gd name="T84" fmla="*/ 143 w 198"/>
                <a:gd name="T85" fmla="*/ 176 h 198"/>
                <a:gd name="T86" fmla="*/ 162 w 198"/>
                <a:gd name="T87" fmla="*/ 172 h 198"/>
                <a:gd name="T88" fmla="*/ 171 w 198"/>
                <a:gd name="T89" fmla="*/ 171 h 198"/>
                <a:gd name="T90" fmla="*/ 172 w 198"/>
                <a:gd name="T91" fmla="*/ 162 h 198"/>
                <a:gd name="T92" fmla="*/ 176 w 198"/>
                <a:gd name="T93" fmla="*/ 144 h 198"/>
                <a:gd name="T94" fmla="*/ 190 w 198"/>
                <a:gd name="T95" fmla="*/ 131 h 198"/>
                <a:gd name="T96" fmla="*/ 198 w 198"/>
                <a:gd name="T97" fmla="*/ 125 h 198"/>
                <a:gd name="T98" fmla="*/ 194 w 198"/>
                <a:gd name="T99" fmla="*/ 117 h 198"/>
                <a:gd name="T100" fmla="*/ 188 w 198"/>
                <a:gd name="T101" fmla="*/ 99 h 198"/>
                <a:gd name="T102" fmla="*/ 99 w 198"/>
                <a:gd name="T103" fmla="*/ 152 h 198"/>
                <a:gd name="T104" fmla="*/ 45 w 198"/>
                <a:gd name="T105" fmla="*/ 99 h 198"/>
                <a:gd name="T106" fmla="*/ 99 w 198"/>
                <a:gd name="T107" fmla="*/ 46 h 198"/>
                <a:gd name="T108" fmla="*/ 152 w 198"/>
                <a:gd name="T109" fmla="*/ 99 h 198"/>
                <a:gd name="T110" fmla="*/ 99 w 198"/>
                <a:gd name="T111" fmla="*/ 15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8" h="198">
                  <a:moveTo>
                    <a:pt x="188" y="99"/>
                  </a:moveTo>
                  <a:cubicBezTo>
                    <a:pt x="188" y="92"/>
                    <a:pt x="191" y="86"/>
                    <a:pt x="194" y="81"/>
                  </a:cubicBezTo>
                  <a:cubicBezTo>
                    <a:pt x="195" y="78"/>
                    <a:pt x="198" y="74"/>
                    <a:pt x="198" y="72"/>
                  </a:cubicBezTo>
                  <a:cubicBezTo>
                    <a:pt x="197" y="71"/>
                    <a:pt x="193" y="69"/>
                    <a:pt x="190" y="67"/>
                  </a:cubicBezTo>
                  <a:cubicBezTo>
                    <a:pt x="185" y="64"/>
                    <a:pt x="180" y="60"/>
                    <a:pt x="176" y="54"/>
                  </a:cubicBezTo>
                  <a:cubicBezTo>
                    <a:pt x="173" y="48"/>
                    <a:pt x="173" y="42"/>
                    <a:pt x="172" y="36"/>
                  </a:cubicBezTo>
                  <a:cubicBezTo>
                    <a:pt x="172" y="33"/>
                    <a:pt x="172" y="28"/>
                    <a:pt x="171" y="26"/>
                  </a:cubicBezTo>
                  <a:cubicBezTo>
                    <a:pt x="170" y="26"/>
                    <a:pt x="165" y="26"/>
                    <a:pt x="162" y="25"/>
                  </a:cubicBezTo>
                  <a:cubicBezTo>
                    <a:pt x="156" y="25"/>
                    <a:pt x="149" y="25"/>
                    <a:pt x="143" y="21"/>
                  </a:cubicBezTo>
                  <a:cubicBezTo>
                    <a:pt x="138" y="18"/>
                    <a:pt x="134" y="12"/>
                    <a:pt x="131" y="7"/>
                  </a:cubicBezTo>
                  <a:cubicBezTo>
                    <a:pt x="129" y="5"/>
                    <a:pt x="126" y="1"/>
                    <a:pt x="125" y="0"/>
                  </a:cubicBezTo>
                  <a:cubicBezTo>
                    <a:pt x="124" y="0"/>
                    <a:pt x="120" y="2"/>
                    <a:pt x="117" y="4"/>
                  </a:cubicBezTo>
                  <a:cubicBezTo>
                    <a:pt x="112" y="6"/>
                    <a:pt x="106" y="9"/>
                    <a:pt x="99" y="9"/>
                  </a:cubicBezTo>
                  <a:cubicBezTo>
                    <a:pt x="92" y="9"/>
                    <a:pt x="86" y="8"/>
                    <a:pt x="80" y="5"/>
                  </a:cubicBezTo>
                  <a:cubicBezTo>
                    <a:pt x="78" y="4"/>
                    <a:pt x="73" y="3"/>
                    <a:pt x="72" y="3"/>
                  </a:cubicBezTo>
                  <a:cubicBezTo>
                    <a:pt x="72" y="3"/>
                    <a:pt x="72" y="3"/>
                    <a:pt x="72" y="3"/>
                  </a:cubicBezTo>
                  <a:cubicBezTo>
                    <a:pt x="71" y="3"/>
                    <a:pt x="68" y="6"/>
                    <a:pt x="67" y="9"/>
                  </a:cubicBezTo>
                  <a:cubicBezTo>
                    <a:pt x="63" y="14"/>
                    <a:pt x="60" y="19"/>
                    <a:pt x="54" y="22"/>
                  </a:cubicBezTo>
                  <a:cubicBezTo>
                    <a:pt x="48" y="26"/>
                    <a:pt x="41" y="26"/>
                    <a:pt x="35" y="26"/>
                  </a:cubicBezTo>
                  <a:cubicBezTo>
                    <a:pt x="32" y="26"/>
                    <a:pt x="27" y="26"/>
                    <a:pt x="26" y="27"/>
                  </a:cubicBezTo>
                  <a:cubicBezTo>
                    <a:pt x="26" y="28"/>
                    <a:pt x="25" y="33"/>
                    <a:pt x="25" y="36"/>
                  </a:cubicBezTo>
                  <a:cubicBezTo>
                    <a:pt x="25" y="42"/>
                    <a:pt x="24" y="48"/>
                    <a:pt x="21" y="54"/>
                  </a:cubicBezTo>
                  <a:cubicBezTo>
                    <a:pt x="18" y="60"/>
                    <a:pt x="12" y="64"/>
                    <a:pt x="7" y="67"/>
                  </a:cubicBezTo>
                  <a:cubicBezTo>
                    <a:pt x="5" y="69"/>
                    <a:pt x="0" y="71"/>
                    <a:pt x="0" y="73"/>
                  </a:cubicBezTo>
                  <a:cubicBezTo>
                    <a:pt x="0" y="74"/>
                    <a:pt x="2" y="78"/>
                    <a:pt x="3" y="81"/>
                  </a:cubicBezTo>
                  <a:cubicBezTo>
                    <a:pt x="6" y="86"/>
                    <a:pt x="9" y="92"/>
                    <a:pt x="9" y="99"/>
                  </a:cubicBezTo>
                  <a:cubicBezTo>
                    <a:pt x="9" y="106"/>
                    <a:pt x="6" y="112"/>
                    <a:pt x="3" y="117"/>
                  </a:cubicBezTo>
                  <a:cubicBezTo>
                    <a:pt x="2" y="120"/>
                    <a:pt x="0" y="124"/>
                    <a:pt x="0" y="126"/>
                  </a:cubicBezTo>
                  <a:cubicBezTo>
                    <a:pt x="0" y="127"/>
                    <a:pt x="5" y="129"/>
                    <a:pt x="7" y="131"/>
                  </a:cubicBezTo>
                  <a:cubicBezTo>
                    <a:pt x="12" y="134"/>
                    <a:pt x="18" y="138"/>
                    <a:pt x="21" y="144"/>
                  </a:cubicBezTo>
                  <a:cubicBezTo>
                    <a:pt x="24" y="150"/>
                    <a:pt x="25" y="156"/>
                    <a:pt x="25" y="162"/>
                  </a:cubicBezTo>
                  <a:cubicBezTo>
                    <a:pt x="25" y="165"/>
                    <a:pt x="26" y="170"/>
                    <a:pt x="26" y="172"/>
                  </a:cubicBezTo>
                  <a:cubicBezTo>
                    <a:pt x="27" y="172"/>
                    <a:pt x="32" y="172"/>
                    <a:pt x="35" y="173"/>
                  </a:cubicBezTo>
                  <a:cubicBezTo>
                    <a:pt x="41" y="173"/>
                    <a:pt x="48" y="173"/>
                    <a:pt x="54" y="177"/>
                  </a:cubicBezTo>
                  <a:cubicBezTo>
                    <a:pt x="60" y="180"/>
                    <a:pt x="63" y="186"/>
                    <a:pt x="67" y="191"/>
                  </a:cubicBezTo>
                  <a:cubicBezTo>
                    <a:pt x="68" y="193"/>
                    <a:pt x="71" y="197"/>
                    <a:pt x="72" y="198"/>
                  </a:cubicBezTo>
                  <a:cubicBezTo>
                    <a:pt x="73" y="198"/>
                    <a:pt x="78" y="196"/>
                    <a:pt x="80" y="194"/>
                  </a:cubicBezTo>
                  <a:cubicBezTo>
                    <a:pt x="86" y="192"/>
                    <a:pt x="92" y="189"/>
                    <a:pt x="99" y="189"/>
                  </a:cubicBezTo>
                  <a:cubicBezTo>
                    <a:pt x="106" y="189"/>
                    <a:pt x="112" y="190"/>
                    <a:pt x="117" y="193"/>
                  </a:cubicBezTo>
                  <a:cubicBezTo>
                    <a:pt x="120" y="194"/>
                    <a:pt x="124" y="195"/>
                    <a:pt x="125" y="195"/>
                  </a:cubicBezTo>
                  <a:cubicBezTo>
                    <a:pt x="125" y="195"/>
                    <a:pt x="125" y="195"/>
                    <a:pt x="125" y="195"/>
                  </a:cubicBezTo>
                  <a:cubicBezTo>
                    <a:pt x="126" y="195"/>
                    <a:pt x="129" y="192"/>
                    <a:pt x="131" y="189"/>
                  </a:cubicBezTo>
                  <a:cubicBezTo>
                    <a:pt x="134" y="184"/>
                    <a:pt x="138" y="179"/>
                    <a:pt x="143" y="176"/>
                  </a:cubicBezTo>
                  <a:cubicBezTo>
                    <a:pt x="149" y="172"/>
                    <a:pt x="156" y="172"/>
                    <a:pt x="162" y="172"/>
                  </a:cubicBezTo>
                  <a:cubicBezTo>
                    <a:pt x="165" y="172"/>
                    <a:pt x="170" y="172"/>
                    <a:pt x="171" y="171"/>
                  </a:cubicBezTo>
                  <a:cubicBezTo>
                    <a:pt x="172" y="170"/>
                    <a:pt x="172" y="165"/>
                    <a:pt x="172" y="162"/>
                  </a:cubicBezTo>
                  <a:cubicBezTo>
                    <a:pt x="173" y="156"/>
                    <a:pt x="173" y="150"/>
                    <a:pt x="176" y="144"/>
                  </a:cubicBezTo>
                  <a:cubicBezTo>
                    <a:pt x="180" y="138"/>
                    <a:pt x="185" y="134"/>
                    <a:pt x="190" y="131"/>
                  </a:cubicBezTo>
                  <a:cubicBezTo>
                    <a:pt x="193" y="129"/>
                    <a:pt x="197" y="127"/>
                    <a:pt x="198" y="125"/>
                  </a:cubicBezTo>
                  <a:cubicBezTo>
                    <a:pt x="198" y="124"/>
                    <a:pt x="195" y="120"/>
                    <a:pt x="194" y="117"/>
                  </a:cubicBezTo>
                  <a:cubicBezTo>
                    <a:pt x="191" y="112"/>
                    <a:pt x="188" y="106"/>
                    <a:pt x="188" y="99"/>
                  </a:cubicBezTo>
                  <a:close/>
                  <a:moveTo>
                    <a:pt x="99" y="152"/>
                  </a:moveTo>
                  <a:cubicBezTo>
                    <a:pt x="69" y="152"/>
                    <a:pt x="45" y="128"/>
                    <a:pt x="45" y="99"/>
                  </a:cubicBezTo>
                  <a:cubicBezTo>
                    <a:pt x="45" y="70"/>
                    <a:pt x="69" y="46"/>
                    <a:pt x="99" y="46"/>
                  </a:cubicBezTo>
                  <a:cubicBezTo>
                    <a:pt x="128" y="46"/>
                    <a:pt x="152" y="70"/>
                    <a:pt x="152" y="99"/>
                  </a:cubicBezTo>
                  <a:cubicBezTo>
                    <a:pt x="152" y="128"/>
                    <a:pt x="128" y="152"/>
                    <a:pt x="99"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321" name="Oval 684">
              <a:extLst>
                <a:ext uri="{FF2B5EF4-FFF2-40B4-BE49-F238E27FC236}">
                  <a16:creationId xmlns:a16="http://schemas.microsoft.com/office/drawing/2014/main" id="{602F422A-4D7D-4F32-A73A-E4944C8AD66A}"/>
                </a:ext>
              </a:extLst>
            </p:cNvPr>
            <p:cNvSpPr>
              <a:spLocks noChangeArrowheads="1"/>
            </p:cNvSpPr>
            <p:nvPr/>
          </p:nvSpPr>
          <p:spPr bwMode="auto">
            <a:xfrm>
              <a:off x="6359" y="2816"/>
              <a:ext cx="42" cy="4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322" name="Freeform 685">
              <a:extLst>
                <a:ext uri="{FF2B5EF4-FFF2-40B4-BE49-F238E27FC236}">
                  <a16:creationId xmlns:a16="http://schemas.microsoft.com/office/drawing/2014/main" id="{2356C7ED-E61D-49BE-87D4-00ACC9833FAE}"/>
                </a:ext>
              </a:extLst>
            </p:cNvPr>
            <p:cNvSpPr>
              <a:spLocks noEditPoints="1"/>
            </p:cNvSpPr>
            <p:nvPr/>
          </p:nvSpPr>
          <p:spPr bwMode="auto">
            <a:xfrm>
              <a:off x="6210" y="2696"/>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5 w 512"/>
                <a:gd name="T11" fmla="*/ 245 h 512"/>
                <a:gd name="T12" fmla="*/ 359 w 512"/>
                <a:gd name="T13" fmla="*/ 263 h 512"/>
                <a:gd name="T14" fmla="*/ 352 w 512"/>
                <a:gd name="T15" fmla="*/ 268 h 512"/>
                <a:gd name="T16" fmla="*/ 351 w 512"/>
                <a:gd name="T17" fmla="*/ 278 h 512"/>
                <a:gd name="T18" fmla="*/ 343 w 512"/>
                <a:gd name="T19" fmla="*/ 300 h 512"/>
                <a:gd name="T20" fmla="*/ 320 w 512"/>
                <a:gd name="T21" fmla="*/ 308 h 512"/>
                <a:gd name="T22" fmla="*/ 320 w 512"/>
                <a:gd name="T23" fmla="*/ 308 h 512"/>
                <a:gd name="T24" fmla="*/ 320 w 512"/>
                <a:gd name="T25" fmla="*/ 416 h 512"/>
                <a:gd name="T26" fmla="*/ 314 w 512"/>
                <a:gd name="T27" fmla="*/ 425 h 512"/>
                <a:gd name="T28" fmla="*/ 309 w 512"/>
                <a:gd name="T29" fmla="*/ 426 h 512"/>
                <a:gd name="T30" fmla="*/ 304 w 512"/>
                <a:gd name="T31" fmla="*/ 425 h 512"/>
                <a:gd name="T32" fmla="*/ 256 w 512"/>
                <a:gd name="T33" fmla="*/ 396 h 512"/>
                <a:gd name="T34" fmla="*/ 208 w 512"/>
                <a:gd name="T35" fmla="*/ 425 h 512"/>
                <a:gd name="T36" fmla="*/ 197 w 512"/>
                <a:gd name="T37" fmla="*/ 425 h 512"/>
                <a:gd name="T38" fmla="*/ 192 w 512"/>
                <a:gd name="T39" fmla="*/ 416 h 512"/>
                <a:gd name="T40" fmla="*/ 192 w 512"/>
                <a:gd name="T41" fmla="*/ 308 h 512"/>
                <a:gd name="T42" fmla="*/ 191 w 512"/>
                <a:gd name="T43" fmla="*/ 308 h 512"/>
                <a:gd name="T44" fmla="*/ 168 w 512"/>
                <a:gd name="T45" fmla="*/ 300 h 512"/>
                <a:gd name="T46" fmla="*/ 161 w 512"/>
                <a:gd name="T47" fmla="*/ 278 h 512"/>
                <a:gd name="T48" fmla="*/ 160 w 512"/>
                <a:gd name="T49" fmla="*/ 268 h 512"/>
                <a:gd name="T50" fmla="*/ 152 w 512"/>
                <a:gd name="T51" fmla="*/ 263 h 512"/>
                <a:gd name="T52" fmla="*/ 136 w 512"/>
                <a:gd name="T53" fmla="*/ 245 h 512"/>
                <a:gd name="T54" fmla="*/ 141 w 512"/>
                <a:gd name="T55" fmla="*/ 222 h 512"/>
                <a:gd name="T56" fmla="*/ 145 w 512"/>
                <a:gd name="T57" fmla="*/ 213 h 512"/>
                <a:gd name="T58" fmla="*/ 141 w 512"/>
                <a:gd name="T59" fmla="*/ 204 h 512"/>
                <a:gd name="T60" fmla="*/ 136 w 512"/>
                <a:gd name="T61" fmla="*/ 181 h 512"/>
                <a:gd name="T62" fmla="*/ 152 w 512"/>
                <a:gd name="T63" fmla="*/ 163 h 512"/>
                <a:gd name="T64" fmla="*/ 160 w 512"/>
                <a:gd name="T65" fmla="*/ 158 h 512"/>
                <a:gd name="T66" fmla="*/ 161 w 512"/>
                <a:gd name="T67" fmla="*/ 148 h 512"/>
                <a:gd name="T68" fmla="*/ 168 w 512"/>
                <a:gd name="T69" fmla="*/ 126 h 512"/>
                <a:gd name="T70" fmla="*/ 191 w 512"/>
                <a:gd name="T71" fmla="*/ 118 h 512"/>
                <a:gd name="T72" fmla="*/ 200 w 512"/>
                <a:gd name="T73" fmla="*/ 117 h 512"/>
                <a:gd name="T74" fmla="*/ 206 w 512"/>
                <a:gd name="T75" fmla="*/ 110 h 512"/>
                <a:gd name="T76" fmla="*/ 224 w 512"/>
                <a:gd name="T77" fmla="*/ 93 h 512"/>
                <a:gd name="T78" fmla="*/ 247 w 512"/>
                <a:gd name="T79" fmla="*/ 99 h 512"/>
                <a:gd name="T80" fmla="*/ 256 w 512"/>
                <a:gd name="T81" fmla="*/ 102 h 512"/>
                <a:gd name="T82" fmla="*/ 264 w 512"/>
                <a:gd name="T83" fmla="*/ 99 h 512"/>
                <a:gd name="T84" fmla="*/ 288 w 512"/>
                <a:gd name="T85" fmla="*/ 93 h 512"/>
                <a:gd name="T86" fmla="*/ 306 w 512"/>
                <a:gd name="T87" fmla="*/ 110 h 512"/>
                <a:gd name="T88" fmla="*/ 311 w 512"/>
                <a:gd name="T89" fmla="*/ 117 h 512"/>
                <a:gd name="T90" fmla="*/ 320 w 512"/>
                <a:gd name="T91" fmla="*/ 118 h 512"/>
                <a:gd name="T92" fmla="*/ 343 w 512"/>
                <a:gd name="T93" fmla="*/ 126 h 512"/>
                <a:gd name="T94" fmla="*/ 351 w 512"/>
                <a:gd name="T95" fmla="*/ 148 h 512"/>
                <a:gd name="T96" fmla="*/ 352 w 512"/>
                <a:gd name="T97" fmla="*/ 158 h 512"/>
                <a:gd name="T98" fmla="*/ 359 w 512"/>
                <a:gd name="T99" fmla="*/ 163 h 512"/>
                <a:gd name="T100" fmla="*/ 375 w 512"/>
                <a:gd name="T101" fmla="*/ 181 h 512"/>
                <a:gd name="T102" fmla="*/ 370 w 512"/>
                <a:gd name="T103" fmla="*/ 204 h 512"/>
                <a:gd name="T104" fmla="*/ 367 w 512"/>
                <a:gd name="T105" fmla="*/ 213 h 512"/>
                <a:gd name="T106" fmla="*/ 370 w 512"/>
                <a:gd name="T107" fmla="*/ 222 h 512"/>
                <a:gd name="T108" fmla="*/ 375 w 512"/>
                <a:gd name="T109"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5" y="245"/>
                  </a:moveTo>
                  <a:cubicBezTo>
                    <a:pt x="373" y="254"/>
                    <a:pt x="365" y="259"/>
                    <a:pt x="359" y="263"/>
                  </a:cubicBezTo>
                  <a:cubicBezTo>
                    <a:pt x="356" y="265"/>
                    <a:pt x="353" y="267"/>
                    <a:pt x="352" y="268"/>
                  </a:cubicBezTo>
                  <a:cubicBezTo>
                    <a:pt x="351" y="270"/>
                    <a:pt x="351" y="274"/>
                    <a:pt x="351" y="278"/>
                  </a:cubicBezTo>
                  <a:cubicBezTo>
                    <a:pt x="350" y="285"/>
                    <a:pt x="350" y="294"/>
                    <a:pt x="343" y="300"/>
                  </a:cubicBezTo>
                  <a:cubicBezTo>
                    <a:pt x="337" y="307"/>
                    <a:pt x="328" y="307"/>
                    <a:pt x="320" y="308"/>
                  </a:cubicBezTo>
                  <a:cubicBezTo>
                    <a:pt x="320" y="308"/>
                    <a:pt x="320" y="308"/>
                    <a:pt x="320" y="308"/>
                  </a:cubicBezTo>
                  <a:cubicBezTo>
                    <a:pt x="320" y="416"/>
                    <a:pt x="320" y="416"/>
                    <a:pt x="320" y="416"/>
                  </a:cubicBezTo>
                  <a:cubicBezTo>
                    <a:pt x="320" y="420"/>
                    <a:pt x="318" y="423"/>
                    <a:pt x="314" y="425"/>
                  </a:cubicBezTo>
                  <a:cubicBezTo>
                    <a:pt x="313" y="426"/>
                    <a:pt x="311" y="426"/>
                    <a:pt x="309" y="426"/>
                  </a:cubicBezTo>
                  <a:cubicBezTo>
                    <a:pt x="307" y="426"/>
                    <a:pt x="305" y="426"/>
                    <a:pt x="304" y="425"/>
                  </a:cubicBezTo>
                  <a:cubicBezTo>
                    <a:pt x="256" y="396"/>
                    <a:pt x="256" y="396"/>
                    <a:pt x="256" y="396"/>
                  </a:cubicBezTo>
                  <a:cubicBezTo>
                    <a:pt x="208" y="425"/>
                    <a:pt x="208" y="425"/>
                    <a:pt x="208" y="425"/>
                  </a:cubicBezTo>
                  <a:cubicBezTo>
                    <a:pt x="205" y="427"/>
                    <a:pt x="200" y="427"/>
                    <a:pt x="197" y="425"/>
                  </a:cubicBezTo>
                  <a:cubicBezTo>
                    <a:pt x="194" y="423"/>
                    <a:pt x="192" y="420"/>
                    <a:pt x="192" y="416"/>
                  </a:cubicBezTo>
                  <a:cubicBezTo>
                    <a:pt x="192" y="308"/>
                    <a:pt x="192" y="308"/>
                    <a:pt x="192" y="308"/>
                  </a:cubicBezTo>
                  <a:cubicBezTo>
                    <a:pt x="191" y="308"/>
                    <a:pt x="191" y="308"/>
                    <a:pt x="191" y="308"/>
                  </a:cubicBezTo>
                  <a:cubicBezTo>
                    <a:pt x="184" y="307"/>
                    <a:pt x="175" y="307"/>
                    <a:pt x="168" y="300"/>
                  </a:cubicBezTo>
                  <a:cubicBezTo>
                    <a:pt x="162" y="294"/>
                    <a:pt x="161" y="285"/>
                    <a:pt x="161" y="278"/>
                  </a:cubicBezTo>
                  <a:cubicBezTo>
                    <a:pt x="161" y="274"/>
                    <a:pt x="160" y="270"/>
                    <a:pt x="160" y="268"/>
                  </a:cubicBezTo>
                  <a:cubicBezTo>
                    <a:pt x="159" y="267"/>
                    <a:pt x="155" y="265"/>
                    <a:pt x="152" y="263"/>
                  </a:cubicBezTo>
                  <a:cubicBezTo>
                    <a:pt x="146" y="259"/>
                    <a:pt x="139" y="254"/>
                    <a:pt x="136" y="245"/>
                  </a:cubicBezTo>
                  <a:cubicBezTo>
                    <a:pt x="134" y="236"/>
                    <a:pt x="138" y="228"/>
                    <a:pt x="141" y="222"/>
                  </a:cubicBezTo>
                  <a:cubicBezTo>
                    <a:pt x="143" y="219"/>
                    <a:pt x="145" y="215"/>
                    <a:pt x="145" y="213"/>
                  </a:cubicBezTo>
                  <a:cubicBezTo>
                    <a:pt x="145" y="211"/>
                    <a:pt x="143" y="207"/>
                    <a:pt x="141" y="204"/>
                  </a:cubicBezTo>
                  <a:cubicBezTo>
                    <a:pt x="138" y="198"/>
                    <a:pt x="134" y="190"/>
                    <a:pt x="136" y="181"/>
                  </a:cubicBezTo>
                  <a:cubicBezTo>
                    <a:pt x="139" y="172"/>
                    <a:pt x="146" y="167"/>
                    <a:pt x="152" y="163"/>
                  </a:cubicBezTo>
                  <a:cubicBezTo>
                    <a:pt x="155" y="161"/>
                    <a:pt x="159" y="159"/>
                    <a:pt x="160" y="158"/>
                  </a:cubicBezTo>
                  <a:cubicBezTo>
                    <a:pt x="160" y="156"/>
                    <a:pt x="161" y="152"/>
                    <a:pt x="161" y="148"/>
                  </a:cubicBezTo>
                  <a:cubicBezTo>
                    <a:pt x="161" y="141"/>
                    <a:pt x="162" y="132"/>
                    <a:pt x="168" y="126"/>
                  </a:cubicBezTo>
                  <a:cubicBezTo>
                    <a:pt x="175" y="119"/>
                    <a:pt x="184" y="119"/>
                    <a:pt x="191" y="118"/>
                  </a:cubicBezTo>
                  <a:cubicBezTo>
                    <a:pt x="194" y="118"/>
                    <a:pt x="199" y="118"/>
                    <a:pt x="200" y="117"/>
                  </a:cubicBezTo>
                  <a:cubicBezTo>
                    <a:pt x="202" y="116"/>
                    <a:pt x="204" y="112"/>
                    <a:pt x="206" y="110"/>
                  </a:cubicBezTo>
                  <a:cubicBezTo>
                    <a:pt x="210" y="104"/>
                    <a:pt x="215" y="96"/>
                    <a:pt x="224" y="93"/>
                  </a:cubicBezTo>
                  <a:cubicBezTo>
                    <a:pt x="232" y="91"/>
                    <a:pt x="240" y="95"/>
                    <a:pt x="247" y="99"/>
                  </a:cubicBezTo>
                  <a:cubicBezTo>
                    <a:pt x="250" y="100"/>
                    <a:pt x="254" y="102"/>
                    <a:pt x="256" y="102"/>
                  </a:cubicBezTo>
                  <a:cubicBezTo>
                    <a:pt x="257" y="102"/>
                    <a:pt x="262" y="100"/>
                    <a:pt x="264" y="99"/>
                  </a:cubicBezTo>
                  <a:cubicBezTo>
                    <a:pt x="271" y="95"/>
                    <a:pt x="279" y="91"/>
                    <a:pt x="288" y="93"/>
                  </a:cubicBezTo>
                  <a:cubicBezTo>
                    <a:pt x="297" y="96"/>
                    <a:pt x="302" y="104"/>
                    <a:pt x="306" y="110"/>
                  </a:cubicBezTo>
                  <a:cubicBezTo>
                    <a:pt x="307" y="112"/>
                    <a:pt x="310" y="116"/>
                    <a:pt x="311" y="117"/>
                  </a:cubicBezTo>
                  <a:cubicBezTo>
                    <a:pt x="313" y="118"/>
                    <a:pt x="317" y="118"/>
                    <a:pt x="320" y="118"/>
                  </a:cubicBezTo>
                  <a:cubicBezTo>
                    <a:pt x="328" y="119"/>
                    <a:pt x="337" y="119"/>
                    <a:pt x="343" y="126"/>
                  </a:cubicBezTo>
                  <a:cubicBezTo>
                    <a:pt x="350" y="132"/>
                    <a:pt x="350" y="141"/>
                    <a:pt x="351" y="148"/>
                  </a:cubicBezTo>
                  <a:cubicBezTo>
                    <a:pt x="351" y="152"/>
                    <a:pt x="351" y="156"/>
                    <a:pt x="352" y="158"/>
                  </a:cubicBezTo>
                  <a:cubicBezTo>
                    <a:pt x="353" y="159"/>
                    <a:pt x="356" y="161"/>
                    <a:pt x="359" y="163"/>
                  </a:cubicBezTo>
                  <a:cubicBezTo>
                    <a:pt x="365" y="167"/>
                    <a:pt x="373" y="172"/>
                    <a:pt x="375" y="181"/>
                  </a:cubicBezTo>
                  <a:cubicBezTo>
                    <a:pt x="378" y="190"/>
                    <a:pt x="373" y="198"/>
                    <a:pt x="370" y="204"/>
                  </a:cubicBezTo>
                  <a:cubicBezTo>
                    <a:pt x="369" y="207"/>
                    <a:pt x="367" y="211"/>
                    <a:pt x="367" y="213"/>
                  </a:cubicBezTo>
                  <a:cubicBezTo>
                    <a:pt x="367" y="215"/>
                    <a:pt x="369" y="219"/>
                    <a:pt x="370" y="222"/>
                  </a:cubicBezTo>
                  <a:cubicBezTo>
                    <a:pt x="373" y="228"/>
                    <a:pt x="378" y="236"/>
                    <a:pt x="375" y="24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sp>
        <p:nvSpPr>
          <p:cNvPr id="159" name="Rectangle: Rounded Corners 158">
            <a:extLst>
              <a:ext uri="{FF2B5EF4-FFF2-40B4-BE49-F238E27FC236}">
                <a16:creationId xmlns:a16="http://schemas.microsoft.com/office/drawing/2014/main" id="{BEB819F2-030F-4A6D-9C41-DA656EA031FF}"/>
              </a:ext>
            </a:extLst>
          </p:cNvPr>
          <p:cNvSpPr/>
          <p:nvPr/>
        </p:nvSpPr>
        <p:spPr>
          <a:xfrm>
            <a:off x="6499330" y="1634881"/>
            <a:ext cx="5269303" cy="717315"/>
          </a:xfrm>
          <a:prstGeom prst="roundRect">
            <a:avLst/>
          </a:prstGeom>
          <a:solidFill>
            <a:schemeClr val="bg1"/>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1" name="Group 160">
            <a:extLst>
              <a:ext uri="{FF2B5EF4-FFF2-40B4-BE49-F238E27FC236}">
                <a16:creationId xmlns:a16="http://schemas.microsoft.com/office/drawing/2014/main" id="{3CC3E105-6588-47E6-897B-076913ACDC77}"/>
              </a:ext>
            </a:extLst>
          </p:cNvPr>
          <p:cNvGrpSpPr/>
          <p:nvPr/>
        </p:nvGrpSpPr>
        <p:grpSpPr>
          <a:xfrm>
            <a:off x="7363000" y="1610800"/>
            <a:ext cx="3665088" cy="738664"/>
            <a:chOff x="8280145" y="706487"/>
            <a:chExt cx="3665088" cy="738664"/>
          </a:xfrm>
        </p:grpSpPr>
        <p:grpSp>
          <p:nvGrpSpPr>
            <p:cNvPr id="165" name="Group 4">
              <a:extLst>
                <a:ext uri="{FF2B5EF4-FFF2-40B4-BE49-F238E27FC236}">
                  <a16:creationId xmlns:a16="http://schemas.microsoft.com/office/drawing/2014/main" id="{C77F9662-2640-4629-A550-ED157C4AA2A2}"/>
                </a:ext>
              </a:extLst>
            </p:cNvPr>
            <p:cNvGrpSpPr>
              <a:grpSpLocks noChangeAspect="1"/>
            </p:cNvGrpSpPr>
            <p:nvPr/>
          </p:nvGrpSpPr>
          <p:grpSpPr bwMode="auto">
            <a:xfrm>
              <a:off x="8280145" y="796147"/>
              <a:ext cx="793929" cy="556634"/>
              <a:chOff x="3085" y="3680"/>
              <a:chExt cx="629" cy="441"/>
            </a:xfrm>
            <a:solidFill>
              <a:schemeClr val="bg1"/>
            </a:solidFill>
          </p:grpSpPr>
          <p:sp>
            <p:nvSpPr>
              <p:cNvPr id="176" name="Freeform 5">
                <a:extLst>
                  <a:ext uri="{FF2B5EF4-FFF2-40B4-BE49-F238E27FC236}">
                    <a16:creationId xmlns:a16="http://schemas.microsoft.com/office/drawing/2014/main" id="{4DBEA64F-7707-4F47-8C5C-A19CF971F536}"/>
                  </a:ext>
                </a:extLst>
              </p:cNvPr>
              <p:cNvSpPr>
                <a:spLocks noEditPoints="1"/>
              </p:cNvSpPr>
              <p:nvPr/>
            </p:nvSpPr>
            <p:spPr bwMode="auto">
              <a:xfrm>
                <a:off x="3085" y="3768"/>
                <a:ext cx="326" cy="326"/>
              </a:xfrm>
              <a:custGeom>
                <a:avLst/>
                <a:gdLst>
                  <a:gd name="T0" fmla="*/ 107 w 213"/>
                  <a:gd name="T1" fmla="*/ 0 h 213"/>
                  <a:gd name="T2" fmla="*/ 0 w 213"/>
                  <a:gd name="T3" fmla="*/ 106 h 213"/>
                  <a:gd name="T4" fmla="*/ 107 w 213"/>
                  <a:gd name="T5" fmla="*/ 213 h 213"/>
                  <a:gd name="T6" fmla="*/ 213 w 213"/>
                  <a:gd name="T7" fmla="*/ 106 h 213"/>
                  <a:gd name="T8" fmla="*/ 107 w 213"/>
                  <a:gd name="T9" fmla="*/ 0 h 213"/>
                  <a:gd name="T10" fmla="*/ 107 w 213"/>
                  <a:gd name="T11" fmla="*/ 204 h 213"/>
                  <a:gd name="T12" fmla="*/ 9 w 213"/>
                  <a:gd name="T13" fmla="*/ 106 h 213"/>
                  <a:gd name="T14" fmla="*/ 107 w 213"/>
                  <a:gd name="T15" fmla="*/ 9 h 213"/>
                  <a:gd name="T16" fmla="*/ 204 w 213"/>
                  <a:gd name="T17" fmla="*/ 106 h 213"/>
                  <a:gd name="T18" fmla="*/ 107 w 213"/>
                  <a:gd name="T19" fmla="*/ 204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13">
                    <a:moveTo>
                      <a:pt x="107" y="0"/>
                    </a:moveTo>
                    <a:cubicBezTo>
                      <a:pt x="48" y="0"/>
                      <a:pt x="0" y="48"/>
                      <a:pt x="0" y="106"/>
                    </a:cubicBezTo>
                    <a:cubicBezTo>
                      <a:pt x="0" y="165"/>
                      <a:pt x="48" y="213"/>
                      <a:pt x="107" y="213"/>
                    </a:cubicBezTo>
                    <a:cubicBezTo>
                      <a:pt x="165" y="213"/>
                      <a:pt x="213" y="165"/>
                      <a:pt x="213" y="106"/>
                    </a:cubicBezTo>
                    <a:cubicBezTo>
                      <a:pt x="213" y="48"/>
                      <a:pt x="165" y="0"/>
                      <a:pt x="107" y="0"/>
                    </a:cubicBezTo>
                    <a:close/>
                    <a:moveTo>
                      <a:pt x="107" y="204"/>
                    </a:moveTo>
                    <a:cubicBezTo>
                      <a:pt x="53" y="204"/>
                      <a:pt x="9" y="160"/>
                      <a:pt x="9" y="106"/>
                    </a:cubicBezTo>
                    <a:cubicBezTo>
                      <a:pt x="9" y="53"/>
                      <a:pt x="53" y="9"/>
                      <a:pt x="107" y="9"/>
                    </a:cubicBezTo>
                    <a:cubicBezTo>
                      <a:pt x="160" y="9"/>
                      <a:pt x="204" y="53"/>
                      <a:pt x="204" y="106"/>
                    </a:cubicBezTo>
                    <a:cubicBezTo>
                      <a:pt x="204" y="160"/>
                      <a:pt x="160" y="204"/>
                      <a:pt x="107"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7">
                <a:extLst>
                  <a:ext uri="{FF2B5EF4-FFF2-40B4-BE49-F238E27FC236}">
                    <a16:creationId xmlns:a16="http://schemas.microsoft.com/office/drawing/2014/main" id="{7E16238D-8F62-4AB3-B64B-0D5DEAB5BB69}"/>
                  </a:ext>
                </a:extLst>
              </p:cNvPr>
              <p:cNvSpPr>
                <a:spLocks/>
              </p:cNvSpPr>
              <p:nvPr/>
            </p:nvSpPr>
            <p:spPr bwMode="auto">
              <a:xfrm flipV="1">
                <a:off x="3160" y="3942"/>
                <a:ext cx="207" cy="36"/>
              </a:xfrm>
              <a:custGeom>
                <a:avLst/>
                <a:gdLst>
                  <a:gd name="T0" fmla="*/ 9 w 19"/>
                  <a:gd name="T1" fmla="*/ 3 h 22"/>
                  <a:gd name="T2" fmla="*/ 3 w 19"/>
                  <a:gd name="T3" fmla="*/ 2 h 22"/>
                  <a:gd name="T4" fmla="*/ 1 w 19"/>
                  <a:gd name="T5" fmla="*/ 8 h 22"/>
                  <a:gd name="T6" fmla="*/ 11 w 19"/>
                  <a:gd name="T7" fmla="*/ 20 h 22"/>
                  <a:gd name="T8" fmla="*/ 14 w 19"/>
                  <a:gd name="T9" fmla="*/ 22 h 22"/>
                  <a:gd name="T10" fmla="*/ 18 w 19"/>
                  <a:gd name="T11" fmla="*/ 20 h 22"/>
                  <a:gd name="T12" fmla="*/ 18 w 19"/>
                  <a:gd name="T13" fmla="*/ 14 h 22"/>
                  <a:gd name="T14" fmla="*/ 9 w 19"/>
                  <a:gd name="T15" fmla="*/ 3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2">
                    <a:moveTo>
                      <a:pt x="9" y="3"/>
                    </a:moveTo>
                    <a:cubicBezTo>
                      <a:pt x="7" y="1"/>
                      <a:pt x="5" y="0"/>
                      <a:pt x="3" y="2"/>
                    </a:cubicBezTo>
                    <a:cubicBezTo>
                      <a:pt x="0" y="3"/>
                      <a:pt x="0" y="6"/>
                      <a:pt x="1" y="8"/>
                    </a:cubicBezTo>
                    <a:cubicBezTo>
                      <a:pt x="4" y="12"/>
                      <a:pt x="7" y="17"/>
                      <a:pt x="11" y="20"/>
                    </a:cubicBezTo>
                    <a:cubicBezTo>
                      <a:pt x="12" y="21"/>
                      <a:pt x="13" y="22"/>
                      <a:pt x="14" y="22"/>
                    </a:cubicBezTo>
                    <a:cubicBezTo>
                      <a:pt x="16" y="22"/>
                      <a:pt x="17" y="21"/>
                      <a:pt x="18" y="20"/>
                    </a:cubicBezTo>
                    <a:cubicBezTo>
                      <a:pt x="19" y="19"/>
                      <a:pt x="19" y="16"/>
                      <a:pt x="18" y="14"/>
                    </a:cubicBezTo>
                    <a:cubicBezTo>
                      <a:pt x="14" y="11"/>
                      <a:pt x="11" y="7"/>
                      <a:pt x="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Freeform 8">
                <a:extLst>
                  <a:ext uri="{FF2B5EF4-FFF2-40B4-BE49-F238E27FC236}">
                    <a16:creationId xmlns:a16="http://schemas.microsoft.com/office/drawing/2014/main" id="{53735C96-B024-463B-8BE1-B534889DD9C6}"/>
                  </a:ext>
                </a:extLst>
              </p:cNvPr>
              <p:cNvSpPr>
                <a:spLocks/>
              </p:cNvSpPr>
              <p:nvPr/>
            </p:nvSpPr>
            <p:spPr bwMode="auto">
              <a:xfrm>
                <a:off x="3194" y="4011"/>
                <a:ext cx="47" cy="26"/>
              </a:xfrm>
              <a:custGeom>
                <a:avLst/>
                <a:gdLst>
                  <a:gd name="T0" fmla="*/ 27 w 31"/>
                  <a:gd name="T1" fmla="*/ 8 h 17"/>
                  <a:gd name="T2" fmla="*/ 25 w 31"/>
                  <a:gd name="T3" fmla="*/ 8 h 17"/>
                  <a:gd name="T4" fmla="*/ 25 w 31"/>
                  <a:gd name="T5" fmla="*/ 8 h 17"/>
                  <a:gd name="T6" fmla="*/ 8 w 31"/>
                  <a:gd name="T7" fmla="*/ 1 h 17"/>
                  <a:gd name="T8" fmla="*/ 1 w 31"/>
                  <a:gd name="T9" fmla="*/ 3 h 17"/>
                  <a:gd name="T10" fmla="*/ 3 w 31"/>
                  <a:gd name="T11" fmla="*/ 9 h 17"/>
                  <a:gd name="T12" fmla="*/ 23 w 31"/>
                  <a:gd name="T13" fmla="*/ 16 h 17"/>
                  <a:gd name="T14" fmla="*/ 23 w 31"/>
                  <a:gd name="T15" fmla="*/ 16 h 17"/>
                  <a:gd name="T16" fmla="*/ 25 w 31"/>
                  <a:gd name="T17" fmla="*/ 17 h 17"/>
                  <a:gd name="T18" fmla="*/ 26 w 31"/>
                  <a:gd name="T19" fmla="*/ 17 h 17"/>
                  <a:gd name="T20" fmla="*/ 30 w 31"/>
                  <a:gd name="T21" fmla="*/ 13 h 17"/>
                  <a:gd name="T22" fmla="*/ 27 w 31"/>
                  <a:gd name="T2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17">
                    <a:moveTo>
                      <a:pt x="27" y="8"/>
                    </a:moveTo>
                    <a:cubicBezTo>
                      <a:pt x="26" y="8"/>
                      <a:pt x="25" y="8"/>
                      <a:pt x="25" y="8"/>
                    </a:cubicBezTo>
                    <a:cubicBezTo>
                      <a:pt x="25" y="8"/>
                      <a:pt x="25" y="8"/>
                      <a:pt x="25" y="8"/>
                    </a:cubicBezTo>
                    <a:cubicBezTo>
                      <a:pt x="19" y="6"/>
                      <a:pt x="13" y="4"/>
                      <a:pt x="8" y="1"/>
                    </a:cubicBezTo>
                    <a:cubicBezTo>
                      <a:pt x="5" y="0"/>
                      <a:pt x="3" y="1"/>
                      <a:pt x="1" y="3"/>
                    </a:cubicBezTo>
                    <a:cubicBezTo>
                      <a:pt x="0" y="5"/>
                      <a:pt x="1" y="8"/>
                      <a:pt x="3" y="9"/>
                    </a:cubicBezTo>
                    <a:cubicBezTo>
                      <a:pt x="9" y="12"/>
                      <a:pt x="16" y="15"/>
                      <a:pt x="23" y="16"/>
                    </a:cubicBezTo>
                    <a:cubicBezTo>
                      <a:pt x="23" y="16"/>
                      <a:pt x="23" y="16"/>
                      <a:pt x="23" y="16"/>
                    </a:cubicBezTo>
                    <a:cubicBezTo>
                      <a:pt x="23" y="17"/>
                      <a:pt x="24" y="17"/>
                      <a:pt x="25" y="17"/>
                    </a:cubicBezTo>
                    <a:cubicBezTo>
                      <a:pt x="25" y="17"/>
                      <a:pt x="26" y="17"/>
                      <a:pt x="26" y="17"/>
                    </a:cubicBezTo>
                    <a:cubicBezTo>
                      <a:pt x="28" y="17"/>
                      <a:pt x="30" y="15"/>
                      <a:pt x="30" y="13"/>
                    </a:cubicBezTo>
                    <a:cubicBezTo>
                      <a:pt x="31" y="11"/>
                      <a:pt x="29" y="9"/>
                      <a:pt x="2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9">
                <a:extLst>
                  <a:ext uri="{FF2B5EF4-FFF2-40B4-BE49-F238E27FC236}">
                    <a16:creationId xmlns:a16="http://schemas.microsoft.com/office/drawing/2014/main" id="{241E9395-422B-4832-B6F7-C73064EBB579}"/>
                  </a:ext>
                </a:extLst>
              </p:cNvPr>
              <p:cNvSpPr>
                <a:spLocks/>
              </p:cNvSpPr>
              <p:nvPr/>
            </p:nvSpPr>
            <p:spPr bwMode="auto">
              <a:xfrm>
                <a:off x="3250" y="4016"/>
                <a:ext cx="48" cy="23"/>
              </a:xfrm>
              <a:custGeom>
                <a:avLst/>
                <a:gdLst>
                  <a:gd name="T0" fmla="*/ 24 w 31"/>
                  <a:gd name="T1" fmla="*/ 1 h 15"/>
                  <a:gd name="T2" fmla="*/ 4 w 31"/>
                  <a:gd name="T3" fmla="*/ 6 h 15"/>
                  <a:gd name="T4" fmla="*/ 0 w 31"/>
                  <a:gd name="T5" fmla="*/ 11 h 15"/>
                  <a:gd name="T6" fmla="*/ 4 w 31"/>
                  <a:gd name="T7" fmla="*/ 15 h 15"/>
                  <a:gd name="T8" fmla="*/ 4 w 31"/>
                  <a:gd name="T9" fmla="*/ 15 h 15"/>
                  <a:gd name="T10" fmla="*/ 28 w 31"/>
                  <a:gd name="T11" fmla="*/ 9 h 15"/>
                  <a:gd name="T12" fmla="*/ 30 w 31"/>
                  <a:gd name="T13" fmla="*/ 4 h 15"/>
                  <a:gd name="T14" fmla="*/ 24 w 31"/>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5">
                    <a:moveTo>
                      <a:pt x="24" y="1"/>
                    </a:moveTo>
                    <a:cubicBezTo>
                      <a:pt x="18" y="4"/>
                      <a:pt x="11" y="6"/>
                      <a:pt x="4" y="6"/>
                    </a:cubicBezTo>
                    <a:cubicBezTo>
                      <a:pt x="1" y="6"/>
                      <a:pt x="0" y="8"/>
                      <a:pt x="0" y="11"/>
                    </a:cubicBezTo>
                    <a:cubicBezTo>
                      <a:pt x="0" y="13"/>
                      <a:pt x="2" y="15"/>
                      <a:pt x="4" y="15"/>
                    </a:cubicBezTo>
                    <a:cubicBezTo>
                      <a:pt x="4" y="15"/>
                      <a:pt x="4" y="15"/>
                      <a:pt x="4" y="15"/>
                    </a:cubicBezTo>
                    <a:cubicBezTo>
                      <a:pt x="12" y="14"/>
                      <a:pt x="20" y="13"/>
                      <a:pt x="28" y="9"/>
                    </a:cubicBezTo>
                    <a:cubicBezTo>
                      <a:pt x="30" y="8"/>
                      <a:pt x="31" y="6"/>
                      <a:pt x="30" y="4"/>
                    </a:cubicBezTo>
                    <a:cubicBezTo>
                      <a:pt x="29" y="1"/>
                      <a:pt x="27" y="0"/>
                      <a:pt x="2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1" name="Freeform 10">
                <a:extLst>
                  <a:ext uri="{FF2B5EF4-FFF2-40B4-BE49-F238E27FC236}">
                    <a16:creationId xmlns:a16="http://schemas.microsoft.com/office/drawing/2014/main" id="{BC66EEC9-F248-4622-9A46-1ED4935FBA6A}"/>
                  </a:ext>
                </a:extLst>
              </p:cNvPr>
              <p:cNvSpPr>
                <a:spLocks/>
              </p:cNvSpPr>
              <p:nvPr/>
            </p:nvSpPr>
            <p:spPr bwMode="auto">
              <a:xfrm>
                <a:off x="3304" y="3985"/>
                <a:ext cx="34" cy="34"/>
              </a:xfrm>
              <a:custGeom>
                <a:avLst/>
                <a:gdLst>
                  <a:gd name="T0" fmla="*/ 19 w 22"/>
                  <a:gd name="T1" fmla="*/ 2 h 22"/>
                  <a:gd name="T2" fmla="*/ 13 w 22"/>
                  <a:gd name="T3" fmla="*/ 3 h 22"/>
                  <a:gd name="T4" fmla="*/ 8 w 22"/>
                  <a:gd name="T5" fmla="*/ 8 h 22"/>
                  <a:gd name="T6" fmla="*/ 2 w 22"/>
                  <a:gd name="T7" fmla="*/ 14 h 22"/>
                  <a:gd name="T8" fmla="*/ 1 w 22"/>
                  <a:gd name="T9" fmla="*/ 20 h 22"/>
                  <a:gd name="T10" fmla="*/ 5 w 22"/>
                  <a:gd name="T11" fmla="*/ 22 h 22"/>
                  <a:gd name="T12" fmla="*/ 8 w 22"/>
                  <a:gd name="T13" fmla="*/ 21 h 22"/>
                  <a:gd name="T14" fmla="*/ 15 w 22"/>
                  <a:gd name="T15" fmla="*/ 14 h 22"/>
                  <a:gd name="T16" fmla="*/ 20 w 22"/>
                  <a:gd name="T17" fmla="*/ 8 h 22"/>
                  <a:gd name="T18" fmla="*/ 19 w 22"/>
                  <a:gd name="T1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9" y="2"/>
                    </a:moveTo>
                    <a:cubicBezTo>
                      <a:pt x="17" y="0"/>
                      <a:pt x="14" y="1"/>
                      <a:pt x="13" y="3"/>
                    </a:cubicBezTo>
                    <a:cubicBezTo>
                      <a:pt x="12" y="5"/>
                      <a:pt x="10" y="7"/>
                      <a:pt x="8" y="8"/>
                    </a:cubicBezTo>
                    <a:cubicBezTo>
                      <a:pt x="6" y="10"/>
                      <a:pt x="4" y="12"/>
                      <a:pt x="2" y="14"/>
                    </a:cubicBezTo>
                    <a:cubicBezTo>
                      <a:pt x="0" y="15"/>
                      <a:pt x="0" y="18"/>
                      <a:pt x="1" y="20"/>
                    </a:cubicBezTo>
                    <a:cubicBezTo>
                      <a:pt x="2" y="21"/>
                      <a:pt x="4" y="22"/>
                      <a:pt x="5" y="22"/>
                    </a:cubicBezTo>
                    <a:cubicBezTo>
                      <a:pt x="6" y="22"/>
                      <a:pt x="7" y="21"/>
                      <a:pt x="8" y="21"/>
                    </a:cubicBezTo>
                    <a:cubicBezTo>
                      <a:pt x="10" y="19"/>
                      <a:pt x="12" y="17"/>
                      <a:pt x="15" y="14"/>
                    </a:cubicBezTo>
                    <a:cubicBezTo>
                      <a:pt x="17" y="13"/>
                      <a:pt x="18" y="10"/>
                      <a:pt x="20" y="8"/>
                    </a:cubicBezTo>
                    <a:cubicBezTo>
                      <a:pt x="22" y="6"/>
                      <a:pt x="21" y="3"/>
                      <a:pt x="1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11">
                <a:extLst>
                  <a:ext uri="{FF2B5EF4-FFF2-40B4-BE49-F238E27FC236}">
                    <a16:creationId xmlns:a16="http://schemas.microsoft.com/office/drawing/2014/main" id="{4560566E-C46C-4090-B5FB-3FE3E4DE88DB}"/>
                  </a:ext>
                </a:extLst>
              </p:cNvPr>
              <p:cNvSpPr>
                <a:spLocks/>
              </p:cNvSpPr>
              <p:nvPr/>
            </p:nvSpPr>
            <p:spPr bwMode="auto">
              <a:xfrm>
                <a:off x="3333" y="3944"/>
                <a:ext cx="23" cy="38"/>
              </a:xfrm>
              <a:custGeom>
                <a:avLst/>
                <a:gdLst>
                  <a:gd name="T0" fmla="*/ 11 w 15"/>
                  <a:gd name="T1" fmla="*/ 0 h 25"/>
                  <a:gd name="T2" fmla="*/ 5 w 15"/>
                  <a:gd name="T3" fmla="*/ 4 h 25"/>
                  <a:gd name="T4" fmla="*/ 1 w 15"/>
                  <a:gd name="T5" fmla="*/ 19 h 25"/>
                  <a:gd name="T6" fmla="*/ 3 w 15"/>
                  <a:gd name="T7" fmla="*/ 25 h 25"/>
                  <a:gd name="T8" fmla="*/ 5 w 15"/>
                  <a:gd name="T9" fmla="*/ 25 h 25"/>
                  <a:gd name="T10" fmla="*/ 9 w 15"/>
                  <a:gd name="T11" fmla="*/ 23 h 25"/>
                  <a:gd name="T12" fmla="*/ 14 w 15"/>
                  <a:gd name="T13" fmla="*/ 6 h 25"/>
                  <a:gd name="T14" fmla="*/ 11 w 15"/>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25">
                    <a:moveTo>
                      <a:pt x="11" y="0"/>
                    </a:moveTo>
                    <a:cubicBezTo>
                      <a:pt x="8" y="0"/>
                      <a:pt x="6" y="2"/>
                      <a:pt x="5" y="4"/>
                    </a:cubicBezTo>
                    <a:cubicBezTo>
                      <a:pt x="4" y="9"/>
                      <a:pt x="3" y="14"/>
                      <a:pt x="1" y="19"/>
                    </a:cubicBezTo>
                    <a:cubicBezTo>
                      <a:pt x="0" y="21"/>
                      <a:pt x="1" y="24"/>
                      <a:pt x="3" y="25"/>
                    </a:cubicBezTo>
                    <a:cubicBezTo>
                      <a:pt x="3" y="25"/>
                      <a:pt x="4" y="25"/>
                      <a:pt x="5" y="25"/>
                    </a:cubicBezTo>
                    <a:cubicBezTo>
                      <a:pt x="6" y="25"/>
                      <a:pt x="8" y="24"/>
                      <a:pt x="9" y="23"/>
                    </a:cubicBezTo>
                    <a:cubicBezTo>
                      <a:pt x="11" y="17"/>
                      <a:pt x="13" y="12"/>
                      <a:pt x="14" y="6"/>
                    </a:cubicBezTo>
                    <a:cubicBezTo>
                      <a:pt x="15" y="3"/>
                      <a:pt x="13" y="1"/>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Freeform 12">
                <a:extLst>
                  <a:ext uri="{FF2B5EF4-FFF2-40B4-BE49-F238E27FC236}">
                    <a16:creationId xmlns:a16="http://schemas.microsoft.com/office/drawing/2014/main" id="{CFAB3B71-8FBD-4BBB-B756-62C3016320AD}"/>
                  </a:ext>
                </a:extLst>
              </p:cNvPr>
              <p:cNvSpPr>
                <a:spLocks/>
              </p:cNvSpPr>
              <p:nvPr/>
            </p:nvSpPr>
            <p:spPr bwMode="auto">
              <a:xfrm>
                <a:off x="3168" y="3680"/>
                <a:ext cx="546" cy="441"/>
              </a:xfrm>
              <a:custGeom>
                <a:avLst/>
                <a:gdLst>
                  <a:gd name="T0" fmla="*/ 55 w 123"/>
                  <a:gd name="T1" fmla="*/ 9 h 67"/>
                  <a:gd name="T2" fmla="*/ 96 w 123"/>
                  <a:gd name="T3" fmla="*/ 27 h 67"/>
                  <a:gd name="T4" fmla="*/ 114 w 123"/>
                  <a:gd name="T5" fmla="*/ 63 h 67"/>
                  <a:gd name="T6" fmla="*/ 119 w 123"/>
                  <a:gd name="T7" fmla="*/ 67 h 67"/>
                  <a:gd name="T8" fmla="*/ 119 w 123"/>
                  <a:gd name="T9" fmla="*/ 67 h 67"/>
                  <a:gd name="T10" fmla="*/ 123 w 123"/>
                  <a:gd name="T11" fmla="*/ 62 h 67"/>
                  <a:gd name="T12" fmla="*/ 103 w 123"/>
                  <a:gd name="T13" fmla="*/ 20 h 67"/>
                  <a:gd name="T14" fmla="*/ 54 w 123"/>
                  <a:gd name="T15" fmla="*/ 0 h 67"/>
                  <a:gd name="T16" fmla="*/ 11 w 123"/>
                  <a:gd name="T17" fmla="*/ 16 h 67"/>
                  <a:gd name="T18" fmla="*/ 13 w 123"/>
                  <a:gd name="T19" fmla="*/ 5 h 67"/>
                  <a:gd name="T20" fmla="*/ 9 w 123"/>
                  <a:gd name="T21" fmla="*/ 0 h 67"/>
                  <a:gd name="T22" fmla="*/ 4 w 123"/>
                  <a:gd name="T23" fmla="*/ 4 h 67"/>
                  <a:gd name="T24" fmla="*/ 0 w 123"/>
                  <a:gd name="T25" fmla="*/ 27 h 67"/>
                  <a:gd name="T26" fmla="*/ 1 w 123"/>
                  <a:gd name="T27" fmla="*/ 31 h 67"/>
                  <a:gd name="T28" fmla="*/ 5 w 123"/>
                  <a:gd name="T29" fmla="*/ 32 h 67"/>
                  <a:gd name="T30" fmla="*/ 29 w 123"/>
                  <a:gd name="T31" fmla="*/ 33 h 67"/>
                  <a:gd name="T32" fmla="*/ 29 w 123"/>
                  <a:gd name="T33" fmla="*/ 33 h 67"/>
                  <a:gd name="T34" fmla="*/ 34 w 123"/>
                  <a:gd name="T35" fmla="*/ 28 h 67"/>
                  <a:gd name="T36" fmla="*/ 29 w 123"/>
                  <a:gd name="T37" fmla="*/ 24 h 67"/>
                  <a:gd name="T38" fmla="*/ 16 w 123"/>
                  <a:gd name="T39" fmla="*/ 23 h 67"/>
                  <a:gd name="T40" fmla="*/ 54 w 123"/>
                  <a:gd name="T41" fmla="*/ 9 h 67"/>
                  <a:gd name="T42" fmla="*/ 55 w 123"/>
                  <a:gd name="T43" fmla="*/ 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67">
                    <a:moveTo>
                      <a:pt x="55" y="9"/>
                    </a:moveTo>
                    <a:cubicBezTo>
                      <a:pt x="70" y="9"/>
                      <a:pt x="85" y="15"/>
                      <a:pt x="96" y="27"/>
                    </a:cubicBezTo>
                    <a:cubicBezTo>
                      <a:pt x="106" y="36"/>
                      <a:pt x="113" y="49"/>
                      <a:pt x="114" y="63"/>
                    </a:cubicBezTo>
                    <a:cubicBezTo>
                      <a:pt x="114" y="66"/>
                      <a:pt x="116" y="67"/>
                      <a:pt x="119" y="67"/>
                    </a:cubicBezTo>
                    <a:cubicBezTo>
                      <a:pt x="119" y="67"/>
                      <a:pt x="119" y="67"/>
                      <a:pt x="119" y="67"/>
                    </a:cubicBezTo>
                    <a:cubicBezTo>
                      <a:pt x="121" y="67"/>
                      <a:pt x="123" y="65"/>
                      <a:pt x="123" y="62"/>
                    </a:cubicBezTo>
                    <a:cubicBezTo>
                      <a:pt x="121" y="46"/>
                      <a:pt x="114" y="31"/>
                      <a:pt x="103" y="20"/>
                    </a:cubicBezTo>
                    <a:cubicBezTo>
                      <a:pt x="90" y="7"/>
                      <a:pt x="72" y="0"/>
                      <a:pt x="54" y="0"/>
                    </a:cubicBezTo>
                    <a:cubicBezTo>
                      <a:pt x="38" y="1"/>
                      <a:pt x="23" y="6"/>
                      <a:pt x="11" y="16"/>
                    </a:cubicBezTo>
                    <a:cubicBezTo>
                      <a:pt x="13" y="5"/>
                      <a:pt x="13" y="5"/>
                      <a:pt x="13" y="5"/>
                    </a:cubicBezTo>
                    <a:cubicBezTo>
                      <a:pt x="13" y="3"/>
                      <a:pt x="12" y="1"/>
                      <a:pt x="9" y="0"/>
                    </a:cubicBezTo>
                    <a:cubicBezTo>
                      <a:pt x="7" y="0"/>
                      <a:pt x="5" y="1"/>
                      <a:pt x="4" y="4"/>
                    </a:cubicBezTo>
                    <a:cubicBezTo>
                      <a:pt x="0" y="27"/>
                      <a:pt x="0" y="27"/>
                      <a:pt x="0" y="27"/>
                    </a:cubicBezTo>
                    <a:cubicBezTo>
                      <a:pt x="0" y="28"/>
                      <a:pt x="0" y="30"/>
                      <a:pt x="1" y="31"/>
                    </a:cubicBezTo>
                    <a:cubicBezTo>
                      <a:pt x="2" y="32"/>
                      <a:pt x="3" y="32"/>
                      <a:pt x="5" y="32"/>
                    </a:cubicBezTo>
                    <a:cubicBezTo>
                      <a:pt x="29" y="33"/>
                      <a:pt x="29" y="33"/>
                      <a:pt x="29" y="33"/>
                    </a:cubicBezTo>
                    <a:cubicBezTo>
                      <a:pt x="29" y="33"/>
                      <a:pt x="29" y="33"/>
                      <a:pt x="29" y="33"/>
                    </a:cubicBezTo>
                    <a:cubicBezTo>
                      <a:pt x="32" y="33"/>
                      <a:pt x="34" y="31"/>
                      <a:pt x="34" y="28"/>
                    </a:cubicBezTo>
                    <a:cubicBezTo>
                      <a:pt x="34" y="26"/>
                      <a:pt x="32" y="24"/>
                      <a:pt x="29" y="24"/>
                    </a:cubicBezTo>
                    <a:cubicBezTo>
                      <a:pt x="16" y="23"/>
                      <a:pt x="16" y="23"/>
                      <a:pt x="16" y="23"/>
                    </a:cubicBezTo>
                    <a:cubicBezTo>
                      <a:pt x="27" y="14"/>
                      <a:pt x="40" y="9"/>
                      <a:pt x="54" y="9"/>
                    </a:cubicBezTo>
                    <a:cubicBezTo>
                      <a:pt x="54" y="9"/>
                      <a:pt x="54" y="9"/>
                      <a:pt x="5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68" name="Rectangle 167">
              <a:extLst>
                <a:ext uri="{FF2B5EF4-FFF2-40B4-BE49-F238E27FC236}">
                  <a16:creationId xmlns:a16="http://schemas.microsoft.com/office/drawing/2014/main" id="{41E29C40-1E71-45C1-B889-B2383654B75B}"/>
                </a:ext>
              </a:extLst>
            </p:cNvPr>
            <p:cNvSpPr/>
            <p:nvPr/>
          </p:nvSpPr>
          <p:spPr>
            <a:xfrm>
              <a:off x="8691625" y="706487"/>
              <a:ext cx="3253608" cy="738664"/>
            </a:xfrm>
            <a:prstGeom prst="rect">
              <a:avLst/>
            </a:prstGeom>
          </p:spPr>
          <p:txBody>
            <a:bodyPr wrap="square" anchor="ctr">
              <a:spAutoFit/>
            </a:bodyPr>
            <a:lstStyle/>
            <a:p>
              <a:pPr lvl="0" algn="ctr">
                <a:buSzPct val="100000"/>
              </a:pPr>
              <a:r>
                <a:rPr lang="en-GB" sz="1400" b="1" dirty="0">
                  <a:ea typeface="Open Sans" panose="020B0606030504020204" pitchFamily="34" charset="0"/>
                  <a:cs typeface="Open Sans" panose="020B0606030504020204" pitchFamily="34" charset="0"/>
                </a:rPr>
                <a:t>DevOps Engineer Associate Architect or Developer Background</a:t>
              </a:r>
            </a:p>
          </p:txBody>
        </p:sp>
      </p:grpSp>
      <p:pic>
        <p:nvPicPr>
          <p:cNvPr id="185" name="Graphic 184" descr="Single gear">
            <a:extLst>
              <a:ext uri="{FF2B5EF4-FFF2-40B4-BE49-F238E27FC236}">
                <a16:creationId xmlns:a16="http://schemas.microsoft.com/office/drawing/2014/main" id="{136F768E-7E34-44EF-9E2F-A465ABE7B0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72223" y="1697470"/>
            <a:ext cx="671410" cy="671410"/>
          </a:xfrm>
          <a:prstGeom prst="rect">
            <a:avLst/>
          </a:prstGeom>
        </p:spPr>
      </p:pic>
      <p:sp>
        <p:nvSpPr>
          <p:cNvPr id="186" name="Isosceles Triangle 185">
            <a:extLst>
              <a:ext uri="{FF2B5EF4-FFF2-40B4-BE49-F238E27FC236}">
                <a16:creationId xmlns:a16="http://schemas.microsoft.com/office/drawing/2014/main" id="{51113358-D59D-43D2-A770-04D3F4486746}"/>
              </a:ext>
            </a:extLst>
          </p:cNvPr>
          <p:cNvSpPr/>
          <p:nvPr/>
        </p:nvSpPr>
        <p:spPr bwMode="gray">
          <a:xfrm rot="10800000">
            <a:off x="8929626" y="2357150"/>
            <a:ext cx="241564" cy="142667"/>
          </a:xfrm>
          <a:prstGeom prst="triangle">
            <a:avLst/>
          </a:prstGeom>
          <a:solidFill>
            <a:schemeClr val="tx2">
              <a:lumMod val="5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p>
        </p:txBody>
      </p:sp>
      <p:sp>
        <p:nvSpPr>
          <p:cNvPr id="188" name="Rectangle 187">
            <a:extLst>
              <a:ext uri="{FF2B5EF4-FFF2-40B4-BE49-F238E27FC236}">
                <a16:creationId xmlns:a16="http://schemas.microsoft.com/office/drawing/2014/main" id="{AB55ACFD-4463-48BC-8542-5A232093C2DA}"/>
              </a:ext>
            </a:extLst>
          </p:cNvPr>
          <p:cNvSpPr/>
          <p:nvPr/>
        </p:nvSpPr>
        <p:spPr bwMode="gray">
          <a:xfrm>
            <a:off x="4082186" y="4876829"/>
            <a:ext cx="1509084" cy="674188"/>
          </a:xfrm>
          <a:prstGeom prst="rect">
            <a:avLst/>
          </a:prstGeom>
          <a:noFill/>
          <a:ln w="19050" algn="ctr">
            <a:solidFill>
              <a:schemeClr val="tx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800" b="1" dirty="0">
              <a:solidFill>
                <a:schemeClr val="bg1"/>
              </a:solidFill>
            </a:endParaRPr>
          </a:p>
        </p:txBody>
      </p:sp>
      <p:sp>
        <p:nvSpPr>
          <p:cNvPr id="189" name="Rectangle 188">
            <a:extLst>
              <a:ext uri="{FF2B5EF4-FFF2-40B4-BE49-F238E27FC236}">
                <a16:creationId xmlns:a16="http://schemas.microsoft.com/office/drawing/2014/main" id="{C4903CBB-98F7-41E3-BCC1-087561500514}"/>
              </a:ext>
            </a:extLst>
          </p:cNvPr>
          <p:cNvSpPr/>
          <p:nvPr/>
        </p:nvSpPr>
        <p:spPr bwMode="gray">
          <a:xfrm>
            <a:off x="4424003" y="4953447"/>
            <a:ext cx="1065953" cy="531763"/>
          </a:xfrm>
          <a:prstGeom prst="rect">
            <a:avLst/>
          </a:prstGeom>
          <a:noFill/>
          <a:ln w="19050" algn="ctr">
            <a:noFill/>
            <a:miter lim="800000"/>
            <a:headEnd/>
            <a:tailEnd/>
          </a:ln>
          <a:effectLst/>
        </p:spPr>
        <p:txBody>
          <a:bodyPr wrap="square" lIns="45720" tIns="0" rIns="0" bIns="0" rtlCol="0" anchor="ctr"/>
          <a:lstStyle/>
          <a:p>
            <a:pPr>
              <a:spcBef>
                <a:spcPts val="600"/>
              </a:spcBef>
              <a:spcAft>
                <a:spcPts val="1200"/>
              </a:spcAft>
              <a:buSzPct val="100000"/>
            </a:pPr>
            <a:r>
              <a:rPr lang="en-GB" sz="800" dirty="0">
                <a:ea typeface="Open Sans" panose="020B0606030504020204" pitchFamily="34" charset="0"/>
                <a:cs typeface="Open Sans" panose="020B0606030504020204" pitchFamily="34" charset="0"/>
              </a:rPr>
              <a:t>HashiCorp Security Automation Certification</a:t>
            </a:r>
          </a:p>
        </p:txBody>
      </p:sp>
      <p:grpSp>
        <p:nvGrpSpPr>
          <p:cNvPr id="190" name="Education_Fill_14">
            <a:extLst>
              <a:ext uri="{FF2B5EF4-FFF2-40B4-BE49-F238E27FC236}">
                <a16:creationId xmlns:a16="http://schemas.microsoft.com/office/drawing/2014/main" id="{1DB3DE4A-7535-4E39-AA42-0A6798573722}"/>
              </a:ext>
            </a:extLst>
          </p:cNvPr>
          <p:cNvGrpSpPr>
            <a:grpSpLocks noChangeAspect="1"/>
          </p:cNvGrpSpPr>
          <p:nvPr/>
        </p:nvGrpSpPr>
        <p:grpSpPr bwMode="auto">
          <a:xfrm>
            <a:off x="4152955" y="5074858"/>
            <a:ext cx="279403" cy="279397"/>
            <a:chOff x="6210" y="2696"/>
            <a:chExt cx="340" cy="340"/>
          </a:xfrm>
          <a:solidFill>
            <a:srgbClr val="75787B"/>
          </a:solidFill>
        </p:grpSpPr>
        <p:sp>
          <p:nvSpPr>
            <p:cNvPr id="192" name="Freeform 682">
              <a:extLst>
                <a:ext uri="{FF2B5EF4-FFF2-40B4-BE49-F238E27FC236}">
                  <a16:creationId xmlns:a16="http://schemas.microsoft.com/office/drawing/2014/main" id="{32B87AB4-1579-4B05-BEFB-033B6BA7FE21}"/>
                </a:ext>
              </a:extLst>
            </p:cNvPr>
            <p:cNvSpPr>
              <a:spLocks/>
            </p:cNvSpPr>
            <p:nvPr/>
          </p:nvSpPr>
          <p:spPr bwMode="auto">
            <a:xfrm>
              <a:off x="6351" y="2911"/>
              <a:ext cx="57" cy="49"/>
            </a:xfrm>
            <a:custGeom>
              <a:avLst/>
              <a:gdLst>
                <a:gd name="T0" fmla="*/ 51 w 85"/>
                <a:gd name="T1" fmla="*/ 3 h 73"/>
                <a:gd name="T2" fmla="*/ 43 w 85"/>
                <a:gd name="T3" fmla="*/ 0 h 73"/>
                <a:gd name="T4" fmla="*/ 34 w 85"/>
                <a:gd name="T5" fmla="*/ 3 h 73"/>
                <a:gd name="T6" fmla="*/ 16 w 85"/>
                <a:gd name="T7" fmla="*/ 9 h 73"/>
                <a:gd name="T8" fmla="*/ 11 w 85"/>
                <a:gd name="T9" fmla="*/ 9 h 73"/>
                <a:gd name="T10" fmla="*/ 0 w 85"/>
                <a:gd name="T11" fmla="*/ 2 h 73"/>
                <a:gd name="T12" fmla="*/ 0 w 85"/>
                <a:gd name="T13" fmla="*/ 73 h 73"/>
                <a:gd name="T14" fmla="*/ 37 w 85"/>
                <a:gd name="T15" fmla="*/ 51 h 73"/>
                <a:gd name="T16" fmla="*/ 48 w 85"/>
                <a:gd name="T17" fmla="*/ 51 h 73"/>
                <a:gd name="T18" fmla="*/ 85 w 85"/>
                <a:gd name="T19" fmla="*/ 73 h 73"/>
                <a:gd name="T20" fmla="*/ 85 w 85"/>
                <a:gd name="T21" fmla="*/ 2 h 73"/>
                <a:gd name="T22" fmla="*/ 75 w 85"/>
                <a:gd name="T23" fmla="*/ 9 h 73"/>
                <a:gd name="T24" fmla="*/ 51 w 85"/>
                <a:gd name="T25"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3">
                  <a:moveTo>
                    <a:pt x="51" y="3"/>
                  </a:moveTo>
                  <a:cubicBezTo>
                    <a:pt x="49" y="2"/>
                    <a:pt x="44" y="0"/>
                    <a:pt x="43" y="0"/>
                  </a:cubicBezTo>
                  <a:cubicBezTo>
                    <a:pt x="41" y="0"/>
                    <a:pt x="37" y="2"/>
                    <a:pt x="34" y="3"/>
                  </a:cubicBezTo>
                  <a:cubicBezTo>
                    <a:pt x="29" y="6"/>
                    <a:pt x="23" y="9"/>
                    <a:pt x="16" y="9"/>
                  </a:cubicBezTo>
                  <a:cubicBezTo>
                    <a:pt x="14" y="9"/>
                    <a:pt x="12" y="9"/>
                    <a:pt x="11" y="9"/>
                  </a:cubicBezTo>
                  <a:cubicBezTo>
                    <a:pt x="6" y="7"/>
                    <a:pt x="3" y="5"/>
                    <a:pt x="0" y="2"/>
                  </a:cubicBezTo>
                  <a:cubicBezTo>
                    <a:pt x="0" y="73"/>
                    <a:pt x="0" y="73"/>
                    <a:pt x="0" y="73"/>
                  </a:cubicBezTo>
                  <a:cubicBezTo>
                    <a:pt x="37" y="51"/>
                    <a:pt x="37" y="51"/>
                    <a:pt x="37" y="51"/>
                  </a:cubicBezTo>
                  <a:cubicBezTo>
                    <a:pt x="41" y="49"/>
                    <a:pt x="45" y="49"/>
                    <a:pt x="48" y="51"/>
                  </a:cubicBezTo>
                  <a:cubicBezTo>
                    <a:pt x="85" y="73"/>
                    <a:pt x="85" y="73"/>
                    <a:pt x="85" y="73"/>
                  </a:cubicBezTo>
                  <a:cubicBezTo>
                    <a:pt x="85" y="2"/>
                    <a:pt x="85" y="2"/>
                    <a:pt x="85" y="2"/>
                  </a:cubicBezTo>
                  <a:cubicBezTo>
                    <a:pt x="82" y="5"/>
                    <a:pt x="79" y="7"/>
                    <a:pt x="75" y="9"/>
                  </a:cubicBezTo>
                  <a:cubicBezTo>
                    <a:pt x="66" y="11"/>
                    <a:pt x="58" y="7"/>
                    <a:pt x="51"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00" name="Freeform 683">
              <a:extLst>
                <a:ext uri="{FF2B5EF4-FFF2-40B4-BE49-F238E27FC236}">
                  <a16:creationId xmlns:a16="http://schemas.microsoft.com/office/drawing/2014/main" id="{A364BBFC-F6D8-4F62-83C0-7BAF290731C0}"/>
                </a:ext>
              </a:extLst>
            </p:cNvPr>
            <p:cNvSpPr>
              <a:spLocks noEditPoints="1"/>
            </p:cNvSpPr>
            <p:nvPr/>
          </p:nvSpPr>
          <p:spPr bwMode="auto">
            <a:xfrm>
              <a:off x="6314" y="2772"/>
              <a:ext cx="132" cy="131"/>
            </a:xfrm>
            <a:custGeom>
              <a:avLst/>
              <a:gdLst>
                <a:gd name="T0" fmla="*/ 188 w 198"/>
                <a:gd name="T1" fmla="*/ 99 h 198"/>
                <a:gd name="T2" fmla="*/ 194 w 198"/>
                <a:gd name="T3" fmla="*/ 81 h 198"/>
                <a:gd name="T4" fmla="*/ 198 w 198"/>
                <a:gd name="T5" fmla="*/ 72 h 198"/>
                <a:gd name="T6" fmla="*/ 190 w 198"/>
                <a:gd name="T7" fmla="*/ 67 h 198"/>
                <a:gd name="T8" fmla="*/ 176 w 198"/>
                <a:gd name="T9" fmla="*/ 54 h 198"/>
                <a:gd name="T10" fmla="*/ 172 w 198"/>
                <a:gd name="T11" fmla="*/ 36 h 198"/>
                <a:gd name="T12" fmla="*/ 171 w 198"/>
                <a:gd name="T13" fmla="*/ 26 h 198"/>
                <a:gd name="T14" fmla="*/ 162 w 198"/>
                <a:gd name="T15" fmla="*/ 25 h 198"/>
                <a:gd name="T16" fmla="*/ 143 w 198"/>
                <a:gd name="T17" fmla="*/ 21 h 198"/>
                <a:gd name="T18" fmla="*/ 131 w 198"/>
                <a:gd name="T19" fmla="*/ 7 h 198"/>
                <a:gd name="T20" fmla="*/ 125 w 198"/>
                <a:gd name="T21" fmla="*/ 0 h 198"/>
                <a:gd name="T22" fmla="*/ 117 w 198"/>
                <a:gd name="T23" fmla="*/ 4 h 198"/>
                <a:gd name="T24" fmla="*/ 99 w 198"/>
                <a:gd name="T25" fmla="*/ 9 h 198"/>
                <a:gd name="T26" fmla="*/ 80 w 198"/>
                <a:gd name="T27" fmla="*/ 5 h 198"/>
                <a:gd name="T28" fmla="*/ 72 w 198"/>
                <a:gd name="T29" fmla="*/ 3 h 198"/>
                <a:gd name="T30" fmla="*/ 72 w 198"/>
                <a:gd name="T31" fmla="*/ 3 h 198"/>
                <a:gd name="T32" fmla="*/ 67 w 198"/>
                <a:gd name="T33" fmla="*/ 9 h 198"/>
                <a:gd name="T34" fmla="*/ 54 w 198"/>
                <a:gd name="T35" fmla="*/ 22 h 198"/>
                <a:gd name="T36" fmla="*/ 35 w 198"/>
                <a:gd name="T37" fmla="*/ 26 h 198"/>
                <a:gd name="T38" fmla="*/ 26 w 198"/>
                <a:gd name="T39" fmla="*/ 27 h 198"/>
                <a:gd name="T40" fmla="*/ 25 w 198"/>
                <a:gd name="T41" fmla="*/ 36 h 198"/>
                <a:gd name="T42" fmla="*/ 21 w 198"/>
                <a:gd name="T43" fmla="*/ 54 h 198"/>
                <a:gd name="T44" fmla="*/ 7 w 198"/>
                <a:gd name="T45" fmla="*/ 67 h 198"/>
                <a:gd name="T46" fmla="*/ 0 w 198"/>
                <a:gd name="T47" fmla="*/ 73 h 198"/>
                <a:gd name="T48" fmla="*/ 3 w 198"/>
                <a:gd name="T49" fmla="*/ 81 h 198"/>
                <a:gd name="T50" fmla="*/ 9 w 198"/>
                <a:gd name="T51" fmla="*/ 99 h 198"/>
                <a:gd name="T52" fmla="*/ 3 w 198"/>
                <a:gd name="T53" fmla="*/ 117 h 198"/>
                <a:gd name="T54" fmla="*/ 0 w 198"/>
                <a:gd name="T55" fmla="*/ 126 h 198"/>
                <a:gd name="T56" fmla="*/ 7 w 198"/>
                <a:gd name="T57" fmla="*/ 131 h 198"/>
                <a:gd name="T58" fmla="*/ 21 w 198"/>
                <a:gd name="T59" fmla="*/ 144 h 198"/>
                <a:gd name="T60" fmla="*/ 25 w 198"/>
                <a:gd name="T61" fmla="*/ 162 h 198"/>
                <a:gd name="T62" fmla="*/ 26 w 198"/>
                <a:gd name="T63" fmla="*/ 172 h 198"/>
                <a:gd name="T64" fmla="*/ 35 w 198"/>
                <a:gd name="T65" fmla="*/ 173 h 198"/>
                <a:gd name="T66" fmla="*/ 54 w 198"/>
                <a:gd name="T67" fmla="*/ 177 h 198"/>
                <a:gd name="T68" fmla="*/ 67 w 198"/>
                <a:gd name="T69" fmla="*/ 191 h 198"/>
                <a:gd name="T70" fmla="*/ 72 w 198"/>
                <a:gd name="T71" fmla="*/ 198 h 198"/>
                <a:gd name="T72" fmla="*/ 80 w 198"/>
                <a:gd name="T73" fmla="*/ 194 h 198"/>
                <a:gd name="T74" fmla="*/ 99 w 198"/>
                <a:gd name="T75" fmla="*/ 189 h 198"/>
                <a:gd name="T76" fmla="*/ 117 w 198"/>
                <a:gd name="T77" fmla="*/ 193 h 198"/>
                <a:gd name="T78" fmla="*/ 125 w 198"/>
                <a:gd name="T79" fmla="*/ 195 h 198"/>
                <a:gd name="T80" fmla="*/ 125 w 198"/>
                <a:gd name="T81" fmla="*/ 195 h 198"/>
                <a:gd name="T82" fmla="*/ 131 w 198"/>
                <a:gd name="T83" fmla="*/ 189 h 198"/>
                <a:gd name="T84" fmla="*/ 143 w 198"/>
                <a:gd name="T85" fmla="*/ 176 h 198"/>
                <a:gd name="T86" fmla="*/ 162 w 198"/>
                <a:gd name="T87" fmla="*/ 172 h 198"/>
                <a:gd name="T88" fmla="*/ 171 w 198"/>
                <a:gd name="T89" fmla="*/ 171 h 198"/>
                <a:gd name="T90" fmla="*/ 172 w 198"/>
                <a:gd name="T91" fmla="*/ 162 h 198"/>
                <a:gd name="T92" fmla="*/ 176 w 198"/>
                <a:gd name="T93" fmla="*/ 144 h 198"/>
                <a:gd name="T94" fmla="*/ 190 w 198"/>
                <a:gd name="T95" fmla="*/ 131 h 198"/>
                <a:gd name="T96" fmla="*/ 198 w 198"/>
                <a:gd name="T97" fmla="*/ 125 h 198"/>
                <a:gd name="T98" fmla="*/ 194 w 198"/>
                <a:gd name="T99" fmla="*/ 117 h 198"/>
                <a:gd name="T100" fmla="*/ 188 w 198"/>
                <a:gd name="T101" fmla="*/ 99 h 198"/>
                <a:gd name="T102" fmla="*/ 99 w 198"/>
                <a:gd name="T103" fmla="*/ 152 h 198"/>
                <a:gd name="T104" fmla="*/ 45 w 198"/>
                <a:gd name="T105" fmla="*/ 99 h 198"/>
                <a:gd name="T106" fmla="*/ 99 w 198"/>
                <a:gd name="T107" fmla="*/ 46 h 198"/>
                <a:gd name="T108" fmla="*/ 152 w 198"/>
                <a:gd name="T109" fmla="*/ 99 h 198"/>
                <a:gd name="T110" fmla="*/ 99 w 198"/>
                <a:gd name="T111" fmla="*/ 15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8" h="198">
                  <a:moveTo>
                    <a:pt x="188" y="99"/>
                  </a:moveTo>
                  <a:cubicBezTo>
                    <a:pt x="188" y="92"/>
                    <a:pt x="191" y="86"/>
                    <a:pt x="194" y="81"/>
                  </a:cubicBezTo>
                  <a:cubicBezTo>
                    <a:pt x="195" y="78"/>
                    <a:pt x="198" y="74"/>
                    <a:pt x="198" y="72"/>
                  </a:cubicBezTo>
                  <a:cubicBezTo>
                    <a:pt x="197" y="71"/>
                    <a:pt x="193" y="69"/>
                    <a:pt x="190" y="67"/>
                  </a:cubicBezTo>
                  <a:cubicBezTo>
                    <a:pt x="185" y="64"/>
                    <a:pt x="180" y="60"/>
                    <a:pt x="176" y="54"/>
                  </a:cubicBezTo>
                  <a:cubicBezTo>
                    <a:pt x="173" y="48"/>
                    <a:pt x="173" y="42"/>
                    <a:pt x="172" y="36"/>
                  </a:cubicBezTo>
                  <a:cubicBezTo>
                    <a:pt x="172" y="33"/>
                    <a:pt x="172" y="28"/>
                    <a:pt x="171" y="26"/>
                  </a:cubicBezTo>
                  <a:cubicBezTo>
                    <a:pt x="170" y="26"/>
                    <a:pt x="165" y="26"/>
                    <a:pt x="162" y="25"/>
                  </a:cubicBezTo>
                  <a:cubicBezTo>
                    <a:pt x="156" y="25"/>
                    <a:pt x="149" y="25"/>
                    <a:pt x="143" y="21"/>
                  </a:cubicBezTo>
                  <a:cubicBezTo>
                    <a:pt x="138" y="18"/>
                    <a:pt x="134" y="12"/>
                    <a:pt x="131" y="7"/>
                  </a:cubicBezTo>
                  <a:cubicBezTo>
                    <a:pt x="129" y="5"/>
                    <a:pt x="126" y="1"/>
                    <a:pt x="125" y="0"/>
                  </a:cubicBezTo>
                  <a:cubicBezTo>
                    <a:pt x="124" y="0"/>
                    <a:pt x="120" y="2"/>
                    <a:pt x="117" y="4"/>
                  </a:cubicBezTo>
                  <a:cubicBezTo>
                    <a:pt x="112" y="6"/>
                    <a:pt x="106" y="9"/>
                    <a:pt x="99" y="9"/>
                  </a:cubicBezTo>
                  <a:cubicBezTo>
                    <a:pt x="92" y="9"/>
                    <a:pt x="86" y="8"/>
                    <a:pt x="80" y="5"/>
                  </a:cubicBezTo>
                  <a:cubicBezTo>
                    <a:pt x="78" y="4"/>
                    <a:pt x="73" y="3"/>
                    <a:pt x="72" y="3"/>
                  </a:cubicBezTo>
                  <a:cubicBezTo>
                    <a:pt x="72" y="3"/>
                    <a:pt x="72" y="3"/>
                    <a:pt x="72" y="3"/>
                  </a:cubicBezTo>
                  <a:cubicBezTo>
                    <a:pt x="71" y="3"/>
                    <a:pt x="68" y="6"/>
                    <a:pt x="67" y="9"/>
                  </a:cubicBezTo>
                  <a:cubicBezTo>
                    <a:pt x="63" y="14"/>
                    <a:pt x="60" y="19"/>
                    <a:pt x="54" y="22"/>
                  </a:cubicBezTo>
                  <a:cubicBezTo>
                    <a:pt x="48" y="26"/>
                    <a:pt x="41" y="26"/>
                    <a:pt x="35" y="26"/>
                  </a:cubicBezTo>
                  <a:cubicBezTo>
                    <a:pt x="32" y="26"/>
                    <a:pt x="27" y="26"/>
                    <a:pt x="26" y="27"/>
                  </a:cubicBezTo>
                  <a:cubicBezTo>
                    <a:pt x="26" y="28"/>
                    <a:pt x="25" y="33"/>
                    <a:pt x="25" y="36"/>
                  </a:cubicBezTo>
                  <a:cubicBezTo>
                    <a:pt x="25" y="42"/>
                    <a:pt x="24" y="48"/>
                    <a:pt x="21" y="54"/>
                  </a:cubicBezTo>
                  <a:cubicBezTo>
                    <a:pt x="18" y="60"/>
                    <a:pt x="12" y="64"/>
                    <a:pt x="7" y="67"/>
                  </a:cubicBezTo>
                  <a:cubicBezTo>
                    <a:pt x="5" y="69"/>
                    <a:pt x="0" y="71"/>
                    <a:pt x="0" y="73"/>
                  </a:cubicBezTo>
                  <a:cubicBezTo>
                    <a:pt x="0" y="74"/>
                    <a:pt x="2" y="78"/>
                    <a:pt x="3" y="81"/>
                  </a:cubicBezTo>
                  <a:cubicBezTo>
                    <a:pt x="6" y="86"/>
                    <a:pt x="9" y="92"/>
                    <a:pt x="9" y="99"/>
                  </a:cubicBezTo>
                  <a:cubicBezTo>
                    <a:pt x="9" y="106"/>
                    <a:pt x="6" y="112"/>
                    <a:pt x="3" y="117"/>
                  </a:cubicBezTo>
                  <a:cubicBezTo>
                    <a:pt x="2" y="120"/>
                    <a:pt x="0" y="124"/>
                    <a:pt x="0" y="126"/>
                  </a:cubicBezTo>
                  <a:cubicBezTo>
                    <a:pt x="0" y="127"/>
                    <a:pt x="5" y="129"/>
                    <a:pt x="7" y="131"/>
                  </a:cubicBezTo>
                  <a:cubicBezTo>
                    <a:pt x="12" y="134"/>
                    <a:pt x="18" y="138"/>
                    <a:pt x="21" y="144"/>
                  </a:cubicBezTo>
                  <a:cubicBezTo>
                    <a:pt x="24" y="150"/>
                    <a:pt x="25" y="156"/>
                    <a:pt x="25" y="162"/>
                  </a:cubicBezTo>
                  <a:cubicBezTo>
                    <a:pt x="25" y="165"/>
                    <a:pt x="26" y="170"/>
                    <a:pt x="26" y="172"/>
                  </a:cubicBezTo>
                  <a:cubicBezTo>
                    <a:pt x="27" y="172"/>
                    <a:pt x="32" y="172"/>
                    <a:pt x="35" y="173"/>
                  </a:cubicBezTo>
                  <a:cubicBezTo>
                    <a:pt x="41" y="173"/>
                    <a:pt x="48" y="173"/>
                    <a:pt x="54" y="177"/>
                  </a:cubicBezTo>
                  <a:cubicBezTo>
                    <a:pt x="60" y="180"/>
                    <a:pt x="63" y="186"/>
                    <a:pt x="67" y="191"/>
                  </a:cubicBezTo>
                  <a:cubicBezTo>
                    <a:pt x="68" y="193"/>
                    <a:pt x="71" y="197"/>
                    <a:pt x="72" y="198"/>
                  </a:cubicBezTo>
                  <a:cubicBezTo>
                    <a:pt x="73" y="198"/>
                    <a:pt x="78" y="196"/>
                    <a:pt x="80" y="194"/>
                  </a:cubicBezTo>
                  <a:cubicBezTo>
                    <a:pt x="86" y="192"/>
                    <a:pt x="92" y="189"/>
                    <a:pt x="99" y="189"/>
                  </a:cubicBezTo>
                  <a:cubicBezTo>
                    <a:pt x="106" y="189"/>
                    <a:pt x="112" y="190"/>
                    <a:pt x="117" y="193"/>
                  </a:cubicBezTo>
                  <a:cubicBezTo>
                    <a:pt x="120" y="194"/>
                    <a:pt x="124" y="195"/>
                    <a:pt x="125" y="195"/>
                  </a:cubicBezTo>
                  <a:cubicBezTo>
                    <a:pt x="125" y="195"/>
                    <a:pt x="125" y="195"/>
                    <a:pt x="125" y="195"/>
                  </a:cubicBezTo>
                  <a:cubicBezTo>
                    <a:pt x="126" y="195"/>
                    <a:pt x="129" y="192"/>
                    <a:pt x="131" y="189"/>
                  </a:cubicBezTo>
                  <a:cubicBezTo>
                    <a:pt x="134" y="184"/>
                    <a:pt x="138" y="179"/>
                    <a:pt x="143" y="176"/>
                  </a:cubicBezTo>
                  <a:cubicBezTo>
                    <a:pt x="149" y="172"/>
                    <a:pt x="156" y="172"/>
                    <a:pt x="162" y="172"/>
                  </a:cubicBezTo>
                  <a:cubicBezTo>
                    <a:pt x="165" y="172"/>
                    <a:pt x="170" y="172"/>
                    <a:pt x="171" y="171"/>
                  </a:cubicBezTo>
                  <a:cubicBezTo>
                    <a:pt x="172" y="170"/>
                    <a:pt x="172" y="165"/>
                    <a:pt x="172" y="162"/>
                  </a:cubicBezTo>
                  <a:cubicBezTo>
                    <a:pt x="173" y="156"/>
                    <a:pt x="173" y="150"/>
                    <a:pt x="176" y="144"/>
                  </a:cubicBezTo>
                  <a:cubicBezTo>
                    <a:pt x="180" y="138"/>
                    <a:pt x="185" y="134"/>
                    <a:pt x="190" y="131"/>
                  </a:cubicBezTo>
                  <a:cubicBezTo>
                    <a:pt x="193" y="129"/>
                    <a:pt x="197" y="127"/>
                    <a:pt x="198" y="125"/>
                  </a:cubicBezTo>
                  <a:cubicBezTo>
                    <a:pt x="198" y="124"/>
                    <a:pt x="195" y="120"/>
                    <a:pt x="194" y="117"/>
                  </a:cubicBezTo>
                  <a:cubicBezTo>
                    <a:pt x="191" y="112"/>
                    <a:pt x="188" y="106"/>
                    <a:pt x="188" y="99"/>
                  </a:cubicBezTo>
                  <a:close/>
                  <a:moveTo>
                    <a:pt x="99" y="152"/>
                  </a:moveTo>
                  <a:cubicBezTo>
                    <a:pt x="69" y="152"/>
                    <a:pt x="45" y="128"/>
                    <a:pt x="45" y="99"/>
                  </a:cubicBezTo>
                  <a:cubicBezTo>
                    <a:pt x="45" y="70"/>
                    <a:pt x="69" y="46"/>
                    <a:pt x="99" y="46"/>
                  </a:cubicBezTo>
                  <a:cubicBezTo>
                    <a:pt x="128" y="46"/>
                    <a:pt x="152" y="70"/>
                    <a:pt x="152" y="99"/>
                  </a:cubicBezTo>
                  <a:cubicBezTo>
                    <a:pt x="152" y="128"/>
                    <a:pt x="128" y="152"/>
                    <a:pt x="99"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20" name="Oval 684">
              <a:extLst>
                <a:ext uri="{FF2B5EF4-FFF2-40B4-BE49-F238E27FC236}">
                  <a16:creationId xmlns:a16="http://schemas.microsoft.com/office/drawing/2014/main" id="{3453CB80-1559-4903-BFEF-456D94B411BB}"/>
                </a:ext>
              </a:extLst>
            </p:cNvPr>
            <p:cNvSpPr>
              <a:spLocks noChangeArrowheads="1"/>
            </p:cNvSpPr>
            <p:nvPr/>
          </p:nvSpPr>
          <p:spPr bwMode="auto">
            <a:xfrm>
              <a:off x="6359" y="2816"/>
              <a:ext cx="42" cy="4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23" name="Freeform 685">
              <a:extLst>
                <a:ext uri="{FF2B5EF4-FFF2-40B4-BE49-F238E27FC236}">
                  <a16:creationId xmlns:a16="http://schemas.microsoft.com/office/drawing/2014/main" id="{ED25E147-0373-4466-BA74-D5769E3F856A}"/>
                </a:ext>
              </a:extLst>
            </p:cNvPr>
            <p:cNvSpPr>
              <a:spLocks noEditPoints="1"/>
            </p:cNvSpPr>
            <p:nvPr/>
          </p:nvSpPr>
          <p:spPr bwMode="auto">
            <a:xfrm>
              <a:off x="6210" y="2696"/>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5 w 512"/>
                <a:gd name="T11" fmla="*/ 245 h 512"/>
                <a:gd name="T12" fmla="*/ 359 w 512"/>
                <a:gd name="T13" fmla="*/ 263 h 512"/>
                <a:gd name="T14" fmla="*/ 352 w 512"/>
                <a:gd name="T15" fmla="*/ 268 h 512"/>
                <a:gd name="T16" fmla="*/ 351 w 512"/>
                <a:gd name="T17" fmla="*/ 278 h 512"/>
                <a:gd name="T18" fmla="*/ 343 w 512"/>
                <a:gd name="T19" fmla="*/ 300 h 512"/>
                <a:gd name="T20" fmla="*/ 320 w 512"/>
                <a:gd name="T21" fmla="*/ 308 h 512"/>
                <a:gd name="T22" fmla="*/ 320 w 512"/>
                <a:gd name="T23" fmla="*/ 308 h 512"/>
                <a:gd name="T24" fmla="*/ 320 w 512"/>
                <a:gd name="T25" fmla="*/ 416 h 512"/>
                <a:gd name="T26" fmla="*/ 314 w 512"/>
                <a:gd name="T27" fmla="*/ 425 h 512"/>
                <a:gd name="T28" fmla="*/ 309 w 512"/>
                <a:gd name="T29" fmla="*/ 426 h 512"/>
                <a:gd name="T30" fmla="*/ 304 w 512"/>
                <a:gd name="T31" fmla="*/ 425 h 512"/>
                <a:gd name="T32" fmla="*/ 256 w 512"/>
                <a:gd name="T33" fmla="*/ 396 h 512"/>
                <a:gd name="T34" fmla="*/ 208 w 512"/>
                <a:gd name="T35" fmla="*/ 425 h 512"/>
                <a:gd name="T36" fmla="*/ 197 w 512"/>
                <a:gd name="T37" fmla="*/ 425 h 512"/>
                <a:gd name="T38" fmla="*/ 192 w 512"/>
                <a:gd name="T39" fmla="*/ 416 h 512"/>
                <a:gd name="T40" fmla="*/ 192 w 512"/>
                <a:gd name="T41" fmla="*/ 308 h 512"/>
                <a:gd name="T42" fmla="*/ 191 w 512"/>
                <a:gd name="T43" fmla="*/ 308 h 512"/>
                <a:gd name="T44" fmla="*/ 168 w 512"/>
                <a:gd name="T45" fmla="*/ 300 h 512"/>
                <a:gd name="T46" fmla="*/ 161 w 512"/>
                <a:gd name="T47" fmla="*/ 278 h 512"/>
                <a:gd name="T48" fmla="*/ 160 w 512"/>
                <a:gd name="T49" fmla="*/ 268 h 512"/>
                <a:gd name="T50" fmla="*/ 152 w 512"/>
                <a:gd name="T51" fmla="*/ 263 h 512"/>
                <a:gd name="T52" fmla="*/ 136 w 512"/>
                <a:gd name="T53" fmla="*/ 245 h 512"/>
                <a:gd name="T54" fmla="*/ 141 w 512"/>
                <a:gd name="T55" fmla="*/ 222 h 512"/>
                <a:gd name="T56" fmla="*/ 145 w 512"/>
                <a:gd name="T57" fmla="*/ 213 h 512"/>
                <a:gd name="T58" fmla="*/ 141 w 512"/>
                <a:gd name="T59" fmla="*/ 204 h 512"/>
                <a:gd name="T60" fmla="*/ 136 w 512"/>
                <a:gd name="T61" fmla="*/ 181 h 512"/>
                <a:gd name="T62" fmla="*/ 152 w 512"/>
                <a:gd name="T63" fmla="*/ 163 h 512"/>
                <a:gd name="T64" fmla="*/ 160 w 512"/>
                <a:gd name="T65" fmla="*/ 158 h 512"/>
                <a:gd name="T66" fmla="*/ 161 w 512"/>
                <a:gd name="T67" fmla="*/ 148 h 512"/>
                <a:gd name="T68" fmla="*/ 168 w 512"/>
                <a:gd name="T69" fmla="*/ 126 h 512"/>
                <a:gd name="T70" fmla="*/ 191 w 512"/>
                <a:gd name="T71" fmla="*/ 118 h 512"/>
                <a:gd name="T72" fmla="*/ 200 w 512"/>
                <a:gd name="T73" fmla="*/ 117 h 512"/>
                <a:gd name="T74" fmla="*/ 206 w 512"/>
                <a:gd name="T75" fmla="*/ 110 h 512"/>
                <a:gd name="T76" fmla="*/ 224 w 512"/>
                <a:gd name="T77" fmla="*/ 93 h 512"/>
                <a:gd name="T78" fmla="*/ 247 w 512"/>
                <a:gd name="T79" fmla="*/ 99 h 512"/>
                <a:gd name="T80" fmla="*/ 256 w 512"/>
                <a:gd name="T81" fmla="*/ 102 h 512"/>
                <a:gd name="T82" fmla="*/ 264 w 512"/>
                <a:gd name="T83" fmla="*/ 99 h 512"/>
                <a:gd name="T84" fmla="*/ 288 w 512"/>
                <a:gd name="T85" fmla="*/ 93 h 512"/>
                <a:gd name="T86" fmla="*/ 306 w 512"/>
                <a:gd name="T87" fmla="*/ 110 h 512"/>
                <a:gd name="T88" fmla="*/ 311 w 512"/>
                <a:gd name="T89" fmla="*/ 117 h 512"/>
                <a:gd name="T90" fmla="*/ 320 w 512"/>
                <a:gd name="T91" fmla="*/ 118 h 512"/>
                <a:gd name="T92" fmla="*/ 343 w 512"/>
                <a:gd name="T93" fmla="*/ 126 h 512"/>
                <a:gd name="T94" fmla="*/ 351 w 512"/>
                <a:gd name="T95" fmla="*/ 148 h 512"/>
                <a:gd name="T96" fmla="*/ 352 w 512"/>
                <a:gd name="T97" fmla="*/ 158 h 512"/>
                <a:gd name="T98" fmla="*/ 359 w 512"/>
                <a:gd name="T99" fmla="*/ 163 h 512"/>
                <a:gd name="T100" fmla="*/ 375 w 512"/>
                <a:gd name="T101" fmla="*/ 181 h 512"/>
                <a:gd name="T102" fmla="*/ 370 w 512"/>
                <a:gd name="T103" fmla="*/ 204 h 512"/>
                <a:gd name="T104" fmla="*/ 367 w 512"/>
                <a:gd name="T105" fmla="*/ 213 h 512"/>
                <a:gd name="T106" fmla="*/ 370 w 512"/>
                <a:gd name="T107" fmla="*/ 222 h 512"/>
                <a:gd name="T108" fmla="*/ 375 w 512"/>
                <a:gd name="T109"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5" y="245"/>
                  </a:moveTo>
                  <a:cubicBezTo>
                    <a:pt x="373" y="254"/>
                    <a:pt x="365" y="259"/>
                    <a:pt x="359" y="263"/>
                  </a:cubicBezTo>
                  <a:cubicBezTo>
                    <a:pt x="356" y="265"/>
                    <a:pt x="353" y="267"/>
                    <a:pt x="352" y="268"/>
                  </a:cubicBezTo>
                  <a:cubicBezTo>
                    <a:pt x="351" y="270"/>
                    <a:pt x="351" y="274"/>
                    <a:pt x="351" y="278"/>
                  </a:cubicBezTo>
                  <a:cubicBezTo>
                    <a:pt x="350" y="285"/>
                    <a:pt x="350" y="294"/>
                    <a:pt x="343" y="300"/>
                  </a:cubicBezTo>
                  <a:cubicBezTo>
                    <a:pt x="337" y="307"/>
                    <a:pt x="328" y="307"/>
                    <a:pt x="320" y="308"/>
                  </a:cubicBezTo>
                  <a:cubicBezTo>
                    <a:pt x="320" y="308"/>
                    <a:pt x="320" y="308"/>
                    <a:pt x="320" y="308"/>
                  </a:cubicBezTo>
                  <a:cubicBezTo>
                    <a:pt x="320" y="416"/>
                    <a:pt x="320" y="416"/>
                    <a:pt x="320" y="416"/>
                  </a:cubicBezTo>
                  <a:cubicBezTo>
                    <a:pt x="320" y="420"/>
                    <a:pt x="318" y="423"/>
                    <a:pt x="314" y="425"/>
                  </a:cubicBezTo>
                  <a:cubicBezTo>
                    <a:pt x="313" y="426"/>
                    <a:pt x="311" y="426"/>
                    <a:pt x="309" y="426"/>
                  </a:cubicBezTo>
                  <a:cubicBezTo>
                    <a:pt x="307" y="426"/>
                    <a:pt x="305" y="426"/>
                    <a:pt x="304" y="425"/>
                  </a:cubicBezTo>
                  <a:cubicBezTo>
                    <a:pt x="256" y="396"/>
                    <a:pt x="256" y="396"/>
                    <a:pt x="256" y="396"/>
                  </a:cubicBezTo>
                  <a:cubicBezTo>
                    <a:pt x="208" y="425"/>
                    <a:pt x="208" y="425"/>
                    <a:pt x="208" y="425"/>
                  </a:cubicBezTo>
                  <a:cubicBezTo>
                    <a:pt x="205" y="427"/>
                    <a:pt x="200" y="427"/>
                    <a:pt x="197" y="425"/>
                  </a:cubicBezTo>
                  <a:cubicBezTo>
                    <a:pt x="194" y="423"/>
                    <a:pt x="192" y="420"/>
                    <a:pt x="192" y="416"/>
                  </a:cubicBezTo>
                  <a:cubicBezTo>
                    <a:pt x="192" y="308"/>
                    <a:pt x="192" y="308"/>
                    <a:pt x="192" y="308"/>
                  </a:cubicBezTo>
                  <a:cubicBezTo>
                    <a:pt x="191" y="308"/>
                    <a:pt x="191" y="308"/>
                    <a:pt x="191" y="308"/>
                  </a:cubicBezTo>
                  <a:cubicBezTo>
                    <a:pt x="184" y="307"/>
                    <a:pt x="175" y="307"/>
                    <a:pt x="168" y="300"/>
                  </a:cubicBezTo>
                  <a:cubicBezTo>
                    <a:pt x="162" y="294"/>
                    <a:pt x="161" y="285"/>
                    <a:pt x="161" y="278"/>
                  </a:cubicBezTo>
                  <a:cubicBezTo>
                    <a:pt x="161" y="274"/>
                    <a:pt x="160" y="270"/>
                    <a:pt x="160" y="268"/>
                  </a:cubicBezTo>
                  <a:cubicBezTo>
                    <a:pt x="159" y="267"/>
                    <a:pt x="155" y="265"/>
                    <a:pt x="152" y="263"/>
                  </a:cubicBezTo>
                  <a:cubicBezTo>
                    <a:pt x="146" y="259"/>
                    <a:pt x="139" y="254"/>
                    <a:pt x="136" y="245"/>
                  </a:cubicBezTo>
                  <a:cubicBezTo>
                    <a:pt x="134" y="236"/>
                    <a:pt x="138" y="228"/>
                    <a:pt x="141" y="222"/>
                  </a:cubicBezTo>
                  <a:cubicBezTo>
                    <a:pt x="143" y="219"/>
                    <a:pt x="145" y="215"/>
                    <a:pt x="145" y="213"/>
                  </a:cubicBezTo>
                  <a:cubicBezTo>
                    <a:pt x="145" y="211"/>
                    <a:pt x="143" y="207"/>
                    <a:pt x="141" y="204"/>
                  </a:cubicBezTo>
                  <a:cubicBezTo>
                    <a:pt x="138" y="198"/>
                    <a:pt x="134" y="190"/>
                    <a:pt x="136" y="181"/>
                  </a:cubicBezTo>
                  <a:cubicBezTo>
                    <a:pt x="139" y="172"/>
                    <a:pt x="146" y="167"/>
                    <a:pt x="152" y="163"/>
                  </a:cubicBezTo>
                  <a:cubicBezTo>
                    <a:pt x="155" y="161"/>
                    <a:pt x="159" y="159"/>
                    <a:pt x="160" y="158"/>
                  </a:cubicBezTo>
                  <a:cubicBezTo>
                    <a:pt x="160" y="156"/>
                    <a:pt x="161" y="152"/>
                    <a:pt x="161" y="148"/>
                  </a:cubicBezTo>
                  <a:cubicBezTo>
                    <a:pt x="161" y="141"/>
                    <a:pt x="162" y="132"/>
                    <a:pt x="168" y="126"/>
                  </a:cubicBezTo>
                  <a:cubicBezTo>
                    <a:pt x="175" y="119"/>
                    <a:pt x="184" y="119"/>
                    <a:pt x="191" y="118"/>
                  </a:cubicBezTo>
                  <a:cubicBezTo>
                    <a:pt x="194" y="118"/>
                    <a:pt x="199" y="118"/>
                    <a:pt x="200" y="117"/>
                  </a:cubicBezTo>
                  <a:cubicBezTo>
                    <a:pt x="202" y="116"/>
                    <a:pt x="204" y="112"/>
                    <a:pt x="206" y="110"/>
                  </a:cubicBezTo>
                  <a:cubicBezTo>
                    <a:pt x="210" y="104"/>
                    <a:pt x="215" y="96"/>
                    <a:pt x="224" y="93"/>
                  </a:cubicBezTo>
                  <a:cubicBezTo>
                    <a:pt x="232" y="91"/>
                    <a:pt x="240" y="95"/>
                    <a:pt x="247" y="99"/>
                  </a:cubicBezTo>
                  <a:cubicBezTo>
                    <a:pt x="250" y="100"/>
                    <a:pt x="254" y="102"/>
                    <a:pt x="256" y="102"/>
                  </a:cubicBezTo>
                  <a:cubicBezTo>
                    <a:pt x="257" y="102"/>
                    <a:pt x="262" y="100"/>
                    <a:pt x="264" y="99"/>
                  </a:cubicBezTo>
                  <a:cubicBezTo>
                    <a:pt x="271" y="95"/>
                    <a:pt x="279" y="91"/>
                    <a:pt x="288" y="93"/>
                  </a:cubicBezTo>
                  <a:cubicBezTo>
                    <a:pt x="297" y="96"/>
                    <a:pt x="302" y="104"/>
                    <a:pt x="306" y="110"/>
                  </a:cubicBezTo>
                  <a:cubicBezTo>
                    <a:pt x="307" y="112"/>
                    <a:pt x="310" y="116"/>
                    <a:pt x="311" y="117"/>
                  </a:cubicBezTo>
                  <a:cubicBezTo>
                    <a:pt x="313" y="118"/>
                    <a:pt x="317" y="118"/>
                    <a:pt x="320" y="118"/>
                  </a:cubicBezTo>
                  <a:cubicBezTo>
                    <a:pt x="328" y="119"/>
                    <a:pt x="337" y="119"/>
                    <a:pt x="343" y="126"/>
                  </a:cubicBezTo>
                  <a:cubicBezTo>
                    <a:pt x="350" y="132"/>
                    <a:pt x="350" y="141"/>
                    <a:pt x="351" y="148"/>
                  </a:cubicBezTo>
                  <a:cubicBezTo>
                    <a:pt x="351" y="152"/>
                    <a:pt x="351" y="156"/>
                    <a:pt x="352" y="158"/>
                  </a:cubicBezTo>
                  <a:cubicBezTo>
                    <a:pt x="353" y="159"/>
                    <a:pt x="356" y="161"/>
                    <a:pt x="359" y="163"/>
                  </a:cubicBezTo>
                  <a:cubicBezTo>
                    <a:pt x="365" y="167"/>
                    <a:pt x="373" y="172"/>
                    <a:pt x="375" y="181"/>
                  </a:cubicBezTo>
                  <a:cubicBezTo>
                    <a:pt x="378" y="190"/>
                    <a:pt x="373" y="198"/>
                    <a:pt x="370" y="204"/>
                  </a:cubicBezTo>
                  <a:cubicBezTo>
                    <a:pt x="369" y="207"/>
                    <a:pt x="367" y="211"/>
                    <a:pt x="367" y="213"/>
                  </a:cubicBezTo>
                  <a:cubicBezTo>
                    <a:pt x="367" y="215"/>
                    <a:pt x="369" y="219"/>
                    <a:pt x="370" y="222"/>
                  </a:cubicBezTo>
                  <a:cubicBezTo>
                    <a:pt x="373" y="228"/>
                    <a:pt x="378" y="236"/>
                    <a:pt x="375" y="24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sp>
        <p:nvSpPr>
          <p:cNvPr id="166" name="Rectangle 165">
            <a:extLst>
              <a:ext uri="{FF2B5EF4-FFF2-40B4-BE49-F238E27FC236}">
                <a16:creationId xmlns:a16="http://schemas.microsoft.com/office/drawing/2014/main" id="{16C91675-4EF4-4FCB-92CD-5BA09AE8548F}"/>
              </a:ext>
            </a:extLst>
          </p:cNvPr>
          <p:cNvSpPr/>
          <p:nvPr/>
        </p:nvSpPr>
        <p:spPr bwMode="gray">
          <a:xfrm>
            <a:off x="5841193" y="4114891"/>
            <a:ext cx="1509084" cy="674188"/>
          </a:xfrm>
          <a:prstGeom prst="rect">
            <a:avLst/>
          </a:prstGeom>
          <a:noFill/>
          <a:ln w="19050" algn="ctr">
            <a:solidFill>
              <a:schemeClr val="tx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800" b="1" dirty="0">
              <a:solidFill>
                <a:schemeClr val="bg1"/>
              </a:solidFill>
            </a:endParaRPr>
          </a:p>
        </p:txBody>
      </p:sp>
      <p:sp>
        <p:nvSpPr>
          <p:cNvPr id="167" name="Rectangle 166">
            <a:extLst>
              <a:ext uri="{FF2B5EF4-FFF2-40B4-BE49-F238E27FC236}">
                <a16:creationId xmlns:a16="http://schemas.microsoft.com/office/drawing/2014/main" id="{F731DD53-75EC-4B30-BF02-2A4CF86BF768}"/>
              </a:ext>
            </a:extLst>
          </p:cNvPr>
          <p:cNvSpPr/>
          <p:nvPr/>
        </p:nvSpPr>
        <p:spPr bwMode="gray">
          <a:xfrm>
            <a:off x="6257908" y="4058211"/>
            <a:ext cx="1065953" cy="821636"/>
          </a:xfrm>
          <a:prstGeom prst="rect">
            <a:avLst/>
          </a:prstGeom>
          <a:noFill/>
          <a:ln w="19050" algn="ctr">
            <a:noFill/>
            <a:miter lim="800000"/>
            <a:headEnd/>
            <a:tailEnd/>
          </a:ln>
          <a:effectLst/>
        </p:spPr>
        <p:txBody>
          <a:bodyPr wrap="square" lIns="45720" tIns="0" rIns="0" bIns="0" rtlCol="0" anchor="ctr"/>
          <a:lstStyle/>
          <a:p>
            <a:pPr>
              <a:spcBef>
                <a:spcPts val="600"/>
              </a:spcBef>
              <a:spcAft>
                <a:spcPts val="1200"/>
              </a:spcAft>
              <a:buSzPct val="100000"/>
            </a:pPr>
            <a:r>
              <a:rPr lang="en-GB" sz="800" dirty="0">
                <a:ea typeface="Open Sans" panose="020B0606030504020204" pitchFamily="34" charset="0"/>
                <a:cs typeface="Open Sans" panose="020B0606030504020204" pitchFamily="34" charset="0"/>
              </a:rPr>
              <a:t>GitLab CI/CD Specialist</a:t>
            </a:r>
          </a:p>
        </p:txBody>
      </p:sp>
      <p:grpSp>
        <p:nvGrpSpPr>
          <p:cNvPr id="203" name="Education_Fill_14">
            <a:extLst>
              <a:ext uri="{FF2B5EF4-FFF2-40B4-BE49-F238E27FC236}">
                <a16:creationId xmlns:a16="http://schemas.microsoft.com/office/drawing/2014/main" id="{31931DBB-D870-49E4-90BD-C2688DA5428A}"/>
              </a:ext>
            </a:extLst>
          </p:cNvPr>
          <p:cNvGrpSpPr>
            <a:grpSpLocks noChangeAspect="1"/>
          </p:cNvGrpSpPr>
          <p:nvPr/>
        </p:nvGrpSpPr>
        <p:grpSpPr bwMode="auto">
          <a:xfrm>
            <a:off x="5907758" y="4300305"/>
            <a:ext cx="279403" cy="279397"/>
            <a:chOff x="6210" y="2696"/>
            <a:chExt cx="340" cy="340"/>
          </a:xfrm>
          <a:solidFill>
            <a:srgbClr val="75787B"/>
          </a:solidFill>
        </p:grpSpPr>
        <p:sp>
          <p:nvSpPr>
            <p:cNvPr id="204" name="Freeform 682">
              <a:extLst>
                <a:ext uri="{FF2B5EF4-FFF2-40B4-BE49-F238E27FC236}">
                  <a16:creationId xmlns:a16="http://schemas.microsoft.com/office/drawing/2014/main" id="{B8E01F01-AE7E-4178-AE60-30564BA7EDD7}"/>
                </a:ext>
              </a:extLst>
            </p:cNvPr>
            <p:cNvSpPr>
              <a:spLocks/>
            </p:cNvSpPr>
            <p:nvPr/>
          </p:nvSpPr>
          <p:spPr bwMode="auto">
            <a:xfrm>
              <a:off x="6351" y="2911"/>
              <a:ext cx="57" cy="49"/>
            </a:xfrm>
            <a:custGeom>
              <a:avLst/>
              <a:gdLst>
                <a:gd name="T0" fmla="*/ 51 w 85"/>
                <a:gd name="T1" fmla="*/ 3 h 73"/>
                <a:gd name="T2" fmla="*/ 43 w 85"/>
                <a:gd name="T3" fmla="*/ 0 h 73"/>
                <a:gd name="T4" fmla="*/ 34 w 85"/>
                <a:gd name="T5" fmla="*/ 3 h 73"/>
                <a:gd name="T6" fmla="*/ 16 w 85"/>
                <a:gd name="T7" fmla="*/ 9 h 73"/>
                <a:gd name="T8" fmla="*/ 11 w 85"/>
                <a:gd name="T9" fmla="*/ 9 h 73"/>
                <a:gd name="T10" fmla="*/ 0 w 85"/>
                <a:gd name="T11" fmla="*/ 2 h 73"/>
                <a:gd name="T12" fmla="*/ 0 w 85"/>
                <a:gd name="T13" fmla="*/ 73 h 73"/>
                <a:gd name="T14" fmla="*/ 37 w 85"/>
                <a:gd name="T15" fmla="*/ 51 h 73"/>
                <a:gd name="T16" fmla="*/ 48 w 85"/>
                <a:gd name="T17" fmla="*/ 51 h 73"/>
                <a:gd name="T18" fmla="*/ 85 w 85"/>
                <a:gd name="T19" fmla="*/ 73 h 73"/>
                <a:gd name="T20" fmla="*/ 85 w 85"/>
                <a:gd name="T21" fmla="*/ 2 h 73"/>
                <a:gd name="T22" fmla="*/ 75 w 85"/>
                <a:gd name="T23" fmla="*/ 9 h 73"/>
                <a:gd name="T24" fmla="*/ 51 w 85"/>
                <a:gd name="T25"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3">
                  <a:moveTo>
                    <a:pt x="51" y="3"/>
                  </a:moveTo>
                  <a:cubicBezTo>
                    <a:pt x="49" y="2"/>
                    <a:pt x="44" y="0"/>
                    <a:pt x="43" y="0"/>
                  </a:cubicBezTo>
                  <a:cubicBezTo>
                    <a:pt x="41" y="0"/>
                    <a:pt x="37" y="2"/>
                    <a:pt x="34" y="3"/>
                  </a:cubicBezTo>
                  <a:cubicBezTo>
                    <a:pt x="29" y="6"/>
                    <a:pt x="23" y="9"/>
                    <a:pt x="16" y="9"/>
                  </a:cubicBezTo>
                  <a:cubicBezTo>
                    <a:pt x="14" y="9"/>
                    <a:pt x="12" y="9"/>
                    <a:pt x="11" y="9"/>
                  </a:cubicBezTo>
                  <a:cubicBezTo>
                    <a:pt x="6" y="7"/>
                    <a:pt x="3" y="5"/>
                    <a:pt x="0" y="2"/>
                  </a:cubicBezTo>
                  <a:cubicBezTo>
                    <a:pt x="0" y="73"/>
                    <a:pt x="0" y="73"/>
                    <a:pt x="0" y="73"/>
                  </a:cubicBezTo>
                  <a:cubicBezTo>
                    <a:pt x="37" y="51"/>
                    <a:pt x="37" y="51"/>
                    <a:pt x="37" y="51"/>
                  </a:cubicBezTo>
                  <a:cubicBezTo>
                    <a:pt x="41" y="49"/>
                    <a:pt x="45" y="49"/>
                    <a:pt x="48" y="51"/>
                  </a:cubicBezTo>
                  <a:cubicBezTo>
                    <a:pt x="85" y="73"/>
                    <a:pt x="85" y="73"/>
                    <a:pt x="85" y="73"/>
                  </a:cubicBezTo>
                  <a:cubicBezTo>
                    <a:pt x="85" y="2"/>
                    <a:pt x="85" y="2"/>
                    <a:pt x="85" y="2"/>
                  </a:cubicBezTo>
                  <a:cubicBezTo>
                    <a:pt x="82" y="5"/>
                    <a:pt x="79" y="7"/>
                    <a:pt x="75" y="9"/>
                  </a:cubicBezTo>
                  <a:cubicBezTo>
                    <a:pt x="66" y="11"/>
                    <a:pt x="58" y="7"/>
                    <a:pt x="51"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05" name="Freeform 683">
              <a:extLst>
                <a:ext uri="{FF2B5EF4-FFF2-40B4-BE49-F238E27FC236}">
                  <a16:creationId xmlns:a16="http://schemas.microsoft.com/office/drawing/2014/main" id="{DA765DFD-197E-4642-8AEC-3CB64F30122C}"/>
                </a:ext>
              </a:extLst>
            </p:cNvPr>
            <p:cNvSpPr>
              <a:spLocks noEditPoints="1"/>
            </p:cNvSpPr>
            <p:nvPr/>
          </p:nvSpPr>
          <p:spPr bwMode="auto">
            <a:xfrm>
              <a:off x="6314" y="2772"/>
              <a:ext cx="132" cy="131"/>
            </a:xfrm>
            <a:custGeom>
              <a:avLst/>
              <a:gdLst>
                <a:gd name="T0" fmla="*/ 188 w 198"/>
                <a:gd name="T1" fmla="*/ 99 h 198"/>
                <a:gd name="T2" fmla="*/ 194 w 198"/>
                <a:gd name="T3" fmla="*/ 81 h 198"/>
                <a:gd name="T4" fmla="*/ 198 w 198"/>
                <a:gd name="T5" fmla="*/ 72 h 198"/>
                <a:gd name="T6" fmla="*/ 190 w 198"/>
                <a:gd name="T7" fmla="*/ 67 h 198"/>
                <a:gd name="T8" fmla="*/ 176 w 198"/>
                <a:gd name="T9" fmla="*/ 54 h 198"/>
                <a:gd name="T10" fmla="*/ 172 w 198"/>
                <a:gd name="T11" fmla="*/ 36 h 198"/>
                <a:gd name="T12" fmla="*/ 171 w 198"/>
                <a:gd name="T13" fmla="*/ 26 h 198"/>
                <a:gd name="T14" fmla="*/ 162 w 198"/>
                <a:gd name="T15" fmla="*/ 25 h 198"/>
                <a:gd name="T16" fmla="*/ 143 w 198"/>
                <a:gd name="T17" fmla="*/ 21 h 198"/>
                <a:gd name="T18" fmla="*/ 131 w 198"/>
                <a:gd name="T19" fmla="*/ 7 h 198"/>
                <a:gd name="T20" fmla="*/ 125 w 198"/>
                <a:gd name="T21" fmla="*/ 0 h 198"/>
                <a:gd name="T22" fmla="*/ 117 w 198"/>
                <a:gd name="T23" fmla="*/ 4 h 198"/>
                <a:gd name="T24" fmla="*/ 99 w 198"/>
                <a:gd name="T25" fmla="*/ 9 h 198"/>
                <a:gd name="T26" fmla="*/ 80 w 198"/>
                <a:gd name="T27" fmla="*/ 5 h 198"/>
                <a:gd name="T28" fmla="*/ 72 w 198"/>
                <a:gd name="T29" fmla="*/ 3 h 198"/>
                <a:gd name="T30" fmla="*/ 72 w 198"/>
                <a:gd name="T31" fmla="*/ 3 h 198"/>
                <a:gd name="T32" fmla="*/ 67 w 198"/>
                <a:gd name="T33" fmla="*/ 9 h 198"/>
                <a:gd name="T34" fmla="*/ 54 w 198"/>
                <a:gd name="T35" fmla="*/ 22 h 198"/>
                <a:gd name="T36" fmla="*/ 35 w 198"/>
                <a:gd name="T37" fmla="*/ 26 h 198"/>
                <a:gd name="T38" fmla="*/ 26 w 198"/>
                <a:gd name="T39" fmla="*/ 27 h 198"/>
                <a:gd name="T40" fmla="*/ 25 w 198"/>
                <a:gd name="T41" fmla="*/ 36 h 198"/>
                <a:gd name="T42" fmla="*/ 21 w 198"/>
                <a:gd name="T43" fmla="*/ 54 h 198"/>
                <a:gd name="T44" fmla="*/ 7 w 198"/>
                <a:gd name="T45" fmla="*/ 67 h 198"/>
                <a:gd name="T46" fmla="*/ 0 w 198"/>
                <a:gd name="T47" fmla="*/ 73 h 198"/>
                <a:gd name="T48" fmla="*/ 3 w 198"/>
                <a:gd name="T49" fmla="*/ 81 h 198"/>
                <a:gd name="T50" fmla="*/ 9 w 198"/>
                <a:gd name="T51" fmla="*/ 99 h 198"/>
                <a:gd name="T52" fmla="*/ 3 w 198"/>
                <a:gd name="T53" fmla="*/ 117 h 198"/>
                <a:gd name="T54" fmla="*/ 0 w 198"/>
                <a:gd name="T55" fmla="*/ 126 h 198"/>
                <a:gd name="T56" fmla="*/ 7 w 198"/>
                <a:gd name="T57" fmla="*/ 131 h 198"/>
                <a:gd name="T58" fmla="*/ 21 w 198"/>
                <a:gd name="T59" fmla="*/ 144 h 198"/>
                <a:gd name="T60" fmla="*/ 25 w 198"/>
                <a:gd name="T61" fmla="*/ 162 h 198"/>
                <a:gd name="T62" fmla="*/ 26 w 198"/>
                <a:gd name="T63" fmla="*/ 172 h 198"/>
                <a:gd name="T64" fmla="*/ 35 w 198"/>
                <a:gd name="T65" fmla="*/ 173 h 198"/>
                <a:gd name="T66" fmla="*/ 54 w 198"/>
                <a:gd name="T67" fmla="*/ 177 h 198"/>
                <a:gd name="T68" fmla="*/ 67 w 198"/>
                <a:gd name="T69" fmla="*/ 191 h 198"/>
                <a:gd name="T70" fmla="*/ 72 w 198"/>
                <a:gd name="T71" fmla="*/ 198 h 198"/>
                <a:gd name="T72" fmla="*/ 80 w 198"/>
                <a:gd name="T73" fmla="*/ 194 h 198"/>
                <a:gd name="T74" fmla="*/ 99 w 198"/>
                <a:gd name="T75" fmla="*/ 189 h 198"/>
                <a:gd name="T76" fmla="*/ 117 w 198"/>
                <a:gd name="T77" fmla="*/ 193 h 198"/>
                <a:gd name="T78" fmla="*/ 125 w 198"/>
                <a:gd name="T79" fmla="*/ 195 h 198"/>
                <a:gd name="T80" fmla="*/ 125 w 198"/>
                <a:gd name="T81" fmla="*/ 195 h 198"/>
                <a:gd name="T82" fmla="*/ 131 w 198"/>
                <a:gd name="T83" fmla="*/ 189 h 198"/>
                <a:gd name="T84" fmla="*/ 143 w 198"/>
                <a:gd name="T85" fmla="*/ 176 h 198"/>
                <a:gd name="T86" fmla="*/ 162 w 198"/>
                <a:gd name="T87" fmla="*/ 172 h 198"/>
                <a:gd name="T88" fmla="*/ 171 w 198"/>
                <a:gd name="T89" fmla="*/ 171 h 198"/>
                <a:gd name="T90" fmla="*/ 172 w 198"/>
                <a:gd name="T91" fmla="*/ 162 h 198"/>
                <a:gd name="T92" fmla="*/ 176 w 198"/>
                <a:gd name="T93" fmla="*/ 144 h 198"/>
                <a:gd name="T94" fmla="*/ 190 w 198"/>
                <a:gd name="T95" fmla="*/ 131 h 198"/>
                <a:gd name="T96" fmla="*/ 198 w 198"/>
                <a:gd name="T97" fmla="*/ 125 h 198"/>
                <a:gd name="T98" fmla="*/ 194 w 198"/>
                <a:gd name="T99" fmla="*/ 117 h 198"/>
                <a:gd name="T100" fmla="*/ 188 w 198"/>
                <a:gd name="T101" fmla="*/ 99 h 198"/>
                <a:gd name="T102" fmla="*/ 99 w 198"/>
                <a:gd name="T103" fmla="*/ 152 h 198"/>
                <a:gd name="T104" fmla="*/ 45 w 198"/>
                <a:gd name="T105" fmla="*/ 99 h 198"/>
                <a:gd name="T106" fmla="*/ 99 w 198"/>
                <a:gd name="T107" fmla="*/ 46 h 198"/>
                <a:gd name="T108" fmla="*/ 152 w 198"/>
                <a:gd name="T109" fmla="*/ 99 h 198"/>
                <a:gd name="T110" fmla="*/ 99 w 198"/>
                <a:gd name="T111" fmla="*/ 15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8" h="198">
                  <a:moveTo>
                    <a:pt x="188" y="99"/>
                  </a:moveTo>
                  <a:cubicBezTo>
                    <a:pt x="188" y="92"/>
                    <a:pt x="191" y="86"/>
                    <a:pt x="194" y="81"/>
                  </a:cubicBezTo>
                  <a:cubicBezTo>
                    <a:pt x="195" y="78"/>
                    <a:pt x="198" y="74"/>
                    <a:pt x="198" y="72"/>
                  </a:cubicBezTo>
                  <a:cubicBezTo>
                    <a:pt x="197" y="71"/>
                    <a:pt x="193" y="69"/>
                    <a:pt x="190" y="67"/>
                  </a:cubicBezTo>
                  <a:cubicBezTo>
                    <a:pt x="185" y="64"/>
                    <a:pt x="180" y="60"/>
                    <a:pt x="176" y="54"/>
                  </a:cubicBezTo>
                  <a:cubicBezTo>
                    <a:pt x="173" y="48"/>
                    <a:pt x="173" y="42"/>
                    <a:pt x="172" y="36"/>
                  </a:cubicBezTo>
                  <a:cubicBezTo>
                    <a:pt x="172" y="33"/>
                    <a:pt x="172" y="28"/>
                    <a:pt x="171" y="26"/>
                  </a:cubicBezTo>
                  <a:cubicBezTo>
                    <a:pt x="170" y="26"/>
                    <a:pt x="165" y="26"/>
                    <a:pt x="162" y="25"/>
                  </a:cubicBezTo>
                  <a:cubicBezTo>
                    <a:pt x="156" y="25"/>
                    <a:pt x="149" y="25"/>
                    <a:pt x="143" y="21"/>
                  </a:cubicBezTo>
                  <a:cubicBezTo>
                    <a:pt x="138" y="18"/>
                    <a:pt x="134" y="12"/>
                    <a:pt x="131" y="7"/>
                  </a:cubicBezTo>
                  <a:cubicBezTo>
                    <a:pt x="129" y="5"/>
                    <a:pt x="126" y="1"/>
                    <a:pt x="125" y="0"/>
                  </a:cubicBezTo>
                  <a:cubicBezTo>
                    <a:pt x="124" y="0"/>
                    <a:pt x="120" y="2"/>
                    <a:pt x="117" y="4"/>
                  </a:cubicBezTo>
                  <a:cubicBezTo>
                    <a:pt x="112" y="6"/>
                    <a:pt x="106" y="9"/>
                    <a:pt x="99" y="9"/>
                  </a:cubicBezTo>
                  <a:cubicBezTo>
                    <a:pt x="92" y="9"/>
                    <a:pt x="86" y="8"/>
                    <a:pt x="80" y="5"/>
                  </a:cubicBezTo>
                  <a:cubicBezTo>
                    <a:pt x="78" y="4"/>
                    <a:pt x="73" y="3"/>
                    <a:pt x="72" y="3"/>
                  </a:cubicBezTo>
                  <a:cubicBezTo>
                    <a:pt x="72" y="3"/>
                    <a:pt x="72" y="3"/>
                    <a:pt x="72" y="3"/>
                  </a:cubicBezTo>
                  <a:cubicBezTo>
                    <a:pt x="71" y="3"/>
                    <a:pt x="68" y="6"/>
                    <a:pt x="67" y="9"/>
                  </a:cubicBezTo>
                  <a:cubicBezTo>
                    <a:pt x="63" y="14"/>
                    <a:pt x="60" y="19"/>
                    <a:pt x="54" y="22"/>
                  </a:cubicBezTo>
                  <a:cubicBezTo>
                    <a:pt x="48" y="26"/>
                    <a:pt x="41" y="26"/>
                    <a:pt x="35" y="26"/>
                  </a:cubicBezTo>
                  <a:cubicBezTo>
                    <a:pt x="32" y="26"/>
                    <a:pt x="27" y="26"/>
                    <a:pt x="26" y="27"/>
                  </a:cubicBezTo>
                  <a:cubicBezTo>
                    <a:pt x="26" y="28"/>
                    <a:pt x="25" y="33"/>
                    <a:pt x="25" y="36"/>
                  </a:cubicBezTo>
                  <a:cubicBezTo>
                    <a:pt x="25" y="42"/>
                    <a:pt x="24" y="48"/>
                    <a:pt x="21" y="54"/>
                  </a:cubicBezTo>
                  <a:cubicBezTo>
                    <a:pt x="18" y="60"/>
                    <a:pt x="12" y="64"/>
                    <a:pt x="7" y="67"/>
                  </a:cubicBezTo>
                  <a:cubicBezTo>
                    <a:pt x="5" y="69"/>
                    <a:pt x="0" y="71"/>
                    <a:pt x="0" y="73"/>
                  </a:cubicBezTo>
                  <a:cubicBezTo>
                    <a:pt x="0" y="74"/>
                    <a:pt x="2" y="78"/>
                    <a:pt x="3" y="81"/>
                  </a:cubicBezTo>
                  <a:cubicBezTo>
                    <a:pt x="6" y="86"/>
                    <a:pt x="9" y="92"/>
                    <a:pt x="9" y="99"/>
                  </a:cubicBezTo>
                  <a:cubicBezTo>
                    <a:pt x="9" y="106"/>
                    <a:pt x="6" y="112"/>
                    <a:pt x="3" y="117"/>
                  </a:cubicBezTo>
                  <a:cubicBezTo>
                    <a:pt x="2" y="120"/>
                    <a:pt x="0" y="124"/>
                    <a:pt x="0" y="126"/>
                  </a:cubicBezTo>
                  <a:cubicBezTo>
                    <a:pt x="0" y="127"/>
                    <a:pt x="5" y="129"/>
                    <a:pt x="7" y="131"/>
                  </a:cubicBezTo>
                  <a:cubicBezTo>
                    <a:pt x="12" y="134"/>
                    <a:pt x="18" y="138"/>
                    <a:pt x="21" y="144"/>
                  </a:cubicBezTo>
                  <a:cubicBezTo>
                    <a:pt x="24" y="150"/>
                    <a:pt x="25" y="156"/>
                    <a:pt x="25" y="162"/>
                  </a:cubicBezTo>
                  <a:cubicBezTo>
                    <a:pt x="25" y="165"/>
                    <a:pt x="26" y="170"/>
                    <a:pt x="26" y="172"/>
                  </a:cubicBezTo>
                  <a:cubicBezTo>
                    <a:pt x="27" y="172"/>
                    <a:pt x="32" y="172"/>
                    <a:pt x="35" y="173"/>
                  </a:cubicBezTo>
                  <a:cubicBezTo>
                    <a:pt x="41" y="173"/>
                    <a:pt x="48" y="173"/>
                    <a:pt x="54" y="177"/>
                  </a:cubicBezTo>
                  <a:cubicBezTo>
                    <a:pt x="60" y="180"/>
                    <a:pt x="63" y="186"/>
                    <a:pt x="67" y="191"/>
                  </a:cubicBezTo>
                  <a:cubicBezTo>
                    <a:pt x="68" y="193"/>
                    <a:pt x="71" y="197"/>
                    <a:pt x="72" y="198"/>
                  </a:cubicBezTo>
                  <a:cubicBezTo>
                    <a:pt x="73" y="198"/>
                    <a:pt x="78" y="196"/>
                    <a:pt x="80" y="194"/>
                  </a:cubicBezTo>
                  <a:cubicBezTo>
                    <a:pt x="86" y="192"/>
                    <a:pt x="92" y="189"/>
                    <a:pt x="99" y="189"/>
                  </a:cubicBezTo>
                  <a:cubicBezTo>
                    <a:pt x="106" y="189"/>
                    <a:pt x="112" y="190"/>
                    <a:pt x="117" y="193"/>
                  </a:cubicBezTo>
                  <a:cubicBezTo>
                    <a:pt x="120" y="194"/>
                    <a:pt x="124" y="195"/>
                    <a:pt x="125" y="195"/>
                  </a:cubicBezTo>
                  <a:cubicBezTo>
                    <a:pt x="125" y="195"/>
                    <a:pt x="125" y="195"/>
                    <a:pt x="125" y="195"/>
                  </a:cubicBezTo>
                  <a:cubicBezTo>
                    <a:pt x="126" y="195"/>
                    <a:pt x="129" y="192"/>
                    <a:pt x="131" y="189"/>
                  </a:cubicBezTo>
                  <a:cubicBezTo>
                    <a:pt x="134" y="184"/>
                    <a:pt x="138" y="179"/>
                    <a:pt x="143" y="176"/>
                  </a:cubicBezTo>
                  <a:cubicBezTo>
                    <a:pt x="149" y="172"/>
                    <a:pt x="156" y="172"/>
                    <a:pt x="162" y="172"/>
                  </a:cubicBezTo>
                  <a:cubicBezTo>
                    <a:pt x="165" y="172"/>
                    <a:pt x="170" y="172"/>
                    <a:pt x="171" y="171"/>
                  </a:cubicBezTo>
                  <a:cubicBezTo>
                    <a:pt x="172" y="170"/>
                    <a:pt x="172" y="165"/>
                    <a:pt x="172" y="162"/>
                  </a:cubicBezTo>
                  <a:cubicBezTo>
                    <a:pt x="173" y="156"/>
                    <a:pt x="173" y="150"/>
                    <a:pt x="176" y="144"/>
                  </a:cubicBezTo>
                  <a:cubicBezTo>
                    <a:pt x="180" y="138"/>
                    <a:pt x="185" y="134"/>
                    <a:pt x="190" y="131"/>
                  </a:cubicBezTo>
                  <a:cubicBezTo>
                    <a:pt x="193" y="129"/>
                    <a:pt x="197" y="127"/>
                    <a:pt x="198" y="125"/>
                  </a:cubicBezTo>
                  <a:cubicBezTo>
                    <a:pt x="198" y="124"/>
                    <a:pt x="195" y="120"/>
                    <a:pt x="194" y="117"/>
                  </a:cubicBezTo>
                  <a:cubicBezTo>
                    <a:pt x="191" y="112"/>
                    <a:pt x="188" y="106"/>
                    <a:pt x="188" y="99"/>
                  </a:cubicBezTo>
                  <a:close/>
                  <a:moveTo>
                    <a:pt x="99" y="152"/>
                  </a:moveTo>
                  <a:cubicBezTo>
                    <a:pt x="69" y="152"/>
                    <a:pt x="45" y="128"/>
                    <a:pt x="45" y="99"/>
                  </a:cubicBezTo>
                  <a:cubicBezTo>
                    <a:pt x="45" y="70"/>
                    <a:pt x="69" y="46"/>
                    <a:pt x="99" y="46"/>
                  </a:cubicBezTo>
                  <a:cubicBezTo>
                    <a:pt x="128" y="46"/>
                    <a:pt x="152" y="70"/>
                    <a:pt x="152" y="99"/>
                  </a:cubicBezTo>
                  <a:cubicBezTo>
                    <a:pt x="152" y="128"/>
                    <a:pt x="128" y="152"/>
                    <a:pt x="99"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06" name="Oval 684">
              <a:extLst>
                <a:ext uri="{FF2B5EF4-FFF2-40B4-BE49-F238E27FC236}">
                  <a16:creationId xmlns:a16="http://schemas.microsoft.com/office/drawing/2014/main" id="{9EB6FD32-0813-4FBC-B892-D29C5EEA40B7}"/>
                </a:ext>
              </a:extLst>
            </p:cNvPr>
            <p:cNvSpPr>
              <a:spLocks noChangeArrowheads="1"/>
            </p:cNvSpPr>
            <p:nvPr/>
          </p:nvSpPr>
          <p:spPr bwMode="auto">
            <a:xfrm>
              <a:off x="6359" y="2816"/>
              <a:ext cx="42" cy="4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207" name="Freeform 685">
              <a:extLst>
                <a:ext uri="{FF2B5EF4-FFF2-40B4-BE49-F238E27FC236}">
                  <a16:creationId xmlns:a16="http://schemas.microsoft.com/office/drawing/2014/main" id="{D9E9E0B7-6E60-40A4-8FE4-FE80DC4518C8}"/>
                </a:ext>
              </a:extLst>
            </p:cNvPr>
            <p:cNvSpPr>
              <a:spLocks noEditPoints="1"/>
            </p:cNvSpPr>
            <p:nvPr/>
          </p:nvSpPr>
          <p:spPr bwMode="auto">
            <a:xfrm>
              <a:off x="6210" y="2696"/>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5 w 512"/>
                <a:gd name="T11" fmla="*/ 245 h 512"/>
                <a:gd name="T12" fmla="*/ 359 w 512"/>
                <a:gd name="T13" fmla="*/ 263 h 512"/>
                <a:gd name="T14" fmla="*/ 352 w 512"/>
                <a:gd name="T15" fmla="*/ 268 h 512"/>
                <a:gd name="T16" fmla="*/ 351 w 512"/>
                <a:gd name="T17" fmla="*/ 278 h 512"/>
                <a:gd name="T18" fmla="*/ 343 w 512"/>
                <a:gd name="T19" fmla="*/ 300 h 512"/>
                <a:gd name="T20" fmla="*/ 320 w 512"/>
                <a:gd name="T21" fmla="*/ 308 h 512"/>
                <a:gd name="T22" fmla="*/ 320 w 512"/>
                <a:gd name="T23" fmla="*/ 308 h 512"/>
                <a:gd name="T24" fmla="*/ 320 w 512"/>
                <a:gd name="T25" fmla="*/ 416 h 512"/>
                <a:gd name="T26" fmla="*/ 314 w 512"/>
                <a:gd name="T27" fmla="*/ 425 h 512"/>
                <a:gd name="T28" fmla="*/ 309 w 512"/>
                <a:gd name="T29" fmla="*/ 426 h 512"/>
                <a:gd name="T30" fmla="*/ 304 w 512"/>
                <a:gd name="T31" fmla="*/ 425 h 512"/>
                <a:gd name="T32" fmla="*/ 256 w 512"/>
                <a:gd name="T33" fmla="*/ 396 h 512"/>
                <a:gd name="T34" fmla="*/ 208 w 512"/>
                <a:gd name="T35" fmla="*/ 425 h 512"/>
                <a:gd name="T36" fmla="*/ 197 w 512"/>
                <a:gd name="T37" fmla="*/ 425 h 512"/>
                <a:gd name="T38" fmla="*/ 192 w 512"/>
                <a:gd name="T39" fmla="*/ 416 h 512"/>
                <a:gd name="T40" fmla="*/ 192 w 512"/>
                <a:gd name="T41" fmla="*/ 308 h 512"/>
                <a:gd name="T42" fmla="*/ 191 w 512"/>
                <a:gd name="T43" fmla="*/ 308 h 512"/>
                <a:gd name="T44" fmla="*/ 168 w 512"/>
                <a:gd name="T45" fmla="*/ 300 h 512"/>
                <a:gd name="T46" fmla="*/ 161 w 512"/>
                <a:gd name="T47" fmla="*/ 278 h 512"/>
                <a:gd name="T48" fmla="*/ 160 w 512"/>
                <a:gd name="T49" fmla="*/ 268 h 512"/>
                <a:gd name="T50" fmla="*/ 152 w 512"/>
                <a:gd name="T51" fmla="*/ 263 h 512"/>
                <a:gd name="T52" fmla="*/ 136 w 512"/>
                <a:gd name="T53" fmla="*/ 245 h 512"/>
                <a:gd name="T54" fmla="*/ 141 w 512"/>
                <a:gd name="T55" fmla="*/ 222 h 512"/>
                <a:gd name="T56" fmla="*/ 145 w 512"/>
                <a:gd name="T57" fmla="*/ 213 h 512"/>
                <a:gd name="T58" fmla="*/ 141 w 512"/>
                <a:gd name="T59" fmla="*/ 204 h 512"/>
                <a:gd name="T60" fmla="*/ 136 w 512"/>
                <a:gd name="T61" fmla="*/ 181 h 512"/>
                <a:gd name="T62" fmla="*/ 152 w 512"/>
                <a:gd name="T63" fmla="*/ 163 h 512"/>
                <a:gd name="T64" fmla="*/ 160 w 512"/>
                <a:gd name="T65" fmla="*/ 158 h 512"/>
                <a:gd name="T66" fmla="*/ 161 w 512"/>
                <a:gd name="T67" fmla="*/ 148 h 512"/>
                <a:gd name="T68" fmla="*/ 168 w 512"/>
                <a:gd name="T69" fmla="*/ 126 h 512"/>
                <a:gd name="T70" fmla="*/ 191 w 512"/>
                <a:gd name="T71" fmla="*/ 118 h 512"/>
                <a:gd name="T72" fmla="*/ 200 w 512"/>
                <a:gd name="T73" fmla="*/ 117 h 512"/>
                <a:gd name="T74" fmla="*/ 206 w 512"/>
                <a:gd name="T75" fmla="*/ 110 h 512"/>
                <a:gd name="T76" fmla="*/ 224 w 512"/>
                <a:gd name="T77" fmla="*/ 93 h 512"/>
                <a:gd name="T78" fmla="*/ 247 w 512"/>
                <a:gd name="T79" fmla="*/ 99 h 512"/>
                <a:gd name="T80" fmla="*/ 256 w 512"/>
                <a:gd name="T81" fmla="*/ 102 h 512"/>
                <a:gd name="T82" fmla="*/ 264 w 512"/>
                <a:gd name="T83" fmla="*/ 99 h 512"/>
                <a:gd name="T84" fmla="*/ 288 w 512"/>
                <a:gd name="T85" fmla="*/ 93 h 512"/>
                <a:gd name="T86" fmla="*/ 306 w 512"/>
                <a:gd name="T87" fmla="*/ 110 h 512"/>
                <a:gd name="T88" fmla="*/ 311 w 512"/>
                <a:gd name="T89" fmla="*/ 117 h 512"/>
                <a:gd name="T90" fmla="*/ 320 w 512"/>
                <a:gd name="T91" fmla="*/ 118 h 512"/>
                <a:gd name="T92" fmla="*/ 343 w 512"/>
                <a:gd name="T93" fmla="*/ 126 h 512"/>
                <a:gd name="T94" fmla="*/ 351 w 512"/>
                <a:gd name="T95" fmla="*/ 148 h 512"/>
                <a:gd name="T96" fmla="*/ 352 w 512"/>
                <a:gd name="T97" fmla="*/ 158 h 512"/>
                <a:gd name="T98" fmla="*/ 359 w 512"/>
                <a:gd name="T99" fmla="*/ 163 h 512"/>
                <a:gd name="T100" fmla="*/ 375 w 512"/>
                <a:gd name="T101" fmla="*/ 181 h 512"/>
                <a:gd name="T102" fmla="*/ 370 w 512"/>
                <a:gd name="T103" fmla="*/ 204 h 512"/>
                <a:gd name="T104" fmla="*/ 367 w 512"/>
                <a:gd name="T105" fmla="*/ 213 h 512"/>
                <a:gd name="T106" fmla="*/ 370 w 512"/>
                <a:gd name="T107" fmla="*/ 222 h 512"/>
                <a:gd name="T108" fmla="*/ 375 w 512"/>
                <a:gd name="T109"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5" y="245"/>
                  </a:moveTo>
                  <a:cubicBezTo>
                    <a:pt x="373" y="254"/>
                    <a:pt x="365" y="259"/>
                    <a:pt x="359" y="263"/>
                  </a:cubicBezTo>
                  <a:cubicBezTo>
                    <a:pt x="356" y="265"/>
                    <a:pt x="353" y="267"/>
                    <a:pt x="352" y="268"/>
                  </a:cubicBezTo>
                  <a:cubicBezTo>
                    <a:pt x="351" y="270"/>
                    <a:pt x="351" y="274"/>
                    <a:pt x="351" y="278"/>
                  </a:cubicBezTo>
                  <a:cubicBezTo>
                    <a:pt x="350" y="285"/>
                    <a:pt x="350" y="294"/>
                    <a:pt x="343" y="300"/>
                  </a:cubicBezTo>
                  <a:cubicBezTo>
                    <a:pt x="337" y="307"/>
                    <a:pt x="328" y="307"/>
                    <a:pt x="320" y="308"/>
                  </a:cubicBezTo>
                  <a:cubicBezTo>
                    <a:pt x="320" y="308"/>
                    <a:pt x="320" y="308"/>
                    <a:pt x="320" y="308"/>
                  </a:cubicBezTo>
                  <a:cubicBezTo>
                    <a:pt x="320" y="416"/>
                    <a:pt x="320" y="416"/>
                    <a:pt x="320" y="416"/>
                  </a:cubicBezTo>
                  <a:cubicBezTo>
                    <a:pt x="320" y="420"/>
                    <a:pt x="318" y="423"/>
                    <a:pt x="314" y="425"/>
                  </a:cubicBezTo>
                  <a:cubicBezTo>
                    <a:pt x="313" y="426"/>
                    <a:pt x="311" y="426"/>
                    <a:pt x="309" y="426"/>
                  </a:cubicBezTo>
                  <a:cubicBezTo>
                    <a:pt x="307" y="426"/>
                    <a:pt x="305" y="426"/>
                    <a:pt x="304" y="425"/>
                  </a:cubicBezTo>
                  <a:cubicBezTo>
                    <a:pt x="256" y="396"/>
                    <a:pt x="256" y="396"/>
                    <a:pt x="256" y="396"/>
                  </a:cubicBezTo>
                  <a:cubicBezTo>
                    <a:pt x="208" y="425"/>
                    <a:pt x="208" y="425"/>
                    <a:pt x="208" y="425"/>
                  </a:cubicBezTo>
                  <a:cubicBezTo>
                    <a:pt x="205" y="427"/>
                    <a:pt x="200" y="427"/>
                    <a:pt x="197" y="425"/>
                  </a:cubicBezTo>
                  <a:cubicBezTo>
                    <a:pt x="194" y="423"/>
                    <a:pt x="192" y="420"/>
                    <a:pt x="192" y="416"/>
                  </a:cubicBezTo>
                  <a:cubicBezTo>
                    <a:pt x="192" y="308"/>
                    <a:pt x="192" y="308"/>
                    <a:pt x="192" y="308"/>
                  </a:cubicBezTo>
                  <a:cubicBezTo>
                    <a:pt x="191" y="308"/>
                    <a:pt x="191" y="308"/>
                    <a:pt x="191" y="308"/>
                  </a:cubicBezTo>
                  <a:cubicBezTo>
                    <a:pt x="184" y="307"/>
                    <a:pt x="175" y="307"/>
                    <a:pt x="168" y="300"/>
                  </a:cubicBezTo>
                  <a:cubicBezTo>
                    <a:pt x="162" y="294"/>
                    <a:pt x="161" y="285"/>
                    <a:pt x="161" y="278"/>
                  </a:cubicBezTo>
                  <a:cubicBezTo>
                    <a:pt x="161" y="274"/>
                    <a:pt x="160" y="270"/>
                    <a:pt x="160" y="268"/>
                  </a:cubicBezTo>
                  <a:cubicBezTo>
                    <a:pt x="159" y="267"/>
                    <a:pt x="155" y="265"/>
                    <a:pt x="152" y="263"/>
                  </a:cubicBezTo>
                  <a:cubicBezTo>
                    <a:pt x="146" y="259"/>
                    <a:pt x="139" y="254"/>
                    <a:pt x="136" y="245"/>
                  </a:cubicBezTo>
                  <a:cubicBezTo>
                    <a:pt x="134" y="236"/>
                    <a:pt x="138" y="228"/>
                    <a:pt x="141" y="222"/>
                  </a:cubicBezTo>
                  <a:cubicBezTo>
                    <a:pt x="143" y="219"/>
                    <a:pt x="145" y="215"/>
                    <a:pt x="145" y="213"/>
                  </a:cubicBezTo>
                  <a:cubicBezTo>
                    <a:pt x="145" y="211"/>
                    <a:pt x="143" y="207"/>
                    <a:pt x="141" y="204"/>
                  </a:cubicBezTo>
                  <a:cubicBezTo>
                    <a:pt x="138" y="198"/>
                    <a:pt x="134" y="190"/>
                    <a:pt x="136" y="181"/>
                  </a:cubicBezTo>
                  <a:cubicBezTo>
                    <a:pt x="139" y="172"/>
                    <a:pt x="146" y="167"/>
                    <a:pt x="152" y="163"/>
                  </a:cubicBezTo>
                  <a:cubicBezTo>
                    <a:pt x="155" y="161"/>
                    <a:pt x="159" y="159"/>
                    <a:pt x="160" y="158"/>
                  </a:cubicBezTo>
                  <a:cubicBezTo>
                    <a:pt x="160" y="156"/>
                    <a:pt x="161" y="152"/>
                    <a:pt x="161" y="148"/>
                  </a:cubicBezTo>
                  <a:cubicBezTo>
                    <a:pt x="161" y="141"/>
                    <a:pt x="162" y="132"/>
                    <a:pt x="168" y="126"/>
                  </a:cubicBezTo>
                  <a:cubicBezTo>
                    <a:pt x="175" y="119"/>
                    <a:pt x="184" y="119"/>
                    <a:pt x="191" y="118"/>
                  </a:cubicBezTo>
                  <a:cubicBezTo>
                    <a:pt x="194" y="118"/>
                    <a:pt x="199" y="118"/>
                    <a:pt x="200" y="117"/>
                  </a:cubicBezTo>
                  <a:cubicBezTo>
                    <a:pt x="202" y="116"/>
                    <a:pt x="204" y="112"/>
                    <a:pt x="206" y="110"/>
                  </a:cubicBezTo>
                  <a:cubicBezTo>
                    <a:pt x="210" y="104"/>
                    <a:pt x="215" y="96"/>
                    <a:pt x="224" y="93"/>
                  </a:cubicBezTo>
                  <a:cubicBezTo>
                    <a:pt x="232" y="91"/>
                    <a:pt x="240" y="95"/>
                    <a:pt x="247" y="99"/>
                  </a:cubicBezTo>
                  <a:cubicBezTo>
                    <a:pt x="250" y="100"/>
                    <a:pt x="254" y="102"/>
                    <a:pt x="256" y="102"/>
                  </a:cubicBezTo>
                  <a:cubicBezTo>
                    <a:pt x="257" y="102"/>
                    <a:pt x="262" y="100"/>
                    <a:pt x="264" y="99"/>
                  </a:cubicBezTo>
                  <a:cubicBezTo>
                    <a:pt x="271" y="95"/>
                    <a:pt x="279" y="91"/>
                    <a:pt x="288" y="93"/>
                  </a:cubicBezTo>
                  <a:cubicBezTo>
                    <a:pt x="297" y="96"/>
                    <a:pt x="302" y="104"/>
                    <a:pt x="306" y="110"/>
                  </a:cubicBezTo>
                  <a:cubicBezTo>
                    <a:pt x="307" y="112"/>
                    <a:pt x="310" y="116"/>
                    <a:pt x="311" y="117"/>
                  </a:cubicBezTo>
                  <a:cubicBezTo>
                    <a:pt x="313" y="118"/>
                    <a:pt x="317" y="118"/>
                    <a:pt x="320" y="118"/>
                  </a:cubicBezTo>
                  <a:cubicBezTo>
                    <a:pt x="328" y="119"/>
                    <a:pt x="337" y="119"/>
                    <a:pt x="343" y="126"/>
                  </a:cubicBezTo>
                  <a:cubicBezTo>
                    <a:pt x="350" y="132"/>
                    <a:pt x="350" y="141"/>
                    <a:pt x="351" y="148"/>
                  </a:cubicBezTo>
                  <a:cubicBezTo>
                    <a:pt x="351" y="152"/>
                    <a:pt x="351" y="156"/>
                    <a:pt x="352" y="158"/>
                  </a:cubicBezTo>
                  <a:cubicBezTo>
                    <a:pt x="353" y="159"/>
                    <a:pt x="356" y="161"/>
                    <a:pt x="359" y="163"/>
                  </a:cubicBezTo>
                  <a:cubicBezTo>
                    <a:pt x="365" y="167"/>
                    <a:pt x="373" y="172"/>
                    <a:pt x="375" y="181"/>
                  </a:cubicBezTo>
                  <a:cubicBezTo>
                    <a:pt x="378" y="190"/>
                    <a:pt x="373" y="198"/>
                    <a:pt x="370" y="204"/>
                  </a:cubicBezTo>
                  <a:cubicBezTo>
                    <a:pt x="369" y="207"/>
                    <a:pt x="367" y="211"/>
                    <a:pt x="367" y="213"/>
                  </a:cubicBezTo>
                  <a:cubicBezTo>
                    <a:pt x="367" y="215"/>
                    <a:pt x="369" y="219"/>
                    <a:pt x="370" y="222"/>
                  </a:cubicBezTo>
                  <a:cubicBezTo>
                    <a:pt x="373" y="228"/>
                    <a:pt x="378" y="236"/>
                    <a:pt x="375" y="24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spTree>
    <p:extLst>
      <p:ext uri="{BB962C8B-B14F-4D97-AF65-F5344CB8AC3E}">
        <p14:creationId xmlns:p14="http://schemas.microsoft.com/office/powerpoint/2010/main" val="37779071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92B3411-3361-4619-8892-4E51046B82B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9" name="think-cell Slide" r:id="rId6" imgW="498" imgH="499" progId="TCLayout.ActiveDocument.1">
                  <p:embed/>
                </p:oleObj>
              </mc:Choice>
              <mc:Fallback>
                <p:oleObj name="think-cell Slide" r:id="rId6" imgW="498" imgH="499" progId="TCLayout.ActiveDocument.1">
                  <p:embed/>
                  <p:pic>
                    <p:nvPicPr>
                      <p:cNvPr id="7" name="Object 6" hidden="1">
                        <a:extLst>
                          <a:ext uri="{FF2B5EF4-FFF2-40B4-BE49-F238E27FC236}">
                            <a16:creationId xmlns:a16="http://schemas.microsoft.com/office/drawing/2014/main" id="{392B3411-3361-4619-8892-4E51046B82B2}"/>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086905EB-29E6-4499-BD83-60D763C247BD}"/>
              </a:ext>
            </a:extLst>
          </p:cNvPr>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algn="ctr">
              <a:lnSpc>
                <a:spcPct val="106000"/>
              </a:lnSpc>
            </a:pPr>
            <a:endParaRPr lang="en-US" b="1">
              <a:solidFill>
                <a:schemeClr val="bg1"/>
              </a:solidFill>
              <a:latin typeface="Verdana" panose="020B0604030504040204" pitchFamily="34" charset="0"/>
              <a:ea typeface="+mj-ea"/>
              <a:cs typeface="+mj-cs"/>
              <a:sym typeface="Verdana" panose="020B0604030504040204" pitchFamily="34" charset="0"/>
            </a:endParaRPr>
          </a:p>
        </p:txBody>
      </p:sp>
      <p:sp>
        <p:nvSpPr>
          <p:cNvPr id="2" name="Text Placeholder 1">
            <a:extLst>
              <a:ext uri="{FF2B5EF4-FFF2-40B4-BE49-F238E27FC236}">
                <a16:creationId xmlns:a16="http://schemas.microsoft.com/office/drawing/2014/main" id="{CBE2E404-0757-4136-BE60-4F6D508146A9}"/>
              </a:ext>
            </a:extLst>
          </p:cNvPr>
          <p:cNvSpPr>
            <a:spLocks noGrp="1"/>
          </p:cNvSpPr>
          <p:nvPr>
            <p:ph type="body" sz="quarter" idx="13"/>
          </p:nvPr>
        </p:nvSpPr>
        <p:spPr>
          <a:xfrm>
            <a:off x="469900" y="906881"/>
            <a:ext cx="11252200" cy="461933"/>
          </a:xfrm>
        </p:spPr>
        <p:txBody>
          <a:bodyPr/>
          <a:lstStyle/>
          <a:p>
            <a:r>
              <a:rPr lang="en-US" sz="1100" dirty="0"/>
              <a:t>The Bootcamp is a comprehensive 4-Day training program, and it focusses on enabling participants with key DevOps concepts and skills ranging from Source Code Management to Docker, Kubernetes and CI/CD  </a:t>
            </a:r>
          </a:p>
        </p:txBody>
      </p:sp>
      <p:sp>
        <p:nvSpPr>
          <p:cNvPr id="3" name="Title 2">
            <a:extLst>
              <a:ext uri="{FF2B5EF4-FFF2-40B4-BE49-F238E27FC236}">
                <a16:creationId xmlns:a16="http://schemas.microsoft.com/office/drawing/2014/main" id="{D236810B-FACA-4C9F-9EEB-17F3FE630A89}"/>
              </a:ext>
            </a:extLst>
          </p:cNvPr>
          <p:cNvSpPr>
            <a:spLocks noGrp="1"/>
          </p:cNvSpPr>
          <p:nvPr>
            <p:ph type="title"/>
          </p:nvPr>
        </p:nvSpPr>
        <p:spPr/>
        <p:txBody>
          <a:bodyPr/>
          <a:lstStyle/>
          <a:p>
            <a:r>
              <a:rPr lang="en-US" sz="1800" b="1" dirty="0"/>
              <a:t>DevOps Bootcamp – Topics Covered each Day</a:t>
            </a:r>
          </a:p>
        </p:txBody>
      </p:sp>
      <p:grpSp>
        <p:nvGrpSpPr>
          <p:cNvPr id="8" name="Group 7">
            <a:extLst>
              <a:ext uri="{FF2B5EF4-FFF2-40B4-BE49-F238E27FC236}">
                <a16:creationId xmlns:a16="http://schemas.microsoft.com/office/drawing/2014/main" id="{E1760D45-5AE4-428B-A3BE-E88EAEBE60C3}"/>
              </a:ext>
            </a:extLst>
          </p:cNvPr>
          <p:cNvGrpSpPr/>
          <p:nvPr/>
        </p:nvGrpSpPr>
        <p:grpSpPr>
          <a:xfrm>
            <a:off x="469900" y="1773956"/>
            <a:ext cx="11612880" cy="2961958"/>
            <a:chOff x="350676" y="3284115"/>
            <a:chExt cx="11612880" cy="2961958"/>
          </a:xfrm>
        </p:grpSpPr>
        <p:sp>
          <p:nvSpPr>
            <p:cNvPr id="9" name="AutoShape 5">
              <a:extLst>
                <a:ext uri="{FF2B5EF4-FFF2-40B4-BE49-F238E27FC236}">
                  <a16:creationId xmlns:a16="http://schemas.microsoft.com/office/drawing/2014/main" id="{8A655AD4-E811-424D-9767-5FEBD83FCE48}"/>
                </a:ext>
              </a:extLst>
            </p:cNvPr>
            <p:cNvSpPr>
              <a:spLocks noChangeArrowheads="1"/>
            </p:cNvSpPr>
            <p:nvPr/>
          </p:nvSpPr>
          <p:spPr bwMode="gray">
            <a:xfrm>
              <a:off x="8854596" y="3284115"/>
              <a:ext cx="3108960" cy="463156"/>
            </a:xfrm>
            <a:prstGeom prst="chevron">
              <a:avLst>
                <a:gd name="adj" fmla="val 34975"/>
              </a:avLst>
            </a:prstGeom>
            <a:solidFill>
              <a:schemeClr val="accent3">
                <a:lumMod val="50000"/>
              </a:schemeClr>
            </a:solidFill>
            <a:ln w="12700" cap="rnd" algn="ctr">
              <a:noFill/>
              <a:miter lim="800000"/>
              <a:headEnd/>
              <a:tailEnd/>
            </a:ln>
          </p:spPr>
          <p:txBody>
            <a:bodyPr lIns="88900" tIns="88900" rIns="88900" bIns="88900" anchor="ctr" anchorCtr="0"/>
            <a:lstStyle/>
            <a:p>
              <a:pPr lvl="1">
                <a:lnSpc>
                  <a:spcPct val="106000"/>
                </a:lnSpc>
              </a:pPr>
              <a:r>
                <a:rPr lang="en-US" sz="1200" b="1" dirty="0">
                  <a:solidFill>
                    <a:schemeClr val="bg1"/>
                  </a:solidFill>
                </a:rPr>
                <a:t>Day Four</a:t>
              </a:r>
            </a:p>
          </p:txBody>
        </p:sp>
        <p:sp>
          <p:nvSpPr>
            <p:cNvPr id="10" name="Text Placeholder 5">
              <a:extLst>
                <a:ext uri="{FF2B5EF4-FFF2-40B4-BE49-F238E27FC236}">
                  <a16:creationId xmlns:a16="http://schemas.microsoft.com/office/drawing/2014/main" id="{2D6921C6-84A2-4C51-B273-2ED1FC00698E}"/>
                </a:ext>
              </a:extLst>
            </p:cNvPr>
            <p:cNvSpPr txBox="1">
              <a:spLocks/>
            </p:cNvSpPr>
            <p:nvPr/>
          </p:nvSpPr>
          <p:spPr>
            <a:xfrm>
              <a:off x="8880216" y="3834889"/>
              <a:ext cx="3009915" cy="2366893"/>
            </a:xfrm>
            <a:prstGeom prst="rect">
              <a:avLst/>
            </a:prstGeom>
          </p:spPr>
          <p:txBody>
            <a:bodyPr wrap="square" lIns="0" tIns="0" rIns="0" bIns="0" anchor="t">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285750" indent="-285750">
                <a:buFont typeface="Wingdings" panose="05000000000000000000" pitchFamily="2" charset="2"/>
                <a:buChar char="v"/>
              </a:pPr>
              <a:r>
                <a:rPr lang="fr-FR" sz="1000" dirty="0">
                  <a:solidFill>
                    <a:schemeClr val="tx1"/>
                  </a:solidFill>
                  <a:ea typeface="Verdana"/>
                  <a:cs typeface="Verdana"/>
                </a:rPr>
                <a:t>CI/CD continued</a:t>
              </a:r>
              <a:br>
                <a:rPr lang="fr-FR" sz="1000" dirty="0">
                  <a:solidFill>
                    <a:schemeClr val="tx1"/>
                  </a:solidFill>
                  <a:ea typeface="Verdana"/>
                  <a:cs typeface="Verdana"/>
                </a:rPr>
              </a:br>
              <a:endParaRPr lang="fr-FR" sz="1000" dirty="0">
                <a:solidFill>
                  <a:schemeClr val="tx1"/>
                </a:solidFill>
                <a:ea typeface="Verdana"/>
                <a:cs typeface="Verdana"/>
              </a:endParaRPr>
            </a:p>
            <a:p>
              <a:pPr marL="285750" indent="-285750">
                <a:buFont typeface="Wingdings" panose="05000000000000000000" pitchFamily="2" charset="2"/>
                <a:buChar char="v"/>
              </a:pPr>
              <a:r>
                <a:rPr lang="fr-FR" sz="1000" dirty="0">
                  <a:solidFill>
                    <a:schemeClr val="tx1"/>
                  </a:solidFill>
                  <a:ea typeface="Verdana"/>
                  <a:cs typeface="Verdana"/>
                </a:rPr>
                <a:t>Building CI/CD pipelines</a:t>
              </a:r>
              <a:br>
                <a:rPr lang="fr-FR" sz="1000" dirty="0">
                  <a:solidFill>
                    <a:schemeClr val="tx1"/>
                  </a:solidFill>
                  <a:ea typeface="Verdana"/>
                  <a:cs typeface="Verdana"/>
                </a:rPr>
              </a:br>
              <a:endParaRPr lang="fr-FR" sz="1000" dirty="0">
                <a:solidFill>
                  <a:schemeClr val="tx1"/>
                </a:solidFill>
                <a:ea typeface="Verdana"/>
                <a:cs typeface="Verdana"/>
              </a:endParaRPr>
            </a:p>
            <a:p>
              <a:pPr marL="285750" indent="-285750">
                <a:buFont typeface="Wingdings" panose="05000000000000000000" pitchFamily="2" charset="2"/>
                <a:buChar char="v"/>
              </a:pPr>
              <a:r>
                <a:rPr lang="fr-FR" sz="1000" dirty="0">
                  <a:solidFill>
                    <a:schemeClr val="tx1"/>
                  </a:solidFill>
                  <a:ea typeface="Verdana"/>
                  <a:cs typeface="Verdana"/>
                </a:rPr>
                <a:t>Site Reliability Engineering</a:t>
              </a:r>
              <a:br>
                <a:rPr lang="fr-FR" sz="1000" dirty="0">
                  <a:solidFill>
                    <a:schemeClr val="tx1"/>
                  </a:solidFill>
                  <a:ea typeface="Verdana"/>
                  <a:cs typeface="Verdana"/>
                </a:rPr>
              </a:br>
              <a:endParaRPr lang="fr-FR" sz="1000" dirty="0">
                <a:solidFill>
                  <a:schemeClr val="tx1"/>
                </a:solidFill>
                <a:ea typeface="Verdana"/>
                <a:cs typeface="Verdana"/>
              </a:endParaRPr>
            </a:p>
            <a:p>
              <a:pPr marL="285750" indent="-285750">
                <a:buFont typeface="Wingdings" panose="05000000000000000000" pitchFamily="2" charset="2"/>
                <a:buChar char="v"/>
              </a:pPr>
              <a:r>
                <a:rPr lang="fr-FR" sz="1000" dirty="0">
                  <a:solidFill>
                    <a:schemeClr val="tx1"/>
                  </a:solidFill>
                  <a:ea typeface="Verdana"/>
                  <a:cs typeface="Verdana"/>
                </a:rPr>
                <a:t>Defining SLO and SLI </a:t>
              </a:r>
              <a:br>
                <a:rPr lang="fr-FR" sz="1000" dirty="0">
                  <a:solidFill>
                    <a:schemeClr val="tx1"/>
                  </a:solidFill>
                  <a:ea typeface="Verdana"/>
                  <a:cs typeface="Verdana"/>
                </a:rPr>
              </a:br>
              <a:endParaRPr lang="fr-FR" sz="1000" dirty="0">
                <a:solidFill>
                  <a:schemeClr val="tx1"/>
                </a:solidFill>
                <a:ea typeface="Verdana"/>
                <a:cs typeface="Verdana"/>
              </a:endParaRPr>
            </a:p>
            <a:p>
              <a:pPr marL="285750" indent="-285750">
                <a:buFont typeface="Wingdings" panose="05000000000000000000" pitchFamily="2" charset="2"/>
                <a:buChar char="v"/>
              </a:pPr>
              <a:r>
                <a:rPr lang="fr-FR" sz="1000" dirty="0">
                  <a:solidFill>
                    <a:schemeClr val="tx1"/>
                  </a:solidFill>
                  <a:ea typeface="Verdana"/>
                  <a:cs typeface="Verdana"/>
                </a:rPr>
                <a:t>Version management</a:t>
              </a:r>
              <a:br>
                <a:rPr lang="fr-FR" sz="1000" dirty="0">
                  <a:solidFill>
                    <a:schemeClr val="tx1"/>
                  </a:solidFill>
                  <a:ea typeface="Verdana"/>
                  <a:cs typeface="Verdana"/>
                </a:rPr>
              </a:br>
              <a:endParaRPr lang="fr-FR" sz="1000" dirty="0">
                <a:solidFill>
                  <a:schemeClr val="tx1"/>
                </a:solidFill>
                <a:ea typeface="Verdana"/>
                <a:cs typeface="Verdana"/>
              </a:endParaRPr>
            </a:p>
          </p:txBody>
        </p:sp>
        <p:sp>
          <p:nvSpPr>
            <p:cNvPr id="11" name="AutoShape 3">
              <a:extLst>
                <a:ext uri="{FF2B5EF4-FFF2-40B4-BE49-F238E27FC236}">
                  <a16:creationId xmlns:a16="http://schemas.microsoft.com/office/drawing/2014/main" id="{8A995C76-DEAE-410A-A63B-6E5A347DB5E7}"/>
                </a:ext>
              </a:extLst>
            </p:cNvPr>
            <p:cNvSpPr>
              <a:spLocks noChangeArrowheads="1"/>
            </p:cNvSpPr>
            <p:nvPr/>
          </p:nvSpPr>
          <p:spPr bwMode="gray">
            <a:xfrm>
              <a:off x="350676" y="3284115"/>
              <a:ext cx="2834640" cy="461933"/>
            </a:xfrm>
            <a:prstGeom prst="chevron">
              <a:avLst>
                <a:gd name="adj" fmla="val 34952"/>
              </a:avLst>
            </a:prstGeom>
            <a:solidFill>
              <a:schemeClr val="accent3">
                <a:lumMod val="20000"/>
                <a:lumOff val="80000"/>
              </a:schemeClr>
            </a:solidFill>
            <a:ln w="19050" cap="rnd" algn="ctr">
              <a:solidFill>
                <a:schemeClr val="accent6">
                  <a:lumMod val="60000"/>
                  <a:lumOff val="40000"/>
                </a:schemeClr>
              </a:solidFill>
              <a:prstDash val="solid"/>
              <a:miter lim="800000"/>
              <a:headEnd/>
              <a:tailEnd/>
            </a:ln>
          </p:spPr>
          <p:txBody>
            <a:bodyPr lIns="88900" tIns="88900" rIns="88900" bIns="88900" anchor="ctr" anchorCtr="0"/>
            <a:lstStyle/>
            <a:p>
              <a:pPr lvl="1">
                <a:lnSpc>
                  <a:spcPct val="106000"/>
                </a:lnSpc>
                <a:defRPr/>
              </a:pPr>
              <a:r>
                <a:rPr lang="en-US" sz="1200" b="1" dirty="0">
                  <a:cs typeface="Calibri"/>
                </a:rPr>
                <a:t>Day One</a:t>
              </a:r>
            </a:p>
          </p:txBody>
        </p:sp>
        <p:sp>
          <p:nvSpPr>
            <p:cNvPr id="12" name="AutoShape 4">
              <a:extLst>
                <a:ext uri="{FF2B5EF4-FFF2-40B4-BE49-F238E27FC236}">
                  <a16:creationId xmlns:a16="http://schemas.microsoft.com/office/drawing/2014/main" id="{9FB37A17-4FFC-4E97-82B2-777F5ADC27CC}"/>
                </a:ext>
              </a:extLst>
            </p:cNvPr>
            <p:cNvSpPr>
              <a:spLocks noChangeArrowheads="1"/>
            </p:cNvSpPr>
            <p:nvPr/>
          </p:nvSpPr>
          <p:spPr bwMode="gray">
            <a:xfrm>
              <a:off x="3185316" y="3284115"/>
              <a:ext cx="2834640" cy="461933"/>
            </a:xfrm>
            <a:prstGeom prst="chevron">
              <a:avLst>
                <a:gd name="adj" fmla="val 34975"/>
              </a:avLst>
            </a:prstGeom>
            <a:solidFill>
              <a:schemeClr val="accent3">
                <a:lumMod val="40000"/>
                <a:lumOff val="60000"/>
              </a:schemeClr>
            </a:solidFill>
            <a:ln w="12700" cap="rnd" algn="ctr">
              <a:noFill/>
              <a:miter lim="800000"/>
              <a:headEnd/>
              <a:tailEnd/>
            </a:ln>
          </p:spPr>
          <p:txBody>
            <a:bodyPr lIns="88900" tIns="88900" rIns="88900" bIns="88900" anchor="ctr" anchorCtr="0"/>
            <a:lstStyle/>
            <a:p>
              <a:pPr lvl="1">
                <a:lnSpc>
                  <a:spcPct val="106000"/>
                </a:lnSpc>
              </a:pPr>
              <a:r>
                <a:rPr lang="en-US" sz="1200" b="1" dirty="0"/>
                <a:t>Day Two</a:t>
              </a:r>
            </a:p>
          </p:txBody>
        </p:sp>
        <p:sp>
          <p:nvSpPr>
            <p:cNvPr id="13" name="AutoShape 5">
              <a:extLst>
                <a:ext uri="{FF2B5EF4-FFF2-40B4-BE49-F238E27FC236}">
                  <a16:creationId xmlns:a16="http://schemas.microsoft.com/office/drawing/2014/main" id="{EA675A60-6091-4C68-9DAC-E282EFFCB3F1}"/>
                </a:ext>
              </a:extLst>
            </p:cNvPr>
            <p:cNvSpPr>
              <a:spLocks noChangeArrowheads="1"/>
            </p:cNvSpPr>
            <p:nvPr/>
          </p:nvSpPr>
          <p:spPr bwMode="gray">
            <a:xfrm>
              <a:off x="6019956" y="3284115"/>
              <a:ext cx="2834640" cy="461933"/>
            </a:xfrm>
            <a:prstGeom prst="chevron">
              <a:avLst>
                <a:gd name="adj" fmla="val 34975"/>
              </a:avLst>
            </a:prstGeom>
            <a:solidFill>
              <a:schemeClr val="accent3">
                <a:lumMod val="75000"/>
              </a:schemeClr>
            </a:solidFill>
            <a:ln w="12700" cap="rnd" algn="ctr">
              <a:noFill/>
              <a:miter lim="800000"/>
              <a:headEnd/>
              <a:tailEnd/>
            </a:ln>
          </p:spPr>
          <p:txBody>
            <a:bodyPr lIns="88900" tIns="88900" rIns="88900" bIns="88900" anchor="ctr" anchorCtr="0"/>
            <a:lstStyle/>
            <a:p>
              <a:pPr lvl="1">
                <a:lnSpc>
                  <a:spcPct val="106000"/>
                </a:lnSpc>
              </a:pPr>
              <a:r>
                <a:rPr lang="en-US" sz="1200" b="1" dirty="0">
                  <a:solidFill>
                    <a:schemeClr val="bg1"/>
                  </a:solidFill>
                </a:rPr>
                <a:t>Day Three</a:t>
              </a:r>
            </a:p>
          </p:txBody>
        </p:sp>
        <p:sp>
          <p:nvSpPr>
            <p:cNvPr id="14" name="Text Placeholder 5">
              <a:extLst>
                <a:ext uri="{FF2B5EF4-FFF2-40B4-BE49-F238E27FC236}">
                  <a16:creationId xmlns:a16="http://schemas.microsoft.com/office/drawing/2014/main" id="{A9136A90-879B-4694-9511-C90CA08F3A7D}"/>
                </a:ext>
              </a:extLst>
            </p:cNvPr>
            <p:cNvSpPr txBox="1">
              <a:spLocks/>
            </p:cNvSpPr>
            <p:nvPr/>
          </p:nvSpPr>
          <p:spPr>
            <a:xfrm>
              <a:off x="400420" y="3885427"/>
              <a:ext cx="2643934" cy="2360646"/>
            </a:xfrm>
            <a:prstGeom prst="rect">
              <a:avLst/>
            </a:prstGeom>
          </p:spPr>
          <p:txBody>
            <a:bodyPr wrap="square" lIns="0" tIns="0" rIns="0" bIns="0" anchor="t">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285750" indent="-285750" fontAlgn="ctr">
                <a:buFont typeface="Wingdings" panose="05000000000000000000" pitchFamily="2" charset="2"/>
                <a:buChar char="v"/>
                <a:defRPr/>
              </a:pPr>
              <a:r>
                <a:rPr lang="en-US" sz="1000" dirty="0">
                  <a:solidFill>
                    <a:schemeClr val="tx1"/>
                  </a:solidFill>
                  <a:ea typeface="Verdana"/>
                  <a:cs typeface="Verdana"/>
                </a:rPr>
                <a:t>DevOps Introduction</a:t>
              </a:r>
              <a:br>
                <a:rPr lang="en-US" sz="1000" dirty="0">
                  <a:solidFill>
                    <a:schemeClr val="tx1"/>
                  </a:solidFill>
                  <a:ea typeface="Verdana"/>
                  <a:cs typeface="Verdana"/>
                </a:rPr>
              </a:br>
              <a:endParaRPr lang="en-US" sz="1000" dirty="0">
                <a:solidFill>
                  <a:schemeClr val="tx1"/>
                </a:solidFill>
                <a:ea typeface="Verdana"/>
                <a:cs typeface="Verdana"/>
              </a:endParaRPr>
            </a:p>
            <a:p>
              <a:pPr marL="285750" indent="-285750" fontAlgn="ctr">
                <a:buFont typeface="Wingdings" panose="05000000000000000000" pitchFamily="2" charset="2"/>
                <a:buChar char="v"/>
                <a:defRPr/>
              </a:pPr>
              <a:r>
                <a:rPr lang="en-US" sz="1000" dirty="0">
                  <a:solidFill>
                    <a:schemeClr val="tx1"/>
                  </a:solidFill>
                  <a:ea typeface="Verdana"/>
                  <a:cs typeface="Verdana"/>
                </a:rPr>
                <a:t>Application Lifecycle Management</a:t>
              </a:r>
              <a:br>
                <a:rPr lang="en-US" sz="1000" dirty="0">
                  <a:solidFill>
                    <a:schemeClr val="tx1"/>
                  </a:solidFill>
                  <a:ea typeface="Verdana"/>
                  <a:cs typeface="Verdana"/>
                </a:rPr>
              </a:br>
              <a:endParaRPr lang="en-US" sz="1000" dirty="0">
                <a:solidFill>
                  <a:schemeClr val="tx1"/>
                </a:solidFill>
                <a:ea typeface="Verdana"/>
                <a:cs typeface="Verdana"/>
              </a:endParaRPr>
            </a:p>
            <a:p>
              <a:pPr marL="285750" indent="-285750" fontAlgn="ctr">
                <a:buFont typeface="Wingdings" panose="05000000000000000000" pitchFamily="2" charset="2"/>
                <a:buChar char="v"/>
                <a:defRPr/>
              </a:pPr>
              <a:r>
                <a:rPr lang="en-US" sz="1000" dirty="0">
                  <a:solidFill>
                    <a:schemeClr val="tx1"/>
                  </a:solidFill>
                  <a:ea typeface="Verdana"/>
                  <a:cs typeface="Verdana"/>
                </a:rPr>
                <a:t>Source Control</a:t>
              </a:r>
              <a:br>
                <a:rPr lang="en-US" sz="1000" dirty="0">
                  <a:solidFill>
                    <a:schemeClr val="tx1"/>
                  </a:solidFill>
                  <a:ea typeface="Verdana"/>
                  <a:cs typeface="Verdana"/>
                </a:rPr>
              </a:br>
              <a:endParaRPr lang="en-US" sz="1000" dirty="0">
                <a:solidFill>
                  <a:schemeClr val="tx1"/>
                </a:solidFill>
                <a:ea typeface="Verdana"/>
                <a:cs typeface="Verdana"/>
              </a:endParaRPr>
            </a:p>
            <a:p>
              <a:pPr marL="285750" indent="-285750" fontAlgn="ctr">
                <a:buFont typeface="Wingdings" panose="05000000000000000000" pitchFamily="2" charset="2"/>
                <a:buChar char="v"/>
                <a:defRPr/>
              </a:pPr>
              <a:r>
                <a:rPr lang="en-US" sz="1000" dirty="0">
                  <a:solidFill>
                    <a:schemeClr val="tx1"/>
                  </a:solidFill>
                  <a:ea typeface="Verdana"/>
                  <a:cs typeface="Verdana"/>
                </a:rPr>
                <a:t>Package managers</a:t>
              </a:r>
            </a:p>
            <a:p>
              <a:pPr marL="465455" lvl="1" indent="-285750" fontAlgn="ctr">
                <a:buFont typeface="Wingdings" panose="05000000000000000000" pitchFamily="2" charset="2"/>
                <a:buChar char="§"/>
                <a:defRPr/>
              </a:pPr>
              <a:endPar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ext Placeholder 5">
              <a:extLst>
                <a:ext uri="{FF2B5EF4-FFF2-40B4-BE49-F238E27FC236}">
                  <a16:creationId xmlns:a16="http://schemas.microsoft.com/office/drawing/2014/main" id="{BBD69318-41C3-4287-808A-052C50E50E31}"/>
                </a:ext>
              </a:extLst>
            </p:cNvPr>
            <p:cNvSpPr txBox="1">
              <a:spLocks/>
            </p:cNvSpPr>
            <p:nvPr/>
          </p:nvSpPr>
          <p:spPr>
            <a:xfrm>
              <a:off x="3185316" y="3838013"/>
              <a:ext cx="2741892" cy="2360647"/>
            </a:xfrm>
            <a:prstGeom prst="rect">
              <a:avLst/>
            </a:prstGeom>
          </p:spPr>
          <p:txBody>
            <a:bodyPr wrap="square" lIns="0" tIns="0" rIns="0" bIns="0" anchor="t">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285750" indent="-285750">
                <a:buFont typeface="Wingdings" panose="05000000000000000000" pitchFamily="2" charset="2"/>
                <a:buChar char="v"/>
              </a:pPr>
              <a:r>
                <a:rPr lang="en-US" sz="1000" dirty="0">
                  <a:solidFill>
                    <a:schemeClr val="tx1"/>
                  </a:solidFill>
                  <a:ea typeface="Verdana"/>
                  <a:cs typeface="Verdana"/>
                </a:rPr>
                <a:t>Docker</a:t>
              </a:r>
            </a:p>
            <a:p>
              <a:pPr marL="285750" indent="-285750">
                <a:buFont typeface="Wingdings" panose="05000000000000000000" pitchFamily="2" charset="2"/>
                <a:buChar char="v"/>
              </a:pPr>
              <a:endParaRPr lang="en-US" sz="1000" dirty="0">
                <a:solidFill>
                  <a:schemeClr val="tx1"/>
                </a:solidFill>
                <a:ea typeface="Verdana"/>
                <a:cs typeface="Verdana"/>
              </a:endParaRPr>
            </a:p>
            <a:p>
              <a:pPr marL="285750" indent="-285750">
                <a:buFont typeface="Wingdings" panose="05000000000000000000" pitchFamily="2" charset="2"/>
                <a:buChar char="v"/>
              </a:pPr>
              <a:r>
                <a:rPr lang="en-US" sz="1000" dirty="0">
                  <a:solidFill>
                    <a:schemeClr val="tx1"/>
                  </a:solidFill>
                  <a:ea typeface="Verdana"/>
                  <a:cs typeface="Verdana"/>
                </a:rPr>
                <a:t>Dockerizing applications</a:t>
              </a:r>
              <a:br>
                <a:rPr lang="en-US" sz="1000" dirty="0">
                  <a:solidFill>
                    <a:schemeClr val="tx1"/>
                  </a:solidFill>
                  <a:ea typeface="Verdana"/>
                  <a:cs typeface="Verdana"/>
                </a:rPr>
              </a:br>
              <a:endParaRPr lang="en-US" sz="1000" dirty="0">
                <a:solidFill>
                  <a:schemeClr val="tx1"/>
                </a:solidFill>
                <a:ea typeface="Verdana"/>
                <a:cs typeface="Verdana"/>
              </a:endParaRPr>
            </a:p>
            <a:p>
              <a:pPr marL="285750" indent="-285750">
                <a:buFont typeface="Wingdings" panose="05000000000000000000" pitchFamily="2" charset="2"/>
                <a:buChar char="v"/>
              </a:pPr>
              <a:r>
                <a:rPr lang="en-US" sz="1000" dirty="0">
                  <a:solidFill>
                    <a:schemeClr val="tx1"/>
                  </a:solidFill>
                  <a:ea typeface="Verdana"/>
                  <a:cs typeface="Verdana"/>
                </a:rPr>
                <a:t>Kubernetes</a:t>
              </a:r>
              <a:br>
                <a:rPr lang="en-US" sz="1000" dirty="0">
                  <a:solidFill>
                    <a:schemeClr val="tx1"/>
                  </a:solidFill>
                  <a:ea typeface="Verdana"/>
                  <a:cs typeface="Verdana"/>
                </a:rPr>
              </a:br>
              <a:endParaRPr lang="en-US" sz="1000" dirty="0">
                <a:solidFill>
                  <a:schemeClr val="tx1"/>
                </a:solidFill>
                <a:ea typeface="Verdana"/>
                <a:cs typeface="Verdana"/>
              </a:endParaRPr>
            </a:p>
            <a:p>
              <a:pPr marL="285750" indent="-285750">
                <a:buFont typeface="Wingdings" panose="05000000000000000000" pitchFamily="2" charset="2"/>
                <a:buChar char="v"/>
              </a:pPr>
              <a:r>
                <a:rPr lang="en-US" sz="1000" dirty="0">
                  <a:solidFill>
                    <a:schemeClr val="tx1"/>
                  </a:solidFill>
                  <a:ea typeface="Verdana"/>
                  <a:cs typeface="Verdana"/>
                </a:rPr>
                <a:t>Deploying to Kubernetes</a:t>
              </a:r>
            </a:p>
          </p:txBody>
        </p:sp>
      </p:grpSp>
      <p:sp>
        <p:nvSpPr>
          <p:cNvPr id="26" name="Text Placeholder 5">
            <a:extLst>
              <a:ext uri="{FF2B5EF4-FFF2-40B4-BE49-F238E27FC236}">
                <a16:creationId xmlns:a16="http://schemas.microsoft.com/office/drawing/2014/main" id="{3271C1F9-74D7-4DDE-97A2-BF96F5062876}"/>
              </a:ext>
            </a:extLst>
          </p:cNvPr>
          <p:cNvSpPr txBox="1">
            <a:spLocks/>
          </p:cNvSpPr>
          <p:nvPr/>
        </p:nvSpPr>
        <p:spPr>
          <a:xfrm>
            <a:off x="6257548" y="2327854"/>
            <a:ext cx="2741892" cy="2360647"/>
          </a:xfrm>
          <a:prstGeom prst="rect">
            <a:avLst/>
          </a:prstGeom>
        </p:spPr>
        <p:txBody>
          <a:bodyPr wrap="square" lIns="0" tIns="0" rIns="0" bIns="0" anchor="t">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285750" indent="-285750">
              <a:buFont typeface="Wingdings" panose="05000000000000000000" pitchFamily="2" charset="2"/>
              <a:buChar char="v"/>
            </a:pPr>
            <a:r>
              <a:rPr lang="fr-FR" sz="1000" dirty="0">
                <a:solidFill>
                  <a:schemeClr val="tx1"/>
                </a:solidFill>
                <a:ea typeface="Verdana"/>
                <a:cs typeface="Verdana"/>
              </a:rPr>
              <a:t>Kubernetes continued</a:t>
            </a:r>
            <a:br>
              <a:rPr lang="fr-FR" sz="1000" dirty="0">
                <a:solidFill>
                  <a:schemeClr val="tx1"/>
                </a:solidFill>
                <a:ea typeface="Verdana"/>
                <a:cs typeface="Verdana"/>
              </a:rPr>
            </a:br>
            <a:endParaRPr lang="fr-FR" sz="1000" dirty="0">
              <a:solidFill>
                <a:schemeClr val="tx1"/>
              </a:solidFill>
              <a:ea typeface="Verdana"/>
              <a:cs typeface="Verdana"/>
            </a:endParaRPr>
          </a:p>
          <a:p>
            <a:pPr marL="285750" indent="-285750">
              <a:buFont typeface="Wingdings" panose="05000000000000000000" pitchFamily="2" charset="2"/>
              <a:buChar char="v"/>
            </a:pPr>
            <a:r>
              <a:rPr lang="fr-FR" sz="1000" dirty="0">
                <a:solidFill>
                  <a:schemeClr val="tx1"/>
                </a:solidFill>
                <a:ea typeface="Verdana"/>
                <a:cs typeface="Verdana"/>
              </a:rPr>
              <a:t>Kubernetes security</a:t>
            </a:r>
            <a:br>
              <a:rPr lang="fr-FR" sz="1000" dirty="0">
                <a:solidFill>
                  <a:schemeClr val="tx1"/>
                </a:solidFill>
                <a:ea typeface="Verdana"/>
                <a:cs typeface="Verdana"/>
              </a:rPr>
            </a:br>
            <a:endParaRPr lang="fr-FR" sz="1000" dirty="0">
              <a:solidFill>
                <a:schemeClr val="tx1"/>
              </a:solidFill>
              <a:ea typeface="Verdana"/>
              <a:cs typeface="Verdana"/>
            </a:endParaRPr>
          </a:p>
          <a:p>
            <a:pPr marL="285750" indent="-285750">
              <a:buFont typeface="Wingdings" panose="05000000000000000000" pitchFamily="2" charset="2"/>
              <a:buChar char="v"/>
            </a:pPr>
            <a:r>
              <a:rPr lang="fr-FR" sz="1000" dirty="0">
                <a:solidFill>
                  <a:schemeClr val="tx1"/>
                </a:solidFill>
                <a:ea typeface="Verdana"/>
                <a:cs typeface="Verdana"/>
              </a:rPr>
              <a:t>Infrastructure as code</a:t>
            </a:r>
            <a:br>
              <a:rPr lang="fr-FR" sz="1000" dirty="0">
                <a:solidFill>
                  <a:schemeClr val="tx1"/>
                </a:solidFill>
                <a:ea typeface="Verdana"/>
                <a:cs typeface="Verdana"/>
              </a:rPr>
            </a:br>
            <a:endParaRPr lang="fr-FR" sz="1000" dirty="0">
              <a:solidFill>
                <a:schemeClr val="tx1"/>
              </a:solidFill>
              <a:ea typeface="Verdana"/>
              <a:cs typeface="Verdana"/>
            </a:endParaRPr>
          </a:p>
          <a:p>
            <a:pPr marL="285750" indent="-285750">
              <a:buFont typeface="Wingdings" panose="05000000000000000000" pitchFamily="2" charset="2"/>
              <a:buChar char="v"/>
            </a:pPr>
            <a:r>
              <a:rPr lang="fr-FR" sz="1000" dirty="0">
                <a:solidFill>
                  <a:schemeClr val="tx1"/>
                </a:solidFill>
                <a:ea typeface="Verdana"/>
                <a:cs typeface="Verdana"/>
              </a:rPr>
              <a:t>CI/CD</a:t>
            </a:r>
          </a:p>
        </p:txBody>
      </p:sp>
    </p:spTree>
    <p:extLst>
      <p:ext uri="{BB962C8B-B14F-4D97-AF65-F5344CB8AC3E}">
        <p14:creationId xmlns:p14="http://schemas.microsoft.com/office/powerpoint/2010/main" val="31885160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92B3411-3361-4619-8892-4E51046B82B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3" name="think-cell Slide" r:id="rId6" imgW="498" imgH="499" progId="TCLayout.ActiveDocument.1">
                  <p:embed/>
                </p:oleObj>
              </mc:Choice>
              <mc:Fallback>
                <p:oleObj name="think-cell Slide" r:id="rId6" imgW="498" imgH="499" progId="TCLayout.ActiveDocument.1">
                  <p:embed/>
                  <p:pic>
                    <p:nvPicPr>
                      <p:cNvPr id="7" name="Object 6" hidden="1">
                        <a:extLst>
                          <a:ext uri="{FF2B5EF4-FFF2-40B4-BE49-F238E27FC236}">
                            <a16:creationId xmlns:a16="http://schemas.microsoft.com/office/drawing/2014/main" id="{392B3411-3361-4619-8892-4E51046B82B2}"/>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086905EB-29E6-4499-BD83-60D763C247BD}"/>
              </a:ext>
            </a:extLst>
          </p:cNvPr>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algn="ctr">
              <a:lnSpc>
                <a:spcPct val="106000"/>
              </a:lnSpc>
            </a:pPr>
            <a:endParaRPr lang="en-US" b="1">
              <a:solidFill>
                <a:schemeClr val="bg1"/>
              </a:solidFill>
              <a:latin typeface="Verdana" panose="020B0604030504040204" pitchFamily="34" charset="0"/>
              <a:ea typeface="+mj-ea"/>
              <a:cs typeface="+mj-cs"/>
              <a:sym typeface="Verdana" panose="020B0604030504040204" pitchFamily="34" charset="0"/>
            </a:endParaRPr>
          </a:p>
        </p:txBody>
      </p:sp>
      <p:sp>
        <p:nvSpPr>
          <p:cNvPr id="2" name="Text Placeholder 1">
            <a:extLst>
              <a:ext uri="{FF2B5EF4-FFF2-40B4-BE49-F238E27FC236}">
                <a16:creationId xmlns:a16="http://schemas.microsoft.com/office/drawing/2014/main" id="{CBE2E404-0757-4136-BE60-4F6D508146A9}"/>
              </a:ext>
            </a:extLst>
          </p:cNvPr>
          <p:cNvSpPr>
            <a:spLocks noGrp="1"/>
          </p:cNvSpPr>
          <p:nvPr>
            <p:ph type="body" sz="quarter" idx="13"/>
          </p:nvPr>
        </p:nvSpPr>
        <p:spPr>
          <a:xfrm>
            <a:off x="469900" y="906881"/>
            <a:ext cx="11252200" cy="757255"/>
          </a:xfrm>
        </p:spPr>
        <p:txBody>
          <a:bodyPr/>
          <a:lstStyle/>
          <a:p>
            <a:r>
              <a:rPr lang="en-US" sz="1100" dirty="0"/>
              <a:t>The learning program is a comprehensive training program with a 10-week curriculum. The program starts with a 4-day Bootcamp followed by a take-home Capstone project and an online course to help you prepare for the CKAD exam. During this entire process there would be learning coaches to guide you with your progress</a:t>
            </a:r>
          </a:p>
        </p:txBody>
      </p:sp>
      <p:sp>
        <p:nvSpPr>
          <p:cNvPr id="3" name="Title 2">
            <a:extLst>
              <a:ext uri="{FF2B5EF4-FFF2-40B4-BE49-F238E27FC236}">
                <a16:creationId xmlns:a16="http://schemas.microsoft.com/office/drawing/2014/main" id="{D236810B-FACA-4C9F-9EEB-17F3FE630A89}"/>
              </a:ext>
            </a:extLst>
          </p:cNvPr>
          <p:cNvSpPr>
            <a:spLocks noGrp="1"/>
          </p:cNvSpPr>
          <p:nvPr>
            <p:ph type="title"/>
          </p:nvPr>
        </p:nvSpPr>
        <p:spPr/>
        <p:txBody>
          <a:bodyPr/>
          <a:lstStyle/>
          <a:p>
            <a:r>
              <a:rPr lang="en-US" sz="1800" b="1" dirty="0"/>
              <a:t>Advanced DevOps Learning Program – Key Milestones</a:t>
            </a:r>
          </a:p>
        </p:txBody>
      </p:sp>
      <p:graphicFrame>
        <p:nvGraphicFramePr>
          <p:cNvPr id="123" name="Table 122">
            <a:extLst>
              <a:ext uri="{FF2B5EF4-FFF2-40B4-BE49-F238E27FC236}">
                <a16:creationId xmlns:a16="http://schemas.microsoft.com/office/drawing/2014/main" id="{2FCF494B-9DC6-44A7-A28F-2F6E60D5607F}"/>
              </a:ext>
            </a:extLst>
          </p:cNvPr>
          <p:cNvGraphicFramePr>
            <a:graphicFrameLocks noGrp="1"/>
          </p:cNvGraphicFramePr>
          <p:nvPr>
            <p:extLst>
              <p:ext uri="{D42A27DB-BD31-4B8C-83A1-F6EECF244321}">
                <p14:modId xmlns:p14="http://schemas.microsoft.com/office/powerpoint/2010/main" val="1638540577"/>
              </p:ext>
            </p:extLst>
          </p:nvPr>
        </p:nvGraphicFramePr>
        <p:xfrm>
          <a:off x="469901" y="1536441"/>
          <a:ext cx="11022290" cy="4111459"/>
        </p:xfrm>
        <a:graphic>
          <a:graphicData uri="http://schemas.openxmlformats.org/drawingml/2006/table">
            <a:tbl>
              <a:tblPr firstRow="1" firstCol="1" bandRow="1"/>
              <a:tblGrid>
                <a:gridCol w="574435">
                  <a:extLst>
                    <a:ext uri="{9D8B030D-6E8A-4147-A177-3AD203B41FA5}">
                      <a16:colId xmlns:a16="http://schemas.microsoft.com/office/drawing/2014/main" val="2052621465"/>
                    </a:ext>
                  </a:extLst>
                </a:gridCol>
                <a:gridCol w="1411169">
                  <a:extLst>
                    <a:ext uri="{9D8B030D-6E8A-4147-A177-3AD203B41FA5}">
                      <a16:colId xmlns:a16="http://schemas.microsoft.com/office/drawing/2014/main" val="4133599200"/>
                    </a:ext>
                  </a:extLst>
                </a:gridCol>
                <a:gridCol w="1266209">
                  <a:extLst>
                    <a:ext uri="{9D8B030D-6E8A-4147-A177-3AD203B41FA5}">
                      <a16:colId xmlns:a16="http://schemas.microsoft.com/office/drawing/2014/main" val="2774642831"/>
                    </a:ext>
                  </a:extLst>
                </a:gridCol>
                <a:gridCol w="2444224">
                  <a:extLst>
                    <a:ext uri="{9D8B030D-6E8A-4147-A177-3AD203B41FA5}">
                      <a16:colId xmlns:a16="http://schemas.microsoft.com/office/drawing/2014/main" val="2575701185"/>
                    </a:ext>
                  </a:extLst>
                </a:gridCol>
                <a:gridCol w="696027">
                  <a:extLst>
                    <a:ext uri="{9D8B030D-6E8A-4147-A177-3AD203B41FA5}">
                      <a16:colId xmlns:a16="http://schemas.microsoft.com/office/drawing/2014/main" val="4026138431"/>
                    </a:ext>
                  </a:extLst>
                </a:gridCol>
                <a:gridCol w="4630226">
                  <a:extLst>
                    <a:ext uri="{9D8B030D-6E8A-4147-A177-3AD203B41FA5}">
                      <a16:colId xmlns:a16="http://schemas.microsoft.com/office/drawing/2014/main" val="2814163038"/>
                    </a:ext>
                  </a:extLst>
                </a:gridCol>
              </a:tblGrid>
              <a:tr h="212171">
                <a:tc rowSpan="2">
                  <a:txBody>
                    <a:bodyPr/>
                    <a:lstStyle/>
                    <a:p>
                      <a:pPr marL="0" marR="0" algn="ctr">
                        <a:spcBef>
                          <a:spcPts val="0"/>
                        </a:spcBef>
                        <a:spcAft>
                          <a:spcPts val="0"/>
                        </a:spcAft>
                      </a:pPr>
                      <a:r>
                        <a:rPr lang="en-US" sz="900" b="1" dirty="0">
                          <a:solidFill>
                            <a:schemeClr val="bg1"/>
                          </a:solidFill>
                          <a:effectLst/>
                          <a:latin typeface="+mj-lt"/>
                          <a:ea typeface="Calibri" panose="020F0502020204030204" pitchFamily="34" charset="0"/>
                        </a:rPr>
                        <a:t>Week</a:t>
                      </a:r>
                      <a:endParaRPr lang="en-US" sz="900" dirty="0">
                        <a:solidFill>
                          <a:schemeClr val="bg1"/>
                        </a:solidFill>
                        <a:effectLst/>
                        <a:latin typeface="+mj-lt"/>
                        <a:ea typeface="Calibri" panose="020F0502020204030204" pitchFamily="34" charset="0"/>
                      </a:endParaRP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5B9BD5">
                        <a:lumMod val="50000"/>
                      </a:srgbClr>
                    </a:solidFill>
                  </a:tcPr>
                </a:tc>
                <a:tc gridSpan="2">
                  <a:txBody>
                    <a:bodyPr/>
                    <a:lstStyle/>
                    <a:p>
                      <a:pPr marL="0" marR="0" algn="ctr">
                        <a:spcBef>
                          <a:spcPts val="0"/>
                        </a:spcBef>
                        <a:spcAft>
                          <a:spcPts val="0"/>
                        </a:spcAft>
                      </a:pPr>
                      <a:r>
                        <a:rPr lang="en-US" sz="900" b="1" dirty="0">
                          <a:solidFill>
                            <a:schemeClr val="bg1"/>
                          </a:solidFill>
                          <a:effectLst/>
                          <a:latin typeface="+mj-lt"/>
                          <a:ea typeface="Calibri" panose="020F0502020204030204" pitchFamily="34" charset="0"/>
                        </a:rPr>
                        <a:t>Week Of</a:t>
                      </a: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5B9BD5">
                        <a:lumMod val="50000"/>
                      </a:srgbClr>
                    </a:solidFill>
                  </a:tcPr>
                </a:tc>
                <a:tc hMerge="1">
                  <a:txBody>
                    <a:bodyPr/>
                    <a:lstStyle/>
                    <a:p>
                      <a:pPr marL="0" marR="0" algn="ctr">
                        <a:spcBef>
                          <a:spcPts val="0"/>
                        </a:spcBef>
                        <a:spcAft>
                          <a:spcPts val="0"/>
                        </a:spcAft>
                      </a:pPr>
                      <a:endParaRPr lang="en-US" sz="900" b="1" dirty="0">
                        <a:solidFill>
                          <a:schemeClr val="bg1"/>
                        </a:solidFill>
                        <a:effectLst/>
                        <a:latin typeface="+mj-lt"/>
                        <a:ea typeface="Calibri" panose="020F0502020204030204" pitchFamily="34" charset="0"/>
                      </a:endParaRP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5B9BD5">
                        <a:lumMod val="50000"/>
                      </a:srgbClr>
                    </a:solidFill>
                  </a:tcPr>
                </a:tc>
                <a:tc rowSpan="2">
                  <a:txBody>
                    <a:bodyPr/>
                    <a:lstStyle/>
                    <a:p>
                      <a:pPr marL="0" marR="0" algn="ctr">
                        <a:spcBef>
                          <a:spcPts val="0"/>
                        </a:spcBef>
                        <a:spcAft>
                          <a:spcPts val="0"/>
                        </a:spcAft>
                      </a:pPr>
                      <a:r>
                        <a:rPr lang="en-US" sz="900" b="1" dirty="0">
                          <a:solidFill>
                            <a:schemeClr val="bg1"/>
                          </a:solidFill>
                          <a:effectLst/>
                          <a:latin typeface="+mj-lt"/>
                          <a:ea typeface="Calibri" panose="020F0502020204030204" pitchFamily="34" charset="0"/>
                        </a:rPr>
                        <a:t>Key Activity</a:t>
                      </a:r>
                      <a:endParaRPr lang="en-US" sz="900" dirty="0">
                        <a:solidFill>
                          <a:schemeClr val="bg1"/>
                        </a:solidFill>
                        <a:effectLst/>
                        <a:latin typeface="+mj-lt"/>
                        <a:ea typeface="Calibri" panose="020F0502020204030204" pitchFamily="34" charset="0"/>
                      </a:endParaRP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5B9BD5">
                        <a:lumMod val="50000"/>
                      </a:srgbClr>
                    </a:solidFill>
                  </a:tcPr>
                </a:tc>
                <a:tc rowSpan="2">
                  <a:txBody>
                    <a:bodyPr/>
                    <a:lstStyle/>
                    <a:p>
                      <a:pPr marL="0" marR="0" algn="ctr">
                        <a:spcBef>
                          <a:spcPts val="0"/>
                        </a:spcBef>
                        <a:spcAft>
                          <a:spcPts val="0"/>
                        </a:spcAft>
                      </a:pPr>
                      <a:r>
                        <a:rPr lang="en-US" sz="900" b="1" dirty="0">
                          <a:solidFill>
                            <a:schemeClr val="bg1"/>
                          </a:solidFill>
                          <a:effectLst/>
                          <a:latin typeface="+mj-lt"/>
                          <a:ea typeface="Calibri" panose="020F0502020204030204" pitchFamily="34" charset="0"/>
                        </a:rPr>
                        <a:t>Hours</a:t>
                      </a:r>
                      <a:endParaRPr lang="en-US" sz="900" dirty="0">
                        <a:solidFill>
                          <a:schemeClr val="bg1"/>
                        </a:solidFill>
                        <a:effectLst/>
                        <a:latin typeface="+mj-lt"/>
                        <a:ea typeface="Calibri" panose="020F0502020204030204" pitchFamily="34" charset="0"/>
                      </a:endParaRP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5B9BD5">
                        <a:lumMod val="50000"/>
                      </a:srgbClr>
                    </a:solidFill>
                  </a:tcPr>
                </a:tc>
                <a:tc rowSpan="2">
                  <a:txBody>
                    <a:bodyPr/>
                    <a:lstStyle/>
                    <a:p>
                      <a:pPr marL="0" marR="0" algn="ctr" defTabSz="914400" rtl="0" eaLnBrk="1" latinLnBrk="0" hangingPunct="1">
                        <a:spcBef>
                          <a:spcPts val="0"/>
                        </a:spcBef>
                        <a:spcAft>
                          <a:spcPts val="0"/>
                        </a:spcAft>
                      </a:pPr>
                      <a:r>
                        <a:rPr lang="en-US" sz="900" dirty="0">
                          <a:solidFill>
                            <a:schemeClr val="bg1"/>
                          </a:solidFill>
                          <a:effectLst/>
                          <a:latin typeface="+mj-lt"/>
                          <a:ea typeface="Calibri" panose="020F0502020204030204" pitchFamily="34" charset="0"/>
                        </a:rPr>
                        <a:t> </a:t>
                      </a:r>
                      <a:r>
                        <a:rPr lang="en-US" sz="900" b="1" kern="1200" dirty="0">
                          <a:solidFill>
                            <a:schemeClr val="bg1"/>
                          </a:solidFill>
                          <a:effectLst/>
                          <a:latin typeface="+mj-lt"/>
                          <a:ea typeface="Calibri" panose="020F0502020204030204" pitchFamily="34" charset="0"/>
                          <a:cs typeface="+mn-cs"/>
                        </a:rPr>
                        <a:t>Objectives</a:t>
                      </a: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5B9BD5">
                        <a:lumMod val="50000"/>
                      </a:srgbClr>
                    </a:solidFill>
                  </a:tcPr>
                </a:tc>
                <a:extLst>
                  <a:ext uri="{0D108BD9-81ED-4DB2-BD59-A6C34878D82A}">
                    <a16:rowId xmlns:a16="http://schemas.microsoft.com/office/drawing/2014/main" val="1359015457"/>
                  </a:ext>
                </a:extLst>
              </a:tr>
              <a:tr h="212171">
                <a:tc vMerge="1">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algn="ctr">
                        <a:spcBef>
                          <a:spcPts val="0"/>
                        </a:spcBef>
                        <a:spcAft>
                          <a:spcPts val="0"/>
                        </a:spcAft>
                      </a:pPr>
                      <a:endParaRPr lang="en-US" sz="900" dirty="0">
                        <a:solidFill>
                          <a:schemeClr val="bg1"/>
                        </a:solidFill>
                        <a:effectLst/>
                        <a:latin typeface="+mj-lt"/>
                        <a:ea typeface="Calibri" panose="020F0502020204030204" pitchFamily="34" charset="0"/>
                      </a:endParaRP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5B9BD5">
                        <a:lumMod val="50000"/>
                      </a:srgbClr>
                    </a:solid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algn="ctr">
                        <a:spcBef>
                          <a:spcPts val="0"/>
                        </a:spcBef>
                        <a:spcAft>
                          <a:spcPts val="0"/>
                        </a:spcAft>
                      </a:pPr>
                      <a:r>
                        <a:rPr lang="en-US" sz="900" b="1" dirty="0">
                          <a:solidFill>
                            <a:schemeClr val="bg1"/>
                          </a:solidFill>
                          <a:effectLst/>
                          <a:latin typeface="+mj-lt"/>
                          <a:ea typeface="Calibri" panose="020F0502020204030204" pitchFamily="34" charset="0"/>
                        </a:rPr>
                        <a:t>Mar 15</a:t>
                      </a:r>
                      <a:r>
                        <a:rPr lang="en-US" sz="900" b="1" baseline="30000" dirty="0">
                          <a:solidFill>
                            <a:schemeClr val="bg1"/>
                          </a:solidFill>
                          <a:effectLst/>
                          <a:latin typeface="+mj-lt"/>
                          <a:ea typeface="Calibri" panose="020F0502020204030204" pitchFamily="34" charset="0"/>
                        </a:rPr>
                        <a:t>th</a:t>
                      </a:r>
                      <a:r>
                        <a:rPr lang="en-US" sz="900" b="1" dirty="0">
                          <a:solidFill>
                            <a:schemeClr val="bg1"/>
                          </a:solidFill>
                          <a:effectLst/>
                          <a:latin typeface="+mj-lt"/>
                          <a:ea typeface="Calibri" panose="020F0502020204030204" pitchFamily="34" charset="0"/>
                        </a:rPr>
                        <a:t> Cohort</a:t>
                      </a:r>
                      <a:endParaRPr lang="en-US" sz="900" dirty="0">
                        <a:solidFill>
                          <a:schemeClr val="bg1"/>
                        </a:solidFill>
                        <a:effectLst/>
                        <a:latin typeface="+mj-lt"/>
                        <a:ea typeface="Calibri" panose="020F0502020204030204" pitchFamily="34" charset="0"/>
                      </a:endParaRP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5B9BD5">
                        <a:lumMod val="50000"/>
                      </a:srgbClr>
                    </a:solidFill>
                  </a:tcPr>
                </a:tc>
                <a:tc>
                  <a:txBody>
                    <a:bodyPr/>
                    <a:lstStyle/>
                    <a:p>
                      <a:pPr marL="0" marR="0" algn="ctr">
                        <a:spcBef>
                          <a:spcPts val="0"/>
                        </a:spcBef>
                        <a:spcAft>
                          <a:spcPts val="0"/>
                        </a:spcAft>
                      </a:pPr>
                      <a:r>
                        <a:rPr lang="en-US" sz="900" b="1" dirty="0">
                          <a:solidFill>
                            <a:schemeClr val="bg1"/>
                          </a:solidFill>
                          <a:effectLst/>
                          <a:latin typeface="+mj-lt"/>
                          <a:ea typeface="Calibri" panose="020F0502020204030204" pitchFamily="34" charset="0"/>
                        </a:rPr>
                        <a:t>Mar 22</a:t>
                      </a:r>
                      <a:r>
                        <a:rPr lang="en-US" sz="900" b="1" baseline="30000" dirty="0">
                          <a:solidFill>
                            <a:schemeClr val="bg1"/>
                          </a:solidFill>
                          <a:effectLst/>
                          <a:latin typeface="+mj-lt"/>
                          <a:ea typeface="Calibri" panose="020F0502020204030204" pitchFamily="34" charset="0"/>
                        </a:rPr>
                        <a:t>nd</a:t>
                      </a:r>
                      <a:r>
                        <a:rPr lang="en-US" sz="900" b="1" dirty="0">
                          <a:solidFill>
                            <a:schemeClr val="bg1"/>
                          </a:solidFill>
                          <a:effectLst/>
                          <a:latin typeface="+mj-lt"/>
                          <a:ea typeface="Calibri" panose="020F0502020204030204" pitchFamily="34" charset="0"/>
                        </a:rPr>
                        <a:t> Cohort</a:t>
                      </a: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5B9BD5">
                        <a:lumMod val="50000"/>
                      </a:srgbClr>
                    </a:solidFill>
                  </a:tcPr>
                </a:tc>
                <a:tc vMerge="1">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algn="ctr">
                        <a:spcBef>
                          <a:spcPts val="0"/>
                        </a:spcBef>
                        <a:spcAft>
                          <a:spcPts val="0"/>
                        </a:spcAft>
                      </a:pPr>
                      <a:endParaRPr lang="en-US" sz="900" dirty="0">
                        <a:solidFill>
                          <a:schemeClr val="bg1"/>
                        </a:solidFill>
                        <a:effectLst/>
                        <a:latin typeface="+mj-lt"/>
                        <a:ea typeface="Calibri" panose="020F0502020204030204" pitchFamily="34" charset="0"/>
                      </a:endParaRP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5B9BD5">
                        <a:lumMod val="50000"/>
                      </a:srgbClr>
                    </a:solidFill>
                  </a:tcPr>
                </a:tc>
                <a:tc vMerge="1">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algn="ctr">
                        <a:spcBef>
                          <a:spcPts val="0"/>
                        </a:spcBef>
                        <a:spcAft>
                          <a:spcPts val="0"/>
                        </a:spcAft>
                      </a:pPr>
                      <a:endParaRPr lang="en-US" sz="900" dirty="0">
                        <a:solidFill>
                          <a:schemeClr val="bg1"/>
                        </a:solidFill>
                        <a:effectLst/>
                        <a:latin typeface="+mj-lt"/>
                        <a:ea typeface="Calibri" panose="020F0502020204030204" pitchFamily="34" charset="0"/>
                      </a:endParaRP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5B9BD5">
                        <a:lumMod val="50000"/>
                      </a:srgbClr>
                    </a:solidFill>
                  </a:tcPr>
                </a:tc>
                <a:tc vMerge="1">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algn="ctr" defTabSz="914400" rtl="0" eaLnBrk="1" latinLnBrk="0" hangingPunct="1">
                        <a:spcBef>
                          <a:spcPts val="0"/>
                        </a:spcBef>
                        <a:spcAft>
                          <a:spcPts val="0"/>
                        </a:spcAft>
                      </a:pPr>
                      <a:endParaRPr lang="en-US" sz="900" b="1" kern="1200" dirty="0">
                        <a:solidFill>
                          <a:schemeClr val="bg1"/>
                        </a:solidFill>
                        <a:effectLst/>
                        <a:latin typeface="+mj-lt"/>
                        <a:ea typeface="Calibri" panose="020F0502020204030204" pitchFamily="34" charset="0"/>
                        <a:cs typeface="+mn-cs"/>
                      </a:endParaRP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5B9BD5">
                        <a:lumMod val="50000"/>
                      </a:srgbClr>
                    </a:solidFill>
                  </a:tcPr>
                </a:tc>
                <a:extLst>
                  <a:ext uri="{0D108BD9-81ED-4DB2-BD59-A6C34878D82A}">
                    <a16:rowId xmlns:a16="http://schemas.microsoft.com/office/drawing/2014/main" val="3001255959"/>
                  </a:ext>
                </a:extLst>
              </a:tr>
              <a:tr h="436795">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algn="ctr">
                        <a:spcBef>
                          <a:spcPts val="0"/>
                        </a:spcBef>
                        <a:spcAft>
                          <a:spcPts val="0"/>
                        </a:spcAft>
                      </a:pPr>
                      <a:r>
                        <a:rPr lang="en-US" sz="800" b="1" dirty="0">
                          <a:solidFill>
                            <a:srgbClr val="000000"/>
                          </a:solidFill>
                          <a:effectLst/>
                          <a:latin typeface="+mj-lt"/>
                          <a:ea typeface="Calibri" panose="020F0502020204030204" pitchFamily="34" charset="0"/>
                        </a:rPr>
                        <a:t>0</a:t>
                      </a:r>
                      <a:endParaRPr lang="en-US" sz="800" b="1" dirty="0">
                        <a:effectLst/>
                        <a:latin typeface="+mj-lt"/>
                        <a:ea typeface="Calibri" panose="020F0502020204030204" pitchFamily="34" charset="0"/>
                      </a:endParaRP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1" i="0" u="none" strike="noStrike" dirty="0">
                          <a:solidFill>
                            <a:srgbClr val="000000"/>
                          </a:solidFill>
                          <a:effectLst/>
                          <a:latin typeface="Verdana" panose="020B0604030504040204" pitchFamily="34" charset="0"/>
                        </a:rPr>
                        <a:t>8-Mar</a:t>
                      </a: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1" i="0" u="none" strike="noStrike" dirty="0">
                          <a:solidFill>
                            <a:srgbClr val="000000"/>
                          </a:solidFill>
                          <a:effectLst/>
                          <a:latin typeface="Verdana" panose="020B0604030504040204" pitchFamily="34" charset="0"/>
                        </a:rPr>
                        <a:t>15-Mar</a:t>
                      </a: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0" i="0" u="none" strike="noStrike" kern="1200" cap="none" spc="0" normalizeH="0" baseline="0" noProof="0" dirty="0">
                          <a:ln>
                            <a:noFill/>
                          </a:ln>
                          <a:solidFill>
                            <a:prstClr val="black"/>
                          </a:solidFill>
                          <a:effectLst/>
                          <a:uLnTx/>
                          <a:uFillTx/>
                          <a:latin typeface="+mj-lt"/>
                          <a:ea typeface="Verdana" panose="020B0604030504040204" pitchFamily="34" charset="0"/>
                          <a:cs typeface="+mn-cs"/>
                        </a:rPr>
                        <a:t>Pre Read/ Training</a:t>
                      </a: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algn="ctr">
                        <a:spcBef>
                          <a:spcPts val="0"/>
                        </a:spcBef>
                        <a:spcAft>
                          <a:spcPts val="0"/>
                        </a:spcAft>
                      </a:pPr>
                      <a:r>
                        <a:rPr lang="en-US" sz="800" dirty="0">
                          <a:solidFill>
                            <a:srgbClr val="000000"/>
                          </a:solidFill>
                          <a:effectLst/>
                          <a:latin typeface="+mj-lt"/>
                          <a:ea typeface="Verdana" panose="020B0604030504040204" pitchFamily="34" charset="0"/>
                        </a:rPr>
                        <a:t>1-5</a:t>
                      </a:r>
                      <a:endParaRPr lang="en-US" sz="800" dirty="0">
                        <a:effectLst/>
                        <a:latin typeface="+mj-lt"/>
                        <a:ea typeface="Verdana" panose="020B0604030504040204" pitchFamily="34" charset="0"/>
                      </a:endParaRP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algn="l">
                        <a:spcBef>
                          <a:spcPts val="0"/>
                        </a:spcBef>
                        <a:spcAft>
                          <a:spcPts val="0"/>
                        </a:spcAft>
                      </a:pPr>
                      <a:r>
                        <a:rPr lang="en-US" sz="800" b="0" i="0" u="none" strike="noStrike" kern="1200" dirty="0">
                          <a:solidFill>
                            <a:schemeClr val="tx1"/>
                          </a:solidFill>
                          <a:effectLst/>
                          <a:latin typeface="+mj-lt"/>
                          <a:ea typeface="Verdana" panose="020B0604030504040204" pitchFamily="34" charset="0"/>
                          <a:cs typeface="+mn-cs"/>
                        </a:rPr>
                        <a:t>Participants will be provided pre read materials and links LinkedIn Learning &amp; Udemy courses as a precursor to the DevOps Bootcamp</a:t>
                      </a:r>
                    </a:p>
                    <a:p>
                      <a:pPr marL="0" marR="0" algn="l">
                        <a:spcBef>
                          <a:spcPts val="0"/>
                        </a:spcBef>
                        <a:spcAft>
                          <a:spcPts val="0"/>
                        </a:spcAft>
                      </a:pPr>
                      <a:endParaRPr lang="en-US" sz="800" b="0" i="0" u="none" strike="noStrike" kern="1200" dirty="0">
                        <a:solidFill>
                          <a:schemeClr val="tx1"/>
                        </a:solidFill>
                        <a:effectLst/>
                        <a:latin typeface="+mj-lt"/>
                        <a:ea typeface="Verdana" panose="020B0604030504040204" pitchFamily="34" charset="0"/>
                        <a:cs typeface="+mn-cs"/>
                      </a:endParaRP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7384319"/>
                  </a:ext>
                </a:extLst>
              </a:tr>
              <a:tr h="639215">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algn="ctr">
                        <a:spcBef>
                          <a:spcPts val="0"/>
                        </a:spcBef>
                        <a:spcAft>
                          <a:spcPts val="0"/>
                        </a:spcAft>
                      </a:pPr>
                      <a:r>
                        <a:rPr lang="en-US" sz="800" b="1" dirty="0">
                          <a:effectLst/>
                          <a:latin typeface="+mj-lt"/>
                          <a:ea typeface="Calibri" panose="020F0502020204030204" pitchFamily="34" charset="0"/>
                        </a:rPr>
                        <a:t>1</a:t>
                      </a: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15-Mar - 18-Mar </a:t>
                      </a:r>
                      <a:endParaRPr lang="en-US" sz="800" b="1" i="0" u="none" strike="noStrike" dirty="0">
                        <a:solidFill>
                          <a:srgbClr val="000000"/>
                        </a:solidFill>
                        <a:effectLst/>
                        <a:latin typeface="Verdana" panose="020B0604030504040204" pitchFamily="34" charset="0"/>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lang="en-US" sz="800" b="1" i="0" u="none" strike="noStrike" dirty="0">
                          <a:solidFill>
                            <a:srgbClr val="000000"/>
                          </a:solidFill>
                          <a:effectLst/>
                          <a:latin typeface="Verdana" panose="020B0604030504040204" pitchFamily="34" charset="0"/>
                        </a:rPr>
                        <a:t>22-Mar – 25-Mar</a:t>
                      </a: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dirty="0">
                          <a:ln>
                            <a:noFill/>
                          </a:ln>
                          <a:solidFill>
                            <a:prstClr val="black"/>
                          </a:solidFill>
                          <a:effectLst/>
                          <a:uLnTx/>
                          <a:uFillTx/>
                          <a:latin typeface="+mj-lt"/>
                          <a:ea typeface="Verdana" panose="020B0604030504040204" pitchFamily="34" charset="0"/>
                          <a:cs typeface="+mn-cs"/>
                        </a:rPr>
                        <a:t>Advanced DevOps bootcamp</a:t>
                      </a: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spcBef>
                          <a:spcPts val="0"/>
                        </a:spcBef>
                        <a:spcAft>
                          <a:spcPts val="0"/>
                        </a:spcAft>
                      </a:pPr>
                      <a:r>
                        <a:rPr lang="en-US" sz="800" dirty="0">
                          <a:effectLst/>
                          <a:latin typeface="+mj-lt"/>
                          <a:ea typeface="Verdana" panose="020B0604030504040204" pitchFamily="34" charset="0"/>
                        </a:rPr>
                        <a:t>32</a:t>
                      </a: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solidFill>
                          <a:effectLst/>
                          <a:latin typeface="+mj-lt"/>
                          <a:ea typeface="Verdana" panose="020B0604030504040204" pitchFamily="34" charset="0"/>
                          <a:cs typeface="+mn-cs"/>
                        </a:rPr>
                        <a:t>4 day in person bootcamp for DevOps Certified Engineer hands-on practice</a:t>
                      </a: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006188294"/>
                  </a:ext>
                </a:extLst>
              </a:tr>
              <a:tr h="595925">
                <a:tc>
                  <a:txBody>
                    <a:bodyPr/>
                    <a:lstStyle/>
                    <a:p>
                      <a:pPr marL="0" marR="0" algn="ctr">
                        <a:spcBef>
                          <a:spcPts val="0"/>
                        </a:spcBef>
                        <a:spcAft>
                          <a:spcPts val="0"/>
                        </a:spcAft>
                      </a:pPr>
                      <a:r>
                        <a:rPr lang="en-US" sz="800" b="1" dirty="0">
                          <a:effectLst/>
                          <a:latin typeface="+mj-lt"/>
                          <a:ea typeface="Calibri" panose="020F0502020204030204" pitchFamily="34" charset="0"/>
                        </a:rPr>
                        <a:t>2</a:t>
                      </a: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22-Mar </a:t>
                      </a:r>
                      <a:endParaRPr lang="en-US" sz="800" b="1" i="0" u="none" strike="noStrike" dirty="0">
                        <a:solidFill>
                          <a:srgbClr val="000000"/>
                        </a:solidFill>
                        <a:effectLst/>
                        <a:latin typeface="Verdana" panose="020B0604030504040204" pitchFamily="34" charset="0"/>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29-Mar</a:t>
                      </a:r>
                      <a:endParaRPr lang="en-US" sz="800" b="1" i="0" u="none" strike="noStrike" dirty="0">
                        <a:solidFill>
                          <a:srgbClr val="000000"/>
                        </a:solidFill>
                        <a:effectLst/>
                        <a:latin typeface="Verdana" panose="020B0604030504040204" pitchFamily="34" charset="0"/>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0" i="0" u="none" strike="noStrike" kern="1200" cap="none" spc="0" normalizeH="0" baseline="0" noProof="0" dirty="0">
                          <a:ln>
                            <a:noFill/>
                          </a:ln>
                          <a:solidFill>
                            <a:prstClr val="black"/>
                          </a:solidFill>
                          <a:effectLst/>
                          <a:uLnTx/>
                          <a:uFillTx/>
                          <a:latin typeface="+mj-lt"/>
                          <a:ea typeface="+mn-ea"/>
                          <a:cs typeface="+mn-cs"/>
                        </a:rPr>
                        <a:t>Begin Capstone Project</a:t>
                      </a: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800" dirty="0">
                          <a:effectLst/>
                          <a:latin typeface="+mj-lt"/>
                          <a:ea typeface="Verdana" panose="020B0604030504040204" pitchFamily="34" charset="0"/>
                        </a:rPr>
                        <a:t>10 - 15</a:t>
                      </a: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Wingdings" panose="05000000000000000000" pitchFamily="2" charset="2"/>
                        <a:buNone/>
                      </a:pPr>
                      <a:r>
                        <a:rPr lang="en-US" sz="800" dirty="0">
                          <a:solidFill>
                            <a:schemeClr val="tx1"/>
                          </a:solidFill>
                          <a:latin typeface="+mn-lt"/>
                          <a:ea typeface="Verdana"/>
                          <a:cs typeface="Verdana"/>
                        </a:rPr>
                        <a:t>Participants will be required to complete a take home ‘Capstone’ project. The project will involve many of the same tools and practices learned during the Bootcamp. </a:t>
                      </a:r>
                      <a:endParaRPr lang="en-US" sz="800" kern="1200" dirty="0">
                        <a:solidFill>
                          <a:schemeClr val="tx1"/>
                        </a:solidFill>
                        <a:effectLst/>
                        <a:latin typeface="+mn-lt"/>
                        <a:ea typeface="+mn-ea"/>
                        <a:cs typeface="+mn-cs"/>
                      </a:endParaRP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kern="1200" dirty="0">
                        <a:solidFill>
                          <a:schemeClr val="tx1"/>
                        </a:solidFill>
                        <a:effectLst/>
                        <a:latin typeface="+mn-lt"/>
                        <a:ea typeface="Verdana" panose="020B0604030504040204" pitchFamily="34" charset="0"/>
                        <a:cs typeface="+mn-cs"/>
                      </a:endParaRP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6681215"/>
                  </a:ext>
                </a:extLst>
              </a:tr>
              <a:tr h="641831">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algn="ctr">
                        <a:spcBef>
                          <a:spcPts val="0"/>
                        </a:spcBef>
                        <a:spcAft>
                          <a:spcPts val="0"/>
                        </a:spcAft>
                      </a:pPr>
                      <a:r>
                        <a:rPr lang="en-US" sz="800" b="0" dirty="0">
                          <a:effectLst/>
                          <a:latin typeface="+mj-lt"/>
                          <a:ea typeface="Calibri" panose="020F0502020204030204" pitchFamily="34" charset="0"/>
                        </a:rPr>
                        <a:t>5</a:t>
                      </a: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800" b="1" i="0" u="none" strike="noStrike" dirty="0">
                          <a:solidFill>
                            <a:srgbClr val="000000"/>
                          </a:solidFill>
                          <a:effectLst/>
                          <a:latin typeface="Verdana" panose="020B0604030504040204" pitchFamily="34" charset="0"/>
                        </a:rPr>
                        <a:t>12-April </a:t>
                      </a: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800" b="1" i="0" u="none" strike="noStrike" dirty="0">
                          <a:solidFill>
                            <a:srgbClr val="000000"/>
                          </a:solidFill>
                          <a:effectLst/>
                          <a:latin typeface="Verdana" panose="020B0604030504040204" pitchFamily="34" charset="0"/>
                        </a:rPr>
                        <a:t>19-April</a:t>
                      </a: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0" i="0" u="none" strike="noStrike" kern="1200" cap="none" spc="0" normalizeH="0" baseline="0" noProof="0" dirty="0">
                          <a:ln>
                            <a:noFill/>
                          </a:ln>
                          <a:solidFill>
                            <a:prstClr val="black"/>
                          </a:solidFill>
                          <a:effectLst/>
                          <a:uLnTx/>
                          <a:uFillTx/>
                          <a:latin typeface="+mj-lt"/>
                          <a:ea typeface="Verdana" panose="020B0604030504040204" pitchFamily="34" charset="0"/>
                          <a:cs typeface="+mn-cs"/>
                        </a:rPr>
                        <a:t>Setup demo sessions with your learning coaches for the Capstone Project</a:t>
                      </a: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800" b="0" dirty="0">
                          <a:effectLst/>
                          <a:latin typeface="+mj-lt"/>
                          <a:ea typeface="Verdana" panose="020B0604030504040204" pitchFamily="34" charset="0"/>
                        </a:rPr>
                        <a:t>NA</a:t>
                      </a: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r>
                        <a:rPr lang="en-US" sz="800" dirty="0">
                          <a:solidFill>
                            <a:schemeClr val="tx1"/>
                          </a:solidFill>
                          <a:latin typeface="+mn-lt"/>
                          <a:ea typeface="Verdana"/>
                          <a:cs typeface="Verdana"/>
                        </a:rPr>
                        <a:t>Upon completion, this project will be demoed to a learning coach who will determine if it meets sufficient criteria for passing. Participants are expected to complete the Capstone project within 4 weeks from the program start date</a:t>
                      </a:r>
                    </a:p>
                    <a:p>
                      <a:pPr lvl="0"/>
                      <a:endParaRPr lang="en-US" sz="800" b="0" kern="1200" dirty="0">
                        <a:solidFill>
                          <a:schemeClr val="tx1"/>
                        </a:solidFill>
                        <a:effectLst/>
                        <a:latin typeface="+mn-lt"/>
                        <a:ea typeface="+mn-ea"/>
                        <a:cs typeface="+mn-cs"/>
                      </a:endParaRP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743801"/>
                  </a:ext>
                </a:extLst>
              </a:tr>
              <a:tr h="675806">
                <a:tc>
                  <a:txBody>
                    <a:bodyPr/>
                    <a:lstStyle/>
                    <a:p>
                      <a:pPr marL="0" marR="0" algn="ctr">
                        <a:spcBef>
                          <a:spcPts val="0"/>
                        </a:spcBef>
                        <a:spcAft>
                          <a:spcPts val="0"/>
                        </a:spcAft>
                      </a:pPr>
                      <a:r>
                        <a:rPr lang="en-US" sz="800" b="1" dirty="0">
                          <a:effectLst/>
                          <a:latin typeface="+mj-lt"/>
                          <a:ea typeface="Calibri" panose="020F0502020204030204" pitchFamily="34" charset="0"/>
                        </a:rPr>
                        <a:t>6 </a:t>
                      </a: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endParaRPr lang="en-US" sz="800" b="1" i="0" u="none" strike="noStrike" dirty="0">
                        <a:solidFill>
                          <a:srgbClr val="000000"/>
                        </a:solidFill>
                        <a:effectLst/>
                        <a:latin typeface="Verdana" panose="020B0604030504040204" pitchFamily="34" charset="0"/>
                      </a:endParaRPr>
                    </a:p>
                    <a:p>
                      <a:pPr algn="ctr" rtl="0" fontAlgn="ctr"/>
                      <a:r>
                        <a:rPr lang="en-US" sz="800" b="1" i="0" u="none" strike="noStrike" dirty="0">
                          <a:solidFill>
                            <a:srgbClr val="000000"/>
                          </a:solidFill>
                          <a:effectLst/>
                          <a:latin typeface="Verdana" panose="020B0604030504040204" pitchFamily="34" charset="0"/>
                        </a:rPr>
                        <a:t>19-April</a:t>
                      </a:r>
                    </a:p>
                    <a:p>
                      <a:pPr algn="ctr" rtl="0" fontAlgn="ctr"/>
                      <a:endParaRPr lang="en-US" sz="800" b="1" i="0" u="none" strike="noStrike" dirty="0">
                        <a:solidFill>
                          <a:srgbClr val="000000"/>
                        </a:solidFill>
                        <a:effectLst/>
                        <a:latin typeface="Verdana" panose="020B0604030504040204" pitchFamily="34" charset="0"/>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1" i="0" u="none" strike="noStrike" dirty="0">
                          <a:solidFill>
                            <a:srgbClr val="000000"/>
                          </a:solidFill>
                          <a:effectLst/>
                          <a:latin typeface="Verdana" panose="020B0604030504040204" pitchFamily="34" charset="0"/>
                        </a:rPr>
                        <a:t>26 - April</a:t>
                      </a: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0" i="0" u="none" strike="noStrike" kern="1200" cap="none" spc="0" normalizeH="0" baseline="0" noProof="0" dirty="0">
                          <a:ln>
                            <a:noFill/>
                          </a:ln>
                          <a:solidFill>
                            <a:prstClr val="black"/>
                          </a:solidFill>
                          <a:effectLst/>
                          <a:uLnTx/>
                          <a:uFillTx/>
                          <a:latin typeface="+mj-lt"/>
                          <a:ea typeface="Verdana" panose="020B0604030504040204" pitchFamily="34" charset="0"/>
                          <a:cs typeface="+mn-cs"/>
                        </a:rPr>
                        <a:t>Begin Certified Kubernetes Application Developer (CKAD) online course</a:t>
                      </a: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algn="ctr">
                        <a:spcBef>
                          <a:spcPts val="0"/>
                        </a:spcBef>
                        <a:spcAft>
                          <a:spcPts val="0"/>
                        </a:spcAft>
                      </a:pPr>
                      <a:r>
                        <a:rPr lang="en-US" sz="800" dirty="0">
                          <a:solidFill>
                            <a:srgbClr val="000000"/>
                          </a:solidFill>
                          <a:effectLst/>
                          <a:latin typeface="+mj-lt"/>
                          <a:ea typeface="Verdana" panose="020B0604030504040204" pitchFamily="34" charset="0"/>
                        </a:rPr>
                        <a:t>10 - 15</a:t>
                      </a:r>
                      <a:endParaRPr lang="en-US" sz="800" dirty="0">
                        <a:effectLst/>
                        <a:latin typeface="+mj-lt"/>
                        <a:ea typeface="Verdana" panose="020B0604030504040204" pitchFamily="34" charset="0"/>
                      </a:endParaRP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800" kern="1200" dirty="0">
                        <a:solidFill>
                          <a:schemeClr val="tx1"/>
                        </a:solidFill>
                        <a:effectLst/>
                        <a:latin typeface="+mn-lt"/>
                        <a:ea typeface="+mn-ea"/>
                        <a:cs typeface="+mn-cs"/>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US" sz="800" kern="1200" dirty="0">
                          <a:solidFill>
                            <a:schemeClr val="tx1"/>
                          </a:solidFill>
                          <a:effectLst/>
                          <a:latin typeface="+mn-lt"/>
                          <a:ea typeface="+mn-ea"/>
                          <a:cs typeface="+mn-cs"/>
                        </a:rPr>
                        <a:t>Participants will begin a 10-hour </a:t>
                      </a:r>
                      <a:r>
                        <a:rPr lang="en-US" sz="800" b="1" kern="1200" dirty="0">
                          <a:solidFill>
                            <a:schemeClr val="tx1"/>
                          </a:solidFill>
                          <a:effectLst/>
                          <a:latin typeface="+mn-lt"/>
                          <a:ea typeface="+mn-ea"/>
                          <a:cs typeface="+mn-cs"/>
                        </a:rPr>
                        <a:t>Certified Kubernetes Application Developer (CKAD) </a:t>
                      </a:r>
                      <a:r>
                        <a:rPr lang="en-US" sz="800" kern="1200" dirty="0">
                          <a:solidFill>
                            <a:schemeClr val="tx1"/>
                          </a:solidFill>
                          <a:effectLst/>
                          <a:latin typeface="+mn-lt"/>
                          <a:ea typeface="+mn-ea"/>
                          <a:cs typeface="+mn-cs"/>
                        </a:rPr>
                        <a:t>course. The goal of this is to ensure participants are well prepared before taking the certification exam. Vouchers for the exam will be shared post sharing the course completion certificate</a:t>
                      </a:r>
                      <a:endParaRPr lang="en-US" sz="800" b="0" kern="1200" dirty="0">
                        <a:solidFill>
                          <a:schemeClr val="tx1"/>
                        </a:solidFill>
                        <a:effectLst/>
                        <a:latin typeface="+mn-lt"/>
                        <a:ea typeface="+mn-ea"/>
                        <a:cs typeface="+mn-cs"/>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800" dirty="0">
                        <a:effectLst/>
                        <a:latin typeface="+mj-lt"/>
                        <a:ea typeface="Verdana" panose="020B0604030504040204" pitchFamily="34" charset="0"/>
                      </a:endParaRP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161131"/>
                  </a:ext>
                </a:extLst>
              </a:tr>
              <a:tr h="641831">
                <a:tc>
                  <a:txBody>
                    <a:bodyPr/>
                    <a:lstStyle/>
                    <a:p>
                      <a:pPr marL="0" marR="0" algn="ctr">
                        <a:spcBef>
                          <a:spcPts val="0"/>
                        </a:spcBef>
                        <a:spcAft>
                          <a:spcPts val="0"/>
                        </a:spcAft>
                      </a:pPr>
                      <a:r>
                        <a:rPr lang="en-US" sz="800" b="1" dirty="0">
                          <a:effectLst/>
                          <a:latin typeface="+mj-lt"/>
                          <a:ea typeface="Calibri" panose="020F0502020204030204" pitchFamily="34" charset="0"/>
                        </a:rPr>
                        <a:t>10 </a:t>
                      </a: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1" i="0" u="none" strike="noStrike" dirty="0">
                          <a:solidFill>
                            <a:srgbClr val="000000"/>
                          </a:solidFill>
                          <a:effectLst/>
                          <a:latin typeface="Verdana" panose="020B0604030504040204" pitchFamily="34" charset="0"/>
                        </a:rPr>
                        <a:t>17-May</a:t>
                      </a: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1" i="0" u="none" strike="noStrike" dirty="0">
                          <a:solidFill>
                            <a:srgbClr val="000000"/>
                          </a:solidFill>
                          <a:effectLst/>
                          <a:latin typeface="Verdana" panose="020B0604030504040204" pitchFamily="34" charset="0"/>
                        </a:rPr>
                        <a:t>24-May</a:t>
                      </a: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mj-lt"/>
                          <a:ea typeface="Verdana" panose="020B0604030504040204" pitchFamily="34" charset="0"/>
                          <a:cs typeface="+mn-cs"/>
                        </a:rPr>
                        <a:t>Schedule dates and take the CKAD exam</a:t>
                      </a: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800" dirty="0">
                          <a:effectLst/>
                          <a:latin typeface="+mj-lt"/>
                          <a:ea typeface="Verdana" panose="020B0604030504040204" pitchFamily="34" charset="0"/>
                        </a:rPr>
                        <a:t>NA</a:t>
                      </a: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800" kern="1200" baseline="0" dirty="0">
                          <a:solidFill>
                            <a:schemeClr val="tx1"/>
                          </a:solidFill>
                          <a:effectLst/>
                          <a:latin typeface="+mj-lt"/>
                          <a:ea typeface="Calibri" panose="020F0502020204030204" pitchFamily="34" charset="0"/>
                          <a:cs typeface="+mn-cs"/>
                        </a:rPr>
                        <a:t>Participants will be getting exam vouchers and take/schedule the CKAD exam post completion of the online prep course. </a:t>
                      </a:r>
                      <a:r>
                        <a:rPr lang="en-US" sz="800" b="0" kern="1200" dirty="0">
                          <a:solidFill>
                            <a:schemeClr val="tx1"/>
                          </a:solidFill>
                          <a:effectLst/>
                          <a:latin typeface="+mn-lt"/>
                          <a:ea typeface="+mn-ea"/>
                          <a:cs typeface="+mn-cs"/>
                        </a:rPr>
                        <a:t>Once </a:t>
                      </a:r>
                      <a:r>
                        <a:rPr lang="en-US" sz="800" b="0" u="sng" kern="1200" dirty="0">
                          <a:solidFill>
                            <a:schemeClr val="tx1"/>
                          </a:solidFill>
                          <a:effectLst/>
                          <a:latin typeface="+mn-lt"/>
                          <a:ea typeface="+mn-ea"/>
                          <a:cs typeface="+mn-cs"/>
                        </a:rPr>
                        <a:t>certified</a:t>
                      </a:r>
                      <a:r>
                        <a:rPr lang="en-US" sz="800" b="0" kern="1200" dirty="0">
                          <a:solidFill>
                            <a:schemeClr val="tx1"/>
                          </a:solidFill>
                          <a:effectLst/>
                          <a:latin typeface="+mn-lt"/>
                          <a:ea typeface="+mn-ea"/>
                          <a:cs typeface="+mn-cs"/>
                        </a:rPr>
                        <a:t>, they will receive an internal Deloitte DevOps Certified Engineer badge.</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800" kern="1200" baseline="0" dirty="0">
                        <a:solidFill>
                          <a:schemeClr val="tx1"/>
                        </a:solidFill>
                        <a:effectLst/>
                        <a:latin typeface="+mj-lt"/>
                        <a:ea typeface="Calibri" panose="020F0502020204030204" pitchFamily="34" charset="0"/>
                        <a:cs typeface="+mn-cs"/>
                      </a:endParaRPr>
                    </a:p>
                  </a:txBody>
                  <a:tcPr marL="51170" marR="5117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9977166"/>
                  </a:ext>
                </a:extLst>
              </a:tr>
            </a:tbl>
          </a:graphicData>
        </a:graphic>
      </p:graphicFrame>
      <p:sp>
        <p:nvSpPr>
          <p:cNvPr id="124" name="TextBox 123">
            <a:extLst>
              <a:ext uri="{FF2B5EF4-FFF2-40B4-BE49-F238E27FC236}">
                <a16:creationId xmlns:a16="http://schemas.microsoft.com/office/drawing/2014/main" id="{D153C60E-A9E1-46CA-907A-70FAD6659154}"/>
              </a:ext>
            </a:extLst>
          </p:cNvPr>
          <p:cNvSpPr txBox="1"/>
          <p:nvPr/>
        </p:nvSpPr>
        <p:spPr>
          <a:xfrm>
            <a:off x="4888687" y="6335148"/>
            <a:ext cx="1760087" cy="270843"/>
          </a:xfrm>
          <a:prstGeom prst="rect">
            <a:avLst/>
          </a:prstGeom>
          <a:solidFill>
            <a:srgbClr val="FFC000"/>
          </a:solidFill>
        </p:spPr>
        <p:txBody>
          <a:bodyPr wrap="square" rtlCol="0" anchor="ctr">
            <a:noAutofit/>
          </a:bodyPr>
          <a:lstStyle/>
          <a:p>
            <a:pPr algn="ctr" defTabSz="914400">
              <a:defRPr/>
            </a:pPr>
            <a:r>
              <a:rPr lang="en-US" sz="800">
                <a:solidFill>
                  <a:prstClr val="black"/>
                </a:solidFill>
                <a:latin typeface="+mj-lt"/>
              </a:rPr>
              <a:t>Denotes virtual instructor-led training</a:t>
            </a:r>
          </a:p>
        </p:txBody>
      </p:sp>
    </p:spTree>
    <p:extLst>
      <p:ext uri="{BB962C8B-B14F-4D97-AF65-F5344CB8AC3E}">
        <p14:creationId xmlns:p14="http://schemas.microsoft.com/office/powerpoint/2010/main" val="31122936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1063E3E-AEE9-443F-B063-535F9A2877C5}"/>
              </a:ext>
            </a:extLst>
          </p:cNvPr>
          <p:cNvGraphicFramePr>
            <a:graphicFrameLocks noChangeAspect="1"/>
          </p:cNvGraphicFramePr>
          <p:nvPr>
            <p:custDataLst>
              <p:tags r:id="rId2"/>
            </p:custDataLst>
            <p:extLst>
              <p:ext uri="{D42A27DB-BD31-4B8C-83A1-F6EECF244321}">
                <p14:modId xmlns:p14="http://schemas.microsoft.com/office/powerpoint/2010/main" val="20448740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7" name="think-cell Slide" r:id="rId6" imgW="498" imgH="499" progId="TCLayout.ActiveDocument.1">
                  <p:embed/>
                </p:oleObj>
              </mc:Choice>
              <mc:Fallback>
                <p:oleObj name="think-cell Slide" r:id="rId6" imgW="498" imgH="499" progId="TCLayout.ActiveDocument.1">
                  <p:embed/>
                  <p:pic>
                    <p:nvPicPr>
                      <p:cNvPr id="2" name="Object 1" hidden="1">
                        <a:extLst>
                          <a:ext uri="{FF2B5EF4-FFF2-40B4-BE49-F238E27FC236}">
                            <a16:creationId xmlns:a16="http://schemas.microsoft.com/office/drawing/2014/main" id="{31063E3E-AEE9-443F-B063-535F9A2877C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BE7BAF4-BFCD-4E45-84CA-C72AAA9CDCCC}"/>
              </a:ext>
            </a:extLst>
          </p:cNvPr>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algn="ctr">
              <a:lnSpc>
                <a:spcPct val="106000"/>
              </a:lnSpc>
            </a:pPr>
            <a:endParaRPr lang="en-US" sz="2800" b="1">
              <a:solidFill>
                <a:schemeClr val="bg1"/>
              </a:solidFill>
              <a:latin typeface="Verdana" panose="020B0604030504040204" pitchFamily="34" charset="0"/>
              <a:ea typeface="+mj-ea"/>
              <a:cs typeface="+mj-cs"/>
              <a:sym typeface="Verdana" panose="020B0604030504040204" pitchFamily="34" charset="0"/>
            </a:endParaRPr>
          </a:p>
        </p:txBody>
      </p:sp>
      <p:sp>
        <p:nvSpPr>
          <p:cNvPr id="15" name="Title 14"/>
          <p:cNvSpPr>
            <a:spLocks noGrp="1"/>
          </p:cNvSpPr>
          <p:nvPr>
            <p:ph type="title"/>
          </p:nvPr>
        </p:nvSpPr>
        <p:spPr>
          <a:xfrm>
            <a:off x="484242" y="298847"/>
            <a:ext cx="11252200" cy="432716"/>
          </a:xfrm>
        </p:spPr>
        <p:txBody>
          <a:bodyPr/>
          <a:lstStyle/>
          <a:p>
            <a:r>
              <a:rPr lang="en-US" sz="1800" b="1" dirty="0"/>
              <a:t>Weekly Office Hours</a:t>
            </a:r>
            <a:r>
              <a:rPr lang="en-US" sz="1800" b="1"/>
              <a:t> with the Learning Coaches</a:t>
            </a:r>
            <a:endParaRPr lang="en-US" sz="1800" b="1" noProof="0" dirty="0"/>
          </a:p>
        </p:txBody>
      </p:sp>
      <p:sp>
        <p:nvSpPr>
          <p:cNvPr id="7" name="Content Placeholder 1">
            <a:extLst>
              <a:ext uri="{FF2B5EF4-FFF2-40B4-BE49-F238E27FC236}">
                <a16:creationId xmlns:a16="http://schemas.microsoft.com/office/drawing/2014/main" id="{B2EAC068-D84B-40B6-915A-254EF470AA82}"/>
              </a:ext>
            </a:extLst>
          </p:cNvPr>
          <p:cNvSpPr txBox="1">
            <a:spLocks/>
          </p:cNvSpPr>
          <p:nvPr/>
        </p:nvSpPr>
        <p:spPr>
          <a:xfrm>
            <a:off x="5890519" y="1680769"/>
            <a:ext cx="5768081" cy="2927548"/>
          </a:xfrm>
          <a:prstGeom prst="rect">
            <a:avLst/>
          </a:prstGeom>
        </p:spPr>
        <p:txBody>
          <a:bodyPr/>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71450" indent="-171450">
              <a:buFont typeface="Arial" panose="020B0604020202020204" pitchFamily="34" charset="0"/>
              <a:buChar char="•"/>
            </a:pPr>
            <a:r>
              <a:rPr lang="en-US" sz="1400" dirty="0"/>
              <a:t>Coachees are expected to setup time with their coaches on a weekly basis to track their progress</a:t>
            </a:r>
          </a:p>
          <a:p>
            <a:pPr marL="171450" indent="-171450">
              <a:buFont typeface="Arial" panose="020B0604020202020204" pitchFamily="34" charset="0"/>
              <a:buChar char="•"/>
            </a:pPr>
            <a:r>
              <a:rPr lang="en-US" sz="1400" dirty="0"/>
              <a:t>Half-hour every week </a:t>
            </a:r>
          </a:p>
          <a:p>
            <a:pPr marL="406644" lvl="2" indent="-171450"/>
            <a:r>
              <a:rPr lang="en-US" sz="1400" dirty="0"/>
              <a:t>Focus on Capstone project progress</a:t>
            </a:r>
          </a:p>
          <a:p>
            <a:pPr marL="406644" lvl="2" indent="-171450"/>
            <a:r>
              <a:rPr lang="en-US" sz="1400" dirty="0"/>
              <a:t>CKAD related questions</a:t>
            </a:r>
          </a:p>
          <a:p>
            <a:pPr marL="171450" lvl="1" indent="-171450">
              <a:buFont typeface="Arial" panose="020B0604020202020204" pitchFamily="34" charset="0"/>
              <a:buChar char="•"/>
            </a:pPr>
            <a:r>
              <a:rPr lang="en-US" sz="1400" b="0" dirty="0"/>
              <a:t>Coaches are expected to share their coachee’s progress with the Learning team on a weekly basis. </a:t>
            </a:r>
          </a:p>
          <a:p>
            <a:pPr marL="171450" lvl="1" indent="-171450">
              <a:buFont typeface="Arial" panose="020B0604020202020204" pitchFamily="34" charset="0"/>
              <a:buChar char="•"/>
            </a:pPr>
            <a:r>
              <a:rPr lang="en-US" sz="1400" b="0" dirty="0"/>
              <a:t>Learning coaches will send out invites for office hours</a:t>
            </a:r>
          </a:p>
          <a:p>
            <a:endParaRPr lang="en-US" sz="1400" dirty="0"/>
          </a:p>
        </p:txBody>
      </p:sp>
      <p:sp>
        <p:nvSpPr>
          <p:cNvPr id="9" name="TextBox 8">
            <a:extLst>
              <a:ext uri="{FF2B5EF4-FFF2-40B4-BE49-F238E27FC236}">
                <a16:creationId xmlns:a16="http://schemas.microsoft.com/office/drawing/2014/main" id="{7A930303-E0A6-4166-9679-3868989489C7}"/>
              </a:ext>
            </a:extLst>
          </p:cNvPr>
          <p:cNvSpPr txBox="1"/>
          <p:nvPr/>
        </p:nvSpPr>
        <p:spPr>
          <a:xfrm>
            <a:off x="5890520" y="1304848"/>
            <a:ext cx="5543756" cy="246221"/>
          </a:xfrm>
          <a:prstGeom prst="rect">
            <a:avLst/>
          </a:prstGeom>
          <a:noFill/>
        </p:spPr>
        <p:txBody>
          <a:bodyPr vert="horz" wrap="square" lIns="0" tIns="0" rIns="0" bIns="0" rtlCol="0">
            <a:spAutoFit/>
          </a:bodyPr>
          <a:lstStyle/>
          <a:p>
            <a:pPr>
              <a:spcBef>
                <a:spcPts val="200"/>
              </a:spcBef>
              <a:buSzPct val="100000"/>
            </a:pPr>
            <a:r>
              <a:rPr lang="en-US" sz="1600" b="1">
                <a:solidFill>
                  <a:schemeClr val="accent1">
                    <a:lumMod val="75000"/>
                  </a:schemeClr>
                </a:solidFill>
              </a:rPr>
              <a:t>Agenda:</a:t>
            </a:r>
          </a:p>
        </p:txBody>
      </p:sp>
      <p:cxnSp>
        <p:nvCxnSpPr>
          <p:cNvPr id="10" name="Straight Connector 9">
            <a:extLst>
              <a:ext uri="{FF2B5EF4-FFF2-40B4-BE49-F238E27FC236}">
                <a16:creationId xmlns:a16="http://schemas.microsoft.com/office/drawing/2014/main" id="{9BA1F873-0F05-40AD-A84C-0E443C0510D0}"/>
              </a:ext>
            </a:extLst>
          </p:cNvPr>
          <p:cNvCxnSpPr>
            <a:cxnSpLocks/>
          </p:cNvCxnSpPr>
          <p:nvPr/>
        </p:nvCxnSpPr>
        <p:spPr>
          <a:xfrm>
            <a:off x="5890520" y="1604049"/>
            <a:ext cx="513771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82EB67A4-FBA0-412A-B65D-CFF3A8B5B2A6}"/>
              </a:ext>
            </a:extLst>
          </p:cNvPr>
          <p:cNvSpPr txBox="1">
            <a:spLocks/>
          </p:cNvSpPr>
          <p:nvPr/>
        </p:nvSpPr>
        <p:spPr>
          <a:xfrm>
            <a:off x="5890520" y="4876001"/>
            <a:ext cx="5507108" cy="1796942"/>
          </a:xfrm>
          <a:prstGeom prst="rect">
            <a:avLst/>
          </a:prstGeom>
          <a:solidFill>
            <a:schemeClr val="bg1"/>
          </a:solidFill>
        </p:spPr>
        <p:txBody>
          <a:bodyPr/>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285750" lvl="0" indent="-285750">
              <a:buFont typeface="Arial" panose="020B0604020202020204" pitchFamily="34" charset="0"/>
              <a:buChar char="•"/>
            </a:pPr>
            <a:r>
              <a:rPr lang="en-US" sz="1400"/>
              <a:t>Be present and engaged</a:t>
            </a:r>
          </a:p>
          <a:p>
            <a:pPr marL="285750" lvl="0" indent="-285750">
              <a:buFont typeface="Arial" panose="020B0604020202020204" pitchFamily="34" charset="0"/>
              <a:buChar char="•"/>
            </a:pPr>
            <a:r>
              <a:rPr lang="en-GB" sz="1400"/>
              <a:t>Maximize opportunity of interacting with dedicated learning coaches to understand real-world application of technical solutions</a:t>
            </a:r>
          </a:p>
          <a:p>
            <a:pPr marL="171450" indent="-171450">
              <a:buFont typeface="Arial" panose="020B0604020202020204" pitchFamily="34" charset="0"/>
              <a:buChar char="•"/>
            </a:pPr>
            <a:endParaRPr lang="en-US" sz="1400"/>
          </a:p>
        </p:txBody>
      </p:sp>
      <p:sp>
        <p:nvSpPr>
          <p:cNvPr id="11" name="TextBox 10">
            <a:extLst>
              <a:ext uri="{FF2B5EF4-FFF2-40B4-BE49-F238E27FC236}">
                <a16:creationId xmlns:a16="http://schemas.microsoft.com/office/drawing/2014/main" id="{ABAE4ED2-A7C1-4D95-8069-83E6587E5322}"/>
              </a:ext>
            </a:extLst>
          </p:cNvPr>
          <p:cNvSpPr txBox="1"/>
          <p:nvPr/>
        </p:nvSpPr>
        <p:spPr>
          <a:xfrm>
            <a:off x="6096000" y="4517893"/>
            <a:ext cx="5328000" cy="246221"/>
          </a:xfrm>
          <a:prstGeom prst="rect">
            <a:avLst/>
          </a:prstGeom>
          <a:noFill/>
        </p:spPr>
        <p:txBody>
          <a:bodyPr vert="horz" wrap="square" lIns="0" tIns="0" rIns="0" bIns="0" rtlCol="0">
            <a:spAutoFit/>
          </a:bodyPr>
          <a:lstStyle/>
          <a:p>
            <a:pPr>
              <a:spcBef>
                <a:spcPts val="200"/>
              </a:spcBef>
              <a:buSzPct val="100000"/>
            </a:pPr>
            <a:r>
              <a:rPr lang="en-US" sz="1600" b="1">
                <a:solidFill>
                  <a:schemeClr val="accent1">
                    <a:lumMod val="75000"/>
                  </a:schemeClr>
                </a:solidFill>
              </a:rPr>
              <a:t>Meeting Expectations </a:t>
            </a:r>
            <a:r>
              <a:rPr lang="en-US" sz="1200">
                <a:solidFill>
                  <a:schemeClr val="accent1">
                    <a:lumMod val="75000"/>
                  </a:schemeClr>
                </a:solidFill>
              </a:rPr>
              <a:t>(Office hours and Bootcamps)</a:t>
            </a:r>
            <a:r>
              <a:rPr lang="en-US" sz="1600" b="1">
                <a:solidFill>
                  <a:schemeClr val="accent1">
                    <a:lumMod val="75000"/>
                  </a:schemeClr>
                </a:solidFill>
              </a:rPr>
              <a:t> </a:t>
            </a:r>
          </a:p>
        </p:txBody>
      </p:sp>
      <p:cxnSp>
        <p:nvCxnSpPr>
          <p:cNvPr id="12" name="Straight Connector 11">
            <a:extLst>
              <a:ext uri="{FF2B5EF4-FFF2-40B4-BE49-F238E27FC236}">
                <a16:creationId xmlns:a16="http://schemas.microsoft.com/office/drawing/2014/main" id="{27D06C87-8908-457F-A689-175EAF01A7F7}"/>
              </a:ext>
            </a:extLst>
          </p:cNvPr>
          <p:cNvCxnSpPr/>
          <p:nvPr/>
        </p:nvCxnSpPr>
        <p:spPr>
          <a:xfrm>
            <a:off x="6096000" y="4811674"/>
            <a:ext cx="493776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96405B-15F4-44D6-A06D-264D834A59A0}"/>
              </a:ext>
            </a:extLst>
          </p:cNvPr>
          <p:cNvSpPr txBox="1"/>
          <p:nvPr/>
        </p:nvSpPr>
        <p:spPr>
          <a:xfrm>
            <a:off x="455558" y="808281"/>
            <a:ext cx="11280884" cy="338554"/>
          </a:xfrm>
          <a:prstGeom prst="rect">
            <a:avLst/>
          </a:prstGeom>
          <a:noFill/>
        </p:spPr>
        <p:txBody>
          <a:bodyPr wrap="square" lIns="0" tIns="0" rIns="0" bIns="0" rtlCol="0">
            <a:spAutoFit/>
          </a:bodyPr>
          <a:lstStyle/>
          <a:p>
            <a:pPr>
              <a:spcBef>
                <a:spcPts val="600"/>
              </a:spcBef>
              <a:buSzPct val="100000"/>
            </a:pPr>
            <a:r>
              <a:rPr lang="en-US" sz="1100" dirty="0">
                <a:solidFill>
                  <a:srgbClr val="313131"/>
                </a:solidFill>
              </a:rPr>
              <a:t>As a part of the program, we will be assigning learning coaches to each participant to guide them through the program. The coaches are expected to setup recurring sessions with their coachee’s to make sure their progress is on track to complete the program milestones </a:t>
            </a:r>
          </a:p>
        </p:txBody>
      </p:sp>
      <p:sp>
        <p:nvSpPr>
          <p:cNvPr id="14" name="Content Placeholder 2">
            <a:extLst>
              <a:ext uri="{FF2B5EF4-FFF2-40B4-BE49-F238E27FC236}">
                <a16:creationId xmlns:a16="http://schemas.microsoft.com/office/drawing/2014/main" id="{CD281A55-598A-514B-B662-DB5304F29827}"/>
              </a:ext>
            </a:extLst>
          </p:cNvPr>
          <p:cNvSpPr txBox="1">
            <a:spLocks/>
          </p:cNvSpPr>
          <p:nvPr/>
        </p:nvSpPr>
        <p:spPr>
          <a:xfrm>
            <a:off x="455558" y="1686164"/>
            <a:ext cx="4824013" cy="3895058"/>
          </a:xfrm>
          <a:prstGeom prst="rect">
            <a:avLst/>
          </a:prstGeom>
          <a:solidFill>
            <a:schemeClr val="bg1"/>
          </a:solidFill>
        </p:spPr>
        <p:txBody>
          <a:bodyPr/>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71450" lvl="0" indent="-171450">
              <a:buFont typeface="Arial" panose="020B0604020202020204" pitchFamily="34" charset="0"/>
              <a:buChar char="•"/>
            </a:pPr>
            <a:r>
              <a:rPr lang="en-US" dirty="0"/>
              <a:t>Follow up with your respective coachees on a regular basis and evaluate their projects and progress to ensure their development is on track</a:t>
            </a:r>
          </a:p>
          <a:p>
            <a:pPr marL="171450" indent="-171450">
              <a:buFont typeface="Arial" panose="020B0604020202020204" pitchFamily="34" charset="0"/>
              <a:buChar char="•"/>
            </a:pPr>
            <a:r>
              <a:rPr lang="en-US" dirty="0"/>
              <a:t>Help your respective coachees with technical guidance while they work on the Capstone project and the CKAD certification preparation</a:t>
            </a:r>
          </a:p>
          <a:p>
            <a:pPr marL="171450" lvl="0" indent="-171450">
              <a:buFont typeface="Arial" panose="020B0604020202020204" pitchFamily="34" charset="0"/>
              <a:buChar char="•"/>
            </a:pPr>
            <a:r>
              <a:rPr lang="en-US" dirty="0"/>
              <a:t>Share progress report of coaches on a weekly basis with the learning team to discuss the progress of their respective coachees. Coaches should also be notifying the learning team as and when their coachees</a:t>
            </a:r>
          </a:p>
          <a:p>
            <a:pPr marL="406644" lvl="2" indent="-171450"/>
            <a:r>
              <a:rPr lang="en-US" dirty="0"/>
              <a:t>Complete program milestones</a:t>
            </a:r>
          </a:p>
          <a:p>
            <a:pPr marL="406644" lvl="2" indent="-171450"/>
            <a:r>
              <a:rPr lang="en-US" dirty="0"/>
              <a:t>Run into any issues that will delay them in meeting program milestones</a:t>
            </a:r>
          </a:p>
          <a:p>
            <a:pPr marL="171450" lvl="0" indent="-171450">
              <a:buFont typeface="Arial" panose="020B0604020202020204" pitchFamily="34" charset="0"/>
              <a:buChar char="•"/>
            </a:pPr>
            <a:r>
              <a:rPr lang="en-US" dirty="0"/>
              <a:t>Share feedback with the Learning team in order to strengthen the program curriculum</a:t>
            </a:r>
          </a:p>
          <a:p>
            <a:pPr marL="171450" indent="-171450">
              <a:buFont typeface="Arial" panose="020B0604020202020204" pitchFamily="34" charset="0"/>
              <a:buChar char="•"/>
            </a:pPr>
            <a:endParaRPr lang="en-US" sz="1400" dirty="0"/>
          </a:p>
        </p:txBody>
      </p:sp>
      <p:sp>
        <p:nvSpPr>
          <p:cNvPr id="16" name="TextBox 15">
            <a:extLst>
              <a:ext uri="{FF2B5EF4-FFF2-40B4-BE49-F238E27FC236}">
                <a16:creationId xmlns:a16="http://schemas.microsoft.com/office/drawing/2014/main" id="{70ADE994-3C53-E341-B586-B385AFC6DCCB}"/>
              </a:ext>
            </a:extLst>
          </p:cNvPr>
          <p:cNvSpPr txBox="1"/>
          <p:nvPr/>
        </p:nvSpPr>
        <p:spPr>
          <a:xfrm>
            <a:off x="661038" y="1328057"/>
            <a:ext cx="5328000" cy="246221"/>
          </a:xfrm>
          <a:prstGeom prst="rect">
            <a:avLst/>
          </a:prstGeom>
          <a:noFill/>
        </p:spPr>
        <p:txBody>
          <a:bodyPr vert="horz" wrap="square" lIns="0" tIns="0" rIns="0" bIns="0" rtlCol="0">
            <a:spAutoFit/>
          </a:bodyPr>
          <a:lstStyle/>
          <a:p>
            <a:pPr>
              <a:spcBef>
                <a:spcPts val="200"/>
              </a:spcBef>
              <a:buSzPct val="100000"/>
            </a:pPr>
            <a:r>
              <a:rPr lang="en-US" sz="1600" b="1">
                <a:solidFill>
                  <a:schemeClr val="accent1">
                    <a:lumMod val="75000"/>
                  </a:schemeClr>
                </a:solidFill>
              </a:rPr>
              <a:t>Role of the Learning Coach </a:t>
            </a:r>
          </a:p>
        </p:txBody>
      </p:sp>
      <p:cxnSp>
        <p:nvCxnSpPr>
          <p:cNvPr id="17" name="Straight Connector 16">
            <a:extLst>
              <a:ext uri="{FF2B5EF4-FFF2-40B4-BE49-F238E27FC236}">
                <a16:creationId xmlns:a16="http://schemas.microsoft.com/office/drawing/2014/main" id="{843F7F6D-4F53-8742-A825-F16930EE163A}"/>
              </a:ext>
            </a:extLst>
          </p:cNvPr>
          <p:cNvCxnSpPr>
            <a:cxnSpLocks/>
          </p:cNvCxnSpPr>
          <p:nvPr/>
        </p:nvCxnSpPr>
        <p:spPr>
          <a:xfrm>
            <a:off x="661038" y="1621838"/>
            <a:ext cx="493776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07554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s_D9NjKHhI8KqMGp6v4y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9NLWHhhK4V7ISHgluhhaX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9NLWHhhK4V7ISHgluhhaX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_W0lSVhfYwL8wp8E3QGTO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9NLWHhhK4V7ISHgluhhaX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9NLWHhhK4V7ISHgluhhaX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9NLWHhhK4V7ISHgluhhaX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9NLWHhhK4V7ISHgluhhaX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_W0lSVhfYwL8wp8E3QGTO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9NLWHhhK4V7ISHgluhhaX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enWbtSlcZtAWDiQDxwV.9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9NLWHhhK4V7ISHgluhhaX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9NLWHhhK4V7ISHgluhhaX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9NLWHhhK4V7ISHgluhhaX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9NLWHhhK4V7ISHgluhha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9NLWHhhK4V7ISHgluhha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9NLWHhhK4V7ISHgluhhaX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9NLWHhhK4V7ISHgluhhaX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_W0lSVhfYwL8wp8E3QGTO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_W0lSVhfYwL8wp8E3QGTO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s_D9NjKHhI8KqMGp6v4y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s_D9NjKHhI8KqMGp6v4y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Read-Only]" id="{747678D8-1E3A-4E91-B049-69D7C2820B25}" vid="{DC5301C9-FEEC-481D-B604-AC964BC0CB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C252E59A97D6458A615E4422655FAD" ma:contentTypeVersion="12" ma:contentTypeDescription="Create a new document." ma:contentTypeScope="" ma:versionID="5f8a7c4a78a7255c8193ef94fd23ea54">
  <xsd:schema xmlns:xsd="http://www.w3.org/2001/XMLSchema" xmlns:xs="http://www.w3.org/2001/XMLSchema" xmlns:p="http://schemas.microsoft.com/office/2006/metadata/properties" xmlns:ns3="0658c580-8492-4d1e-b433-dea608d7d056" xmlns:ns4="fd379ad1-a78a-4ade-ac2e-55a61424367d" targetNamespace="http://schemas.microsoft.com/office/2006/metadata/properties" ma:root="true" ma:fieldsID="c0942e659a3891715b85fecead9c8c1e" ns3:_="" ns4:_="">
    <xsd:import namespace="0658c580-8492-4d1e-b433-dea608d7d056"/>
    <xsd:import namespace="fd379ad1-a78a-4ade-ac2e-55a61424367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58c580-8492-4d1e-b433-dea608d7d05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379ad1-a78a-4ade-ac2e-55a61424367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975C8E-3E77-42D7-8481-1307EB09213A}">
  <ds:schemaRefs>
    <ds:schemaRef ds:uri="http://schemas.microsoft.com/sharepoint/v3/contenttype/forms"/>
  </ds:schemaRefs>
</ds:datastoreItem>
</file>

<file path=customXml/itemProps2.xml><?xml version="1.0" encoding="utf-8"?>
<ds:datastoreItem xmlns:ds="http://schemas.openxmlformats.org/officeDocument/2006/customXml" ds:itemID="{028019D0-F509-49A8-9965-CBE55DC8DE58}">
  <ds:schemaRefs>
    <ds:schemaRef ds:uri="http://schemas.microsoft.com/office/2006/metadata/properties"/>
    <ds:schemaRef ds:uri="http://purl.org/dc/dcmitype/"/>
    <ds:schemaRef ds:uri="http://purl.org/dc/elements/1.1/"/>
    <ds:schemaRef ds:uri="http://purl.org/dc/terms/"/>
    <ds:schemaRef ds:uri="http://schemas.microsoft.com/office/2006/documentManagement/types"/>
    <ds:schemaRef ds:uri="fd379ad1-a78a-4ade-ac2e-55a61424367d"/>
    <ds:schemaRef ds:uri="http://www.w3.org/XML/1998/namespace"/>
    <ds:schemaRef ds:uri="http://schemas.microsoft.com/office/infopath/2007/PartnerControls"/>
    <ds:schemaRef ds:uri="http://schemas.openxmlformats.org/package/2006/metadata/core-properties"/>
    <ds:schemaRef ds:uri="0658c580-8492-4d1e-b433-dea608d7d056"/>
  </ds:schemaRefs>
</ds:datastoreItem>
</file>

<file path=customXml/itemProps3.xml><?xml version="1.0" encoding="utf-8"?>
<ds:datastoreItem xmlns:ds="http://schemas.openxmlformats.org/officeDocument/2006/customXml" ds:itemID="{27F00150-E829-4F56-98B7-7BCAA5C8D9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58c580-8492-4d1e-b433-dea608d7d056"/>
    <ds:schemaRef ds:uri="fd379ad1-a78a-4ade-ac2e-55a614243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Deloitte_16_9_Onscreen_US</Template>
  <TotalTime>9408</TotalTime>
  <Words>3360</Words>
  <Application>Microsoft Office PowerPoint</Application>
  <PresentationFormat>Widescreen</PresentationFormat>
  <Paragraphs>384</Paragraphs>
  <Slides>29</Slides>
  <Notes>21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Arial</vt:lpstr>
      <vt:lpstr>Calibri Light (Body)</vt:lpstr>
      <vt:lpstr>Open Sans</vt:lpstr>
      <vt:lpstr>Verdana</vt:lpstr>
      <vt:lpstr>Wingdings</vt:lpstr>
      <vt:lpstr>Wingdings 2</vt:lpstr>
      <vt:lpstr>Deloitte_US_Onscreen</vt:lpstr>
      <vt:lpstr>think-cell Slide</vt:lpstr>
      <vt:lpstr>PowerPoint Presentation</vt:lpstr>
      <vt:lpstr>Agenda</vt:lpstr>
      <vt:lpstr>PowerPoint Presentation</vt:lpstr>
      <vt:lpstr>Deloitte Cloud Institute: Creating a Cloud-Enabled Workforce</vt:lpstr>
      <vt:lpstr>PowerPoint Presentation</vt:lpstr>
      <vt:lpstr>PowerPoint Presentation</vt:lpstr>
      <vt:lpstr>DevOps Bootcamp – Topics Covered each Day</vt:lpstr>
      <vt:lpstr>Advanced DevOps Learning Program – Key Milestones</vt:lpstr>
      <vt:lpstr>Weekly Office Hours with the Learning Coaches</vt:lpstr>
      <vt:lpstr>Questions? Contact your Learning Coaches</vt:lpstr>
      <vt:lpstr>Housekeeping Items</vt:lpstr>
      <vt:lpstr>Housekeeping (Advanced DevOps Learning Program) </vt:lpstr>
      <vt:lpstr>Housekeeping (cont.) </vt:lpstr>
      <vt:lpstr>Housekeeping (Advanced DevOps Learning Program) </vt:lpstr>
      <vt:lpstr>Housekeeping (cont.) </vt:lpstr>
      <vt:lpstr>CURA</vt:lpstr>
      <vt:lpstr>CURA – A Quick Primer</vt:lpstr>
      <vt:lpstr>CURA – A Quick Primer</vt:lpstr>
      <vt:lpstr>CURA – A Quick Primer</vt:lpstr>
      <vt:lpstr>CURA – A Quick Primer</vt:lpstr>
      <vt:lpstr>CURA – A Quick Primer</vt:lpstr>
      <vt:lpstr>CURA – Your Cohort Group Hub</vt:lpstr>
      <vt:lpstr>CURA – Navigating to access your learning materials </vt:lpstr>
      <vt:lpstr>CURA – Accessing your learning materials </vt:lpstr>
      <vt:lpstr>FAQ</vt:lpstr>
      <vt:lpstr>PowerPoint Presentation</vt:lpstr>
      <vt:lpstr>PowerPoint Presentation</vt:lpstr>
      <vt:lpstr>My Certifications – Talent on Demand</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 Vries, Diego</dc:creator>
  <cp:lastModifiedBy>Kapoor, Raghav</cp:lastModifiedBy>
  <cp:revision>30</cp:revision>
  <cp:lastPrinted>2014-06-25T02:16:22Z</cp:lastPrinted>
  <dcterms:created xsi:type="dcterms:W3CDTF">2020-02-26T22:49:10Z</dcterms:created>
  <dcterms:modified xsi:type="dcterms:W3CDTF">2021-03-09T02:45:36Z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0x01010071C252E59A97D6458A615E4422655FAD</vt:lpwstr>
  </property>
</Properties>
</file>