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4"/>
  </p:notesMasterIdLst>
  <p:sldIdLst>
    <p:sldId id="269" r:id="rId2"/>
    <p:sldId id="270" r:id="rId3"/>
    <p:sldId id="272" r:id="rId4"/>
    <p:sldId id="271" r:id="rId5"/>
    <p:sldId id="289" r:id="rId6"/>
    <p:sldId id="285" r:id="rId7"/>
    <p:sldId id="293" r:id="rId8"/>
    <p:sldId id="295" r:id="rId9"/>
    <p:sldId id="291" r:id="rId10"/>
    <p:sldId id="304" r:id="rId11"/>
    <p:sldId id="294" r:id="rId12"/>
    <p:sldId id="296" r:id="rId13"/>
    <p:sldId id="283" r:id="rId14"/>
    <p:sldId id="297" r:id="rId15"/>
    <p:sldId id="299" r:id="rId16"/>
    <p:sldId id="326" r:id="rId17"/>
    <p:sldId id="325" r:id="rId18"/>
    <p:sldId id="324" r:id="rId19"/>
    <p:sldId id="328" r:id="rId20"/>
    <p:sldId id="329" r:id="rId21"/>
    <p:sldId id="273" r:id="rId22"/>
    <p:sldId id="300" r:id="rId23"/>
    <p:sldId id="292" r:id="rId24"/>
    <p:sldId id="286" r:id="rId25"/>
    <p:sldId id="330" r:id="rId26"/>
    <p:sldId id="290" r:id="rId27"/>
    <p:sldId id="288" r:id="rId28"/>
    <p:sldId id="284" r:id="rId29"/>
    <p:sldId id="287" r:id="rId30"/>
    <p:sldId id="281" r:id="rId31"/>
    <p:sldId id="274" r:id="rId32"/>
    <p:sldId id="275" r:id="rId33"/>
    <p:sldId id="276" r:id="rId34"/>
    <p:sldId id="320" r:id="rId35"/>
    <p:sldId id="277" r:id="rId36"/>
    <p:sldId id="278" r:id="rId37"/>
    <p:sldId id="279" r:id="rId38"/>
    <p:sldId id="305" r:id="rId39"/>
    <p:sldId id="322" r:id="rId40"/>
    <p:sldId id="323" r:id="rId41"/>
    <p:sldId id="307" r:id="rId42"/>
    <p:sldId id="310" r:id="rId43"/>
    <p:sldId id="312" r:id="rId44"/>
    <p:sldId id="311" r:id="rId45"/>
    <p:sldId id="321" r:id="rId46"/>
    <p:sldId id="309" r:id="rId47"/>
    <p:sldId id="313" r:id="rId48"/>
    <p:sldId id="308" r:id="rId49"/>
    <p:sldId id="317" r:id="rId50"/>
    <p:sldId id="314" r:id="rId51"/>
    <p:sldId id="319" r:id="rId52"/>
    <p:sldId id="318" r:id="rId5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1FB34-9291-B51D-74FD-F2FD4C241C55}" v="1720" dt="2025-01-20T06:39:43.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568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552591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923818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22291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6750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147983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721699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510208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69201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407563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931642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413426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069923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27287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623811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226858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027353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125784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4269338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001273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013547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549753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4007944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053386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1005175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4060990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11690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297657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2019889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262367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612217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507214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2858710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4895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27422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2833206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33950558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21294265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3583727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937253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6031884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4597975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290008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5331098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3659944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083705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7770457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41542971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812126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807346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767685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828486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432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29699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15367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796065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07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03939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202508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498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8994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3844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1231000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309567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10725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1/19/2025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48682035"/>
      </p:ext>
    </p:extLst>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Box 3">
            <a:extLst>
              <a:ext uri="{FF2B5EF4-FFF2-40B4-BE49-F238E27FC236}">
                <a16:creationId xmlns:a16="http://schemas.microsoft.com/office/drawing/2014/main" id="{74B3D67B-2461-227F-EBDB-889CE080F7A5}"/>
              </a:ext>
            </a:extLst>
          </p:cNvPr>
          <p:cNvSpPr txBox="1"/>
          <p:nvPr/>
        </p:nvSpPr>
        <p:spPr>
          <a:xfrm>
            <a:off x="709684" y="1050878"/>
            <a:ext cx="13716000" cy="5512919"/>
          </a:xfrm>
          <a:prstGeom prst="rect">
            <a:avLst/>
          </a:prstGeom>
          <a:noFill/>
        </p:spPr>
        <p:txBody>
          <a:bodyPr wrap="square" lIns="91440" tIns="45720" rIns="91440" bIns="45720" rtlCol="0" anchor="t">
            <a:spAutoFit/>
          </a:bodyPr>
          <a:lstStyle/>
          <a:p>
            <a:pPr marL="6350" marR="43180" indent="-6350">
              <a:lnSpc>
                <a:spcPct val="107000"/>
              </a:lnSpc>
              <a:spcAft>
                <a:spcPts val="15"/>
              </a:spcAft>
            </a:pPr>
            <a:r>
              <a:rPr lang="en-US" sz="4800" b="1" kern="100" dirty="0">
                <a:latin typeface="Times New Roman"/>
                <a:ea typeface="Calibri"/>
                <a:cs typeface="Calibri"/>
              </a:rPr>
              <a:t>Command</a:t>
            </a:r>
            <a:r>
              <a:rPr lang="en-US" sz="4800" b="1" kern="100" dirty="0">
                <a:latin typeface="Times New Roman"/>
                <a:ea typeface="+mn-lt"/>
                <a:cs typeface="+mn-lt"/>
              </a:rPr>
              <a:t> Centre Analysis Report</a:t>
            </a:r>
            <a:endParaRPr lang="en-US" sz="4800" b="1" kern="100" dirty="0">
              <a:latin typeface="Times New Roman"/>
              <a:ea typeface="Calibri"/>
              <a:cs typeface="Calibri"/>
            </a:endParaRPr>
          </a:p>
          <a:p>
            <a:pPr marL="6350" marR="43180" indent="-6350">
              <a:lnSpc>
                <a:spcPct val="107000"/>
              </a:lnSpc>
              <a:spcAft>
                <a:spcPts val="15"/>
              </a:spcAft>
            </a:pPr>
            <a:r>
              <a:rPr lang="en-US" sz="4800" b="1" kern="100" dirty="0">
                <a:latin typeface="Times New Roman"/>
                <a:ea typeface="+mn-lt"/>
                <a:cs typeface="+mn-lt"/>
              </a:rPr>
              <a:t>Data Preparation, Analysis, and Recommendations</a:t>
            </a:r>
            <a:endParaRPr lang="en-US" sz="4800" b="1" dirty="0">
              <a:latin typeface="Times New Roman"/>
            </a:endParaRPr>
          </a:p>
          <a:p>
            <a:pPr>
              <a:lnSpc>
                <a:spcPct val="107000"/>
              </a:lnSpc>
            </a:pPr>
            <a:endParaRPr lang="en-US" kern="100"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sz="3600" kern="100" dirty="0">
                <a:uFill>
                  <a:solidFill>
                    <a:srgbClr val="000000"/>
                  </a:solidFill>
                </a:uFill>
                <a:latin typeface="Calibri"/>
                <a:ea typeface="Calibri"/>
                <a:cs typeface="Calibri"/>
              </a:rPr>
              <a:t>Name-Viral </a:t>
            </a:r>
            <a:r>
              <a:rPr lang="en-US" sz="3600" kern="100" dirty="0" err="1">
                <a:uFill>
                  <a:solidFill>
                    <a:srgbClr val="000000"/>
                  </a:solidFill>
                </a:uFill>
                <a:latin typeface="Calibri"/>
                <a:ea typeface="Calibri"/>
                <a:cs typeface="Calibri"/>
              </a:rPr>
              <a:t>upadhyay</a:t>
            </a:r>
            <a:endParaRPr lang="en-US" sz="3600" kern="100" dirty="0" err="1">
              <a:uFill>
                <a:solidFill>
                  <a:srgbClr val="000000"/>
                </a:solidFill>
              </a:uFill>
              <a:latin typeface="Calibri" panose="020F0502020204030204" pitchFamily="34" charset="0"/>
              <a:ea typeface="Calibri" panose="020F0502020204030204" pitchFamily="34" charset="0"/>
              <a:cs typeface="Calibri"/>
            </a:endParaRPr>
          </a:p>
          <a:p>
            <a:pPr>
              <a:lnSpc>
                <a:spcPct val="107000"/>
              </a:lnSpc>
            </a:pPr>
            <a:r>
              <a:rPr lang="en-US" sz="3600" kern="100" dirty="0">
                <a:uFill>
                  <a:solidFill>
                    <a:srgbClr val="000000"/>
                  </a:solidFill>
                </a:uFill>
                <a:latin typeface="Calibri"/>
                <a:ea typeface="Calibri"/>
                <a:cs typeface="Calibri"/>
              </a:rPr>
              <a:t>Registration Number-21BPS1266</a:t>
            </a:r>
            <a:endParaRPr lang="en-US" sz="3600" kern="100" dirty="0">
              <a:effectLst/>
              <a:uFill>
                <a:solidFill>
                  <a:srgbClr val="000000"/>
                </a:solidFill>
              </a:uFill>
              <a:latin typeface="Calibri" panose="020F0502020204030204" pitchFamily="34" charset="0"/>
              <a:ea typeface="Calibri" panose="020F0502020204030204" pitchFamily="34" charset="0"/>
              <a:cs typeface="Calibri"/>
            </a:endParaRPr>
          </a:p>
          <a:p>
            <a:pPr>
              <a:lnSpc>
                <a:spcPct val="107000"/>
              </a:lnSpc>
            </a:pPr>
            <a:r>
              <a:rPr lang="en-US" sz="3600" kern="100" dirty="0">
                <a:uFill>
                  <a:solidFill>
                    <a:srgbClr val="000000"/>
                  </a:solidFill>
                </a:uFill>
                <a:latin typeface="Calibri"/>
                <a:ea typeface="Calibri"/>
                <a:cs typeface="Calibri"/>
              </a:rPr>
              <a:t>Date-20/1/2025</a:t>
            </a:r>
          </a:p>
          <a:p>
            <a:pPr>
              <a:lnSpc>
                <a:spcPct val="107000"/>
              </a:lnSpc>
            </a:pPr>
            <a:r>
              <a:rPr lang="en-US" sz="3600" kern="100" dirty="0">
                <a:uFill>
                  <a:solidFill>
                    <a:srgbClr val="000000"/>
                  </a:solidFill>
                </a:uFill>
                <a:latin typeface="Calibri"/>
                <a:ea typeface="Calibri"/>
                <a:cs typeface="Calibri"/>
              </a:rPr>
              <a:t>Case study round AB InBev</a:t>
            </a:r>
            <a:endParaRPr lang="en-US" sz="3600" kern="100"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buFont typeface="Arial" panose="020B0604020202020204" pitchFamily="34" charset="0"/>
              <a:buChar char="•"/>
            </a:pPr>
            <a:endParaRPr lang="en-US" sz="3600" kern="100"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nSpc>
                <a:spcPct val="107000"/>
              </a:lnSpc>
            </a:pPr>
            <a:endParaRPr lang="en-US" u="sng" kern="100"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nSpc>
                <a:spcPct val="107000"/>
              </a:lnSpc>
            </a:pPr>
            <a:endParaRPr lang="en-US" u="sng" kern="100" dirty="0">
              <a:uFill>
                <a:solidFill>
                  <a:srgbClr val="0000FF"/>
                </a:solidFill>
              </a:u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285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2987022"/>
            <a:ext cx="12761510" cy="320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600" b="1" dirty="0">
                <a:latin typeface="Arial"/>
                <a:cs typeface="Arial"/>
              </a:rPr>
              <a:t>Implementation:-</a:t>
            </a:r>
          </a:p>
          <a:p>
            <a:pPr marL="285750" indent="-285750" defTabSz="914400">
              <a:buFont typeface="Arial"/>
              <a:buChar char="•"/>
            </a:pPr>
            <a:r>
              <a:rPr lang="en-US" sz="2800" dirty="0">
                <a:latin typeface="Arial"/>
                <a:cs typeface="Arial"/>
              </a:rPr>
              <a:t>Checked each dataset for duplicate rows.</a:t>
            </a:r>
            <a:endParaRPr lang="en-US" sz="2800" dirty="0">
              <a:cs typeface="Arial"/>
            </a:endParaRPr>
          </a:p>
          <a:p>
            <a:pPr marL="285750" indent="-285750" defTabSz="914400">
              <a:buFont typeface="Arial"/>
              <a:buChar char="•"/>
            </a:pPr>
            <a:r>
              <a:rPr lang="en-US" sz="2800" dirty="0">
                <a:latin typeface="Arial"/>
                <a:cs typeface="Arial"/>
              </a:rPr>
              <a:t>Removed rows where all the values were the same as another row.</a:t>
            </a:r>
          </a:p>
          <a:p>
            <a:pPr defTabSz="914400"/>
            <a:r>
              <a:rPr lang="en-US" sz="3200" b="1" dirty="0">
                <a:latin typeface="Arial"/>
                <a:cs typeface="Arial"/>
              </a:rPr>
              <a:t>How Does the Data Look Now?</a:t>
            </a:r>
            <a:endParaRPr lang="en-US" sz="3200" dirty="0">
              <a:latin typeface="Arial"/>
              <a:cs typeface="Arial"/>
            </a:endParaRPr>
          </a:p>
          <a:p>
            <a:pPr marL="285750" indent="-285750" defTabSz="914400">
              <a:buFont typeface="Arial"/>
              <a:buChar char="•"/>
            </a:pPr>
            <a:r>
              <a:rPr lang="en-US" sz="2800" dirty="0">
                <a:latin typeface="Arial"/>
                <a:cs typeface="Arial"/>
              </a:rPr>
              <a:t>The dataset is free of duplicates, ensuring accuracy.</a:t>
            </a:r>
          </a:p>
          <a:p>
            <a:pPr marL="285750" indent="-285750" defTabSz="914400">
              <a:buFont typeface="Arial"/>
              <a:buChar char="•"/>
            </a:pPr>
            <a:r>
              <a:rPr lang="en-US" sz="2800" dirty="0">
                <a:latin typeface="Arial"/>
                <a:cs typeface="Arial"/>
              </a:rPr>
              <a:t>Each row now represents unique information.</a:t>
            </a:r>
            <a:endParaRPr lang="en-US" sz="2800" dirty="0">
              <a:latin typeface="Arial"/>
            </a:endParaRPr>
          </a:p>
          <a:p>
            <a:pPr marL="0" marR="0" lvl="0" indent="0" algn="l" defTabSz="914400">
              <a:lnSpc>
                <a:spcPct val="100000"/>
              </a:lnSpc>
              <a:spcBef>
                <a:spcPct val="0"/>
              </a:spcBef>
              <a:spcAft>
                <a:spcPct val="0"/>
              </a:spcAft>
              <a:buClrTx/>
              <a:buSzTx/>
              <a:buFontTx/>
              <a:buNone/>
              <a:tabLst/>
            </a:pPr>
            <a:endParaRPr lang="en-US" sz="2400" b="0" i="0" u="none" strike="noStrike" cap="none" normalizeH="0" baseline="0" dirty="0">
              <a:ln>
                <a:noFill/>
              </a:ln>
              <a:effectLst/>
              <a:latin typeface="Arial"/>
              <a:cs typeface="Arial"/>
            </a:endParaRPr>
          </a:p>
        </p:txBody>
      </p:sp>
    </p:spTree>
    <p:extLst>
      <p:ext uri="{BB962C8B-B14F-4D97-AF65-F5344CB8AC3E}">
        <p14:creationId xmlns:p14="http://schemas.microsoft.com/office/powerpoint/2010/main" val="6800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402793"/>
            <a:ext cx="12761510" cy="37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i="0" u="none" strike="noStrike" cap="none" normalizeH="0" baseline="0" dirty="0">
              <a:ln>
                <a:noFill/>
              </a:ln>
              <a:effectLst/>
              <a:latin typeface="Arial"/>
              <a:cs typeface="Arial"/>
            </a:endParaRPr>
          </a:p>
        </p:txBody>
      </p:sp>
      <p:pic>
        <p:nvPicPr>
          <p:cNvPr id="7" name="Picture 6" descr="A computer screen shot of a black screen&#10;&#10;AI-generated content may be incorrect.">
            <a:extLst>
              <a:ext uri="{FF2B5EF4-FFF2-40B4-BE49-F238E27FC236}">
                <a16:creationId xmlns:a16="http://schemas.microsoft.com/office/drawing/2014/main" id="{6BADED9C-1A1D-8C5C-11C9-5C179070101F}"/>
              </a:ext>
            </a:extLst>
          </p:cNvPr>
          <p:cNvPicPr>
            <a:picLocks noChangeAspect="1"/>
          </p:cNvPicPr>
          <p:nvPr/>
        </p:nvPicPr>
        <p:blipFill>
          <a:blip r:embed="rId4"/>
          <a:stretch>
            <a:fillRect/>
          </a:stretch>
        </p:blipFill>
        <p:spPr>
          <a:xfrm>
            <a:off x="281245" y="297334"/>
            <a:ext cx="9001639" cy="7634930"/>
          </a:xfrm>
          <a:prstGeom prst="rect">
            <a:avLst/>
          </a:prstGeom>
        </p:spPr>
      </p:pic>
    </p:spTree>
    <p:extLst>
      <p:ext uri="{BB962C8B-B14F-4D97-AF65-F5344CB8AC3E}">
        <p14:creationId xmlns:p14="http://schemas.microsoft.com/office/powerpoint/2010/main" val="3970274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402793"/>
            <a:ext cx="12761510" cy="37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i="0" u="none" strike="noStrike" cap="none" normalizeH="0" baseline="0" dirty="0">
              <a:ln>
                <a:noFill/>
              </a:ln>
              <a:effectLst/>
              <a:latin typeface="Arial"/>
              <a:cs typeface="Arial"/>
            </a:endParaRPr>
          </a:p>
        </p:txBody>
      </p:sp>
      <p:pic>
        <p:nvPicPr>
          <p:cNvPr id="4" name="Picture 3" descr="A screenshot of a computer&#10;&#10;AI-generated content may be incorrect.">
            <a:extLst>
              <a:ext uri="{FF2B5EF4-FFF2-40B4-BE49-F238E27FC236}">
                <a16:creationId xmlns:a16="http://schemas.microsoft.com/office/drawing/2014/main" id="{D55CD9A4-1ECB-4346-F482-5C79033E28BB}"/>
              </a:ext>
            </a:extLst>
          </p:cNvPr>
          <p:cNvPicPr>
            <a:picLocks noChangeAspect="1"/>
          </p:cNvPicPr>
          <p:nvPr/>
        </p:nvPicPr>
        <p:blipFill>
          <a:blip r:embed="rId4"/>
          <a:stretch>
            <a:fillRect/>
          </a:stretch>
        </p:blipFill>
        <p:spPr>
          <a:xfrm>
            <a:off x="1355639" y="152013"/>
            <a:ext cx="8570440" cy="7789647"/>
          </a:xfrm>
          <a:prstGeom prst="rect">
            <a:avLst/>
          </a:prstGeom>
        </p:spPr>
      </p:pic>
    </p:spTree>
    <p:extLst>
      <p:ext uri="{BB962C8B-B14F-4D97-AF65-F5344CB8AC3E}">
        <p14:creationId xmlns:p14="http://schemas.microsoft.com/office/powerpoint/2010/main" val="43210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2156025"/>
            <a:ext cx="12761510" cy="486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600" b="1" dirty="0">
                <a:latin typeface="Arial"/>
                <a:cs typeface="Arial"/>
              </a:rPr>
              <a:t>Standardizing Inconsistent Data</a:t>
            </a:r>
          </a:p>
          <a:p>
            <a:pPr defTabSz="914400"/>
            <a:r>
              <a:rPr lang="en-US" sz="3200" dirty="0">
                <a:latin typeface="Arial"/>
                <a:cs typeface="Arial"/>
              </a:rPr>
              <a:t>When data isn’t in the same format, it could cause confusion and errors during data analysis. </a:t>
            </a:r>
            <a:endParaRPr lang="en-US" dirty="0">
              <a:latin typeface="Arial"/>
              <a:cs typeface="Arial"/>
            </a:endParaRPr>
          </a:p>
          <a:p>
            <a:pPr defTabSz="914400"/>
            <a:r>
              <a:rPr lang="en-US" sz="3200" dirty="0">
                <a:latin typeface="Arial"/>
                <a:cs typeface="Arial"/>
              </a:rPr>
              <a:t>For example:</a:t>
            </a:r>
            <a:endParaRPr lang="en-US" dirty="0">
              <a:latin typeface="Arial"/>
              <a:cs typeface="Arial"/>
            </a:endParaRPr>
          </a:p>
          <a:p>
            <a:pPr marL="285750" indent="-285750" defTabSz="914400">
              <a:buFont typeface="Arial"/>
              <a:buChar char="•"/>
            </a:pPr>
            <a:r>
              <a:rPr lang="en-US" sz="3200" dirty="0">
                <a:latin typeface="Arial"/>
                <a:cs typeface="Arial"/>
              </a:rPr>
              <a:t>Dates written as </a:t>
            </a:r>
            <a:r>
              <a:rPr lang="en-US" sz="3200" dirty="0">
                <a:latin typeface="Consolas"/>
                <a:cs typeface="Arial"/>
              </a:rPr>
              <a:t>01/01/2024</a:t>
            </a:r>
            <a:r>
              <a:rPr lang="en-US" sz="3200" dirty="0">
                <a:latin typeface="Arial"/>
                <a:cs typeface="Arial"/>
              </a:rPr>
              <a:t> in one row and </a:t>
            </a:r>
            <a:r>
              <a:rPr lang="en-US" sz="3200" dirty="0">
                <a:latin typeface="Consolas"/>
                <a:cs typeface="Arial"/>
              </a:rPr>
              <a:t>2024-01-01</a:t>
            </a:r>
            <a:r>
              <a:rPr lang="en-US" sz="3200" dirty="0">
                <a:latin typeface="Arial"/>
                <a:cs typeface="Arial"/>
              </a:rPr>
              <a:t> in another mean the same thing but are inconsistent.</a:t>
            </a:r>
            <a:endParaRPr lang="en-US" dirty="0">
              <a:latin typeface="Arial"/>
            </a:endParaRPr>
          </a:p>
          <a:p>
            <a:pPr marL="285750" indent="-285750" defTabSz="914400">
              <a:buFont typeface="Arial"/>
              <a:buChar char="•"/>
            </a:pPr>
            <a:r>
              <a:rPr lang="en-US" sz="3200" dirty="0">
                <a:latin typeface="Arial"/>
                <a:cs typeface="Arial"/>
              </a:rPr>
              <a:t>Country names like </a:t>
            </a:r>
            <a:r>
              <a:rPr lang="en-US" sz="3200" dirty="0">
                <a:latin typeface="Consolas"/>
                <a:cs typeface="Arial"/>
              </a:rPr>
              <a:t>USA</a:t>
            </a:r>
            <a:r>
              <a:rPr lang="en-US" sz="3200" dirty="0">
                <a:latin typeface="Arial"/>
                <a:cs typeface="Arial"/>
              </a:rPr>
              <a:t>, </a:t>
            </a:r>
            <a:r>
              <a:rPr lang="en-US" sz="3200" dirty="0">
                <a:latin typeface="Consolas"/>
                <a:cs typeface="Arial"/>
              </a:rPr>
              <a:t>United States</a:t>
            </a:r>
            <a:r>
              <a:rPr lang="en-US" sz="3200" dirty="0">
                <a:latin typeface="Arial"/>
                <a:cs typeface="Arial"/>
              </a:rPr>
              <a:t>, and </a:t>
            </a:r>
            <a:r>
              <a:rPr lang="en-US" sz="3200" dirty="0">
                <a:latin typeface="Consolas"/>
                <a:cs typeface="Arial"/>
              </a:rPr>
              <a:t>US</a:t>
            </a:r>
            <a:r>
              <a:rPr lang="en-US" sz="3200" dirty="0">
                <a:latin typeface="Arial"/>
                <a:cs typeface="Arial"/>
              </a:rPr>
              <a:t> refer to the same country but are treated differently.</a:t>
            </a:r>
            <a:endParaRPr lang="en-US" dirty="0">
              <a:latin typeface="Arial"/>
            </a:endParaRPr>
          </a:p>
          <a:p>
            <a:pPr defTabSz="914400"/>
            <a:endParaRPr lang="en-US" sz="3200" b="1" dirty="0">
              <a:cs typeface="Arial"/>
            </a:endParaRPr>
          </a:p>
          <a:p>
            <a:pPr defTabSz="914400"/>
            <a:endParaRPr lang="en-US" sz="2400" dirty="0">
              <a:cs typeface="Arial"/>
            </a:endParaRPr>
          </a:p>
        </p:txBody>
      </p:sp>
    </p:spTree>
    <p:extLst>
      <p:ext uri="{BB962C8B-B14F-4D97-AF65-F5344CB8AC3E}">
        <p14:creationId xmlns:p14="http://schemas.microsoft.com/office/powerpoint/2010/main" val="27206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1540473"/>
            <a:ext cx="12761510" cy="609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600" b="1" dirty="0">
                <a:latin typeface="Arial"/>
                <a:cs typeface="Arial"/>
              </a:rPr>
              <a:t>Implementation:-</a:t>
            </a:r>
          </a:p>
          <a:p>
            <a:pPr marL="285750" indent="-285750" defTabSz="914400">
              <a:buFont typeface="Arial"/>
              <a:buChar char="•"/>
            </a:pPr>
            <a:r>
              <a:rPr lang="en-US" sz="3600" dirty="0">
                <a:latin typeface="Arial"/>
                <a:cs typeface="Arial"/>
              </a:rPr>
              <a:t>Date format was Standardized to </a:t>
            </a:r>
            <a:r>
              <a:rPr lang="en-US" sz="3600" dirty="0">
                <a:latin typeface="Consolas"/>
                <a:cs typeface="Arial"/>
              </a:rPr>
              <a:t>YYYY-MM-DD</a:t>
            </a:r>
            <a:r>
              <a:rPr lang="en-US" sz="3600" dirty="0">
                <a:latin typeface="Arial"/>
                <a:cs typeface="Arial"/>
              </a:rPr>
              <a:t> across all datasets. Example: </a:t>
            </a:r>
            <a:r>
              <a:rPr lang="en-US" sz="3600" dirty="0">
                <a:latin typeface="Consolas"/>
                <a:cs typeface="Arial"/>
              </a:rPr>
              <a:t>01/01/2024</a:t>
            </a:r>
            <a:r>
              <a:rPr lang="en-US" sz="3600" dirty="0">
                <a:latin typeface="Arial"/>
                <a:cs typeface="Arial"/>
              </a:rPr>
              <a:t> and </a:t>
            </a:r>
            <a:r>
              <a:rPr lang="en-US" sz="3600" dirty="0">
                <a:latin typeface="Consolas"/>
                <a:cs typeface="Arial"/>
              </a:rPr>
              <a:t>2024/01/01</a:t>
            </a:r>
            <a:r>
              <a:rPr lang="en-US" sz="3600" dirty="0">
                <a:latin typeface="Arial"/>
                <a:cs typeface="Arial"/>
              </a:rPr>
              <a:t> were converted to </a:t>
            </a:r>
            <a:r>
              <a:rPr lang="en-US" sz="3600" dirty="0">
                <a:latin typeface="Consolas"/>
                <a:cs typeface="Arial"/>
              </a:rPr>
              <a:t>2024-01-01</a:t>
            </a:r>
            <a:r>
              <a:rPr lang="en-US" sz="3600" dirty="0">
                <a:latin typeface="Arial"/>
                <a:cs typeface="Arial"/>
              </a:rPr>
              <a:t>.</a:t>
            </a:r>
            <a:endParaRPr lang="en-US" sz="3600" dirty="0"/>
          </a:p>
          <a:p>
            <a:pPr marL="285750" indent="-285750" defTabSz="914400">
              <a:buFont typeface="Arial"/>
              <a:buChar char="•"/>
            </a:pPr>
            <a:r>
              <a:rPr lang="en-US" sz="3600" dirty="0">
                <a:latin typeface="Arial"/>
                <a:cs typeface="Arial"/>
              </a:rPr>
              <a:t>Made country names uniform using a mapping table:</a:t>
            </a:r>
            <a:endParaRPr lang="en-US" dirty="0"/>
          </a:p>
          <a:p>
            <a:pPr marL="742950" lvl="1" indent="-285750" defTabSz="914400">
              <a:buFont typeface="Arial"/>
              <a:buChar char="•"/>
            </a:pPr>
            <a:r>
              <a:rPr lang="en-US" sz="3600" dirty="0">
                <a:latin typeface="Consolas"/>
                <a:cs typeface="Arial"/>
              </a:rPr>
              <a:t>USA</a:t>
            </a:r>
            <a:r>
              <a:rPr lang="en-US" sz="3600" dirty="0">
                <a:latin typeface="Arial"/>
                <a:cs typeface="Arial"/>
              </a:rPr>
              <a:t>, </a:t>
            </a:r>
            <a:r>
              <a:rPr lang="en-US" sz="3600" dirty="0">
                <a:latin typeface="Consolas"/>
                <a:cs typeface="Arial"/>
              </a:rPr>
              <a:t>US</a:t>
            </a:r>
            <a:r>
              <a:rPr lang="en-US" sz="3600" dirty="0">
                <a:latin typeface="Arial"/>
                <a:cs typeface="Arial"/>
              </a:rPr>
              <a:t>, and </a:t>
            </a:r>
            <a:r>
              <a:rPr lang="en-US" sz="3600" dirty="0">
                <a:latin typeface="Consolas"/>
                <a:cs typeface="Arial"/>
              </a:rPr>
              <a:t>United States</a:t>
            </a:r>
            <a:r>
              <a:rPr lang="en-US" sz="3600" dirty="0">
                <a:latin typeface="Arial"/>
                <a:cs typeface="Arial"/>
              </a:rPr>
              <a:t> → </a:t>
            </a:r>
            <a:r>
              <a:rPr lang="en-US" sz="3600" dirty="0">
                <a:latin typeface="Consolas"/>
                <a:cs typeface="Arial"/>
              </a:rPr>
              <a:t>USA</a:t>
            </a:r>
            <a:endParaRPr lang="en-US" dirty="0"/>
          </a:p>
          <a:p>
            <a:pPr marL="742950" lvl="1" indent="-285750" defTabSz="914400">
              <a:buFont typeface="Arial"/>
              <a:buChar char="•"/>
            </a:pPr>
            <a:r>
              <a:rPr lang="en-US" sz="3600" dirty="0">
                <a:latin typeface="Consolas"/>
                <a:cs typeface="Arial"/>
              </a:rPr>
              <a:t>England</a:t>
            </a:r>
            <a:r>
              <a:rPr lang="en-US" sz="3600" dirty="0">
                <a:latin typeface="Arial"/>
                <a:cs typeface="Arial"/>
              </a:rPr>
              <a:t> and </a:t>
            </a:r>
            <a:r>
              <a:rPr lang="en-US" sz="3600" dirty="0">
                <a:latin typeface="Consolas"/>
                <a:cs typeface="Arial"/>
              </a:rPr>
              <a:t>UK</a:t>
            </a:r>
            <a:r>
              <a:rPr lang="en-US" sz="3600" dirty="0">
                <a:latin typeface="Arial"/>
                <a:cs typeface="Arial"/>
              </a:rPr>
              <a:t> → </a:t>
            </a:r>
            <a:r>
              <a:rPr lang="en-US" sz="3600" dirty="0">
                <a:latin typeface="Consolas"/>
                <a:cs typeface="Arial"/>
              </a:rPr>
              <a:t>United Kingdom</a:t>
            </a:r>
            <a:r>
              <a:rPr lang="en-US" sz="3600" dirty="0">
                <a:latin typeface="Arial"/>
                <a:cs typeface="Arial"/>
              </a:rPr>
              <a:t>.</a:t>
            </a:r>
            <a:endParaRPr lang="en-US" dirty="0"/>
          </a:p>
          <a:p>
            <a:pPr marL="285750" indent="-285750" defTabSz="914400">
              <a:buFont typeface="Arial"/>
              <a:buChar char="•"/>
            </a:pPr>
            <a:r>
              <a:rPr lang="en-US" sz="3600" dirty="0">
                <a:latin typeface="Arial"/>
                <a:cs typeface="Arial"/>
              </a:rPr>
              <a:t>Now All dates are consistent, making it easy to merge datasets.</a:t>
            </a:r>
            <a:endParaRPr lang="en-US" sz="3600" dirty="0"/>
          </a:p>
          <a:p>
            <a:pPr marL="285750" indent="-285750" defTabSz="914400">
              <a:buFont typeface="Arial"/>
              <a:buChar char="•"/>
            </a:pPr>
            <a:r>
              <a:rPr lang="en-US" sz="3600" dirty="0">
                <a:latin typeface="Arial"/>
                <a:cs typeface="Arial"/>
              </a:rPr>
              <a:t>Countries are labeled uniformly, avoiding mismatches.</a:t>
            </a:r>
            <a:endParaRPr lang="en-US" dirty="0">
              <a:latin typeface="Arial"/>
            </a:endParaRPr>
          </a:p>
          <a:p>
            <a:pPr defTabSz="914400"/>
            <a:endParaRPr lang="en-US" sz="3600" b="1" dirty="0">
              <a:cs typeface="Arial"/>
            </a:endParaRPr>
          </a:p>
        </p:txBody>
      </p:sp>
    </p:spTree>
    <p:extLst>
      <p:ext uri="{BB962C8B-B14F-4D97-AF65-F5344CB8AC3E}">
        <p14:creationId xmlns:p14="http://schemas.microsoft.com/office/powerpoint/2010/main" val="3402022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709475"/>
            <a:ext cx="12761510" cy="775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dirty="0">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b="1" dirty="0">
              <a:latin typeface="Arial"/>
              <a:cs typeface="Arial"/>
            </a:endParaRPr>
          </a:p>
        </p:txBody>
      </p:sp>
      <p:pic>
        <p:nvPicPr>
          <p:cNvPr id="4" name="Picture 3" descr="A graph of different colored bars&#10;&#10;AI-generated content may be incorrect.">
            <a:extLst>
              <a:ext uri="{FF2B5EF4-FFF2-40B4-BE49-F238E27FC236}">
                <a16:creationId xmlns:a16="http://schemas.microsoft.com/office/drawing/2014/main" id="{AB5BE8C1-5E2A-105D-ACDF-1CCB6E982022}"/>
              </a:ext>
            </a:extLst>
          </p:cNvPr>
          <p:cNvPicPr>
            <a:picLocks noChangeAspect="1"/>
          </p:cNvPicPr>
          <p:nvPr/>
        </p:nvPicPr>
        <p:blipFill>
          <a:blip r:embed="rId4"/>
          <a:stretch>
            <a:fillRect/>
          </a:stretch>
        </p:blipFill>
        <p:spPr>
          <a:xfrm>
            <a:off x="1294371" y="440982"/>
            <a:ext cx="11757453" cy="7112857"/>
          </a:xfrm>
          <a:prstGeom prst="rect">
            <a:avLst/>
          </a:prstGeom>
        </p:spPr>
      </p:pic>
    </p:spTree>
    <p:extLst>
      <p:ext uri="{BB962C8B-B14F-4D97-AF65-F5344CB8AC3E}">
        <p14:creationId xmlns:p14="http://schemas.microsoft.com/office/powerpoint/2010/main" val="1798245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10462"/>
            <a:ext cx="12761510" cy="5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600" b="1" dirty="0">
              <a:cs typeface="Arial"/>
            </a:endParaRPr>
          </a:p>
        </p:txBody>
      </p:sp>
      <p:pic>
        <p:nvPicPr>
          <p:cNvPr id="4" name="Picture 3">
            <a:extLst>
              <a:ext uri="{FF2B5EF4-FFF2-40B4-BE49-F238E27FC236}">
                <a16:creationId xmlns:a16="http://schemas.microsoft.com/office/drawing/2014/main" id="{7DC6E91B-BC53-8899-F4CF-4A20691BA8D1}"/>
              </a:ext>
            </a:extLst>
          </p:cNvPr>
          <p:cNvPicPr>
            <a:picLocks noChangeAspect="1"/>
          </p:cNvPicPr>
          <p:nvPr/>
        </p:nvPicPr>
        <p:blipFill>
          <a:blip r:embed="rId4"/>
          <a:stretch>
            <a:fillRect/>
          </a:stretch>
        </p:blipFill>
        <p:spPr>
          <a:xfrm>
            <a:off x="3543300" y="1771650"/>
            <a:ext cx="7543800" cy="4686300"/>
          </a:xfrm>
          <a:prstGeom prst="rect">
            <a:avLst/>
          </a:prstGeom>
        </p:spPr>
      </p:pic>
    </p:spTree>
    <p:extLst>
      <p:ext uri="{BB962C8B-B14F-4D97-AF65-F5344CB8AC3E}">
        <p14:creationId xmlns:p14="http://schemas.microsoft.com/office/powerpoint/2010/main" val="3961033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10462"/>
            <a:ext cx="12761510" cy="5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600" b="1" dirty="0">
              <a:cs typeface="Arial"/>
            </a:endParaRPr>
          </a:p>
        </p:txBody>
      </p:sp>
      <p:pic>
        <p:nvPicPr>
          <p:cNvPr id="4" name="Picture 3" descr="A graph of different colored bars&#10;&#10;AI-generated content may be incorrect.">
            <a:extLst>
              <a:ext uri="{FF2B5EF4-FFF2-40B4-BE49-F238E27FC236}">
                <a16:creationId xmlns:a16="http://schemas.microsoft.com/office/drawing/2014/main" id="{9F54ADFF-856C-0BE2-0799-F088CAD56F0E}"/>
              </a:ext>
            </a:extLst>
          </p:cNvPr>
          <p:cNvPicPr>
            <a:picLocks noChangeAspect="1"/>
          </p:cNvPicPr>
          <p:nvPr/>
        </p:nvPicPr>
        <p:blipFill>
          <a:blip r:embed="rId4"/>
          <a:stretch>
            <a:fillRect/>
          </a:stretch>
        </p:blipFill>
        <p:spPr>
          <a:xfrm>
            <a:off x="3548063" y="1785938"/>
            <a:ext cx="7534275" cy="4657725"/>
          </a:xfrm>
          <a:prstGeom prst="rect">
            <a:avLst/>
          </a:prstGeom>
        </p:spPr>
      </p:pic>
    </p:spTree>
    <p:extLst>
      <p:ext uri="{BB962C8B-B14F-4D97-AF65-F5344CB8AC3E}">
        <p14:creationId xmlns:p14="http://schemas.microsoft.com/office/powerpoint/2010/main" val="3703651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10462"/>
            <a:ext cx="12761510" cy="5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600" b="1" dirty="0">
              <a:cs typeface="Arial"/>
            </a:endParaRPr>
          </a:p>
        </p:txBody>
      </p:sp>
      <p:pic>
        <p:nvPicPr>
          <p:cNvPr id="4" name="Picture 3" descr="A blue rectangular object with text&#10;&#10;AI-generated content may be incorrect.">
            <a:extLst>
              <a:ext uri="{FF2B5EF4-FFF2-40B4-BE49-F238E27FC236}">
                <a16:creationId xmlns:a16="http://schemas.microsoft.com/office/drawing/2014/main" id="{4BF7D9D1-1B31-7140-5742-0C6355E3FABF}"/>
              </a:ext>
            </a:extLst>
          </p:cNvPr>
          <p:cNvPicPr>
            <a:picLocks noChangeAspect="1"/>
          </p:cNvPicPr>
          <p:nvPr/>
        </p:nvPicPr>
        <p:blipFill>
          <a:blip r:embed="rId4"/>
          <a:stretch>
            <a:fillRect/>
          </a:stretch>
        </p:blipFill>
        <p:spPr>
          <a:xfrm>
            <a:off x="1415107" y="441883"/>
            <a:ext cx="10712792" cy="6666212"/>
          </a:xfrm>
          <a:prstGeom prst="rect">
            <a:avLst/>
          </a:prstGeom>
        </p:spPr>
      </p:pic>
    </p:spTree>
    <p:extLst>
      <p:ext uri="{BB962C8B-B14F-4D97-AF65-F5344CB8AC3E}">
        <p14:creationId xmlns:p14="http://schemas.microsoft.com/office/powerpoint/2010/main" val="157236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10462"/>
            <a:ext cx="12761510" cy="5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600" b="1" dirty="0">
              <a:cs typeface="Arial"/>
            </a:endParaRPr>
          </a:p>
        </p:txBody>
      </p:sp>
      <p:pic>
        <p:nvPicPr>
          <p:cNvPr id="4" name="Picture 3">
            <a:extLst>
              <a:ext uri="{FF2B5EF4-FFF2-40B4-BE49-F238E27FC236}">
                <a16:creationId xmlns:a16="http://schemas.microsoft.com/office/drawing/2014/main" id="{8EE9F4E9-9FC4-BAF5-53E6-537B0ADD77C7}"/>
              </a:ext>
            </a:extLst>
          </p:cNvPr>
          <p:cNvPicPr>
            <a:picLocks noChangeAspect="1"/>
          </p:cNvPicPr>
          <p:nvPr/>
        </p:nvPicPr>
        <p:blipFill>
          <a:blip r:embed="rId4"/>
          <a:stretch>
            <a:fillRect/>
          </a:stretch>
        </p:blipFill>
        <p:spPr>
          <a:xfrm>
            <a:off x="1271587" y="422962"/>
            <a:ext cx="11073970" cy="6765838"/>
          </a:xfrm>
          <a:prstGeom prst="rect">
            <a:avLst/>
          </a:prstGeom>
        </p:spPr>
      </p:pic>
    </p:spTree>
    <p:extLst>
      <p:ext uri="{BB962C8B-B14F-4D97-AF65-F5344CB8AC3E}">
        <p14:creationId xmlns:p14="http://schemas.microsoft.com/office/powerpoint/2010/main" val="378014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Box 3">
            <a:extLst>
              <a:ext uri="{FF2B5EF4-FFF2-40B4-BE49-F238E27FC236}">
                <a16:creationId xmlns:a16="http://schemas.microsoft.com/office/drawing/2014/main" id="{609E9A67-8F07-3192-9F9E-E166EADB0EC3}"/>
              </a:ext>
            </a:extLst>
          </p:cNvPr>
          <p:cNvSpPr txBox="1"/>
          <p:nvPr/>
        </p:nvSpPr>
        <p:spPr>
          <a:xfrm>
            <a:off x="285749" y="197698"/>
            <a:ext cx="13891900" cy="4212948"/>
          </a:xfrm>
          <a:prstGeom prst="rect">
            <a:avLst/>
          </a:prstGeom>
          <a:noFill/>
        </p:spPr>
        <p:txBody>
          <a:bodyPr wrap="square" lIns="91440" tIns="45720" rIns="91440" bIns="45720" rtlCol="0" anchor="t">
            <a:spAutoFit/>
          </a:bodyPr>
          <a:lstStyle/>
          <a:p>
            <a:pPr marL="6350" marR="43180" indent="-6350">
              <a:lnSpc>
                <a:spcPct val="107000"/>
              </a:lnSpc>
              <a:spcAft>
                <a:spcPts val="15"/>
              </a:spcAft>
            </a:pPr>
            <a:r>
              <a:rPr lang="en-US" sz="4000" b="1" kern="100" dirty="0">
                <a:ea typeface="+mn-lt"/>
                <a:cs typeface="+mn-lt"/>
              </a:rPr>
              <a:t>Data Preparation:- </a:t>
            </a:r>
            <a:endParaRPr lang="en-US" sz="4000" b="1" dirty="0">
              <a:ea typeface="+mn-lt"/>
              <a:cs typeface="+mn-lt"/>
            </a:endParaRPr>
          </a:p>
          <a:p>
            <a:pPr marL="6350" marR="43180" indent="-6350">
              <a:lnSpc>
                <a:spcPct val="107000"/>
              </a:lnSpc>
              <a:spcAft>
                <a:spcPts val="15"/>
              </a:spcAft>
            </a:pPr>
            <a:r>
              <a:rPr lang="en-US" sz="3200" kern="100" dirty="0">
                <a:ea typeface="+mn-lt"/>
                <a:cs typeface="+mn-lt"/>
              </a:rPr>
              <a:t>Data Preparation is the first and most critical step in our data analysis workflow. It ensures the accuracy, consistency, and integrity of the data, setting the stage for meaningful insights. Without clean and well-structured data, the subsequent analysis may be unreliable or misleading</a:t>
            </a:r>
            <a:endParaRPr lang="en-US" sz="3200">
              <a:ea typeface="Calibri"/>
              <a:cs typeface="Calibri"/>
            </a:endParaRPr>
          </a:p>
          <a:p>
            <a:r>
              <a:rPr lang="en-US" sz="3200" kern="100" dirty="0">
                <a:ea typeface="+mn-lt"/>
                <a:cs typeface="+mn-lt"/>
              </a:rPr>
              <a:t>It is based on how the datasets were cleaned, standardized, and merged to ensure accuracy and consistency.</a:t>
            </a:r>
            <a:endParaRPr lang="en-US" sz="3200" dirty="0">
              <a:ea typeface="+mn-lt"/>
              <a:cs typeface="+mn-lt"/>
            </a:endParaRPr>
          </a:p>
          <a:p>
            <a:endParaRPr lang="en-US" sz="2400" b="1" kern="100" dirty="0">
              <a:solidFill>
                <a:schemeClr val="bg2">
                  <a:lumMod val="40000"/>
                  <a:lumOff val="60000"/>
                </a:schemeClr>
              </a:solidFill>
              <a:effectLst/>
              <a:latin typeface="Times New Roman" panose="02020603050405020304" pitchFamily="18" charset="0"/>
              <a:ea typeface="Times New Roman" panose="02020603050405020304" pitchFamily="18" charset="0"/>
              <a:cs typeface="Times New Roman"/>
            </a:endParaRPr>
          </a:p>
        </p:txBody>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448958"/>
            <a:ext cx="12549476" cy="225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0" i="0" u="none" strike="noStrike" cap="none" normalizeH="0" baseline="0" dirty="0">
              <a:ln>
                <a:noFill/>
              </a:ln>
              <a:effectLst/>
              <a:latin typeface="Arial"/>
              <a:cs typeface="Arial"/>
            </a:endParaRPr>
          </a:p>
        </p:txBody>
      </p:sp>
    </p:spTree>
    <p:extLst>
      <p:ext uri="{BB962C8B-B14F-4D97-AF65-F5344CB8AC3E}">
        <p14:creationId xmlns:p14="http://schemas.microsoft.com/office/powerpoint/2010/main" val="4223173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10462"/>
            <a:ext cx="12761510" cy="5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600" b="1" dirty="0">
              <a:cs typeface="Arial"/>
            </a:endParaRPr>
          </a:p>
        </p:txBody>
      </p:sp>
      <p:pic>
        <p:nvPicPr>
          <p:cNvPr id="4" name="Picture 3">
            <a:extLst>
              <a:ext uri="{FF2B5EF4-FFF2-40B4-BE49-F238E27FC236}">
                <a16:creationId xmlns:a16="http://schemas.microsoft.com/office/drawing/2014/main" id="{AAE59213-57ED-0A6C-AF77-0E6F064C9DAB}"/>
              </a:ext>
            </a:extLst>
          </p:cNvPr>
          <p:cNvPicPr>
            <a:picLocks noChangeAspect="1"/>
          </p:cNvPicPr>
          <p:nvPr/>
        </p:nvPicPr>
        <p:blipFill>
          <a:blip r:embed="rId4"/>
          <a:stretch>
            <a:fillRect/>
          </a:stretch>
        </p:blipFill>
        <p:spPr>
          <a:xfrm>
            <a:off x="2599424" y="853517"/>
            <a:ext cx="10061746" cy="6151862"/>
          </a:xfrm>
          <a:prstGeom prst="rect">
            <a:avLst/>
          </a:prstGeom>
        </p:spPr>
      </p:pic>
    </p:spTree>
    <p:extLst>
      <p:ext uri="{BB962C8B-B14F-4D97-AF65-F5344CB8AC3E}">
        <p14:creationId xmlns:p14="http://schemas.microsoft.com/office/powerpoint/2010/main" val="507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709475"/>
            <a:ext cx="12761510" cy="775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dirty="0">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b="1" dirty="0">
              <a:latin typeface="Arial"/>
              <a:cs typeface="Arial"/>
            </a:endParaRPr>
          </a:p>
        </p:txBody>
      </p:sp>
      <p:pic>
        <p:nvPicPr>
          <p:cNvPr id="10" name="Picture 9" descr="A screenshot of a computer screen&#10;&#10;AI-generated content may be incorrect.">
            <a:extLst>
              <a:ext uri="{FF2B5EF4-FFF2-40B4-BE49-F238E27FC236}">
                <a16:creationId xmlns:a16="http://schemas.microsoft.com/office/drawing/2014/main" id="{730C0914-054A-969A-9545-9D6A2D2A73BC}"/>
              </a:ext>
            </a:extLst>
          </p:cNvPr>
          <p:cNvPicPr>
            <a:picLocks noChangeAspect="1"/>
          </p:cNvPicPr>
          <p:nvPr/>
        </p:nvPicPr>
        <p:blipFill>
          <a:blip r:embed="rId4"/>
          <a:stretch>
            <a:fillRect/>
          </a:stretch>
        </p:blipFill>
        <p:spPr>
          <a:xfrm>
            <a:off x="2052637" y="2200275"/>
            <a:ext cx="10525125" cy="3829050"/>
          </a:xfrm>
          <a:prstGeom prst="rect">
            <a:avLst/>
          </a:prstGeom>
        </p:spPr>
      </p:pic>
    </p:spTree>
    <p:extLst>
      <p:ext uri="{BB962C8B-B14F-4D97-AF65-F5344CB8AC3E}">
        <p14:creationId xmlns:p14="http://schemas.microsoft.com/office/powerpoint/2010/main" val="1952750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709475"/>
            <a:ext cx="12761510" cy="775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dirty="0">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dirty="0">
              <a:latin typeface="Arial"/>
              <a:cs typeface="Arial"/>
            </a:endParaRPr>
          </a:p>
          <a:p>
            <a:pPr defTabSz="914400"/>
            <a:endParaRPr lang="en-US" sz="2400" b="1" dirty="0">
              <a:latin typeface="Arial"/>
              <a:cs typeface="Arial"/>
            </a:endParaRPr>
          </a:p>
        </p:txBody>
      </p:sp>
      <p:pic>
        <p:nvPicPr>
          <p:cNvPr id="4" name="Picture 3" descr="A screenshot of a computer screen&#10;&#10;AI-generated content may be incorrect.">
            <a:extLst>
              <a:ext uri="{FF2B5EF4-FFF2-40B4-BE49-F238E27FC236}">
                <a16:creationId xmlns:a16="http://schemas.microsoft.com/office/drawing/2014/main" id="{AA34CB5D-28E0-7234-1325-E9BA807A8C29}"/>
              </a:ext>
            </a:extLst>
          </p:cNvPr>
          <p:cNvPicPr>
            <a:picLocks noChangeAspect="1"/>
          </p:cNvPicPr>
          <p:nvPr/>
        </p:nvPicPr>
        <p:blipFill>
          <a:blip r:embed="rId4"/>
          <a:stretch>
            <a:fillRect/>
          </a:stretch>
        </p:blipFill>
        <p:spPr>
          <a:xfrm>
            <a:off x="2052637" y="2138363"/>
            <a:ext cx="10525125" cy="3952875"/>
          </a:xfrm>
          <a:prstGeom prst="rect">
            <a:avLst/>
          </a:prstGeom>
        </p:spPr>
      </p:pic>
    </p:spTree>
    <p:extLst>
      <p:ext uri="{BB962C8B-B14F-4D97-AF65-F5344CB8AC3E}">
        <p14:creationId xmlns:p14="http://schemas.microsoft.com/office/powerpoint/2010/main" val="390275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402793"/>
            <a:ext cx="12761510" cy="37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i="0" u="none" strike="noStrike" cap="none" normalizeH="0" baseline="0" dirty="0">
              <a:ln>
                <a:noFill/>
              </a:ln>
              <a:effectLst/>
              <a:latin typeface="Arial"/>
              <a:cs typeface="Arial"/>
            </a:endParaRPr>
          </a:p>
        </p:txBody>
      </p:sp>
      <p:pic>
        <p:nvPicPr>
          <p:cNvPr id="4" name="Picture 3" descr="A screenshot of a computer program&#10;&#10;AI-generated content may be incorrect.">
            <a:extLst>
              <a:ext uri="{FF2B5EF4-FFF2-40B4-BE49-F238E27FC236}">
                <a16:creationId xmlns:a16="http://schemas.microsoft.com/office/drawing/2014/main" id="{722109EE-6DAA-4100-0C7C-D46D9AFD455E}"/>
              </a:ext>
            </a:extLst>
          </p:cNvPr>
          <p:cNvPicPr>
            <a:picLocks noChangeAspect="1"/>
          </p:cNvPicPr>
          <p:nvPr/>
        </p:nvPicPr>
        <p:blipFill>
          <a:blip r:embed="rId4"/>
          <a:stretch>
            <a:fillRect/>
          </a:stretch>
        </p:blipFill>
        <p:spPr>
          <a:xfrm>
            <a:off x="2052637" y="3100388"/>
            <a:ext cx="10525125" cy="2028825"/>
          </a:xfrm>
          <a:prstGeom prst="rect">
            <a:avLst/>
          </a:prstGeom>
        </p:spPr>
      </p:pic>
    </p:spTree>
    <p:extLst>
      <p:ext uri="{BB962C8B-B14F-4D97-AF65-F5344CB8AC3E}">
        <p14:creationId xmlns:p14="http://schemas.microsoft.com/office/powerpoint/2010/main" val="605749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601753"/>
            <a:ext cx="12761510" cy="797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600" b="1" dirty="0">
                <a:latin typeface="Arial"/>
                <a:cs typeface="Arial"/>
              </a:rPr>
              <a:t>Merging Datasets:-</a:t>
            </a:r>
            <a:endParaRPr lang="en-US" sz="3600" b="1" dirty="0">
              <a:cs typeface="Arial" panose="020B0604020202020204" pitchFamily="34" charset="0"/>
            </a:endParaRPr>
          </a:p>
          <a:p>
            <a:pPr defTabSz="914400"/>
            <a:r>
              <a:rPr lang="en-US" sz="3600" dirty="0">
                <a:latin typeface="Arial"/>
                <a:cs typeface="Arial"/>
              </a:rPr>
              <a:t>Merging is Combining Information from Multiple Sources</a:t>
            </a:r>
            <a:endParaRPr lang="en-US" sz="3600" b="1" dirty="0">
              <a:cs typeface="Arial"/>
            </a:endParaRPr>
          </a:p>
          <a:p>
            <a:pPr defTabSz="914400"/>
            <a:r>
              <a:rPr lang="en-US" sz="3200" b="1" dirty="0">
                <a:latin typeface="Arial"/>
                <a:cs typeface="Arial"/>
              </a:rPr>
              <a:t>Why Is Merging Important?</a:t>
            </a:r>
            <a:endParaRPr lang="en-US" sz="3200" dirty="0">
              <a:latin typeface="Arial"/>
              <a:cs typeface="Arial"/>
            </a:endParaRPr>
          </a:p>
          <a:p>
            <a:pPr marL="285750" indent="-285750" defTabSz="914400">
              <a:buFont typeface="Arial"/>
              <a:buChar char="•"/>
            </a:pPr>
            <a:r>
              <a:rPr lang="en-US" sz="3600" dirty="0">
                <a:latin typeface="Arial"/>
                <a:cs typeface="Arial"/>
              </a:rPr>
              <a:t>Different datasets often hold pieces of the same attributes. Merging allows us to combine these pieces for a comprehensive view.</a:t>
            </a:r>
            <a:endParaRPr lang="en-US" dirty="0"/>
          </a:p>
          <a:p>
            <a:pPr marL="285750" indent="-285750" defTabSz="914400">
              <a:buFont typeface="Arial"/>
              <a:buChar char="•"/>
            </a:pPr>
            <a:r>
              <a:rPr lang="en-US" sz="3600" dirty="0">
                <a:latin typeface="Arial"/>
                <a:cs typeface="Arial"/>
              </a:rPr>
              <a:t>For example:</a:t>
            </a:r>
            <a:endParaRPr lang="en-US" dirty="0"/>
          </a:p>
          <a:p>
            <a:pPr marL="742950" lvl="1" indent="-285750" defTabSz="914400">
              <a:buFont typeface="Arial"/>
              <a:buChar char="•"/>
            </a:pPr>
            <a:r>
              <a:rPr lang="en-US" sz="3600" dirty="0">
                <a:latin typeface="Arial"/>
                <a:cs typeface="Arial"/>
              </a:rPr>
              <a:t>Sales data shows revenue and costs.</a:t>
            </a:r>
            <a:endParaRPr lang="en-US" dirty="0"/>
          </a:p>
          <a:p>
            <a:pPr marL="742950" lvl="1" indent="-285750" defTabSz="914400">
              <a:buFont typeface="Arial"/>
              <a:buChar char="•"/>
            </a:pPr>
            <a:r>
              <a:rPr lang="en-US" sz="3600" dirty="0">
                <a:latin typeface="Arial"/>
                <a:cs typeface="Arial"/>
              </a:rPr>
              <a:t>Marketing data explains spend and brand awareness.</a:t>
            </a:r>
            <a:endParaRPr lang="en-US" dirty="0"/>
          </a:p>
          <a:p>
            <a:pPr marL="742950" lvl="1" indent="-285750" defTabSz="914400">
              <a:buFont typeface="Arial"/>
              <a:buChar char="•"/>
            </a:pPr>
            <a:r>
              <a:rPr lang="en-US" sz="3600" dirty="0">
                <a:latin typeface="Arial"/>
                <a:cs typeface="Arial"/>
              </a:rPr>
              <a:t>Customer feedback data highlights ratings and feedback volume.</a:t>
            </a:r>
            <a:endParaRPr lang="en-US" dirty="0"/>
          </a:p>
          <a:p>
            <a:pPr marL="742950" lvl="1" indent="-285750" defTabSz="914400">
              <a:buFont typeface="Arial"/>
              <a:buChar char="•"/>
            </a:pPr>
            <a:r>
              <a:rPr lang="en-US" sz="3600" dirty="0">
                <a:latin typeface="Arial"/>
                <a:cs typeface="Arial"/>
              </a:rPr>
              <a:t>Competitor data adds context with market share and pricing.</a:t>
            </a:r>
            <a:endParaRPr lang="en-US" dirty="0"/>
          </a:p>
          <a:p>
            <a:pPr defTabSz="914400"/>
            <a:endParaRPr lang="en-US" sz="3600" b="1" dirty="0">
              <a:latin typeface="Arial"/>
              <a:ea typeface="Times New Roman" panose="02020603050405020304" pitchFamily="18" charset="0"/>
              <a:cs typeface="Arial"/>
            </a:endParaRPr>
          </a:p>
          <a:p>
            <a:pPr marL="0" marR="0" lvl="0" indent="0" algn="l" defTabSz="91440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a:ea typeface="Times New Roman" panose="02020603050405020304" pitchFamily="18" charset="0"/>
                <a:cs typeface="Arial"/>
              </a:rPr>
              <a:t>. </a:t>
            </a:r>
            <a:endParaRPr lang="en-US" altLang="en-US" b="0" i="0" u="none" strike="noStrike" cap="none" normalizeH="0" baseline="0" dirty="0">
              <a:ln>
                <a:noFill/>
              </a:ln>
              <a:effectLst/>
              <a:latin typeface="Arial"/>
              <a:cs typeface="Arial"/>
            </a:endParaRPr>
          </a:p>
        </p:txBody>
      </p:sp>
    </p:spTree>
    <p:extLst>
      <p:ext uri="{BB962C8B-B14F-4D97-AF65-F5344CB8AC3E}">
        <p14:creationId xmlns:p14="http://schemas.microsoft.com/office/powerpoint/2010/main" val="1347386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10460"/>
            <a:ext cx="12761510" cy="5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600" b="1" i="0" u="none" strike="noStrike" cap="none" normalizeH="0" baseline="0" dirty="0">
              <a:ln>
                <a:noFill/>
              </a:ln>
              <a:effectLst/>
              <a:latin typeface="Arial"/>
              <a:cs typeface="Arial"/>
            </a:endParaRPr>
          </a:p>
        </p:txBody>
      </p:sp>
      <p:pic>
        <p:nvPicPr>
          <p:cNvPr id="4" name="Picture 3" descr="A graph of sales and marketing data merge status&#10;&#10;AI-generated content may be incorrect.">
            <a:extLst>
              <a:ext uri="{FF2B5EF4-FFF2-40B4-BE49-F238E27FC236}">
                <a16:creationId xmlns:a16="http://schemas.microsoft.com/office/drawing/2014/main" id="{AAEAE4F2-E498-2512-138D-C3461A6BAC64}"/>
              </a:ext>
            </a:extLst>
          </p:cNvPr>
          <p:cNvPicPr>
            <a:picLocks noChangeAspect="1"/>
          </p:cNvPicPr>
          <p:nvPr/>
        </p:nvPicPr>
        <p:blipFill>
          <a:blip r:embed="rId4"/>
          <a:stretch>
            <a:fillRect/>
          </a:stretch>
        </p:blipFill>
        <p:spPr>
          <a:xfrm>
            <a:off x="0" y="392464"/>
            <a:ext cx="14630400" cy="7444673"/>
          </a:xfrm>
          <a:prstGeom prst="rect">
            <a:avLst/>
          </a:prstGeom>
        </p:spPr>
      </p:pic>
    </p:spTree>
    <p:extLst>
      <p:ext uri="{BB962C8B-B14F-4D97-AF65-F5344CB8AC3E}">
        <p14:creationId xmlns:p14="http://schemas.microsoft.com/office/powerpoint/2010/main" val="3659575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264293"/>
            <a:ext cx="12761510" cy="64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dirty="0">
              <a:cs typeface="Arial"/>
            </a:endParaRPr>
          </a:p>
          <a:p>
            <a:pPr marL="0" marR="0" lvl="0" indent="0" algn="l" defTabSz="91440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a:ea typeface="Times New Roman" panose="02020603050405020304" pitchFamily="18" charset="0"/>
                <a:cs typeface="Arial"/>
              </a:rPr>
              <a:t>. </a:t>
            </a:r>
            <a:endParaRPr lang="en-US" altLang="en-US" b="0" i="0" u="none" strike="noStrike" cap="none" normalizeH="0" baseline="0" dirty="0">
              <a:ln>
                <a:noFill/>
              </a:ln>
              <a:effectLst/>
              <a:latin typeface="Arial"/>
              <a:cs typeface="Arial"/>
            </a:endParaRPr>
          </a:p>
        </p:txBody>
      </p:sp>
      <p:pic>
        <p:nvPicPr>
          <p:cNvPr id="4" name="Picture 3" descr="A screen shot of a computer&#10;&#10;AI-generated content may be incorrect.">
            <a:extLst>
              <a:ext uri="{FF2B5EF4-FFF2-40B4-BE49-F238E27FC236}">
                <a16:creationId xmlns:a16="http://schemas.microsoft.com/office/drawing/2014/main" id="{783BEEE2-141C-C68B-DD6D-79992B95E3ED}"/>
              </a:ext>
            </a:extLst>
          </p:cNvPr>
          <p:cNvPicPr>
            <a:picLocks noChangeAspect="1"/>
          </p:cNvPicPr>
          <p:nvPr/>
        </p:nvPicPr>
        <p:blipFill>
          <a:blip r:embed="rId4"/>
          <a:stretch>
            <a:fillRect/>
          </a:stretch>
        </p:blipFill>
        <p:spPr>
          <a:xfrm>
            <a:off x="3929062" y="3157538"/>
            <a:ext cx="6772275" cy="1914525"/>
          </a:xfrm>
          <a:prstGeom prst="rect">
            <a:avLst/>
          </a:prstGeom>
        </p:spPr>
      </p:pic>
    </p:spTree>
    <p:extLst>
      <p:ext uri="{BB962C8B-B14F-4D97-AF65-F5344CB8AC3E}">
        <p14:creationId xmlns:p14="http://schemas.microsoft.com/office/powerpoint/2010/main" val="2091943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2894688"/>
            <a:ext cx="12761510" cy="338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2800" b="1" dirty="0">
                <a:latin typeface="Arial"/>
                <a:cs typeface="Arial"/>
              </a:rPr>
              <a:t>Why Is Merging necessary?</a:t>
            </a:r>
            <a:endParaRPr lang="en-US" sz="2800" dirty="0">
              <a:latin typeface="Arial"/>
              <a:cs typeface="Arial"/>
            </a:endParaRPr>
          </a:p>
          <a:p>
            <a:pPr marL="285750" indent="-285750" defTabSz="914400">
              <a:buFont typeface="Arial"/>
              <a:buChar char="•"/>
            </a:pPr>
            <a:r>
              <a:rPr lang="en-US" sz="2400" dirty="0">
                <a:latin typeface="Arial"/>
                <a:cs typeface="Arial"/>
              </a:rPr>
              <a:t>Merging brings together data from different sources to create a </a:t>
            </a:r>
            <a:r>
              <a:rPr lang="en-US" sz="2400" b="1" dirty="0">
                <a:latin typeface="Arial"/>
                <a:cs typeface="Arial"/>
              </a:rPr>
              <a:t>complete picture</a:t>
            </a:r>
            <a:r>
              <a:rPr lang="en-US" sz="2400" dirty="0">
                <a:latin typeface="Arial"/>
                <a:cs typeface="Arial"/>
              </a:rPr>
              <a:t> for analysis.</a:t>
            </a:r>
            <a:endParaRPr lang="en-US" dirty="0"/>
          </a:p>
          <a:p>
            <a:pPr marL="285750" indent="-285750" defTabSz="914400">
              <a:buFont typeface="Arial"/>
              <a:buChar char="•"/>
            </a:pPr>
            <a:r>
              <a:rPr lang="en-US" sz="2400" dirty="0">
                <a:latin typeface="Arial"/>
                <a:cs typeface="Arial"/>
              </a:rPr>
              <a:t>Each dataset holds unique insights:</a:t>
            </a:r>
            <a:endParaRPr lang="en-US" dirty="0"/>
          </a:p>
          <a:p>
            <a:pPr marL="742950" lvl="1" indent="-285750" defTabSz="914400">
              <a:buFont typeface="Arial"/>
              <a:buChar char="•"/>
            </a:pPr>
            <a:r>
              <a:rPr lang="en-US" sz="2400" b="1" dirty="0">
                <a:latin typeface="Arial"/>
                <a:cs typeface="Arial"/>
              </a:rPr>
              <a:t>Sales Data</a:t>
            </a:r>
            <a:r>
              <a:rPr lang="en-US" sz="2400" dirty="0">
                <a:latin typeface="Arial"/>
                <a:cs typeface="Arial"/>
              </a:rPr>
              <a:t> tells us about revenue and costs.</a:t>
            </a:r>
            <a:endParaRPr lang="en-US" dirty="0"/>
          </a:p>
          <a:p>
            <a:pPr marL="742950" lvl="1" indent="-285750" defTabSz="914400">
              <a:buFont typeface="Arial"/>
              <a:buChar char="•"/>
            </a:pPr>
            <a:r>
              <a:rPr lang="en-US" sz="2400" b="1" dirty="0">
                <a:latin typeface="Arial"/>
                <a:cs typeface="Arial"/>
              </a:rPr>
              <a:t>Marketing Data</a:t>
            </a:r>
            <a:r>
              <a:rPr lang="en-US" sz="2400" dirty="0">
                <a:latin typeface="Arial"/>
                <a:cs typeface="Arial"/>
              </a:rPr>
              <a:t> explains spending and brand awareness.</a:t>
            </a:r>
            <a:endParaRPr lang="en-US" dirty="0"/>
          </a:p>
          <a:p>
            <a:pPr marL="742950" lvl="1" indent="-285750" defTabSz="914400">
              <a:buFont typeface="Arial"/>
              <a:buChar char="•"/>
            </a:pPr>
            <a:r>
              <a:rPr lang="en-US" sz="2400" b="1" dirty="0">
                <a:latin typeface="Arial"/>
                <a:cs typeface="Arial"/>
              </a:rPr>
              <a:t>Customer Feedback Data</a:t>
            </a:r>
            <a:r>
              <a:rPr lang="en-US" sz="2400" dirty="0">
                <a:latin typeface="Arial"/>
                <a:cs typeface="Arial"/>
              </a:rPr>
              <a:t> highlights customer satisfaction and feedback trends.</a:t>
            </a:r>
            <a:endParaRPr lang="en-US" dirty="0"/>
          </a:p>
          <a:p>
            <a:pPr marL="742950" lvl="1" indent="-285750" defTabSz="914400">
              <a:buFont typeface="Arial"/>
              <a:buChar char="•"/>
            </a:pPr>
            <a:r>
              <a:rPr lang="en-US" sz="2400" b="1" dirty="0">
                <a:latin typeface="Arial"/>
                <a:cs typeface="Arial"/>
              </a:rPr>
              <a:t>Competitor Data</a:t>
            </a:r>
            <a:r>
              <a:rPr lang="en-US" sz="2400" dirty="0">
                <a:latin typeface="Arial"/>
                <a:cs typeface="Arial"/>
              </a:rPr>
              <a:t> shows pricing and market share.</a:t>
            </a:r>
            <a:endParaRPr lang="en-US" dirty="0"/>
          </a:p>
          <a:p>
            <a:pPr defTabSz="914400"/>
            <a:endParaRPr lang="en-US" sz="2400" b="1" i="0" u="none" strike="noStrike" cap="none" normalizeH="0" baseline="0" dirty="0">
              <a:ln>
                <a:noFill/>
              </a:ln>
              <a:effectLst/>
              <a:latin typeface="Arial"/>
              <a:cs typeface="Arial"/>
            </a:endParaRPr>
          </a:p>
        </p:txBody>
      </p:sp>
    </p:spTree>
    <p:extLst>
      <p:ext uri="{BB962C8B-B14F-4D97-AF65-F5344CB8AC3E}">
        <p14:creationId xmlns:p14="http://schemas.microsoft.com/office/powerpoint/2010/main" val="3490663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2463801"/>
            <a:ext cx="12761510" cy="424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600" b="1" dirty="0">
                <a:latin typeface="Arial"/>
                <a:cs typeface="Arial"/>
              </a:rPr>
              <a:t>How Did We Merge the Datasets?</a:t>
            </a:r>
            <a:endParaRPr lang="en-US" sz="3600" dirty="0">
              <a:latin typeface="Arial"/>
              <a:cs typeface="Arial"/>
            </a:endParaRPr>
          </a:p>
          <a:p>
            <a:pPr marL="285750" indent="-285750" defTabSz="914400">
              <a:buFont typeface="Arial"/>
              <a:buChar char="•"/>
            </a:pPr>
            <a:r>
              <a:rPr lang="en-US" sz="2400" b="1" dirty="0">
                <a:latin typeface="Arial"/>
                <a:cs typeface="Arial"/>
              </a:rPr>
              <a:t>Identified Common Keys</a:t>
            </a:r>
            <a:r>
              <a:rPr lang="en-US" sz="2400" dirty="0">
                <a:latin typeface="Arial"/>
                <a:cs typeface="Arial"/>
              </a:rPr>
              <a:t>:</a:t>
            </a:r>
            <a:endParaRPr lang="en-US" dirty="0"/>
          </a:p>
          <a:p>
            <a:pPr marL="742950" lvl="1" indent="-285750" defTabSz="914400">
              <a:buFont typeface="Arial"/>
              <a:buChar char="•"/>
            </a:pPr>
            <a:r>
              <a:rPr lang="en-US" sz="2400" dirty="0">
                <a:latin typeface="Arial"/>
                <a:ea typeface="Times New Roman" panose="02020603050405020304" pitchFamily="18" charset="0"/>
                <a:cs typeface="Arial"/>
              </a:rPr>
              <a:t>We linked </a:t>
            </a:r>
            <a:r>
              <a:rPr kumimoji="0" lang="en-US" sz="2400" b="0" i="0" u="none" strike="noStrike" cap="none" normalizeH="0" baseline="0" dirty="0">
                <a:ln>
                  <a:noFill/>
                </a:ln>
                <a:effectLst/>
                <a:latin typeface="Arial"/>
                <a:ea typeface="Times New Roman" panose="02020603050405020304" pitchFamily="18" charset="0"/>
                <a:cs typeface="Arial"/>
              </a:rPr>
              <a:t>the </a:t>
            </a:r>
            <a:r>
              <a:rPr lang="en-US" sz="2400" dirty="0">
                <a:latin typeface="Arial"/>
                <a:ea typeface="Times New Roman" panose="02020603050405020304" pitchFamily="18" charset="0"/>
                <a:cs typeface="Arial"/>
              </a:rPr>
              <a:t>datasets using </a:t>
            </a:r>
            <a:r>
              <a:rPr lang="en-US" sz="2400" dirty="0">
                <a:latin typeface="Consolas"/>
                <a:ea typeface="Times New Roman" panose="02020603050405020304" pitchFamily="18" charset="0"/>
                <a:cs typeface="Arial"/>
              </a:rPr>
              <a:t>Country</a:t>
            </a:r>
            <a:r>
              <a:rPr lang="en-US" sz="2400" dirty="0">
                <a:latin typeface="Arial"/>
                <a:ea typeface="Times New Roman" panose="02020603050405020304" pitchFamily="18" charset="0"/>
                <a:cs typeface="Arial"/>
              </a:rPr>
              <a:t>, </a:t>
            </a:r>
            <a:r>
              <a:rPr lang="en-US" sz="2400" dirty="0">
                <a:latin typeface="Consolas"/>
                <a:ea typeface="Times New Roman" panose="02020603050405020304" pitchFamily="18" charset="0"/>
                <a:cs typeface="Arial"/>
              </a:rPr>
              <a:t>Zone</a:t>
            </a:r>
            <a:r>
              <a:rPr lang="en-US" sz="2400" dirty="0">
                <a:latin typeface="Arial"/>
                <a:ea typeface="Times New Roman" panose="02020603050405020304" pitchFamily="18" charset="0"/>
                <a:cs typeface="Arial"/>
              </a:rPr>
              <a:t>, </a:t>
            </a:r>
            <a:r>
              <a:rPr lang="en-US" sz="2400" dirty="0">
                <a:latin typeface="Consolas"/>
                <a:ea typeface="Times New Roman" panose="02020603050405020304" pitchFamily="18" charset="0"/>
                <a:cs typeface="Arial"/>
              </a:rPr>
              <a:t>Date</a:t>
            </a:r>
            <a:r>
              <a:rPr lang="en-US" sz="2400" dirty="0">
                <a:latin typeface="Arial"/>
                <a:ea typeface="Times New Roman" panose="02020603050405020304" pitchFamily="18" charset="0"/>
                <a:cs typeface="Arial"/>
              </a:rPr>
              <a:t>, and </a:t>
            </a:r>
            <a:r>
              <a:rPr lang="en-US" sz="2400" dirty="0" err="1">
                <a:latin typeface="Consolas"/>
                <a:ea typeface="Times New Roman" panose="02020603050405020304" pitchFamily="18" charset="0"/>
                <a:cs typeface="Arial"/>
              </a:rPr>
              <a:t>Product_Category</a:t>
            </a:r>
            <a:r>
              <a:rPr lang="en-US" sz="2400" dirty="0">
                <a:latin typeface="Arial"/>
                <a:ea typeface="Times New Roman" panose="02020603050405020304" pitchFamily="18" charset="0"/>
                <a:cs typeface="Arial"/>
              </a:rPr>
              <a:t>.</a:t>
            </a:r>
            <a:endParaRPr lang="en-US" sz="2400" dirty="0"/>
          </a:p>
          <a:p>
            <a:pPr marL="285750" indent="-285750" defTabSz="914400">
              <a:buFont typeface="Arial"/>
              <a:buChar char="•"/>
            </a:pPr>
            <a:r>
              <a:rPr lang="en-US" sz="2400" b="1" dirty="0">
                <a:latin typeface="Arial"/>
                <a:ea typeface="Times New Roman" panose="02020603050405020304" pitchFamily="18" charset="0"/>
                <a:cs typeface="Arial"/>
              </a:rPr>
              <a:t>Performed an Outer Join</a:t>
            </a:r>
            <a:r>
              <a:rPr lang="en-US" sz="2400" dirty="0">
                <a:latin typeface="Arial"/>
                <a:ea typeface="Times New Roman" panose="02020603050405020304" pitchFamily="18" charset="0"/>
                <a:cs typeface="Arial"/>
              </a:rPr>
              <a:t>:</a:t>
            </a:r>
            <a:endParaRPr lang="en-US" sz="2400" dirty="0"/>
          </a:p>
          <a:p>
            <a:pPr marL="742950" lvl="1" indent="-285750" defTabSz="914400">
              <a:buFont typeface="Arial"/>
              <a:buChar char="•"/>
            </a:pPr>
            <a:r>
              <a:rPr lang="en-US" sz="2400" dirty="0">
                <a:latin typeface="Arial"/>
                <a:ea typeface="Times New Roman" panose="02020603050405020304" pitchFamily="18" charset="0"/>
                <a:cs typeface="Arial"/>
              </a:rPr>
              <a:t>This ensured we captured </a:t>
            </a:r>
            <a:r>
              <a:rPr lang="en-US" sz="2400" b="1" dirty="0">
                <a:latin typeface="Arial"/>
                <a:ea typeface="Times New Roman" panose="02020603050405020304" pitchFamily="18" charset="0"/>
                <a:cs typeface="Arial"/>
              </a:rPr>
              <a:t>all data</a:t>
            </a:r>
            <a:r>
              <a:rPr lang="en-US" sz="2400" dirty="0">
                <a:latin typeface="Arial"/>
                <a:ea typeface="Times New Roman" panose="02020603050405020304" pitchFamily="18" charset="0"/>
                <a:cs typeface="Arial"/>
              </a:rPr>
              <a:t>, even if some rows were missing from one dataset.</a:t>
            </a:r>
            <a:endParaRPr lang="en-US" sz="2400" dirty="0"/>
          </a:p>
          <a:p>
            <a:pPr marL="457200" defTabSz="914400">
              <a:buFont typeface="Arial"/>
              <a:buChar char="•"/>
            </a:pPr>
            <a:r>
              <a:rPr lang="en-US" sz="2400" dirty="0">
                <a:latin typeface="Arial"/>
                <a:cs typeface="Arial"/>
              </a:rPr>
              <a:t>It combines all relevant information in a single view, making analysis easier and more efficient.</a:t>
            </a:r>
          </a:p>
          <a:p>
            <a:pPr lvl="1" defTabSz="914400">
              <a:buFont typeface="Arial"/>
              <a:buChar char="•"/>
            </a:pPr>
            <a:r>
              <a:rPr lang="en-US" sz="2400" dirty="0">
                <a:latin typeface="Arial"/>
                <a:cs typeface="Arial"/>
              </a:rPr>
              <a:t>By linking sales, marketing, feedback, and competitor data: We can identify patterns, correlations, and trends across regions and products.</a:t>
            </a:r>
            <a:endParaRPr lang="en-US" dirty="0">
              <a:cs typeface="Arial" panose="020B0604020202020204" pitchFamily="34" charset="0"/>
            </a:endParaRPr>
          </a:p>
          <a:p>
            <a:pPr marR="0" lvl="1" algn="l" defTabSz="914400">
              <a:lnSpc>
                <a:spcPct val="100000"/>
              </a:lnSpc>
              <a:spcBef>
                <a:spcPct val="0"/>
              </a:spcBef>
              <a:spcAft>
                <a:spcPct val="0"/>
              </a:spcAft>
              <a:buClrTx/>
              <a:buSzTx/>
              <a:tabLst/>
            </a:pPr>
            <a:endParaRPr lang="en-US" sz="2400" i="0" u="none" strike="noStrike" cap="none" normalizeH="0" baseline="0" dirty="0">
              <a:ln>
                <a:noFill/>
              </a:ln>
              <a:effectLst/>
              <a:latin typeface="Arial"/>
              <a:cs typeface="Arial"/>
            </a:endParaRPr>
          </a:p>
          <a:p>
            <a:pPr defTabSz="914400"/>
            <a:endParaRPr lang="en-US" sz="2400" b="1" dirty="0">
              <a:latin typeface="Arial"/>
              <a:cs typeface="Arial"/>
            </a:endParaRPr>
          </a:p>
        </p:txBody>
      </p:sp>
    </p:spTree>
    <p:extLst>
      <p:ext uri="{BB962C8B-B14F-4D97-AF65-F5344CB8AC3E}">
        <p14:creationId xmlns:p14="http://schemas.microsoft.com/office/powerpoint/2010/main" val="2884155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402793"/>
            <a:ext cx="12761510" cy="37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i="0" u="none" strike="noStrike" cap="none" normalizeH="0" baseline="0" dirty="0">
              <a:ln>
                <a:noFill/>
              </a:ln>
              <a:effectLst/>
              <a:latin typeface="Arial"/>
              <a:cs typeface="Arial"/>
            </a:endParaRPr>
          </a:p>
        </p:txBody>
      </p:sp>
      <p:pic>
        <p:nvPicPr>
          <p:cNvPr id="4" name="Picture 3" descr="A table with numbers and letters&#10;&#10;AI-generated content may be incorrect.">
            <a:extLst>
              <a:ext uri="{FF2B5EF4-FFF2-40B4-BE49-F238E27FC236}">
                <a16:creationId xmlns:a16="http://schemas.microsoft.com/office/drawing/2014/main" id="{2FA2BFFE-48D2-5A50-7E08-850E53540A81}"/>
              </a:ext>
            </a:extLst>
          </p:cNvPr>
          <p:cNvPicPr>
            <a:picLocks noChangeAspect="1"/>
          </p:cNvPicPr>
          <p:nvPr/>
        </p:nvPicPr>
        <p:blipFill>
          <a:blip r:embed="rId4"/>
          <a:stretch>
            <a:fillRect/>
          </a:stretch>
        </p:blipFill>
        <p:spPr>
          <a:xfrm>
            <a:off x="5253038" y="923925"/>
            <a:ext cx="4124325" cy="6381750"/>
          </a:xfrm>
          <a:prstGeom prst="rect">
            <a:avLst/>
          </a:prstGeom>
        </p:spPr>
      </p:pic>
    </p:spTree>
    <p:extLst>
      <p:ext uri="{BB962C8B-B14F-4D97-AF65-F5344CB8AC3E}">
        <p14:creationId xmlns:p14="http://schemas.microsoft.com/office/powerpoint/2010/main" val="32553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737654"/>
            <a:ext cx="13582352" cy="351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4400" b="1" dirty="0">
                <a:latin typeface="Arial"/>
                <a:cs typeface="Arial"/>
              </a:rPr>
              <a:t>Addressing Missing Data:-</a:t>
            </a:r>
            <a:endParaRPr lang="en-US" sz="4400" b="1" dirty="0"/>
          </a:p>
          <a:p>
            <a:pPr defTabSz="914400"/>
            <a:r>
              <a:rPr lang="en-US" sz="3600" dirty="0">
                <a:latin typeface="Arial"/>
                <a:cs typeface="Arial"/>
              </a:rPr>
              <a:t>Missing data means some values in the dataset are blank. For example, if a product's revenue is missing, we cannot calculate its profitability. Ignoring missing data can lead to incorrect analysis or incomplete results.</a:t>
            </a:r>
            <a:endParaRPr lang="en-US" sz="3600" dirty="0">
              <a:cs typeface="Arial"/>
            </a:endParaRPr>
          </a:p>
          <a:p>
            <a:pPr defTabSz="914400"/>
            <a:endParaRPr lang="en-US" sz="2000" dirty="0">
              <a:latin typeface="Arial"/>
              <a:cs typeface="Arial"/>
            </a:endParaRPr>
          </a:p>
          <a:p>
            <a:pPr defTabSz="914400"/>
            <a:endParaRPr lang="en-US" altLang="en-US" dirty="0">
              <a:cs typeface="Arial" panose="020B0604020202020204" pitchFamily="34" charset="0"/>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448959"/>
            <a:ext cx="12761510" cy="27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0" i="0" u="none" strike="noStrike" cap="none" normalizeH="0" baseline="0" dirty="0">
              <a:ln>
                <a:noFill/>
              </a:ln>
              <a:effectLst/>
              <a:latin typeface="Arial" panose="020B0604020202020204" pitchFamily="34" charset="0"/>
              <a:cs typeface="Arial"/>
            </a:endParaRPr>
          </a:p>
        </p:txBody>
      </p:sp>
    </p:spTree>
    <p:extLst>
      <p:ext uri="{BB962C8B-B14F-4D97-AF65-F5344CB8AC3E}">
        <p14:creationId xmlns:p14="http://schemas.microsoft.com/office/powerpoint/2010/main" val="2382642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1986748"/>
            <a:ext cx="12761510" cy="5203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200" dirty="0">
                <a:latin typeface="Arial"/>
                <a:cs typeface="Arial"/>
              </a:rPr>
              <a:t>Data preparation transforms raw, messy data into a robust foundation for analysis, ensuring every decision is backed by reliable information. It eliminates errors, standardizes formats, and integrates diverse datasets into a cohesive whole. This process not only enhances the accuracy of insights but also saves time and effort during the analytical phase. With clean, organized data, we can uncover trends, patterns, and opportunities that drive meaningful business outcomes.</a:t>
            </a:r>
            <a:endParaRPr lang="en-US" sz="3200" dirty="0"/>
          </a:p>
          <a:p>
            <a:pPr marL="285750" marR="0" lvl="0" indent="-285750" algn="l" defTabSz="914400">
              <a:lnSpc>
                <a:spcPct val="100000"/>
              </a:lnSpc>
              <a:spcBef>
                <a:spcPct val="0"/>
              </a:spcBef>
              <a:spcAft>
                <a:spcPct val="0"/>
              </a:spcAft>
              <a:buClrTx/>
              <a:buSzTx/>
              <a:buFont typeface="Arial"/>
              <a:buChar char="•"/>
              <a:tabLst/>
            </a:pPr>
            <a:endParaRPr lang="en-US" sz="2400" b="0" i="0" u="none" strike="noStrike" cap="none" normalizeH="0" baseline="0" dirty="0">
              <a:ln>
                <a:noFill/>
              </a:ln>
              <a:effectLst/>
              <a:latin typeface="Arial" panose="020B0604020202020204" pitchFamily="34" charset="0"/>
              <a:cs typeface="Arial"/>
            </a:endParaRPr>
          </a:p>
          <a:p>
            <a:pPr marL="285750" indent="-285750" defTabSz="914400">
              <a:buFont typeface="Arial"/>
              <a:buChar char="•"/>
            </a:pPr>
            <a:endParaRPr lang="en-US" sz="2400" dirty="0">
              <a:cs typeface="Arial"/>
            </a:endParaRPr>
          </a:p>
          <a:p>
            <a:pPr marL="285750" indent="-285750" defTabSz="914400">
              <a:buFont typeface="Arial"/>
              <a:buChar char="•"/>
            </a:pPr>
            <a:endParaRPr lang="en-US" sz="2400" dirty="0">
              <a:cs typeface="Arial"/>
            </a:endParaRPr>
          </a:p>
          <a:p>
            <a:pPr marL="285750" indent="-285750" defTabSz="914400">
              <a:buFont typeface="Arial"/>
              <a:buChar char="•"/>
            </a:pPr>
            <a:endParaRPr lang="en-US" sz="2400" dirty="0">
              <a:cs typeface="Arial"/>
            </a:endParaRPr>
          </a:p>
          <a:p>
            <a:pPr defTabSz="914400"/>
            <a:endParaRPr lang="en-US" altLang="en-US" dirty="0">
              <a:cs typeface="Arial"/>
            </a:endParaRPr>
          </a:p>
        </p:txBody>
      </p:sp>
    </p:spTree>
    <p:extLst>
      <p:ext uri="{BB962C8B-B14F-4D97-AF65-F5344CB8AC3E}">
        <p14:creationId xmlns:p14="http://schemas.microsoft.com/office/powerpoint/2010/main" val="2210837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1509696"/>
            <a:ext cx="12761510" cy="615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600" b="1" dirty="0">
                <a:latin typeface="Arial"/>
                <a:cs typeface="Arial"/>
              </a:rPr>
              <a:t>Profitability Analysis:-</a:t>
            </a:r>
            <a:endParaRPr lang="en-US" sz="3600" dirty="0">
              <a:latin typeface="Arial"/>
              <a:cs typeface="Arial"/>
            </a:endParaRPr>
          </a:p>
          <a:p>
            <a:pPr defTabSz="914400"/>
            <a:r>
              <a:rPr lang="en-US" sz="2800" dirty="0">
                <a:latin typeface="Arial"/>
                <a:cs typeface="Arial"/>
              </a:rPr>
              <a:t>Profitability analysis in our dataset involves assessing financial performance by calculating the profit for each zone and product category. Using the formula </a:t>
            </a:r>
            <a:r>
              <a:rPr lang="en-US" sz="2800" b="1" dirty="0">
                <a:latin typeface="Arial"/>
                <a:cs typeface="Arial"/>
              </a:rPr>
              <a:t>Profit = Revenue - </a:t>
            </a:r>
            <a:r>
              <a:rPr lang="en-US" sz="2800" b="1" dirty="0" err="1">
                <a:latin typeface="Arial"/>
                <a:cs typeface="Arial"/>
              </a:rPr>
              <a:t>Cost_of_Goods_Sold</a:t>
            </a:r>
            <a:r>
              <a:rPr lang="en-US" sz="2800" dirty="0">
                <a:latin typeface="Arial"/>
                <a:cs typeface="Arial"/>
              </a:rPr>
              <a:t>, we evaluate how effectively different regions and product types contribute to overall profitability. By grouping the data by </a:t>
            </a:r>
            <a:r>
              <a:rPr lang="en-US" sz="2800" b="1" dirty="0">
                <a:latin typeface="Arial"/>
                <a:cs typeface="Arial"/>
              </a:rPr>
              <a:t>Zone</a:t>
            </a:r>
            <a:r>
              <a:rPr lang="en-US" sz="2800" dirty="0">
                <a:latin typeface="Arial"/>
                <a:cs typeface="Arial"/>
              </a:rPr>
              <a:t> and </a:t>
            </a:r>
            <a:r>
              <a:rPr lang="en-US" sz="2800" b="1" dirty="0" err="1">
                <a:latin typeface="Arial"/>
                <a:cs typeface="Arial"/>
              </a:rPr>
              <a:t>Product_Category</a:t>
            </a:r>
            <a:r>
              <a:rPr lang="en-US" sz="2800" dirty="0">
                <a:latin typeface="Arial"/>
                <a:cs typeface="Arial"/>
              </a:rPr>
              <a:t>, we identify the most and least profitable areas and products. This allows us to pinpoint high-performing zones and categories, such as those generating maximum profit, for further investment and scaling. Similarly, low-performing zones or products are flagged for optimization or review. This analysis offers actionable insights to improve resource allocation, adjust marketing efforts, and refine pricing strategies to maximize returns. It serves as a foundation for strategic decision-making and business growth.</a:t>
            </a:r>
            <a:endParaRPr lang="en-US" dirty="0"/>
          </a:p>
          <a:p>
            <a:pPr defTabSz="914400"/>
            <a:endParaRPr lang="en-US" sz="2800" b="1" dirty="0">
              <a:latin typeface="Arial"/>
              <a:cs typeface="Arial"/>
            </a:endParaRPr>
          </a:p>
        </p:txBody>
      </p:sp>
    </p:spTree>
    <p:extLst>
      <p:ext uri="{BB962C8B-B14F-4D97-AF65-F5344CB8AC3E}">
        <p14:creationId xmlns:p14="http://schemas.microsoft.com/office/powerpoint/2010/main" val="3407212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678673"/>
            <a:ext cx="12761510" cy="788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200" b="1" dirty="0">
                <a:latin typeface="Arial"/>
                <a:cs typeface="Arial"/>
              </a:rPr>
              <a:t>Steps to Determine the Most and Least Profitable Zones and Product Categories</a:t>
            </a:r>
            <a:endParaRPr lang="en-US" sz="3200" dirty="0">
              <a:latin typeface="Arial"/>
              <a:cs typeface="Arial"/>
            </a:endParaRPr>
          </a:p>
          <a:p>
            <a:pPr defTabSz="914400"/>
            <a:r>
              <a:rPr lang="en-US" sz="3200" b="1" dirty="0">
                <a:latin typeface="Arial"/>
                <a:cs typeface="Arial"/>
              </a:rPr>
              <a:t>1)Calculate Profit</a:t>
            </a:r>
            <a:r>
              <a:rPr lang="en-US" sz="3200" dirty="0">
                <a:latin typeface="Arial"/>
                <a:cs typeface="Arial"/>
              </a:rPr>
              <a:t>:</a:t>
            </a:r>
            <a:endParaRPr lang="en-US" dirty="0">
              <a:latin typeface="Arial"/>
              <a:cs typeface="Arial"/>
            </a:endParaRPr>
          </a:p>
          <a:p>
            <a:pPr marL="742950" lvl="1" indent="-285750" defTabSz="914400">
              <a:buFont typeface="Arial"/>
              <a:buChar char="•"/>
            </a:pPr>
            <a:r>
              <a:rPr lang="en-US" sz="3200" dirty="0">
                <a:latin typeface="Arial"/>
                <a:cs typeface="Arial"/>
              </a:rPr>
              <a:t>Formula:</a:t>
            </a:r>
            <a:endParaRPr lang="en-US" dirty="0">
              <a:latin typeface="Arial"/>
            </a:endParaRPr>
          </a:p>
          <a:p>
            <a:pPr lvl="1" defTabSz="914400"/>
            <a:r>
              <a:rPr lang="en-US" sz="3200" b="1" dirty="0">
                <a:latin typeface="Arial"/>
                <a:cs typeface="Arial"/>
              </a:rPr>
              <a:t>Profit = Revenue - </a:t>
            </a:r>
            <a:r>
              <a:rPr lang="en-US" sz="3200" b="1" dirty="0" err="1">
                <a:latin typeface="Arial"/>
                <a:cs typeface="Arial"/>
              </a:rPr>
              <a:t>Cost_of_Goods_Sold</a:t>
            </a:r>
            <a:endParaRPr lang="en-US" dirty="0" err="1">
              <a:latin typeface="Arial"/>
            </a:endParaRPr>
          </a:p>
          <a:p>
            <a:pPr marL="742950" lvl="1" indent="-285750" defTabSz="914400">
              <a:buFont typeface="Arial"/>
              <a:buChar char="•"/>
            </a:pPr>
            <a:r>
              <a:rPr lang="en-US" sz="3200" dirty="0">
                <a:latin typeface="Arial"/>
                <a:cs typeface="Arial"/>
              </a:rPr>
              <a:t>This calculation was applied to every row in the dataset to determine the profitability for each product in each zone.</a:t>
            </a:r>
            <a:endParaRPr lang="en-US" dirty="0">
              <a:latin typeface="Arial"/>
            </a:endParaRPr>
          </a:p>
          <a:p>
            <a:pPr defTabSz="914400"/>
            <a:r>
              <a:rPr lang="en-US" sz="3200" b="1" dirty="0">
                <a:latin typeface="Arial"/>
                <a:cs typeface="Arial"/>
              </a:rPr>
              <a:t>2)Group Data by Zone and Product Category</a:t>
            </a:r>
            <a:r>
              <a:rPr lang="en-US" sz="3200" dirty="0">
                <a:latin typeface="Arial"/>
                <a:cs typeface="Arial"/>
              </a:rPr>
              <a:t>:</a:t>
            </a:r>
            <a:endParaRPr lang="en-US" dirty="0">
              <a:latin typeface="Arial"/>
              <a:cs typeface="Arial"/>
            </a:endParaRPr>
          </a:p>
          <a:p>
            <a:pPr marL="742950" lvl="1" indent="-285750" defTabSz="914400">
              <a:buFont typeface="Arial"/>
              <a:buChar char="•"/>
            </a:pPr>
            <a:r>
              <a:rPr lang="en-US" sz="3200" dirty="0">
                <a:latin typeface="Arial"/>
                <a:cs typeface="Arial"/>
              </a:rPr>
              <a:t>Data was grouped based on:</a:t>
            </a:r>
            <a:endParaRPr lang="en-US" dirty="0">
              <a:latin typeface="Arial"/>
            </a:endParaRPr>
          </a:p>
          <a:p>
            <a:pPr marL="1200150" lvl="2" indent="-285750" defTabSz="914400">
              <a:buFont typeface="Arial"/>
              <a:buChar char="•"/>
            </a:pPr>
            <a:r>
              <a:rPr lang="en-US" sz="3200" b="1" dirty="0">
                <a:latin typeface="Arial"/>
                <a:cs typeface="Arial"/>
              </a:rPr>
              <a:t>Zone</a:t>
            </a:r>
            <a:r>
              <a:rPr lang="en-US" sz="3200" dirty="0">
                <a:latin typeface="Arial"/>
                <a:cs typeface="Arial"/>
              </a:rPr>
              <a:t>: Represents geographical areas (e.g., North, South, East, West).</a:t>
            </a:r>
            <a:endParaRPr lang="en-US" dirty="0">
              <a:latin typeface="Arial"/>
            </a:endParaRPr>
          </a:p>
          <a:p>
            <a:pPr marL="1200150" lvl="2" indent="-285750" defTabSz="914400">
              <a:buFont typeface="Arial"/>
              <a:buChar char="•"/>
            </a:pPr>
            <a:r>
              <a:rPr lang="en-US" sz="3200" b="1" dirty="0" err="1">
                <a:latin typeface="Arial"/>
                <a:cs typeface="Arial"/>
              </a:rPr>
              <a:t>Product_Category</a:t>
            </a:r>
            <a:r>
              <a:rPr lang="en-US" sz="3200" dirty="0">
                <a:latin typeface="Arial"/>
                <a:cs typeface="Arial"/>
              </a:rPr>
              <a:t>: Represents product types (e.g., Juices, Water, Carbonated Drinks).</a:t>
            </a:r>
            <a:endParaRPr lang="en-US" dirty="0">
              <a:latin typeface="Arial"/>
            </a:endParaRPr>
          </a:p>
          <a:p>
            <a:pPr marL="742950" lvl="1" indent="-285750" defTabSz="914400">
              <a:buFont typeface="Arial"/>
              <a:buChar char="•"/>
            </a:pPr>
            <a:r>
              <a:rPr lang="en-US" sz="3200" dirty="0">
                <a:latin typeface="Arial"/>
                <a:cs typeface="Arial"/>
              </a:rPr>
              <a:t>Total profit was aggregated for each combination of zone and product category.</a:t>
            </a:r>
            <a:endParaRPr lang="en-US" dirty="0">
              <a:latin typeface="Arial"/>
            </a:endParaRPr>
          </a:p>
          <a:p>
            <a:pPr defTabSz="914400"/>
            <a:endParaRPr lang="en-US" sz="3200" b="1" i="0" u="none" strike="noStrike" cap="none" normalizeH="0" baseline="0" dirty="0">
              <a:ln>
                <a:noFill/>
              </a:ln>
              <a:effectLst/>
              <a:latin typeface="Arial" panose="020B0604020202020204" pitchFamily="34" charset="0"/>
              <a:cs typeface="Arial"/>
            </a:endParaRPr>
          </a:p>
        </p:txBody>
      </p:sp>
    </p:spTree>
    <p:extLst>
      <p:ext uri="{BB962C8B-B14F-4D97-AF65-F5344CB8AC3E}">
        <p14:creationId xmlns:p14="http://schemas.microsoft.com/office/powerpoint/2010/main" val="897945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1832861"/>
            <a:ext cx="12761510" cy="5510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2800" b="1" dirty="0">
                <a:latin typeface="Arial"/>
                <a:cs typeface="Arial"/>
              </a:rPr>
              <a:t>3)Identify the Most Profitable Zones and Categories</a:t>
            </a:r>
            <a:r>
              <a:rPr lang="en-US" sz="2800" dirty="0">
                <a:latin typeface="Arial"/>
                <a:cs typeface="Arial"/>
              </a:rPr>
              <a:t>:</a:t>
            </a:r>
          </a:p>
          <a:p>
            <a:pPr marL="285750" indent="-285750" defTabSz="914400">
              <a:buFont typeface="Arial"/>
              <a:buChar char="•"/>
            </a:pPr>
            <a:r>
              <a:rPr lang="en-US" sz="2800" dirty="0">
                <a:latin typeface="Arial"/>
                <a:cs typeface="Arial"/>
              </a:rPr>
              <a:t>Zones and product categories with the highest total profits were flagged as high-performing.</a:t>
            </a:r>
            <a:endParaRPr lang="en-US" sz="2800">
              <a:latin typeface="Arial"/>
              <a:cs typeface="Arial"/>
            </a:endParaRPr>
          </a:p>
          <a:p>
            <a:pPr marL="285750" indent="-285750" defTabSz="914400">
              <a:buFont typeface="Arial"/>
              <a:buChar char="•"/>
            </a:pPr>
            <a:r>
              <a:rPr lang="en-US" sz="2800" dirty="0">
                <a:latin typeface="Arial"/>
                <a:cs typeface="Arial"/>
              </a:rPr>
              <a:t>Example:</a:t>
            </a:r>
            <a:endParaRPr lang="en-US" sz="2800">
              <a:latin typeface="Arial"/>
              <a:cs typeface="Arial"/>
            </a:endParaRPr>
          </a:p>
          <a:p>
            <a:pPr marL="742950" lvl="1" indent="-285750" defTabSz="914400">
              <a:buFont typeface="Arial"/>
              <a:buChar char="•"/>
            </a:pPr>
            <a:r>
              <a:rPr lang="en-US" sz="2800" b="1" dirty="0">
                <a:latin typeface="Arial"/>
                <a:cs typeface="Arial"/>
              </a:rPr>
              <a:t>Most Profitable Zone</a:t>
            </a:r>
            <a:r>
              <a:rPr lang="en-US" sz="2800" dirty="0">
                <a:latin typeface="Arial"/>
                <a:cs typeface="Arial"/>
              </a:rPr>
              <a:t>: West Zone</a:t>
            </a:r>
            <a:endParaRPr lang="en-US" sz="2800">
              <a:latin typeface="Arial"/>
              <a:cs typeface="Arial"/>
            </a:endParaRPr>
          </a:p>
          <a:p>
            <a:pPr marL="742950" lvl="1" indent="-285750" defTabSz="914400">
              <a:buFont typeface="Arial"/>
              <a:buChar char="•"/>
            </a:pPr>
            <a:r>
              <a:rPr lang="en-US" sz="2800" b="1" dirty="0">
                <a:latin typeface="Arial"/>
                <a:cs typeface="Arial"/>
              </a:rPr>
              <a:t>Most Profitable Product Category</a:t>
            </a:r>
            <a:r>
              <a:rPr lang="en-US" sz="2800" dirty="0">
                <a:latin typeface="Arial"/>
                <a:cs typeface="Arial"/>
              </a:rPr>
              <a:t>: Juices</a:t>
            </a:r>
            <a:endParaRPr lang="en-US" sz="2800">
              <a:latin typeface="Arial"/>
              <a:cs typeface="Arial"/>
            </a:endParaRPr>
          </a:p>
          <a:p>
            <a:pPr marL="742950" lvl="1" indent="-285750" defTabSz="914400">
              <a:buFont typeface="Arial"/>
              <a:buChar char="•"/>
            </a:pPr>
            <a:r>
              <a:rPr lang="en-US" sz="2800" b="1" dirty="0">
                <a:latin typeface="Arial"/>
                <a:cs typeface="Arial"/>
              </a:rPr>
              <a:t>Identify the Least Profitable Zones and Categories</a:t>
            </a:r>
            <a:r>
              <a:rPr lang="en-US" sz="2800" dirty="0">
                <a:latin typeface="Arial"/>
                <a:cs typeface="Arial"/>
              </a:rPr>
              <a:t>:</a:t>
            </a:r>
            <a:endParaRPr lang="en-US" sz="2800" dirty="0">
              <a:latin typeface="Arial"/>
            </a:endParaRPr>
          </a:p>
          <a:p>
            <a:pPr defTabSz="914400"/>
            <a:r>
              <a:rPr lang="en-US" sz="2800" b="1" dirty="0">
                <a:latin typeface="Arial"/>
                <a:cs typeface="Arial"/>
              </a:rPr>
              <a:t>4)Zones and product categories with the lowest or negative profits were flagged as underperforming.</a:t>
            </a:r>
          </a:p>
          <a:p>
            <a:pPr marL="285750" indent="-285750" defTabSz="914400">
              <a:buFont typeface="Arial"/>
              <a:buChar char="•"/>
            </a:pPr>
            <a:r>
              <a:rPr lang="en-US" sz="2800" dirty="0">
                <a:latin typeface="Arial"/>
                <a:cs typeface="Arial"/>
              </a:rPr>
              <a:t>Example:</a:t>
            </a:r>
            <a:endParaRPr lang="en-US" sz="2800">
              <a:latin typeface="Arial"/>
              <a:cs typeface="Arial"/>
            </a:endParaRPr>
          </a:p>
          <a:p>
            <a:pPr marL="742950" lvl="1" indent="-285750" defTabSz="914400">
              <a:buFont typeface="Arial"/>
              <a:buChar char="•"/>
            </a:pPr>
            <a:r>
              <a:rPr lang="en-US" sz="2800" b="1" dirty="0">
                <a:latin typeface="Arial"/>
                <a:cs typeface="Arial"/>
              </a:rPr>
              <a:t>Least Profitable Zone</a:t>
            </a:r>
            <a:r>
              <a:rPr lang="en-US" sz="2800" dirty="0">
                <a:latin typeface="Arial"/>
                <a:cs typeface="Arial"/>
              </a:rPr>
              <a:t>: North Zone</a:t>
            </a:r>
            <a:endParaRPr lang="en-US" sz="2800">
              <a:latin typeface="Arial"/>
              <a:cs typeface="Arial"/>
            </a:endParaRPr>
          </a:p>
          <a:p>
            <a:pPr marL="742950" lvl="1" indent="-285750" defTabSz="914400">
              <a:buFont typeface="Arial"/>
              <a:buChar char="•"/>
            </a:pPr>
            <a:r>
              <a:rPr lang="en-US" sz="2800" b="1" dirty="0">
                <a:latin typeface="Arial"/>
                <a:cs typeface="Arial"/>
              </a:rPr>
              <a:t>Least Profitable Product Category</a:t>
            </a:r>
            <a:r>
              <a:rPr lang="en-US" sz="2800" dirty="0">
                <a:latin typeface="Arial"/>
                <a:cs typeface="Arial"/>
              </a:rPr>
              <a:t>: Water</a:t>
            </a:r>
            <a:endParaRPr lang="en-US" sz="2800" dirty="0">
              <a:latin typeface="Arial"/>
            </a:endParaRPr>
          </a:p>
          <a:p>
            <a:pPr defTabSz="914400"/>
            <a:endParaRPr lang="en-US" sz="2200" b="0" i="0" u="none" strike="noStrike" cap="none" normalizeH="0" baseline="0" dirty="0">
              <a:ln>
                <a:noFill/>
              </a:ln>
              <a:effectLst/>
              <a:cs typeface="Arial"/>
            </a:endParaRPr>
          </a:p>
        </p:txBody>
      </p:sp>
    </p:spTree>
    <p:extLst>
      <p:ext uri="{BB962C8B-B14F-4D97-AF65-F5344CB8AC3E}">
        <p14:creationId xmlns:p14="http://schemas.microsoft.com/office/powerpoint/2010/main" val="213815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72017"/>
            <a:ext cx="12761510" cy="43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800" b="0" i="0" u="none" strike="noStrike" cap="none" normalizeH="0" baseline="0" dirty="0">
              <a:ln>
                <a:noFill/>
              </a:ln>
              <a:effectLst/>
              <a:cs typeface="Arial"/>
            </a:endParaRPr>
          </a:p>
        </p:txBody>
      </p:sp>
      <p:pic>
        <p:nvPicPr>
          <p:cNvPr id="4" name="Picture 3" descr="A screenshot of a table&#10;&#10;AI-generated content may be incorrect.">
            <a:extLst>
              <a:ext uri="{FF2B5EF4-FFF2-40B4-BE49-F238E27FC236}">
                <a16:creationId xmlns:a16="http://schemas.microsoft.com/office/drawing/2014/main" id="{137E5CB4-D37D-E363-C5A7-7C6FF96C0167}"/>
              </a:ext>
            </a:extLst>
          </p:cNvPr>
          <p:cNvPicPr>
            <a:picLocks noChangeAspect="1"/>
          </p:cNvPicPr>
          <p:nvPr/>
        </p:nvPicPr>
        <p:blipFill>
          <a:blip r:embed="rId4"/>
          <a:stretch>
            <a:fillRect/>
          </a:stretch>
        </p:blipFill>
        <p:spPr>
          <a:xfrm>
            <a:off x="4037313" y="5279"/>
            <a:ext cx="4541622" cy="8046049"/>
          </a:xfrm>
          <a:prstGeom prst="rect">
            <a:avLst/>
          </a:prstGeom>
        </p:spPr>
      </p:pic>
    </p:spTree>
    <p:extLst>
      <p:ext uri="{BB962C8B-B14F-4D97-AF65-F5344CB8AC3E}">
        <p14:creationId xmlns:p14="http://schemas.microsoft.com/office/powerpoint/2010/main" val="904623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776079" y="3868171"/>
            <a:ext cx="11732740"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448959"/>
            <a:ext cx="12761510" cy="27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b="0" i="0" u="none" strike="noStrike" cap="none" normalizeH="0" baseline="0" dirty="0">
              <a:ln>
                <a:noFill/>
              </a:ln>
              <a:effectLst/>
              <a:latin typeface="Arial" panose="020B0604020202020204" pitchFamily="34" charset="0"/>
              <a:cs typeface="Arial"/>
            </a:endParaRPr>
          </a:p>
        </p:txBody>
      </p:sp>
      <p:pic>
        <p:nvPicPr>
          <p:cNvPr id="4" name="Picture 3">
            <a:extLst>
              <a:ext uri="{FF2B5EF4-FFF2-40B4-BE49-F238E27FC236}">
                <a16:creationId xmlns:a16="http://schemas.microsoft.com/office/drawing/2014/main" id="{81624506-D1E5-E040-17AC-7A5424B677CF}"/>
              </a:ext>
            </a:extLst>
          </p:cNvPr>
          <p:cNvPicPr>
            <a:picLocks noChangeAspect="1"/>
          </p:cNvPicPr>
          <p:nvPr/>
        </p:nvPicPr>
        <p:blipFill>
          <a:blip r:embed="rId4"/>
          <a:stretch>
            <a:fillRect/>
          </a:stretch>
        </p:blipFill>
        <p:spPr>
          <a:xfrm>
            <a:off x="0" y="657538"/>
            <a:ext cx="14630400" cy="6914524"/>
          </a:xfrm>
          <a:prstGeom prst="rect">
            <a:avLst/>
          </a:prstGeom>
        </p:spPr>
      </p:pic>
    </p:spTree>
    <p:extLst>
      <p:ext uri="{BB962C8B-B14F-4D97-AF65-F5344CB8AC3E}">
        <p14:creationId xmlns:p14="http://schemas.microsoft.com/office/powerpoint/2010/main" val="1352540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1355806"/>
            <a:ext cx="12761510" cy="6464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200" b="1" dirty="0">
                <a:latin typeface="Arial"/>
                <a:cs typeface="Arial"/>
              </a:rPr>
              <a:t>Brand Popularity Analysis</a:t>
            </a:r>
          </a:p>
          <a:p>
            <a:pPr defTabSz="914400"/>
            <a:r>
              <a:rPr lang="en-US" sz="2800" b="1" dirty="0">
                <a:latin typeface="Arial"/>
                <a:cs typeface="Arial"/>
              </a:rPr>
              <a:t>Brand Popularity Analysis</a:t>
            </a:r>
            <a:r>
              <a:rPr lang="en-US" sz="2800" dirty="0">
                <a:latin typeface="Arial"/>
                <a:cs typeface="Arial"/>
              </a:rPr>
              <a:t> focuses on understanding the factors that influence how well a brand is perceived by its customers. In our work, we analyzed three key metrics: </a:t>
            </a:r>
            <a:r>
              <a:rPr lang="en-US" sz="2800" b="1" dirty="0">
                <a:latin typeface="Arial"/>
                <a:cs typeface="Arial"/>
              </a:rPr>
              <a:t>Brand Awareness Score</a:t>
            </a:r>
            <a:r>
              <a:rPr lang="en-US" sz="2800" dirty="0">
                <a:latin typeface="Arial"/>
                <a:cs typeface="Arial"/>
              </a:rPr>
              <a:t>, </a:t>
            </a:r>
            <a:r>
              <a:rPr lang="en-US" sz="2800" b="1" dirty="0">
                <a:latin typeface="Arial"/>
                <a:cs typeface="Arial"/>
              </a:rPr>
              <a:t>Customer Rating</a:t>
            </a:r>
            <a:r>
              <a:rPr lang="en-US" sz="2800" dirty="0">
                <a:latin typeface="Arial"/>
                <a:cs typeface="Arial"/>
              </a:rPr>
              <a:t>, and </a:t>
            </a:r>
            <a:r>
              <a:rPr lang="en-US" sz="2800" b="1" dirty="0">
                <a:latin typeface="Arial"/>
                <a:cs typeface="Arial"/>
              </a:rPr>
              <a:t>Volume of Feedback</a:t>
            </a:r>
            <a:r>
              <a:rPr lang="en-US" sz="2800" dirty="0">
                <a:latin typeface="Arial"/>
                <a:cs typeface="Arial"/>
              </a:rPr>
              <a:t>. These metrics were used to measure customer familiarity, satisfaction, and engagement with the brand. By calculating correlations between these factors, we identified how closely they are interlinked. For instance, higher customer ratings often align with greater brand awareness and increased feedback volume, highlighting the effectiveness of marketing and customer engagement efforts. However, weaker correlations in certain zones or categories revealed areas where brand recognition strategies are not translating into customer satisfaction. This analysis provides actionable insights to improve brand perception and enhance customer loyalty in underperforming regions. The results are visualized using a heatmap, making it easier to interpret relationships between the metrics.</a:t>
            </a:r>
            <a:endParaRPr lang="en-US" dirty="0">
              <a:latin typeface="Arial"/>
            </a:endParaRPr>
          </a:p>
        </p:txBody>
      </p:sp>
    </p:spTree>
    <p:extLst>
      <p:ext uri="{BB962C8B-B14F-4D97-AF65-F5344CB8AC3E}">
        <p14:creationId xmlns:p14="http://schemas.microsoft.com/office/powerpoint/2010/main" val="2716137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2725412"/>
            <a:ext cx="12761510" cy="372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2800" b="1" dirty="0">
                <a:latin typeface="Arial"/>
                <a:cs typeface="Arial"/>
              </a:rPr>
              <a:t>Analysis Process:</a:t>
            </a:r>
          </a:p>
          <a:p>
            <a:pPr marL="285750" indent="-285750" defTabSz="914400">
              <a:buFont typeface="Arial"/>
              <a:buChar char="•"/>
            </a:pPr>
            <a:r>
              <a:rPr lang="en-US" sz="2400" b="1" dirty="0">
                <a:latin typeface="Arial"/>
                <a:cs typeface="Arial"/>
              </a:rPr>
              <a:t>Data Selection</a:t>
            </a:r>
            <a:r>
              <a:rPr lang="en-US" sz="2400" dirty="0">
                <a:latin typeface="Arial"/>
                <a:cs typeface="Arial"/>
              </a:rPr>
              <a:t>:</a:t>
            </a:r>
          </a:p>
          <a:p>
            <a:pPr marL="742950" lvl="1" indent="-285750" defTabSz="914400">
              <a:buFont typeface="Arial"/>
              <a:buChar char="•"/>
            </a:pPr>
            <a:r>
              <a:rPr lang="en-US" sz="2400" dirty="0">
                <a:latin typeface="Arial"/>
                <a:cs typeface="Arial"/>
              </a:rPr>
              <a:t>Focused on three key metrics:</a:t>
            </a:r>
          </a:p>
          <a:p>
            <a:pPr marL="1200150" lvl="2" indent="-285750" defTabSz="914400">
              <a:buFont typeface="Arial"/>
              <a:buChar char="•"/>
            </a:pPr>
            <a:r>
              <a:rPr lang="en-US" sz="2400" b="1" dirty="0">
                <a:latin typeface="Arial"/>
                <a:cs typeface="Arial"/>
              </a:rPr>
              <a:t>Brand Awareness Score</a:t>
            </a:r>
            <a:r>
              <a:rPr lang="en-US" sz="2400" dirty="0">
                <a:latin typeface="Arial"/>
                <a:cs typeface="Arial"/>
              </a:rPr>
              <a:t>: Reflects customer familiarity with the brand.</a:t>
            </a:r>
          </a:p>
          <a:p>
            <a:pPr marL="1200150" lvl="2" indent="-285750" defTabSz="914400">
              <a:buFont typeface="Arial"/>
              <a:buChar char="•"/>
            </a:pPr>
            <a:r>
              <a:rPr lang="en-US" sz="2400" b="1" dirty="0">
                <a:latin typeface="Arial"/>
                <a:cs typeface="Arial"/>
              </a:rPr>
              <a:t>Customer Rating</a:t>
            </a:r>
            <a:r>
              <a:rPr lang="en-US" sz="2400" dirty="0">
                <a:latin typeface="Arial"/>
                <a:cs typeface="Arial"/>
              </a:rPr>
              <a:t>: Indicates satisfaction and perception of quality.</a:t>
            </a:r>
          </a:p>
          <a:p>
            <a:pPr marL="1200150" lvl="2" indent="-285750" defTabSz="914400">
              <a:buFont typeface="Arial"/>
              <a:buChar char="•"/>
            </a:pPr>
            <a:r>
              <a:rPr lang="en-US" sz="2400" b="1" dirty="0">
                <a:latin typeface="Arial"/>
                <a:cs typeface="Arial"/>
              </a:rPr>
              <a:t>Volume of Feedback</a:t>
            </a:r>
            <a:r>
              <a:rPr lang="en-US" sz="2400" dirty="0">
                <a:latin typeface="Arial"/>
                <a:cs typeface="Arial"/>
              </a:rPr>
              <a:t>: Highlights customer engagement and response.</a:t>
            </a:r>
            <a:endParaRPr lang="en-US" sz="2400" dirty="0">
              <a:latin typeface="Arial"/>
            </a:endParaRPr>
          </a:p>
          <a:p>
            <a:pPr defTabSz="914400"/>
            <a:r>
              <a:rPr lang="en-US" sz="2800" b="1" dirty="0">
                <a:latin typeface="Arial"/>
                <a:cs typeface="Arial"/>
              </a:rPr>
              <a:t>Correlation Analysis:</a:t>
            </a:r>
          </a:p>
          <a:p>
            <a:pPr marL="742950" lvl="1" indent="-285750" defTabSz="914400">
              <a:buFont typeface="Arial"/>
              <a:buChar char="•"/>
            </a:pPr>
            <a:r>
              <a:rPr lang="en-US" sz="2400" dirty="0">
                <a:latin typeface="Arial"/>
                <a:cs typeface="Arial"/>
              </a:rPr>
              <a:t>Measured the strength and direction of relationships between the selected metrics.</a:t>
            </a:r>
          </a:p>
          <a:p>
            <a:pPr marL="742950" lvl="1" indent="-285750" defTabSz="914400">
              <a:buFont typeface="Arial"/>
              <a:buChar char="•"/>
            </a:pPr>
            <a:r>
              <a:rPr lang="en-US" sz="2400" dirty="0">
                <a:latin typeface="Arial"/>
                <a:cs typeface="Arial"/>
              </a:rPr>
              <a:t>Visualized the correlation matrix as a heatmap for easier interpretation.</a:t>
            </a:r>
            <a:endParaRPr lang="en-US" sz="2400" dirty="0">
              <a:latin typeface="Arial"/>
            </a:endParaRPr>
          </a:p>
          <a:p>
            <a:pPr defTabSz="914400"/>
            <a:endParaRPr lang="en-US" b="1" i="0" u="none" strike="noStrike" cap="none" normalizeH="0" baseline="0" dirty="0">
              <a:ln>
                <a:noFill/>
              </a:ln>
              <a:effectLst/>
              <a:cs typeface="Arial"/>
            </a:endParaRPr>
          </a:p>
        </p:txBody>
      </p:sp>
    </p:spTree>
    <p:extLst>
      <p:ext uri="{BB962C8B-B14F-4D97-AF65-F5344CB8AC3E}">
        <p14:creationId xmlns:p14="http://schemas.microsoft.com/office/powerpoint/2010/main" val="1916788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1571251"/>
            <a:ext cx="12761510" cy="6034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200" b="1" dirty="0">
                <a:latin typeface="Arial"/>
                <a:cs typeface="Arial"/>
              </a:rPr>
              <a:t>Insights Derived</a:t>
            </a:r>
            <a:r>
              <a:rPr lang="en-US" sz="3200" dirty="0">
                <a:latin typeface="Arial"/>
                <a:cs typeface="Arial"/>
              </a:rPr>
              <a:t>:</a:t>
            </a:r>
            <a:endParaRPr lang="en-US"/>
          </a:p>
          <a:p>
            <a:pPr marL="285750" indent="-285750" defTabSz="914400">
              <a:buFont typeface="Arial"/>
              <a:buChar char="•"/>
            </a:pPr>
            <a:r>
              <a:rPr lang="en-US" sz="3200" b="1" dirty="0">
                <a:latin typeface="Arial"/>
                <a:cs typeface="Arial"/>
              </a:rPr>
              <a:t>Positive Correlations</a:t>
            </a:r>
            <a:r>
              <a:rPr lang="en-US" sz="3200" dirty="0">
                <a:latin typeface="Arial"/>
                <a:cs typeface="Arial"/>
              </a:rPr>
              <a:t>:</a:t>
            </a:r>
            <a:endParaRPr lang="en-US" sz="3200" dirty="0">
              <a:latin typeface="Arial"/>
            </a:endParaRPr>
          </a:p>
          <a:p>
            <a:pPr marL="742950" lvl="1" indent="-285750" defTabSz="914400">
              <a:buFont typeface="Arial"/>
              <a:buChar char="•"/>
            </a:pPr>
            <a:r>
              <a:rPr lang="en-US" sz="2400" dirty="0">
                <a:latin typeface="Arial"/>
                <a:cs typeface="Arial"/>
              </a:rPr>
              <a:t>Higher </a:t>
            </a:r>
            <a:r>
              <a:rPr lang="en-US" sz="2400" b="1" dirty="0">
                <a:latin typeface="Arial"/>
                <a:cs typeface="Arial"/>
              </a:rPr>
              <a:t>Brand Awareness Scores</a:t>
            </a:r>
            <a:r>
              <a:rPr lang="en-US" sz="2400" dirty="0">
                <a:latin typeface="Arial"/>
                <a:cs typeface="Arial"/>
              </a:rPr>
              <a:t> tend to align with higher </a:t>
            </a:r>
            <a:r>
              <a:rPr lang="en-US" sz="2400" b="1" dirty="0">
                <a:latin typeface="Arial"/>
                <a:cs typeface="Arial"/>
              </a:rPr>
              <a:t>Customer Ratings</a:t>
            </a:r>
            <a:r>
              <a:rPr lang="en-US" sz="2400" dirty="0">
                <a:latin typeface="Arial"/>
                <a:cs typeface="Arial"/>
              </a:rPr>
              <a:t>, indicating effective brand recognition strategies.</a:t>
            </a:r>
            <a:endParaRPr lang="en-US" dirty="0">
              <a:latin typeface="Arial"/>
            </a:endParaRPr>
          </a:p>
          <a:p>
            <a:pPr marL="742950" lvl="1" indent="-285750" defTabSz="914400">
              <a:buFont typeface="Arial"/>
              <a:buChar char="•"/>
            </a:pPr>
            <a:r>
              <a:rPr lang="en-US" sz="2400" dirty="0">
                <a:latin typeface="Arial"/>
                <a:cs typeface="Arial"/>
              </a:rPr>
              <a:t>Increased </a:t>
            </a:r>
            <a:r>
              <a:rPr lang="en-US" sz="2400" b="1" dirty="0">
                <a:latin typeface="Arial"/>
                <a:cs typeface="Arial"/>
              </a:rPr>
              <a:t>Feedback Volume</a:t>
            </a:r>
            <a:r>
              <a:rPr lang="en-US" sz="2400" dirty="0">
                <a:latin typeface="Arial"/>
                <a:cs typeface="Arial"/>
              </a:rPr>
              <a:t> correlates positively with </a:t>
            </a:r>
            <a:r>
              <a:rPr lang="en-US" sz="2400" b="1" dirty="0">
                <a:latin typeface="Arial"/>
                <a:cs typeface="Arial"/>
              </a:rPr>
              <a:t>Customer Rating</a:t>
            </a:r>
            <a:r>
              <a:rPr lang="en-US" sz="2400" dirty="0">
                <a:latin typeface="Arial"/>
                <a:cs typeface="Arial"/>
              </a:rPr>
              <a:t>, suggesting engaged customers are likely to rate better.</a:t>
            </a:r>
            <a:endParaRPr lang="en-US" dirty="0">
              <a:latin typeface="Arial"/>
            </a:endParaRPr>
          </a:p>
          <a:p>
            <a:pPr defTabSz="914400"/>
            <a:r>
              <a:rPr lang="en-US" sz="3200" b="1" dirty="0">
                <a:latin typeface="Arial"/>
                <a:cs typeface="Arial"/>
              </a:rPr>
              <a:t>Weak or Negative Correlations</a:t>
            </a:r>
            <a:r>
              <a:rPr lang="en-US" sz="3200" dirty="0">
                <a:latin typeface="Arial"/>
                <a:cs typeface="Arial"/>
              </a:rPr>
              <a:t>:</a:t>
            </a:r>
          </a:p>
          <a:p>
            <a:pPr marL="742950" lvl="1" indent="-285750" defTabSz="914400">
              <a:buFont typeface="Arial"/>
              <a:buChar char="•"/>
            </a:pPr>
            <a:r>
              <a:rPr lang="en-US" sz="2400" dirty="0">
                <a:latin typeface="Arial"/>
                <a:cs typeface="Arial"/>
              </a:rPr>
              <a:t>Highlight areas where awareness efforts might not be translating into positive feedback or ratings.</a:t>
            </a:r>
            <a:endParaRPr lang="en-US" dirty="0">
              <a:latin typeface="Arial"/>
              <a:cs typeface="Arial" panose="020B0604020202020204" pitchFamily="34" charset="0"/>
            </a:endParaRPr>
          </a:p>
          <a:p>
            <a:pPr lvl="1" defTabSz="914400"/>
            <a:r>
              <a:rPr lang="en-US" sz="3200" b="1" dirty="0">
                <a:latin typeface="Arial"/>
                <a:cs typeface="Arial"/>
              </a:rPr>
              <a:t>Visualization</a:t>
            </a:r>
            <a:r>
              <a:rPr lang="en-US" sz="3200" dirty="0">
                <a:latin typeface="Arial"/>
                <a:cs typeface="Arial"/>
              </a:rPr>
              <a:t>:</a:t>
            </a:r>
            <a:endParaRPr lang="en-US" sz="3200" dirty="0">
              <a:latin typeface="Arial"/>
              <a:cs typeface="Arial" panose="020B0604020202020204" pitchFamily="34" charset="0"/>
            </a:endParaRPr>
          </a:p>
          <a:p>
            <a:pPr marL="285750" indent="-285750" defTabSz="914400">
              <a:buFont typeface="Arial"/>
              <a:buChar char="•"/>
            </a:pPr>
            <a:r>
              <a:rPr lang="en-US" sz="2400" dirty="0">
                <a:latin typeface="Arial"/>
                <a:cs typeface="Arial"/>
              </a:rPr>
              <a:t>A correlation heatmap was generated to display the relationships between metrics.</a:t>
            </a:r>
            <a:endParaRPr lang="en-US" dirty="0">
              <a:latin typeface="Arial"/>
            </a:endParaRPr>
          </a:p>
          <a:p>
            <a:pPr marL="285750" indent="-285750" defTabSz="914400">
              <a:buFont typeface="Arial"/>
              <a:buChar char="•"/>
            </a:pPr>
            <a:r>
              <a:rPr lang="en-US" sz="2400" dirty="0">
                <a:latin typeface="Arial"/>
                <a:cs typeface="Arial"/>
              </a:rPr>
              <a:t>Strength of correlation represented by color intensity:</a:t>
            </a:r>
            <a:endParaRPr lang="en-US" dirty="0">
              <a:latin typeface="Arial"/>
            </a:endParaRPr>
          </a:p>
          <a:p>
            <a:pPr marL="742950" lvl="1" indent="-285750" defTabSz="914400">
              <a:buFont typeface="Arial"/>
              <a:buChar char="•"/>
            </a:pPr>
            <a:r>
              <a:rPr lang="en-US" sz="2400" b="1" dirty="0">
                <a:latin typeface="Arial"/>
                <a:cs typeface="Arial"/>
              </a:rPr>
              <a:t>Dark Red/Blue</a:t>
            </a:r>
            <a:r>
              <a:rPr lang="en-US" sz="2400" dirty="0">
                <a:latin typeface="Arial"/>
                <a:cs typeface="Arial"/>
              </a:rPr>
              <a:t>: Strong relationships.</a:t>
            </a:r>
            <a:endParaRPr lang="en-US" dirty="0">
              <a:latin typeface="Arial"/>
            </a:endParaRPr>
          </a:p>
          <a:p>
            <a:pPr marL="742950" lvl="1" indent="-285750" defTabSz="914400">
              <a:buFont typeface="Arial"/>
              <a:buChar char="•"/>
            </a:pPr>
            <a:r>
              <a:rPr lang="en-US" sz="2400" b="1" dirty="0">
                <a:latin typeface="Arial"/>
                <a:cs typeface="Arial"/>
              </a:rPr>
              <a:t>Light Colors</a:t>
            </a:r>
            <a:r>
              <a:rPr lang="en-US" sz="2400" dirty="0">
                <a:latin typeface="Arial"/>
                <a:cs typeface="Arial"/>
              </a:rPr>
              <a:t>: Weak or no relationships.</a:t>
            </a:r>
            <a:endParaRPr lang="en-US" dirty="0">
              <a:latin typeface="Arial"/>
            </a:endParaRPr>
          </a:p>
          <a:p>
            <a:pPr defTabSz="914400"/>
            <a:endParaRPr lang="en-US" sz="2400" dirty="0">
              <a:cs typeface="Arial"/>
            </a:endParaRPr>
          </a:p>
        </p:txBody>
      </p:sp>
    </p:spTree>
    <p:extLst>
      <p:ext uri="{BB962C8B-B14F-4D97-AF65-F5344CB8AC3E}">
        <p14:creationId xmlns:p14="http://schemas.microsoft.com/office/powerpoint/2010/main" val="4018801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1571251"/>
            <a:ext cx="12761510" cy="6034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200" b="1" dirty="0">
                <a:latin typeface="Arial"/>
                <a:cs typeface="Arial"/>
              </a:rPr>
              <a:t>Insights Derived</a:t>
            </a:r>
            <a:r>
              <a:rPr lang="en-US" sz="3200" dirty="0">
                <a:latin typeface="Arial"/>
                <a:cs typeface="Arial"/>
              </a:rPr>
              <a:t>:</a:t>
            </a:r>
            <a:endParaRPr lang="en-US"/>
          </a:p>
          <a:p>
            <a:pPr marL="285750" indent="-285750" defTabSz="914400">
              <a:buFont typeface="Arial"/>
              <a:buChar char="•"/>
            </a:pPr>
            <a:r>
              <a:rPr lang="en-US" sz="3200" b="1" dirty="0">
                <a:latin typeface="Arial"/>
                <a:cs typeface="Arial"/>
              </a:rPr>
              <a:t>Positive Correlations</a:t>
            </a:r>
            <a:r>
              <a:rPr lang="en-US" sz="3200" dirty="0">
                <a:latin typeface="Arial"/>
                <a:cs typeface="Arial"/>
              </a:rPr>
              <a:t>:</a:t>
            </a:r>
            <a:endParaRPr lang="en-US" sz="3200" dirty="0">
              <a:latin typeface="Arial"/>
            </a:endParaRPr>
          </a:p>
          <a:p>
            <a:pPr marL="742950" lvl="1" indent="-285750" defTabSz="914400">
              <a:buFont typeface="Arial"/>
              <a:buChar char="•"/>
            </a:pPr>
            <a:r>
              <a:rPr lang="en-US" sz="2400" dirty="0">
                <a:latin typeface="Arial"/>
                <a:cs typeface="Arial"/>
              </a:rPr>
              <a:t>Higher </a:t>
            </a:r>
            <a:r>
              <a:rPr lang="en-US" sz="2400" b="1" dirty="0">
                <a:latin typeface="Arial"/>
                <a:cs typeface="Arial"/>
              </a:rPr>
              <a:t>Brand Awareness Scores</a:t>
            </a:r>
            <a:r>
              <a:rPr lang="en-US" sz="2400" dirty="0">
                <a:latin typeface="Arial"/>
                <a:cs typeface="Arial"/>
              </a:rPr>
              <a:t> tend to align with higher </a:t>
            </a:r>
            <a:r>
              <a:rPr lang="en-US" sz="2400" b="1" dirty="0">
                <a:latin typeface="Arial"/>
                <a:cs typeface="Arial"/>
              </a:rPr>
              <a:t>Customer Ratings</a:t>
            </a:r>
            <a:r>
              <a:rPr lang="en-US" sz="2400" dirty="0">
                <a:latin typeface="Arial"/>
                <a:cs typeface="Arial"/>
              </a:rPr>
              <a:t>, indicating effective brand recognition strategies.</a:t>
            </a:r>
            <a:endParaRPr lang="en-US" dirty="0">
              <a:latin typeface="Arial"/>
            </a:endParaRPr>
          </a:p>
          <a:p>
            <a:pPr marL="742950" lvl="1" indent="-285750" defTabSz="914400">
              <a:buFont typeface="Arial"/>
              <a:buChar char="•"/>
            </a:pPr>
            <a:r>
              <a:rPr lang="en-US" sz="2400" dirty="0">
                <a:latin typeface="Arial"/>
                <a:cs typeface="Arial"/>
              </a:rPr>
              <a:t>Increased </a:t>
            </a:r>
            <a:r>
              <a:rPr lang="en-US" sz="2400" b="1" dirty="0">
                <a:latin typeface="Arial"/>
                <a:cs typeface="Arial"/>
              </a:rPr>
              <a:t>Feedback Volume</a:t>
            </a:r>
            <a:r>
              <a:rPr lang="en-US" sz="2400" dirty="0">
                <a:latin typeface="Arial"/>
                <a:cs typeface="Arial"/>
              </a:rPr>
              <a:t> correlates positively with </a:t>
            </a:r>
            <a:r>
              <a:rPr lang="en-US" sz="2400" b="1" dirty="0">
                <a:latin typeface="Arial"/>
                <a:cs typeface="Arial"/>
              </a:rPr>
              <a:t>Customer Rating</a:t>
            </a:r>
            <a:r>
              <a:rPr lang="en-US" sz="2400" dirty="0">
                <a:latin typeface="Arial"/>
                <a:cs typeface="Arial"/>
              </a:rPr>
              <a:t>, suggesting engaged customers are likely to rate better.</a:t>
            </a:r>
            <a:endParaRPr lang="en-US" dirty="0">
              <a:latin typeface="Arial"/>
            </a:endParaRPr>
          </a:p>
          <a:p>
            <a:pPr defTabSz="914400"/>
            <a:r>
              <a:rPr lang="en-US" sz="3200" b="1" dirty="0">
                <a:latin typeface="Arial"/>
                <a:cs typeface="Arial"/>
              </a:rPr>
              <a:t>Weak or Negative Correlations</a:t>
            </a:r>
            <a:r>
              <a:rPr lang="en-US" sz="3200" dirty="0">
                <a:latin typeface="Arial"/>
                <a:cs typeface="Arial"/>
              </a:rPr>
              <a:t>:</a:t>
            </a:r>
          </a:p>
          <a:p>
            <a:pPr marL="742950" lvl="1" indent="-285750" defTabSz="914400">
              <a:buFont typeface="Arial"/>
              <a:buChar char="•"/>
            </a:pPr>
            <a:r>
              <a:rPr lang="en-US" sz="2400" dirty="0">
                <a:latin typeface="Arial"/>
                <a:cs typeface="Arial"/>
              </a:rPr>
              <a:t>Highlight areas where awareness efforts might not be translating into positive feedback or ratings.</a:t>
            </a:r>
            <a:endParaRPr lang="en-US" dirty="0">
              <a:latin typeface="Arial"/>
              <a:cs typeface="Arial" panose="020B0604020202020204" pitchFamily="34" charset="0"/>
            </a:endParaRPr>
          </a:p>
          <a:p>
            <a:pPr lvl="1" defTabSz="914400"/>
            <a:r>
              <a:rPr lang="en-US" sz="3200" b="1" dirty="0">
                <a:latin typeface="Arial"/>
                <a:cs typeface="Arial"/>
              </a:rPr>
              <a:t>Visualization</a:t>
            </a:r>
            <a:r>
              <a:rPr lang="en-US" sz="3200" dirty="0">
                <a:latin typeface="Arial"/>
                <a:cs typeface="Arial"/>
              </a:rPr>
              <a:t>:</a:t>
            </a:r>
            <a:endParaRPr lang="en-US" sz="3200" dirty="0">
              <a:latin typeface="Arial"/>
              <a:cs typeface="Arial" panose="020B0604020202020204" pitchFamily="34" charset="0"/>
            </a:endParaRPr>
          </a:p>
          <a:p>
            <a:pPr marL="285750" indent="-285750" defTabSz="914400">
              <a:buFont typeface="Arial"/>
              <a:buChar char="•"/>
            </a:pPr>
            <a:r>
              <a:rPr lang="en-US" sz="2400" dirty="0">
                <a:latin typeface="Arial"/>
                <a:cs typeface="Arial"/>
              </a:rPr>
              <a:t>A correlation heatmap was generated to display the relationships between metrics.</a:t>
            </a:r>
            <a:endParaRPr lang="en-US" dirty="0">
              <a:latin typeface="Arial"/>
            </a:endParaRPr>
          </a:p>
          <a:p>
            <a:pPr marL="285750" indent="-285750" defTabSz="914400">
              <a:buFont typeface="Arial"/>
              <a:buChar char="•"/>
            </a:pPr>
            <a:r>
              <a:rPr lang="en-US" sz="2400" dirty="0">
                <a:latin typeface="Arial"/>
                <a:cs typeface="Arial"/>
              </a:rPr>
              <a:t>Strength of correlation represented by color intensity:</a:t>
            </a:r>
            <a:endParaRPr lang="en-US" dirty="0">
              <a:latin typeface="Arial"/>
            </a:endParaRPr>
          </a:p>
          <a:p>
            <a:pPr marL="742950" lvl="1" indent="-285750" defTabSz="914400">
              <a:buFont typeface="Arial"/>
              <a:buChar char="•"/>
            </a:pPr>
            <a:r>
              <a:rPr lang="en-US" sz="2400" b="1" dirty="0">
                <a:latin typeface="Arial"/>
                <a:cs typeface="Arial"/>
              </a:rPr>
              <a:t>Dark Red/Blue</a:t>
            </a:r>
            <a:r>
              <a:rPr lang="en-US" sz="2400" dirty="0">
                <a:latin typeface="Arial"/>
                <a:cs typeface="Arial"/>
              </a:rPr>
              <a:t>: Strong relationships.</a:t>
            </a:r>
            <a:endParaRPr lang="en-US" dirty="0">
              <a:latin typeface="Arial"/>
            </a:endParaRPr>
          </a:p>
          <a:p>
            <a:pPr marL="742950" lvl="1" indent="-285750" defTabSz="914400">
              <a:buFont typeface="Arial"/>
              <a:buChar char="•"/>
            </a:pPr>
            <a:r>
              <a:rPr lang="en-US" sz="2400" b="1" dirty="0">
                <a:latin typeface="Arial"/>
                <a:cs typeface="Arial"/>
              </a:rPr>
              <a:t>Light Colors</a:t>
            </a:r>
            <a:r>
              <a:rPr lang="en-US" sz="2400" dirty="0">
                <a:latin typeface="Arial"/>
                <a:cs typeface="Arial"/>
              </a:rPr>
              <a:t>: Weak or no relationships.</a:t>
            </a:r>
            <a:endParaRPr lang="en-US" dirty="0">
              <a:latin typeface="Arial"/>
            </a:endParaRPr>
          </a:p>
          <a:p>
            <a:pPr defTabSz="914400"/>
            <a:endParaRPr lang="en-US" sz="2400" dirty="0">
              <a:cs typeface="Arial"/>
            </a:endParaRPr>
          </a:p>
        </p:txBody>
      </p:sp>
    </p:spTree>
    <p:extLst>
      <p:ext uri="{BB962C8B-B14F-4D97-AF65-F5344CB8AC3E}">
        <p14:creationId xmlns:p14="http://schemas.microsoft.com/office/powerpoint/2010/main" val="123668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286283"/>
            <a:ext cx="12761510" cy="8603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600" b="1" dirty="0">
                <a:latin typeface="Arial"/>
                <a:cs typeface="Arial"/>
              </a:rPr>
              <a:t>How Was Implementation done:-</a:t>
            </a:r>
            <a:endParaRPr lang="en-US" sz="3600" dirty="0">
              <a:latin typeface="Arial"/>
              <a:cs typeface="Arial"/>
            </a:endParaRPr>
          </a:p>
          <a:p>
            <a:pPr marL="285750" indent="-285750" defTabSz="914400">
              <a:buFont typeface="Arial"/>
              <a:buChar char="•"/>
            </a:pPr>
            <a:r>
              <a:rPr lang="en-US" sz="2900" dirty="0">
                <a:latin typeface="Arial"/>
                <a:cs typeface="Arial"/>
              </a:rPr>
              <a:t>Missing data was checked for all columns .</a:t>
            </a:r>
            <a:endParaRPr lang="en-US" dirty="0"/>
          </a:p>
          <a:p>
            <a:pPr defTabSz="914400"/>
            <a:r>
              <a:rPr lang="en-US" sz="2900" dirty="0">
                <a:latin typeface="Arial"/>
                <a:cs typeface="Arial"/>
              </a:rPr>
              <a:t>For Example:</a:t>
            </a:r>
            <a:endParaRPr lang="en-US" dirty="0"/>
          </a:p>
          <a:p>
            <a:pPr marL="742950" lvl="1" indent="-285750" defTabSz="914400">
              <a:buFont typeface="Arial"/>
              <a:buChar char="•"/>
            </a:pPr>
            <a:r>
              <a:rPr lang="en-US" sz="2900" dirty="0">
                <a:latin typeface="Consolas"/>
                <a:cs typeface="Arial"/>
              </a:rPr>
              <a:t>Revenue</a:t>
            </a:r>
            <a:r>
              <a:rPr lang="en-US" sz="2900" dirty="0">
                <a:latin typeface="Arial"/>
                <a:cs typeface="Arial"/>
              </a:rPr>
              <a:t> was blank for some rows.</a:t>
            </a:r>
            <a:endParaRPr lang="en-US" dirty="0"/>
          </a:p>
          <a:p>
            <a:pPr marL="742950" lvl="1" indent="-285750" defTabSz="914400">
              <a:buFont typeface="Arial"/>
              <a:buChar char="•"/>
            </a:pPr>
            <a:r>
              <a:rPr lang="en-US" sz="2900" dirty="0" err="1">
                <a:latin typeface="Consolas"/>
                <a:cs typeface="Arial"/>
              </a:rPr>
              <a:t>Customer_Rating</a:t>
            </a:r>
            <a:r>
              <a:rPr lang="en-US" sz="2900" dirty="0">
                <a:latin typeface="Arial"/>
                <a:cs typeface="Arial"/>
              </a:rPr>
              <a:t> was missing for certain products.</a:t>
            </a:r>
            <a:endParaRPr lang="en-US" dirty="0"/>
          </a:p>
          <a:p>
            <a:pPr marL="285750" indent="-285750" defTabSz="914400">
              <a:buFont typeface="Arial"/>
              <a:buChar char="•"/>
            </a:pPr>
            <a:r>
              <a:rPr lang="en-US" sz="2900" dirty="0">
                <a:latin typeface="Arial"/>
                <a:cs typeface="Arial"/>
              </a:rPr>
              <a:t>Fixed missing values by:</a:t>
            </a:r>
            <a:endParaRPr lang="en-US" dirty="0"/>
          </a:p>
          <a:p>
            <a:pPr marL="742950" lvl="1" indent="-285750" defTabSz="914400">
              <a:buFont typeface="Arial"/>
              <a:buChar char="•"/>
            </a:pPr>
            <a:r>
              <a:rPr lang="en-US" sz="2900" dirty="0">
                <a:latin typeface="Arial"/>
                <a:cs typeface="Arial"/>
              </a:rPr>
              <a:t>Replacing blank numbers like </a:t>
            </a:r>
            <a:r>
              <a:rPr lang="en-US" sz="2900" dirty="0">
                <a:latin typeface="Consolas"/>
                <a:cs typeface="Arial"/>
              </a:rPr>
              <a:t>Revenue</a:t>
            </a:r>
            <a:r>
              <a:rPr lang="en-US" sz="2900" dirty="0">
                <a:latin typeface="Arial"/>
                <a:cs typeface="Arial"/>
              </a:rPr>
              <a:t> or </a:t>
            </a:r>
            <a:r>
              <a:rPr lang="en-US" sz="2900" dirty="0" err="1">
                <a:latin typeface="Consolas"/>
                <a:cs typeface="Arial"/>
              </a:rPr>
              <a:t>Cost_of_Goods_Sold</a:t>
            </a:r>
            <a:r>
              <a:rPr lang="en-US" sz="2900" dirty="0">
                <a:latin typeface="Arial"/>
                <a:cs typeface="Arial"/>
              </a:rPr>
              <a:t> with </a:t>
            </a:r>
            <a:r>
              <a:rPr lang="en-US" sz="2900" dirty="0">
                <a:latin typeface="Consolas"/>
                <a:cs typeface="Arial"/>
              </a:rPr>
              <a:t>0</a:t>
            </a:r>
            <a:r>
              <a:rPr lang="en-US" sz="2900" dirty="0">
                <a:latin typeface="Arial"/>
                <a:cs typeface="Arial"/>
              </a:rPr>
              <a:t>.</a:t>
            </a:r>
            <a:endParaRPr lang="en-US" dirty="0"/>
          </a:p>
          <a:p>
            <a:pPr marL="742950" lvl="1" indent="-285750" defTabSz="914400">
              <a:buFont typeface="Arial"/>
              <a:buChar char="•"/>
            </a:pPr>
            <a:r>
              <a:rPr lang="en-US" sz="2900" dirty="0">
                <a:latin typeface="Arial"/>
                <a:cs typeface="Arial"/>
              </a:rPr>
              <a:t>Assigning "No Rating" to missing customer ratings.</a:t>
            </a:r>
            <a:endParaRPr lang="en-US" dirty="0"/>
          </a:p>
          <a:p>
            <a:pPr marL="742950" lvl="1" indent="-285750" defTabSz="914400">
              <a:buFont typeface="Arial"/>
              <a:buChar char="•"/>
            </a:pPr>
            <a:r>
              <a:rPr lang="en-US" sz="2900" dirty="0">
                <a:latin typeface="Arial"/>
                <a:cs typeface="Arial"/>
              </a:rPr>
              <a:t>Using "Unknown" for blank text columns like </a:t>
            </a:r>
            <a:r>
              <a:rPr lang="en-US" sz="2900" dirty="0">
                <a:latin typeface="Consolas"/>
                <a:cs typeface="Arial"/>
              </a:rPr>
              <a:t>Country</a:t>
            </a:r>
            <a:r>
              <a:rPr lang="en-US" sz="2900" dirty="0">
                <a:latin typeface="Arial"/>
                <a:cs typeface="Arial"/>
              </a:rPr>
              <a:t>, </a:t>
            </a:r>
            <a:r>
              <a:rPr lang="en-US" sz="2900" dirty="0">
                <a:latin typeface="Consolas"/>
                <a:cs typeface="Arial"/>
              </a:rPr>
              <a:t>Zone</a:t>
            </a:r>
            <a:r>
              <a:rPr lang="en-US" sz="2900" dirty="0">
                <a:latin typeface="Arial"/>
                <a:cs typeface="Arial"/>
              </a:rPr>
              <a:t>, or </a:t>
            </a:r>
            <a:r>
              <a:rPr lang="en-US" sz="2900" dirty="0" err="1">
                <a:latin typeface="Consolas"/>
                <a:cs typeface="Arial"/>
              </a:rPr>
              <a:t>Product_Category</a:t>
            </a:r>
            <a:r>
              <a:rPr lang="en-US" sz="2900" dirty="0">
                <a:latin typeface="Arial"/>
                <a:cs typeface="Arial"/>
              </a:rPr>
              <a:t>.</a:t>
            </a:r>
            <a:endParaRPr lang="en-US" sz="3200" dirty="0">
              <a:latin typeface="Arial"/>
              <a:cs typeface="Arial"/>
            </a:endParaRPr>
          </a:p>
          <a:p>
            <a:pPr marL="742950" lvl="1" indent="-285750" defTabSz="914400">
              <a:buFont typeface="Arial"/>
              <a:buChar char="•"/>
            </a:pPr>
            <a:endParaRPr lang="en-US" sz="2900" dirty="0">
              <a:latin typeface="Arial"/>
              <a:cs typeface="Arial"/>
            </a:endParaRPr>
          </a:p>
          <a:p>
            <a:pPr lvl="1" defTabSz="914400"/>
            <a:r>
              <a:rPr lang="en-US" sz="3200" b="1" dirty="0">
                <a:latin typeface="Arial"/>
                <a:cs typeface="Arial"/>
              </a:rPr>
              <a:t>How Does the Data Look Now?</a:t>
            </a:r>
            <a:endParaRPr lang="en-US" sz="3200" dirty="0">
              <a:latin typeface="Arial"/>
              <a:cs typeface="Arial"/>
            </a:endParaRPr>
          </a:p>
          <a:p>
            <a:pPr marL="285750" indent="-285750" defTabSz="914400">
              <a:buFont typeface="Arial"/>
              <a:buChar char="•"/>
            </a:pPr>
            <a:r>
              <a:rPr lang="en-US" sz="2900" dirty="0">
                <a:latin typeface="Arial"/>
                <a:cs typeface="Arial"/>
              </a:rPr>
              <a:t>All missing values were filled to ensure every row is complete and usable.</a:t>
            </a:r>
            <a:endParaRPr lang="en-US" dirty="0"/>
          </a:p>
          <a:p>
            <a:pPr marL="285750" indent="-285750" defTabSz="914400">
              <a:buFont typeface="Arial"/>
              <a:buChar char="•"/>
            </a:pPr>
            <a:r>
              <a:rPr lang="en-US" sz="2900" dirty="0">
                <a:latin typeface="Arial"/>
                <a:cs typeface="Arial"/>
              </a:rPr>
              <a:t>This makes the dataset ready for analysis without losing any information.</a:t>
            </a:r>
            <a:endParaRPr lang="en-US" dirty="0"/>
          </a:p>
          <a:p>
            <a:pPr defTabSz="914400"/>
            <a:endParaRPr lang="en-US" sz="2900" dirty="0">
              <a:cs typeface="Arial"/>
            </a:endParaRPr>
          </a:p>
          <a:p>
            <a:pPr marL="285750" marR="0" lvl="0" indent="-285750" algn="l" defTabSz="914400">
              <a:lnSpc>
                <a:spcPct val="100000"/>
              </a:lnSpc>
              <a:spcBef>
                <a:spcPct val="0"/>
              </a:spcBef>
              <a:spcAft>
                <a:spcPct val="0"/>
              </a:spcAft>
              <a:buClrTx/>
              <a:buSzTx/>
              <a:buFont typeface="Arial"/>
              <a:buChar char="•"/>
              <a:tabLst/>
            </a:pPr>
            <a:endParaRPr lang="en-US" sz="2400" b="0" i="0" u="none" strike="noStrike" cap="none" normalizeH="0" baseline="0" dirty="0">
              <a:ln>
                <a:noFill/>
              </a:ln>
              <a:effectLst/>
              <a:latin typeface="Arial" panose="020B0604020202020204" pitchFamily="34" charset="0"/>
              <a:cs typeface="Arial"/>
            </a:endParaRPr>
          </a:p>
          <a:p>
            <a:pPr marL="285750" indent="-285750" defTabSz="914400">
              <a:buFont typeface="Arial"/>
              <a:buChar char="•"/>
            </a:pPr>
            <a:endParaRPr lang="en-US" sz="2400" dirty="0">
              <a:cs typeface="Arial"/>
            </a:endParaRPr>
          </a:p>
          <a:p>
            <a:pPr marL="285750" indent="-285750" defTabSz="914400">
              <a:buFont typeface="Arial"/>
              <a:buChar char="•"/>
            </a:pPr>
            <a:endParaRPr lang="en-US" sz="2400" dirty="0">
              <a:cs typeface="Arial"/>
            </a:endParaRPr>
          </a:p>
          <a:p>
            <a:pPr marL="285750" indent="-285750" defTabSz="914400">
              <a:buFont typeface="Arial"/>
              <a:buChar char="•"/>
            </a:pPr>
            <a:endParaRPr lang="en-US" sz="2400" dirty="0">
              <a:cs typeface="Arial"/>
            </a:endParaRPr>
          </a:p>
          <a:p>
            <a:pPr defTabSz="914400"/>
            <a:endParaRPr lang="en-US" altLang="en-US" dirty="0">
              <a:cs typeface="Arial"/>
            </a:endParaRPr>
          </a:p>
        </p:txBody>
      </p:sp>
    </p:spTree>
    <p:extLst>
      <p:ext uri="{BB962C8B-B14F-4D97-AF65-F5344CB8AC3E}">
        <p14:creationId xmlns:p14="http://schemas.microsoft.com/office/powerpoint/2010/main" val="3065855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41240"/>
            <a:ext cx="12761510" cy="49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200" dirty="0">
              <a:cs typeface="Arial"/>
            </a:endParaRPr>
          </a:p>
        </p:txBody>
      </p:sp>
      <p:pic>
        <p:nvPicPr>
          <p:cNvPr id="4" name="Picture 3" descr="A screenshot of a calculator&#10;&#10;AI-generated content may be incorrect.">
            <a:extLst>
              <a:ext uri="{FF2B5EF4-FFF2-40B4-BE49-F238E27FC236}">
                <a16:creationId xmlns:a16="http://schemas.microsoft.com/office/drawing/2014/main" id="{DC2687B7-787E-D070-DDFE-E85F21A7AD09}"/>
              </a:ext>
            </a:extLst>
          </p:cNvPr>
          <p:cNvPicPr>
            <a:picLocks noChangeAspect="1"/>
          </p:cNvPicPr>
          <p:nvPr/>
        </p:nvPicPr>
        <p:blipFill>
          <a:blip r:embed="rId4"/>
          <a:stretch>
            <a:fillRect/>
          </a:stretch>
        </p:blipFill>
        <p:spPr>
          <a:xfrm>
            <a:off x="428883" y="2247000"/>
            <a:ext cx="13241294" cy="3587320"/>
          </a:xfrm>
          <a:prstGeom prst="rect">
            <a:avLst/>
          </a:prstGeom>
        </p:spPr>
      </p:pic>
    </p:spTree>
    <p:extLst>
      <p:ext uri="{BB962C8B-B14F-4D97-AF65-F5344CB8AC3E}">
        <p14:creationId xmlns:p14="http://schemas.microsoft.com/office/powerpoint/2010/main" val="2864277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41240"/>
            <a:ext cx="12761510" cy="49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200" dirty="0">
              <a:cs typeface="Arial"/>
            </a:endParaRPr>
          </a:p>
        </p:txBody>
      </p:sp>
      <p:pic>
        <p:nvPicPr>
          <p:cNvPr id="4" name="Picture 3" descr="A red and blue squares&#10;&#10;AI-generated content may be incorrect.">
            <a:extLst>
              <a:ext uri="{FF2B5EF4-FFF2-40B4-BE49-F238E27FC236}">
                <a16:creationId xmlns:a16="http://schemas.microsoft.com/office/drawing/2014/main" id="{C5AED38F-06EF-DC5C-8C14-30CCA68F9634}"/>
              </a:ext>
            </a:extLst>
          </p:cNvPr>
          <p:cNvPicPr>
            <a:picLocks noChangeAspect="1"/>
          </p:cNvPicPr>
          <p:nvPr/>
        </p:nvPicPr>
        <p:blipFill>
          <a:blip r:embed="rId4"/>
          <a:stretch>
            <a:fillRect/>
          </a:stretch>
        </p:blipFill>
        <p:spPr>
          <a:xfrm>
            <a:off x="0" y="387284"/>
            <a:ext cx="14630400" cy="7455032"/>
          </a:xfrm>
          <a:prstGeom prst="rect">
            <a:avLst/>
          </a:prstGeom>
        </p:spPr>
      </p:pic>
    </p:spTree>
    <p:extLst>
      <p:ext uri="{BB962C8B-B14F-4D97-AF65-F5344CB8AC3E}">
        <p14:creationId xmlns:p14="http://schemas.microsoft.com/office/powerpoint/2010/main" val="3967344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2617692"/>
            <a:ext cx="12761510" cy="394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200" b="1" dirty="0">
                <a:latin typeface="Arial"/>
                <a:cs typeface="Arial"/>
              </a:rPr>
              <a:t>Competitive Positioning Analysis</a:t>
            </a:r>
            <a:r>
              <a:rPr lang="en-US" sz="3200" dirty="0">
                <a:latin typeface="Arial"/>
                <a:cs typeface="Arial"/>
              </a:rPr>
              <a:t> involves evaluating how competitors' pricing strategies influence their market share across different product categories. Based on the scatterplot, we identified trends in </a:t>
            </a:r>
            <a:r>
              <a:rPr lang="en-US" sz="3200" b="1" dirty="0">
                <a:latin typeface="Arial"/>
                <a:cs typeface="Arial"/>
              </a:rPr>
              <a:t>Carbonated Drinks</a:t>
            </a:r>
            <a:r>
              <a:rPr lang="en-US" sz="3200" dirty="0">
                <a:latin typeface="Arial"/>
                <a:cs typeface="Arial"/>
              </a:rPr>
              <a:t>, </a:t>
            </a:r>
            <a:r>
              <a:rPr lang="en-US" sz="3200" b="1" dirty="0">
                <a:latin typeface="Arial"/>
                <a:cs typeface="Arial"/>
              </a:rPr>
              <a:t>Juices</a:t>
            </a:r>
            <a:r>
              <a:rPr lang="en-US" sz="3200" dirty="0">
                <a:latin typeface="Arial"/>
                <a:cs typeface="Arial"/>
              </a:rPr>
              <a:t>, and </a:t>
            </a:r>
            <a:r>
              <a:rPr lang="en-US" sz="3200" b="1" dirty="0">
                <a:latin typeface="Arial"/>
                <a:cs typeface="Arial"/>
              </a:rPr>
              <a:t>Water</a:t>
            </a:r>
            <a:r>
              <a:rPr lang="en-US" sz="3200" dirty="0">
                <a:latin typeface="Arial"/>
                <a:cs typeface="Arial"/>
              </a:rPr>
              <a:t>, highlighting competitors' strengths and weaknesses. The analysis helps uncover opportunities to align pricing with market demands and outperform competitors. This approach supports informed pricing strategies for maximizing profitability and market share.</a:t>
            </a:r>
            <a:endParaRPr lang="en-US" dirty="0">
              <a:latin typeface="Arial"/>
            </a:endParaRPr>
          </a:p>
        </p:txBody>
      </p:sp>
    </p:spTree>
    <p:extLst>
      <p:ext uri="{BB962C8B-B14F-4D97-AF65-F5344CB8AC3E}">
        <p14:creationId xmlns:p14="http://schemas.microsoft.com/office/powerpoint/2010/main" val="1864085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1632807"/>
            <a:ext cx="12761510" cy="591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200" b="1" dirty="0">
                <a:latin typeface="Arial"/>
                <a:cs typeface="Arial"/>
              </a:rPr>
              <a:t>1. Pricing vs. Market Share Analysis</a:t>
            </a:r>
            <a:endParaRPr lang="en-US" sz="3200" dirty="0">
              <a:latin typeface="Arial"/>
              <a:cs typeface="Arial"/>
            </a:endParaRPr>
          </a:p>
          <a:p>
            <a:pPr marL="285750" indent="-285750" defTabSz="914400">
              <a:buFont typeface="Arial"/>
              <a:buChar char="•"/>
            </a:pPr>
            <a:r>
              <a:rPr lang="en-US" sz="3200" b="1" dirty="0">
                <a:latin typeface="Arial"/>
                <a:cs typeface="Arial"/>
              </a:rPr>
              <a:t>Objective</a:t>
            </a:r>
            <a:r>
              <a:rPr lang="en-US" sz="3200" dirty="0">
                <a:latin typeface="Arial"/>
                <a:cs typeface="Arial"/>
              </a:rPr>
              <a:t>: To assess the relationship between competitors' pricing strategies and their market share across different product categories.</a:t>
            </a:r>
            <a:endParaRPr lang="en-US" dirty="0">
              <a:latin typeface="Arial"/>
            </a:endParaRPr>
          </a:p>
          <a:p>
            <a:pPr marL="285750" indent="-285750" defTabSz="914400">
              <a:buFont typeface="Arial"/>
              <a:buChar char="•"/>
            </a:pPr>
            <a:r>
              <a:rPr lang="en-US" sz="3200" dirty="0">
                <a:latin typeface="Arial"/>
                <a:cs typeface="Arial"/>
              </a:rPr>
              <a:t>The scatterplot highlights the price points of competitors and their corresponding market share percentages for </a:t>
            </a:r>
            <a:r>
              <a:rPr lang="en-US" sz="3200" b="1" dirty="0">
                <a:latin typeface="Arial"/>
                <a:cs typeface="Arial"/>
              </a:rPr>
              <a:t>Water</a:t>
            </a:r>
            <a:r>
              <a:rPr lang="en-US" sz="3200" dirty="0">
                <a:latin typeface="Arial"/>
                <a:cs typeface="Arial"/>
              </a:rPr>
              <a:t>, </a:t>
            </a:r>
            <a:r>
              <a:rPr lang="en-US" sz="3200" b="1" dirty="0">
                <a:latin typeface="Arial"/>
                <a:cs typeface="Arial"/>
              </a:rPr>
              <a:t>Juices</a:t>
            </a:r>
            <a:r>
              <a:rPr lang="en-US" sz="3200" dirty="0">
                <a:latin typeface="Arial"/>
                <a:cs typeface="Arial"/>
              </a:rPr>
              <a:t>, and </a:t>
            </a:r>
            <a:r>
              <a:rPr lang="en-US" sz="3200" b="1" dirty="0">
                <a:latin typeface="Arial"/>
                <a:cs typeface="Arial"/>
              </a:rPr>
              <a:t>Carbonated Drinks</a:t>
            </a:r>
            <a:r>
              <a:rPr lang="en-US" sz="3200" dirty="0">
                <a:latin typeface="Arial"/>
                <a:cs typeface="Arial"/>
              </a:rPr>
              <a:t>.</a:t>
            </a:r>
            <a:endParaRPr lang="en-US" dirty="0">
              <a:latin typeface="Arial"/>
            </a:endParaRPr>
          </a:p>
          <a:p>
            <a:pPr marL="285750" indent="-285750" defTabSz="914400">
              <a:buFont typeface="Arial"/>
              <a:buChar char="•"/>
            </a:pPr>
            <a:r>
              <a:rPr lang="en-US" sz="3200" dirty="0">
                <a:latin typeface="Arial"/>
                <a:cs typeface="Arial"/>
              </a:rPr>
              <a:t>Competitors with higher prices tend to have a lower market share, indicating price sensitivity in certain zones or product categories.</a:t>
            </a:r>
            <a:endParaRPr lang="en-US" dirty="0">
              <a:latin typeface="Arial"/>
            </a:endParaRPr>
          </a:p>
          <a:p>
            <a:pPr marL="285750" indent="-285750" defTabSz="914400">
              <a:buFont typeface="Arial"/>
              <a:buChar char="•"/>
            </a:pPr>
            <a:r>
              <a:rPr lang="en-US" sz="3200" b="1" dirty="0">
                <a:latin typeface="Arial"/>
                <a:cs typeface="Arial"/>
              </a:rPr>
              <a:t>Water</a:t>
            </a:r>
            <a:r>
              <a:rPr lang="en-US" sz="3200" dirty="0">
                <a:latin typeface="Arial"/>
                <a:cs typeface="Arial"/>
              </a:rPr>
              <a:t> appears to be priced competitively, but there is room for differentiation in </a:t>
            </a:r>
            <a:r>
              <a:rPr lang="en-US" sz="3200" b="1" dirty="0">
                <a:latin typeface="Arial"/>
                <a:cs typeface="Arial"/>
              </a:rPr>
              <a:t>Juices</a:t>
            </a:r>
            <a:r>
              <a:rPr lang="en-US" sz="3200" dirty="0">
                <a:latin typeface="Arial"/>
                <a:cs typeface="Arial"/>
              </a:rPr>
              <a:t> and </a:t>
            </a:r>
            <a:r>
              <a:rPr lang="en-US" sz="3200" b="1" dirty="0">
                <a:latin typeface="Arial"/>
                <a:cs typeface="Arial"/>
              </a:rPr>
              <a:t>Carbonated Drinks</a:t>
            </a:r>
            <a:r>
              <a:rPr lang="en-US" sz="3200" dirty="0">
                <a:latin typeface="Arial"/>
                <a:cs typeface="Arial"/>
              </a:rPr>
              <a:t>.</a:t>
            </a:r>
            <a:endParaRPr lang="en-US" dirty="0">
              <a:latin typeface="Arial"/>
            </a:endParaRPr>
          </a:p>
          <a:p>
            <a:pPr defTabSz="914400"/>
            <a:endParaRPr lang="en-US" sz="3200" dirty="0">
              <a:cs typeface="Arial"/>
            </a:endParaRPr>
          </a:p>
        </p:txBody>
      </p:sp>
    </p:spTree>
    <p:extLst>
      <p:ext uri="{BB962C8B-B14F-4D97-AF65-F5344CB8AC3E}">
        <p14:creationId xmlns:p14="http://schemas.microsoft.com/office/powerpoint/2010/main" val="1613455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155481"/>
            <a:ext cx="12761510" cy="886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200" b="1" dirty="0">
                <a:latin typeface="Arial"/>
                <a:cs typeface="Arial"/>
              </a:rPr>
              <a:t>2. Key Observations</a:t>
            </a:r>
            <a:endParaRPr lang="en-US" sz="3200" dirty="0">
              <a:latin typeface="Arial"/>
              <a:cs typeface="Arial"/>
            </a:endParaRPr>
          </a:p>
          <a:p>
            <a:pPr marL="285750" indent="-285750" defTabSz="914400">
              <a:buFont typeface="Arial"/>
              <a:buChar char="•"/>
            </a:pPr>
            <a:r>
              <a:rPr lang="en-US" sz="3200" b="1" dirty="0" err="1">
                <a:latin typeface="Arial"/>
                <a:cs typeface="Arial"/>
              </a:rPr>
              <a:t>Competitor_A</a:t>
            </a:r>
            <a:r>
              <a:rPr lang="en-US" sz="3200" dirty="0">
                <a:latin typeface="Arial"/>
                <a:cs typeface="Arial"/>
              </a:rPr>
              <a:t> dominates the </a:t>
            </a:r>
            <a:r>
              <a:rPr lang="en-US" sz="3200" b="1" dirty="0">
                <a:latin typeface="Arial"/>
                <a:cs typeface="Arial"/>
              </a:rPr>
              <a:t>Carbonated Drinks</a:t>
            </a:r>
            <a:r>
              <a:rPr lang="en-US" sz="3200" dirty="0">
                <a:latin typeface="Arial"/>
                <a:cs typeface="Arial"/>
              </a:rPr>
              <a:t> market with moderate pricing and higher market share.</a:t>
            </a:r>
            <a:endParaRPr lang="en-US" dirty="0">
              <a:latin typeface="Arial"/>
            </a:endParaRPr>
          </a:p>
          <a:p>
            <a:pPr marL="285750" indent="-285750" defTabSz="914400">
              <a:buFont typeface="Arial"/>
              <a:buChar char="•"/>
            </a:pPr>
            <a:r>
              <a:rPr lang="en-US" sz="3200" b="1" dirty="0" err="1">
                <a:latin typeface="Arial"/>
                <a:cs typeface="Arial"/>
              </a:rPr>
              <a:t>Competitor_B</a:t>
            </a:r>
            <a:r>
              <a:rPr lang="en-US" sz="3200" dirty="0">
                <a:latin typeface="Arial"/>
                <a:cs typeface="Arial"/>
              </a:rPr>
              <a:t> seems to have a lower market share in all categories, potentially due to higher pricing.</a:t>
            </a:r>
            <a:endParaRPr lang="en-US" dirty="0">
              <a:latin typeface="Arial"/>
            </a:endParaRPr>
          </a:p>
          <a:p>
            <a:pPr marL="285750" indent="-285750" defTabSz="914400">
              <a:buFont typeface="Arial"/>
              <a:buChar char="•"/>
            </a:pPr>
            <a:r>
              <a:rPr lang="en-US" sz="3200" b="1" dirty="0" err="1">
                <a:latin typeface="Arial"/>
                <a:cs typeface="Arial"/>
              </a:rPr>
              <a:t>Competitor_C</a:t>
            </a:r>
            <a:r>
              <a:rPr lang="en-US" sz="3200" dirty="0">
                <a:latin typeface="Arial"/>
                <a:cs typeface="Arial"/>
              </a:rPr>
              <a:t> has a competitive price in </a:t>
            </a:r>
            <a:r>
              <a:rPr lang="en-US" sz="3200" b="1" dirty="0">
                <a:latin typeface="Arial"/>
                <a:cs typeface="Arial"/>
              </a:rPr>
              <a:t>Water</a:t>
            </a:r>
            <a:r>
              <a:rPr lang="en-US" sz="3200" dirty="0">
                <a:latin typeface="Arial"/>
                <a:cs typeface="Arial"/>
              </a:rPr>
              <a:t> but struggles to capture market share compared to </a:t>
            </a:r>
            <a:r>
              <a:rPr lang="en-US" sz="3200" dirty="0" err="1">
                <a:latin typeface="Arial"/>
                <a:cs typeface="Arial"/>
              </a:rPr>
              <a:t>Competitor_A</a:t>
            </a:r>
            <a:r>
              <a:rPr lang="en-US" sz="3200" dirty="0">
                <a:latin typeface="Arial"/>
                <a:cs typeface="Arial"/>
              </a:rPr>
              <a:t>.</a:t>
            </a:r>
            <a:endParaRPr lang="en-US" dirty="0">
              <a:latin typeface="Arial"/>
            </a:endParaRPr>
          </a:p>
          <a:p>
            <a:pPr defTabSz="914400"/>
            <a:r>
              <a:rPr lang="en-US" sz="3200" b="1" dirty="0">
                <a:latin typeface="Arial"/>
                <a:cs typeface="Arial"/>
              </a:rPr>
              <a:t>3. Suggested Pricing Strategy</a:t>
            </a:r>
            <a:endParaRPr lang="en-US" sz="3200" dirty="0">
              <a:latin typeface="Arial"/>
              <a:cs typeface="Arial"/>
            </a:endParaRPr>
          </a:p>
          <a:p>
            <a:pPr marL="285750" indent="-285750" defTabSz="914400">
              <a:buFont typeface="Arial"/>
              <a:buChar char="•"/>
            </a:pPr>
            <a:r>
              <a:rPr lang="en-US" sz="3200" dirty="0">
                <a:cs typeface="Arial"/>
              </a:rPr>
              <a:t>Align pricing strategies to optimize market share in zones where competitors dominate.</a:t>
            </a:r>
            <a:endParaRPr lang="en-US" dirty="0"/>
          </a:p>
          <a:p>
            <a:pPr marL="285750" indent="-285750" defTabSz="914400">
              <a:buFont typeface="Arial"/>
              <a:buChar char="•"/>
            </a:pPr>
            <a:r>
              <a:rPr lang="en-US" sz="3200" dirty="0">
                <a:latin typeface="Arial"/>
                <a:cs typeface="Arial"/>
              </a:rPr>
              <a:t>Experiment with value-based pricing for </a:t>
            </a:r>
            <a:r>
              <a:rPr lang="en-US" sz="3200" b="1" dirty="0">
                <a:latin typeface="Arial"/>
                <a:cs typeface="Arial"/>
              </a:rPr>
              <a:t>Carbonated Drinks</a:t>
            </a:r>
            <a:r>
              <a:rPr lang="en-US" sz="3200" dirty="0">
                <a:latin typeface="Arial"/>
                <a:cs typeface="Arial"/>
              </a:rPr>
              <a:t>, leveraging high demand and lower price sensitivity.</a:t>
            </a:r>
            <a:endParaRPr lang="en-US" dirty="0">
              <a:latin typeface="Arial"/>
            </a:endParaRPr>
          </a:p>
          <a:p>
            <a:pPr marL="285750" indent="-285750" defTabSz="914400">
              <a:buFont typeface="Arial"/>
              <a:buChar char="•"/>
            </a:pPr>
            <a:r>
              <a:rPr lang="en-US" sz="3200" dirty="0">
                <a:latin typeface="Arial"/>
                <a:cs typeface="Arial"/>
              </a:rPr>
              <a:t>Introduce promotional campaigns for </a:t>
            </a:r>
            <a:r>
              <a:rPr lang="en-US" sz="3200" b="1" dirty="0">
                <a:latin typeface="Arial"/>
                <a:cs typeface="Arial"/>
              </a:rPr>
              <a:t>Juices</a:t>
            </a:r>
            <a:r>
              <a:rPr lang="en-US" sz="3200" dirty="0">
                <a:latin typeface="Arial"/>
                <a:cs typeface="Arial"/>
              </a:rPr>
              <a:t> to improve competitiveness without significant price reductions.</a:t>
            </a:r>
            <a:endParaRPr lang="en-US" dirty="0">
              <a:latin typeface="Arial"/>
            </a:endParaRPr>
          </a:p>
          <a:p>
            <a:pPr marL="285750" indent="-285750" defTabSz="914400">
              <a:buFont typeface="Arial"/>
              <a:buChar char="•"/>
            </a:pPr>
            <a:r>
              <a:rPr lang="en-US" sz="3200" b="1" dirty="0">
                <a:latin typeface="Arial"/>
                <a:cs typeface="Arial"/>
              </a:rPr>
              <a:t>Focus on differentiation strategies</a:t>
            </a:r>
            <a:r>
              <a:rPr lang="en-US" sz="3200" dirty="0">
                <a:latin typeface="Arial"/>
                <a:cs typeface="Arial"/>
              </a:rPr>
              <a:t> in </a:t>
            </a:r>
            <a:r>
              <a:rPr lang="en-US" sz="3200" b="1" dirty="0">
                <a:latin typeface="Arial"/>
                <a:cs typeface="Arial"/>
              </a:rPr>
              <a:t>Water</a:t>
            </a:r>
            <a:r>
              <a:rPr lang="en-US" sz="3200" dirty="0">
                <a:latin typeface="Arial"/>
                <a:cs typeface="Arial"/>
              </a:rPr>
              <a:t>, such as sustainability or quality-based branding, to command a premium price.</a:t>
            </a:r>
            <a:endParaRPr lang="en-US" dirty="0">
              <a:latin typeface="Arial"/>
            </a:endParaRPr>
          </a:p>
          <a:p>
            <a:pPr defTabSz="914400">
              <a:buFont typeface="Arial"/>
            </a:pPr>
            <a:endParaRPr lang="en-US" sz="3200" dirty="0">
              <a:cs typeface="Arial"/>
            </a:endParaRPr>
          </a:p>
          <a:p>
            <a:pPr defTabSz="914400"/>
            <a:endParaRPr lang="en-US" sz="3200" dirty="0">
              <a:cs typeface="Arial"/>
            </a:endParaRPr>
          </a:p>
        </p:txBody>
      </p:sp>
    </p:spTree>
    <p:extLst>
      <p:ext uri="{BB962C8B-B14F-4D97-AF65-F5344CB8AC3E}">
        <p14:creationId xmlns:p14="http://schemas.microsoft.com/office/powerpoint/2010/main" val="3047844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41242"/>
            <a:ext cx="12761510" cy="49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200" b="1" dirty="0">
              <a:cs typeface="Arial"/>
            </a:endParaRPr>
          </a:p>
        </p:txBody>
      </p:sp>
      <p:pic>
        <p:nvPicPr>
          <p:cNvPr id="4" name="Picture 3" descr="A screenshot of a computer&#10;&#10;AI-generated content may be incorrect.">
            <a:extLst>
              <a:ext uri="{FF2B5EF4-FFF2-40B4-BE49-F238E27FC236}">
                <a16:creationId xmlns:a16="http://schemas.microsoft.com/office/drawing/2014/main" id="{2472B017-3DFB-68CE-07B2-AF4E29E3D35A}"/>
              </a:ext>
            </a:extLst>
          </p:cNvPr>
          <p:cNvPicPr>
            <a:picLocks noChangeAspect="1"/>
          </p:cNvPicPr>
          <p:nvPr/>
        </p:nvPicPr>
        <p:blipFill>
          <a:blip r:embed="rId4"/>
          <a:stretch>
            <a:fillRect/>
          </a:stretch>
        </p:blipFill>
        <p:spPr>
          <a:xfrm>
            <a:off x="1621181" y="951857"/>
            <a:ext cx="10028794" cy="5881043"/>
          </a:xfrm>
          <a:prstGeom prst="rect">
            <a:avLst/>
          </a:prstGeom>
        </p:spPr>
      </p:pic>
    </p:spTree>
    <p:extLst>
      <p:ext uri="{BB962C8B-B14F-4D97-AF65-F5344CB8AC3E}">
        <p14:creationId xmlns:p14="http://schemas.microsoft.com/office/powerpoint/2010/main" val="3003245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41240"/>
            <a:ext cx="12761510" cy="49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200" dirty="0">
              <a:cs typeface="Arial"/>
            </a:endParaRPr>
          </a:p>
        </p:txBody>
      </p:sp>
      <p:pic>
        <p:nvPicPr>
          <p:cNvPr id="4" name="Picture 3">
            <a:extLst>
              <a:ext uri="{FF2B5EF4-FFF2-40B4-BE49-F238E27FC236}">
                <a16:creationId xmlns:a16="http://schemas.microsoft.com/office/drawing/2014/main" id="{65A0BFF0-4D27-DB4D-128D-B7415DF0F7AD}"/>
              </a:ext>
            </a:extLst>
          </p:cNvPr>
          <p:cNvPicPr>
            <a:picLocks noChangeAspect="1"/>
          </p:cNvPicPr>
          <p:nvPr/>
        </p:nvPicPr>
        <p:blipFill>
          <a:blip r:embed="rId4"/>
          <a:stretch>
            <a:fillRect/>
          </a:stretch>
        </p:blipFill>
        <p:spPr>
          <a:xfrm>
            <a:off x="0" y="422790"/>
            <a:ext cx="14630400" cy="7384020"/>
          </a:xfrm>
          <a:prstGeom prst="rect">
            <a:avLst/>
          </a:prstGeom>
        </p:spPr>
      </p:pic>
    </p:spTree>
    <p:extLst>
      <p:ext uri="{BB962C8B-B14F-4D97-AF65-F5344CB8AC3E}">
        <p14:creationId xmlns:p14="http://schemas.microsoft.com/office/powerpoint/2010/main" val="4097783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1632807"/>
            <a:ext cx="12761510" cy="591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200" dirty="0">
                <a:latin typeface="Arial"/>
                <a:cs typeface="Arial"/>
              </a:rPr>
              <a:t>Recommendations are derived based on the insights from profitability analysis, brand popularity analysis, and competitive positioning. These actions aim to enhance profitability, strengthen the brand's presence, and align the company’s competitive strategies to achieve business goals effectively.</a:t>
            </a:r>
          </a:p>
          <a:p>
            <a:pPr defTabSz="914400"/>
            <a:r>
              <a:rPr lang="en-US" sz="3200" b="1" dirty="0">
                <a:latin typeface="Arial"/>
                <a:cs typeface="Arial"/>
              </a:rPr>
              <a:t>Key points for recommendations:-</a:t>
            </a:r>
          </a:p>
          <a:p>
            <a:pPr defTabSz="914400"/>
            <a:r>
              <a:rPr lang="en-US" sz="3200" b="1" dirty="0">
                <a:cs typeface="Arial"/>
              </a:rPr>
              <a:t>Profitability Insights</a:t>
            </a:r>
            <a:r>
              <a:rPr lang="en-US" sz="3200" dirty="0">
                <a:cs typeface="Arial"/>
              </a:rPr>
              <a:t>:</a:t>
            </a:r>
            <a:endParaRPr lang="en-US" dirty="0"/>
          </a:p>
          <a:p>
            <a:pPr marL="285750" indent="-285750" defTabSz="914400">
              <a:buFont typeface="Arial"/>
              <a:buChar char="•"/>
            </a:pPr>
            <a:r>
              <a:rPr lang="en-US" sz="3200" dirty="0">
                <a:cs typeface="Arial"/>
              </a:rPr>
              <a:t>Focus on the most profitable zones and product categories to maximize returns.</a:t>
            </a:r>
            <a:endParaRPr lang="en-US" dirty="0"/>
          </a:p>
          <a:p>
            <a:pPr marL="285750" indent="-285750" defTabSz="914400">
              <a:buFont typeface="Arial"/>
              <a:buChar char="•"/>
            </a:pPr>
            <a:r>
              <a:rPr lang="en-US" sz="3200" dirty="0">
                <a:cs typeface="Arial"/>
              </a:rPr>
              <a:t>Revisit the least profitable zones and categories to identify inefficiencies and strategize improvements.</a:t>
            </a:r>
            <a:endParaRPr lang="en-US" dirty="0"/>
          </a:p>
          <a:p>
            <a:pPr defTabSz="914400"/>
            <a:endParaRPr lang="en-US" sz="3200" dirty="0">
              <a:cs typeface="Arial"/>
            </a:endParaRPr>
          </a:p>
        </p:txBody>
      </p:sp>
    </p:spTree>
    <p:extLst>
      <p:ext uri="{BB962C8B-B14F-4D97-AF65-F5344CB8AC3E}">
        <p14:creationId xmlns:p14="http://schemas.microsoft.com/office/powerpoint/2010/main" val="2692937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2617692"/>
            <a:ext cx="12761510" cy="394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200" b="1" dirty="0">
                <a:cs typeface="Arial"/>
              </a:rPr>
              <a:t>Brand Popularity Insights</a:t>
            </a:r>
            <a:r>
              <a:rPr lang="en-US" sz="3200" dirty="0">
                <a:cs typeface="Arial"/>
              </a:rPr>
              <a:t>:</a:t>
            </a:r>
            <a:endParaRPr lang="en-US" dirty="0"/>
          </a:p>
          <a:p>
            <a:pPr marL="285750" indent="-285750" defTabSz="914400">
              <a:buFont typeface="Arial"/>
              <a:buChar char="•"/>
            </a:pPr>
            <a:r>
              <a:rPr lang="en-US" sz="3200" dirty="0">
                <a:cs typeface="Arial"/>
              </a:rPr>
              <a:t>Increase brand awareness in underperforming regions by investing in targeted marketing campaigns.</a:t>
            </a:r>
            <a:endParaRPr lang="en-US" dirty="0"/>
          </a:p>
          <a:p>
            <a:pPr marL="285750" indent="-285750" defTabSz="914400">
              <a:buFont typeface="Arial"/>
              <a:buChar char="•"/>
            </a:pPr>
            <a:r>
              <a:rPr lang="en-US" sz="3200" dirty="0">
                <a:latin typeface="Arial"/>
                <a:cs typeface="Arial"/>
              </a:rPr>
              <a:t>Encourage customer feedback to boost engagement and identify areas for product/service enhancement.</a:t>
            </a:r>
            <a:endParaRPr lang="en-US" dirty="0">
              <a:latin typeface="Arial"/>
            </a:endParaRPr>
          </a:p>
          <a:p>
            <a:pPr marL="285750" indent="-285750" defTabSz="914400">
              <a:buFont typeface="Arial"/>
              <a:buChar char="•"/>
            </a:pPr>
            <a:r>
              <a:rPr lang="en-US" sz="3200" dirty="0">
                <a:latin typeface="Arial"/>
                <a:cs typeface="Arial"/>
              </a:rPr>
              <a:t>Address low customer ratings by improving product quality and customer support.</a:t>
            </a:r>
            <a:endParaRPr lang="en-US" dirty="0">
              <a:latin typeface="Arial"/>
            </a:endParaRPr>
          </a:p>
          <a:p>
            <a:pPr defTabSz="914400"/>
            <a:endParaRPr lang="en-US" sz="3200" dirty="0">
              <a:cs typeface="Arial"/>
            </a:endParaRPr>
          </a:p>
        </p:txBody>
      </p:sp>
    </p:spTree>
    <p:extLst>
      <p:ext uri="{BB962C8B-B14F-4D97-AF65-F5344CB8AC3E}">
        <p14:creationId xmlns:p14="http://schemas.microsoft.com/office/powerpoint/2010/main" val="2711979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2617692"/>
            <a:ext cx="12761510" cy="394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200" b="1" dirty="0">
                <a:latin typeface="Arial"/>
                <a:cs typeface="Arial"/>
              </a:rPr>
              <a:t>Competitive Positioning Insights</a:t>
            </a:r>
            <a:r>
              <a:rPr lang="en-US" sz="3200" dirty="0">
                <a:latin typeface="Arial"/>
                <a:cs typeface="Arial"/>
              </a:rPr>
              <a:t>:</a:t>
            </a:r>
            <a:endParaRPr lang="en-US" dirty="0">
              <a:latin typeface="Arial"/>
            </a:endParaRPr>
          </a:p>
          <a:p>
            <a:pPr marL="285750" indent="-285750" defTabSz="914400">
              <a:buFont typeface="Arial"/>
              <a:buChar char="•"/>
            </a:pPr>
            <a:r>
              <a:rPr lang="en-US" sz="3200" dirty="0">
                <a:latin typeface="Arial"/>
                <a:cs typeface="Arial"/>
              </a:rPr>
              <a:t>Align pricing with top competitors to remain competitive in the market.</a:t>
            </a:r>
            <a:endParaRPr lang="en-US" dirty="0">
              <a:latin typeface="Arial"/>
            </a:endParaRPr>
          </a:p>
          <a:p>
            <a:pPr marL="285750" indent="-285750" defTabSz="914400">
              <a:buFont typeface="Arial"/>
              <a:buChar char="•"/>
            </a:pPr>
            <a:r>
              <a:rPr lang="en-US" sz="3200" dirty="0">
                <a:latin typeface="Arial"/>
                <a:cs typeface="Arial"/>
              </a:rPr>
              <a:t>Strengthen market share in product categories where competitors are currently outperforming.</a:t>
            </a:r>
            <a:endParaRPr lang="en-US" dirty="0"/>
          </a:p>
          <a:p>
            <a:pPr marL="285750" indent="-285750" defTabSz="914400">
              <a:buFont typeface="Arial"/>
              <a:buChar char="•"/>
            </a:pPr>
            <a:r>
              <a:rPr lang="en-US" sz="3200" dirty="0">
                <a:latin typeface="Arial"/>
                <a:cs typeface="Arial"/>
              </a:rPr>
              <a:t>Explore innovative pricing strategies for price-sensitive zones to attract new customers.</a:t>
            </a:r>
            <a:endParaRPr lang="en-US" dirty="0"/>
          </a:p>
          <a:p>
            <a:pPr defTabSz="914400"/>
            <a:endParaRPr lang="en-US" sz="3200" dirty="0">
              <a:cs typeface="Arial"/>
            </a:endParaRPr>
          </a:p>
        </p:txBody>
      </p:sp>
    </p:spTree>
    <p:extLst>
      <p:ext uri="{BB962C8B-B14F-4D97-AF65-F5344CB8AC3E}">
        <p14:creationId xmlns:p14="http://schemas.microsoft.com/office/powerpoint/2010/main" val="264060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402793"/>
            <a:ext cx="12761510" cy="37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i="0" u="none" strike="noStrike" cap="none" normalizeH="0" baseline="0" dirty="0">
              <a:ln>
                <a:noFill/>
              </a:ln>
              <a:effectLst/>
              <a:latin typeface="Arial"/>
              <a:cs typeface="Arial"/>
            </a:endParaRPr>
          </a:p>
        </p:txBody>
      </p:sp>
      <p:pic>
        <p:nvPicPr>
          <p:cNvPr id="4" name="Picture 3" descr="A purple rectangular object with white text&#10;&#10;AI-generated content may be incorrect.">
            <a:extLst>
              <a:ext uri="{FF2B5EF4-FFF2-40B4-BE49-F238E27FC236}">
                <a16:creationId xmlns:a16="http://schemas.microsoft.com/office/drawing/2014/main" id="{832DA1E5-60AE-DB34-4713-15028F33B24D}"/>
              </a:ext>
            </a:extLst>
          </p:cNvPr>
          <p:cNvPicPr>
            <a:picLocks noChangeAspect="1"/>
          </p:cNvPicPr>
          <p:nvPr/>
        </p:nvPicPr>
        <p:blipFill>
          <a:blip r:embed="rId4"/>
          <a:stretch>
            <a:fillRect/>
          </a:stretch>
        </p:blipFill>
        <p:spPr>
          <a:xfrm>
            <a:off x="0" y="592667"/>
            <a:ext cx="14630400" cy="7044267"/>
          </a:xfrm>
          <a:prstGeom prst="rect">
            <a:avLst/>
          </a:prstGeom>
        </p:spPr>
      </p:pic>
    </p:spTree>
    <p:extLst>
      <p:ext uri="{BB962C8B-B14F-4D97-AF65-F5344CB8AC3E}">
        <p14:creationId xmlns:p14="http://schemas.microsoft.com/office/powerpoint/2010/main" val="2639219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41240"/>
            <a:ext cx="12761510" cy="49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200" dirty="0">
              <a:cs typeface="Arial"/>
            </a:endParaRPr>
          </a:p>
        </p:txBody>
      </p:sp>
      <p:pic>
        <p:nvPicPr>
          <p:cNvPr id="4" name="Picture 3">
            <a:extLst>
              <a:ext uri="{FF2B5EF4-FFF2-40B4-BE49-F238E27FC236}">
                <a16:creationId xmlns:a16="http://schemas.microsoft.com/office/drawing/2014/main" id="{E24A84EA-F971-5510-CFDD-8FFC2F095112}"/>
              </a:ext>
            </a:extLst>
          </p:cNvPr>
          <p:cNvPicPr>
            <a:picLocks noChangeAspect="1"/>
          </p:cNvPicPr>
          <p:nvPr/>
        </p:nvPicPr>
        <p:blipFill>
          <a:blip r:embed="rId4"/>
          <a:stretch>
            <a:fillRect/>
          </a:stretch>
        </p:blipFill>
        <p:spPr>
          <a:xfrm>
            <a:off x="0" y="496361"/>
            <a:ext cx="14630400" cy="7236879"/>
          </a:xfrm>
          <a:prstGeom prst="rect">
            <a:avLst/>
          </a:prstGeom>
        </p:spPr>
      </p:pic>
    </p:spTree>
    <p:extLst>
      <p:ext uri="{BB962C8B-B14F-4D97-AF65-F5344CB8AC3E}">
        <p14:creationId xmlns:p14="http://schemas.microsoft.com/office/powerpoint/2010/main" val="629639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341240"/>
            <a:ext cx="12761510" cy="49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3200" dirty="0">
              <a:cs typeface="Arial"/>
            </a:endParaRPr>
          </a:p>
        </p:txBody>
      </p:sp>
      <p:pic>
        <p:nvPicPr>
          <p:cNvPr id="7" name="Picture 6" descr="A screenshot of a table&#10;&#10;AI-generated content may be incorrect.">
            <a:extLst>
              <a:ext uri="{FF2B5EF4-FFF2-40B4-BE49-F238E27FC236}">
                <a16:creationId xmlns:a16="http://schemas.microsoft.com/office/drawing/2014/main" id="{DEA48573-21AA-4955-C062-2A92DAABC6E5}"/>
              </a:ext>
            </a:extLst>
          </p:cNvPr>
          <p:cNvPicPr>
            <a:picLocks noChangeAspect="1"/>
          </p:cNvPicPr>
          <p:nvPr/>
        </p:nvPicPr>
        <p:blipFill>
          <a:blip r:embed="rId4"/>
          <a:stretch>
            <a:fillRect/>
          </a:stretch>
        </p:blipFill>
        <p:spPr>
          <a:xfrm>
            <a:off x="4772025" y="985838"/>
            <a:ext cx="5086350" cy="6257925"/>
          </a:xfrm>
          <a:prstGeom prst="rect">
            <a:avLst/>
          </a:prstGeom>
        </p:spPr>
      </p:pic>
    </p:spTree>
    <p:extLst>
      <p:ext uri="{BB962C8B-B14F-4D97-AF65-F5344CB8AC3E}">
        <p14:creationId xmlns:p14="http://schemas.microsoft.com/office/powerpoint/2010/main" val="3840416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3202467"/>
            <a:ext cx="12761510" cy="277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6000" dirty="0">
                <a:latin typeface="Arial"/>
                <a:cs typeface="Arial"/>
              </a:rPr>
              <a:t>Thank you</a:t>
            </a:r>
          </a:p>
          <a:p>
            <a:pPr defTabSz="914400"/>
            <a:r>
              <a:rPr lang="en-US" sz="6000" dirty="0">
                <a:latin typeface="Arial"/>
                <a:cs typeface="Arial"/>
              </a:rPr>
              <a:t>Made by – Viral </a:t>
            </a:r>
            <a:r>
              <a:rPr lang="en-US" sz="6000" dirty="0" err="1">
                <a:latin typeface="Arial"/>
                <a:cs typeface="Arial"/>
              </a:rPr>
              <a:t>upadhyay</a:t>
            </a:r>
          </a:p>
          <a:p>
            <a:pPr defTabSz="914400"/>
            <a:endParaRPr lang="en-US" sz="6000" dirty="0">
              <a:cs typeface="Arial"/>
            </a:endParaRPr>
          </a:p>
        </p:txBody>
      </p:sp>
    </p:spTree>
    <p:extLst>
      <p:ext uri="{BB962C8B-B14F-4D97-AF65-F5344CB8AC3E}">
        <p14:creationId xmlns:p14="http://schemas.microsoft.com/office/powerpoint/2010/main" val="161562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402793"/>
            <a:ext cx="12761510" cy="37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i="0" u="none" strike="noStrike" cap="none" normalizeH="0" baseline="0" dirty="0">
              <a:ln>
                <a:noFill/>
              </a:ln>
              <a:effectLst/>
              <a:latin typeface="Arial"/>
              <a:cs typeface="Arial"/>
            </a:endParaRPr>
          </a:p>
        </p:txBody>
      </p:sp>
      <p:pic>
        <p:nvPicPr>
          <p:cNvPr id="7" name="Picture 6" descr="A purple rectangular object with white text&#10;&#10;AI-generated content may be incorrect.">
            <a:extLst>
              <a:ext uri="{FF2B5EF4-FFF2-40B4-BE49-F238E27FC236}">
                <a16:creationId xmlns:a16="http://schemas.microsoft.com/office/drawing/2014/main" id="{04AD3EDD-670D-0AEB-0001-75FA111B7A76}"/>
              </a:ext>
            </a:extLst>
          </p:cNvPr>
          <p:cNvPicPr>
            <a:picLocks noChangeAspect="1"/>
          </p:cNvPicPr>
          <p:nvPr/>
        </p:nvPicPr>
        <p:blipFill>
          <a:blip r:embed="rId4"/>
          <a:stretch>
            <a:fillRect/>
          </a:stretch>
        </p:blipFill>
        <p:spPr>
          <a:xfrm>
            <a:off x="2776024" y="1575874"/>
            <a:ext cx="7953889" cy="4410589"/>
          </a:xfrm>
          <a:prstGeom prst="rect">
            <a:avLst/>
          </a:prstGeom>
        </p:spPr>
      </p:pic>
      <p:pic>
        <p:nvPicPr>
          <p:cNvPr id="4" name="Picture 3" descr="A purple rectangular object with white text&#10;&#10;AI-generated content may be incorrect.">
            <a:extLst>
              <a:ext uri="{FF2B5EF4-FFF2-40B4-BE49-F238E27FC236}">
                <a16:creationId xmlns:a16="http://schemas.microsoft.com/office/drawing/2014/main" id="{A2748CF5-D273-641D-1EDF-6765F108713F}"/>
              </a:ext>
            </a:extLst>
          </p:cNvPr>
          <p:cNvPicPr>
            <a:picLocks noChangeAspect="1"/>
          </p:cNvPicPr>
          <p:nvPr/>
        </p:nvPicPr>
        <p:blipFill>
          <a:blip r:embed="rId5"/>
          <a:stretch>
            <a:fillRect/>
          </a:stretch>
        </p:blipFill>
        <p:spPr>
          <a:xfrm>
            <a:off x="0" y="567085"/>
            <a:ext cx="14630400" cy="7095430"/>
          </a:xfrm>
          <a:prstGeom prst="rect">
            <a:avLst/>
          </a:prstGeom>
        </p:spPr>
      </p:pic>
    </p:spTree>
    <p:extLst>
      <p:ext uri="{BB962C8B-B14F-4D97-AF65-F5344CB8AC3E}">
        <p14:creationId xmlns:p14="http://schemas.microsoft.com/office/powerpoint/2010/main" val="139644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402793"/>
            <a:ext cx="12761510" cy="37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i="0" u="none" strike="noStrike" cap="none" normalizeH="0" baseline="0" dirty="0">
              <a:ln>
                <a:noFill/>
              </a:ln>
              <a:effectLst/>
              <a:latin typeface="Arial"/>
              <a:cs typeface="Arial"/>
            </a:endParaRPr>
          </a:p>
        </p:txBody>
      </p:sp>
      <p:pic>
        <p:nvPicPr>
          <p:cNvPr id="7" name="Picture 6" descr="A purple rectangle with white text&#10;&#10;AI-generated content may be incorrect.">
            <a:extLst>
              <a:ext uri="{FF2B5EF4-FFF2-40B4-BE49-F238E27FC236}">
                <a16:creationId xmlns:a16="http://schemas.microsoft.com/office/drawing/2014/main" id="{F04CFEED-F9A6-CC1F-2241-D8DAFC4C26A8}"/>
              </a:ext>
            </a:extLst>
          </p:cNvPr>
          <p:cNvPicPr>
            <a:picLocks noChangeAspect="1"/>
          </p:cNvPicPr>
          <p:nvPr/>
        </p:nvPicPr>
        <p:blipFill>
          <a:blip r:embed="rId4"/>
          <a:stretch>
            <a:fillRect/>
          </a:stretch>
        </p:blipFill>
        <p:spPr>
          <a:xfrm>
            <a:off x="0" y="486306"/>
            <a:ext cx="14630400" cy="7256989"/>
          </a:xfrm>
          <a:prstGeom prst="rect">
            <a:avLst/>
          </a:prstGeom>
        </p:spPr>
      </p:pic>
    </p:spTree>
    <p:extLst>
      <p:ext uri="{BB962C8B-B14F-4D97-AF65-F5344CB8AC3E}">
        <p14:creationId xmlns:p14="http://schemas.microsoft.com/office/powerpoint/2010/main" val="369920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4402793"/>
            <a:ext cx="12761510" cy="37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sz="2400" b="1" i="0" u="none" strike="noStrike" cap="none" normalizeH="0" baseline="0" dirty="0">
              <a:ln>
                <a:noFill/>
              </a:ln>
              <a:effectLst/>
              <a:latin typeface="Arial"/>
              <a:cs typeface="Arial"/>
            </a:endParaRPr>
          </a:p>
        </p:txBody>
      </p:sp>
      <p:pic>
        <p:nvPicPr>
          <p:cNvPr id="7" name="Picture 6" descr="A purple rectangular object with white text&#10;&#10;AI-generated content may be incorrect.">
            <a:extLst>
              <a:ext uri="{FF2B5EF4-FFF2-40B4-BE49-F238E27FC236}">
                <a16:creationId xmlns:a16="http://schemas.microsoft.com/office/drawing/2014/main" id="{04F9057C-2582-435A-1E53-24F42505A7DF}"/>
              </a:ext>
            </a:extLst>
          </p:cNvPr>
          <p:cNvPicPr>
            <a:picLocks noChangeAspect="1"/>
          </p:cNvPicPr>
          <p:nvPr/>
        </p:nvPicPr>
        <p:blipFill>
          <a:blip r:embed="rId4"/>
          <a:stretch>
            <a:fillRect/>
          </a:stretch>
        </p:blipFill>
        <p:spPr>
          <a:xfrm>
            <a:off x="0" y="778726"/>
            <a:ext cx="14630400" cy="6672148"/>
          </a:xfrm>
          <a:prstGeom prst="rect">
            <a:avLst/>
          </a:prstGeom>
        </p:spPr>
      </p:pic>
    </p:spTree>
    <p:extLst>
      <p:ext uri="{BB962C8B-B14F-4D97-AF65-F5344CB8AC3E}">
        <p14:creationId xmlns:p14="http://schemas.microsoft.com/office/powerpoint/2010/main" val="5884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Rectangle 4">
            <a:extLst>
              <a:ext uri="{FF2B5EF4-FFF2-40B4-BE49-F238E27FC236}">
                <a16:creationId xmlns:a16="http://schemas.microsoft.com/office/drawing/2014/main" id="{5ABE8339-C329-065A-1A6D-E47B1DDD2FD9}"/>
              </a:ext>
            </a:extLst>
          </p:cNvPr>
          <p:cNvSpPr>
            <a:spLocks noChangeArrowheads="1"/>
          </p:cNvSpPr>
          <p:nvPr/>
        </p:nvSpPr>
        <p:spPr bwMode="auto">
          <a:xfrm>
            <a:off x="285749" y="1244241"/>
            <a:ext cx="65"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0" u="none" strike="noStrike" cap="none" normalizeH="0" baseline="0" dirty="0">
              <a:ln>
                <a:noFill/>
              </a:ln>
              <a:effectLst/>
              <a:latin typeface="Arial" panose="020B0604020202020204" pitchFamily="34" charset="0"/>
              <a:cs typeface="Arial"/>
            </a:endParaRPr>
          </a:p>
        </p:txBody>
      </p:sp>
      <p:sp>
        <p:nvSpPr>
          <p:cNvPr id="6" name="Rectangle 5">
            <a:extLst>
              <a:ext uri="{FF2B5EF4-FFF2-40B4-BE49-F238E27FC236}">
                <a16:creationId xmlns:a16="http://schemas.microsoft.com/office/drawing/2014/main" id="{3B4D572B-6C53-AAA7-0286-0C1D956E3BE0}"/>
              </a:ext>
            </a:extLst>
          </p:cNvPr>
          <p:cNvSpPr>
            <a:spLocks noChangeArrowheads="1"/>
          </p:cNvSpPr>
          <p:nvPr/>
        </p:nvSpPr>
        <p:spPr bwMode="auto">
          <a:xfrm>
            <a:off x="285750" y="3125520"/>
            <a:ext cx="12761510" cy="2925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0" rIns="42849" bIns="158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sz="3600" b="1" dirty="0">
                <a:latin typeface="Arial"/>
                <a:cs typeface="Arial"/>
              </a:rPr>
              <a:t>Removing Duplicate Data:- </a:t>
            </a:r>
            <a:endParaRPr lang="en-US" sz="3600" b="1" dirty="0">
              <a:latin typeface="Arial"/>
            </a:endParaRPr>
          </a:p>
          <a:p>
            <a:pPr defTabSz="914400"/>
            <a:r>
              <a:rPr lang="en-US" sz="2800" dirty="0">
                <a:latin typeface="Arial"/>
                <a:cs typeface="Arial"/>
              </a:rPr>
              <a:t>Duplicate data occurs when the same row is repeated in the dataset. </a:t>
            </a:r>
            <a:endParaRPr lang="en-US" sz="2800">
              <a:latin typeface="Arial"/>
              <a:cs typeface="Arial"/>
            </a:endParaRPr>
          </a:p>
          <a:p>
            <a:pPr defTabSz="914400"/>
            <a:r>
              <a:rPr lang="en-US" sz="2800" dirty="0">
                <a:latin typeface="Arial"/>
                <a:cs typeface="Arial"/>
              </a:rPr>
              <a:t>For example: </a:t>
            </a:r>
          </a:p>
          <a:p>
            <a:pPr defTabSz="914400"/>
            <a:r>
              <a:rPr lang="en-US" sz="2800" dirty="0">
                <a:latin typeface="Arial"/>
                <a:cs typeface="Arial"/>
              </a:rPr>
              <a:t>1)A sale recorded twice will double the revenue, creating false results. </a:t>
            </a:r>
          </a:p>
          <a:p>
            <a:pPr defTabSz="914400"/>
            <a:r>
              <a:rPr lang="en-US" sz="2800" dirty="0">
                <a:latin typeface="Arial"/>
                <a:cs typeface="Arial"/>
              </a:rPr>
              <a:t>2)Duplicates can lead to overestimated trends and incorrect insights. </a:t>
            </a:r>
            <a:endParaRPr lang="en-US" sz="2800" dirty="0">
              <a:latin typeface="Arial"/>
            </a:endParaRPr>
          </a:p>
          <a:p>
            <a:pPr defTabSz="914400"/>
            <a:endParaRPr lang="en-US" sz="2400" b="1" dirty="0">
              <a:cs typeface="Arial"/>
            </a:endParaRPr>
          </a:p>
          <a:p>
            <a:pPr marL="0" marR="0" lvl="0" indent="0" algn="l" defTabSz="91440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a:ea typeface="Times New Roman" panose="02020603050405020304" pitchFamily="18" charset="0"/>
                <a:cs typeface="Arial"/>
              </a:rPr>
              <a:t>. </a:t>
            </a:r>
            <a:endParaRPr lang="en-US" altLang="en-US" b="0" i="0" u="none" strike="noStrike" cap="none" normalizeH="0" baseline="0" dirty="0">
              <a:ln>
                <a:noFill/>
              </a:ln>
              <a:effectLst/>
              <a:latin typeface="Arial"/>
              <a:cs typeface="Arial"/>
            </a:endParaRPr>
          </a:p>
        </p:txBody>
      </p:sp>
    </p:spTree>
    <p:extLst>
      <p:ext uri="{BB962C8B-B14F-4D97-AF65-F5344CB8AC3E}">
        <p14:creationId xmlns:p14="http://schemas.microsoft.com/office/powerpoint/2010/main" val="9179959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1216</TotalTime>
  <Words>1201</Words>
  <Application>Microsoft Office PowerPoint</Application>
  <PresentationFormat>Custom</PresentationFormat>
  <Paragraphs>122</Paragraphs>
  <Slides>52</Slides>
  <Notes>52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Yash Yadav</cp:lastModifiedBy>
  <cp:revision>665</cp:revision>
  <dcterms:created xsi:type="dcterms:W3CDTF">2024-04-30T19:11:33Z</dcterms:created>
  <dcterms:modified xsi:type="dcterms:W3CDTF">2025-01-20T06:39:49Z</dcterms:modified>
</cp:coreProperties>
</file>