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Public Sans" charset="1" panose="00000000000000000000"/>
      <p:regular r:id="rId14"/>
    </p:embeddedFont>
    <p:embeddedFont>
      <p:font typeface="Public Sans Bold" charset="1" panose="00000000000000000000"/>
      <p:regular r:id="rId15"/>
    </p:embeddedFont>
    <p:embeddedFont>
      <p:font typeface="Public Sans Italics" charset="1" panose="00000000000000000000"/>
      <p:regular r:id="rId16"/>
    </p:embeddedFont>
    <p:embeddedFont>
      <p:font typeface="Public Sans Bold Italics" charset="1" panose="00000000000000000000"/>
      <p:regular r:id="rId17"/>
    </p:embeddedFont>
    <p:embeddedFont>
      <p:font typeface="Public Sans Thin" charset="1" panose="00000000000000000000"/>
      <p:regular r:id="rId18"/>
    </p:embeddedFont>
    <p:embeddedFont>
      <p:font typeface="Public Sans Thin Italics" charset="1" panose="00000000000000000000"/>
      <p:regular r:id="rId19"/>
    </p:embeddedFont>
    <p:embeddedFont>
      <p:font typeface="Public Sans Medium" charset="1" panose="00000000000000000000"/>
      <p:regular r:id="rId20"/>
    </p:embeddedFont>
    <p:embeddedFont>
      <p:font typeface="Public Sans Medium Italics" charset="1" panose="00000000000000000000"/>
      <p:regular r:id="rId21"/>
    </p:embeddedFont>
    <p:embeddedFont>
      <p:font typeface="Public Sans Heavy" charset="1" panose="00000000000000000000"/>
      <p:regular r:id="rId22"/>
    </p:embeddedFont>
    <p:embeddedFont>
      <p:font typeface="Public Sans Heavy Italics" charset="1" panose="00000000000000000000"/>
      <p:regular r:id="rId23"/>
    </p:embeddedFont>
    <p:embeddedFont>
      <p:font typeface="Open Sans" charset="1" panose="020B0606030504020204"/>
      <p:regular r:id="rId24"/>
    </p:embeddedFont>
    <p:embeddedFont>
      <p:font typeface="Open Sans Bold" charset="1" panose="020B0806030504020204"/>
      <p:regular r:id="rId25"/>
    </p:embeddedFont>
    <p:embeddedFont>
      <p:font typeface="Open Sans Italics" charset="1" panose="020B0606030504020204"/>
      <p:regular r:id="rId26"/>
    </p:embeddedFont>
    <p:embeddedFont>
      <p:font typeface="Open Sans Bold Italics" charset="1" panose="020B0806030504020204"/>
      <p:regular r:id="rId27"/>
    </p:embeddedFont>
    <p:embeddedFont>
      <p:font typeface="Open Sans Light" charset="1" panose="020B0306030504020204"/>
      <p:regular r:id="rId28"/>
    </p:embeddedFont>
    <p:embeddedFont>
      <p:font typeface="Open Sans Light Italics" charset="1" panose="020B0306030504020204"/>
      <p:regular r:id="rId29"/>
    </p:embeddedFont>
    <p:embeddedFont>
      <p:font typeface="Open Sans Ultra-Bold" charset="1" panose="00000000000000000000"/>
      <p:regular r:id="rId30"/>
    </p:embeddedFont>
    <p:embeddedFont>
      <p:font typeface="Open Sans Ultra-Bold Italics" charset="1" panose="000000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3366324"/>
            <a:ext cx="10910396" cy="2150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20"/>
              </a:lnSpc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CITY LINK</a:t>
            </a:r>
          </a:p>
          <a:p>
            <a:pPr algn="ctr">
              <a:lnSpc>
                <a:spcPts val="5640"/>
              </a:lnSpc>
            </a:pPr>
            <a:r>
              <a:rPr lang="en-US" sz="6000">
                <a:solidFill>
                  <a:srgbClr val="000000"/>
                </a:solidFill>
                <a:latin typeface="DM Sans Bold"/>
              </a:rPr>
              <a:t>Using Dijkstra's Algorithm</a:t>
            </a:r>
          </a:p>
          <a:p>
            <a:pPr algn="ctr">
              <a:lnSpc>
                <a:spcPts val="375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5888759"/>
            <a:ext cx="7589981" cy="1961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1"/>
              </a:lnSpc>
            </a:pPr>
            <a:r>
              <a:rPr lang="en-US" sz="3931" spc="-78">
                <a:solidFill>
                  <a:srgbClr val="000000"/>
                </a:solidFill>
                <a:latin typeface="DM Sans Bold"/>
              </a:rPr>
              <a:t>Presented by </a:t>
            </a:r>
          </a:p>
          <a:p>
            <a:pPr algn="ctr">
              <a:lnSpc>
                <a:spcPts val="3931"/>
              </a:lnSpc>
            </a:pPr>
            <a:r>
              <a:rPr lang="en-US" sz="3931" spc="-78">
                <a:solidFill>
                  <a:srgbClr val="000000"/>
                </a:solidFill>
                <a:latin typeface="DM Sans Bold"/>
              </a:rPr>
              <a:t>VIRAM  SHAH</a:t>
            </a:r>
          </a:p>
          <a:p>
            <a:pPr algn="ctr">
              <a:lnSpc>
                <a:spcPts val="4031"/>
              </a:lnSpc>
            </a:pPr>
            <a:r>
              <a:rPr lang="en-US" sz="4031" spc="-80">
                <a:solidFill>
                  <a:srgbClr val="000000"/>
                </a:solidFill>
                <a:latin typeface="DM Sans Bold"/>
              </a:rPr>
              <a:t>BATCH   S -8 </a:t>
            </a:r>
          </a:p>
          <a:p>
            <a:pPr algn="ctr">
              <a:lnSpc>
                <a:spcPts val="3500"/>
              </a:lnSpc>
            </a:pPr>
            <a:r>
              <a:rPr lang="en-US" sz="3500" spc="-70">
                <a:solidFill>
                  <a:srgbClr val="000000"/>
                </a:solidFill>
                <a:latin typeface="DM Sans Bold"/>
              </a:rPr>
              <a:t>22002170110172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05319" y="1695272"/>
            <a:ext cx="5724606" cy="772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23"/>
              </a:lnSpc>
            </a:pPr>
            <a:r>
              <a:rPr lang="en-US" sz="5900">
                <a:solidFill>
                  <a:srgbClr val="000000"/>
                </a:solidFill>
                <a:latin typeface="DM Sans Bold"/>
              </a:rPr>
              <a:t>INTRODUCTION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346266" y="1186934"/>
            <a:ext cx="9627284" cy="2561528"/>
            <a:chOff x="0" y="0"/>
            <a:chExt cx="3222812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22812" cy="857492"/>
            </a:xfrm>
            <a:custGeom>
              <a:avLst/>
              <a:gdLst/>
              <a:ahLst/>
              <a:cxnLst/>
              <a:rect r="r" b="b" t="t" l="l"/>
              <a:pathLst>
                <a:path h="857492" w="3222812">
                  <a:moveTo>
                    <a:pt x="12062" y="0"/>
                  </a:moveTo>
                  <a:lnTo>
                    <a:pt x="3210750" y="0"/>
                  </a:lnTo>
                  <a:cubicBezTo>
                    <a:pt x="3217412" y="0"/>
                    <a:pt x="3222812" y="5401"/>
                    <a:pt x="3222812" y="12062"/>
                  </a:cubicBezTo>
                  <a:lnTo>
                    <a:pt x="3222812" y="845430"/>
                  </a:lnTo>
                  <a:cubicBezTo>
                    <a:pt x="3222812" y="848629"/>
                    <a:pt x="3221542" y="851697"/>
                    <a:pt x="3219279" y="853959"/>
                  </a:cubicBezTo>
                  <a:cubicBezTo>
                    <a:pt x="3217017" y="856222"/>
                    <a:pt x="3213949" y="857492"/>
                    <a:pt x="3210750" y="857492"/>
                  </a:cubicBezTo>
                  <a:lnTo>
                    <a:pt x="12062" y="857492"/>
                  </a:lnTo>
                  <a:cubicBezTo>
                    <a:pt x="5401" y="857492"/>
                    <a:pt x="0" y="852092"/>
                    <a:pt x="0" y="845430"/>
                  </a:cubicBezTo>
                  <a:lnTo>
                    <a:pt x="0" y="12062"/>
                  </a:lnTo>
                  <a:cubicBezTo>
                    <a:pt x="0" y="5401"/>
                    <a:pt x="5401" y="0"/>
                    <a:pt x="1206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3222812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46266" y="3879021"/>
            <a:ext cx="9627284" cy="2561528"/>
            <a:chOff x="0" y="0"/>
            <a:chExt cx="3222812" cy="8574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22812" cy="857492"/>
            </a:xfrm>
            <a:custGeom>
              <a:avLst/>
              <a:gdLst/>
              <a:ahLst/>
              <a:cxnLst/>
              <a:rect r="r" b="b" t="t" l="l"/>
              <a:pathLst>
                <a:path h="857492" w="3222812">
                  <a:moveTo>
                    <a:pt x="12062" y="0"/>
                  </a:moveTo>
                  <a:lnTo>
                    <a:pt x="3210750" y="0"/>
                  </a:lnTo>
                  <a:cubicBezTo>
                    <a:pt x="3217412" y="0"/>
                    <a:pt x="3222812" y="5401"/>
                    <a:pt x="3222812" y="12062"/>
                  </a:cubicBezTo>
                  <a:lnTo>
                    <a:pt x="3222812" y="845430"/>
                  </a:lnTo>
                  <a:cubicBezTo>
                    <a:pt x="3222812" y="848629"/>
                    <a:pt x="3221542" y="851697"/>
                    <a:pt x="3219279" y="853959"/>
                  </a:cubicBezTo>
                  <a:cubicBezTo>
                    <a:pt x="3217017" y="856222"/>
                    <a:pt x="3213949" y="857492"/>
                    <a:pt x="3210750" y="857492"/>
                  </a:cubicBezTo>
                  <a:lnTo>
                    <a:pt x="12062" y="857492"/>
                  </a:lnTo>
                  <a:cubicBezTo>
                    <a:pt x="5401" y="857492"/>
                    <a:pt x="0" y="852092"/>
                    <a:pt x="0" y="845430"/>
                  </a:cubicBezTo>
                  <a:lnTo>
                    <a:pt x="0" y="12062"/>
                  </a:lnTo>
                  <a:cubicBezTo>
                    <a:pt x="0" y="5401"/>
                    <a:pt x="5401" y="0"/>
                    <a:pt x="1206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3222812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346266" y="6573898"/>
            <a:ext cx="9627284" cy="3312577"/>
            <a:chOff x="0" y="0"/>
            <a:chExt cx="3222812" cy="11089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22812" cy="1108912"/>
            </a:xfrm>
            <a:custGeom>
              <a:avLst/>
              <a:gdLst/>
              <a:ahLst/>
              <a:cxnLst/>
              <a:rect r="r" b="b" t="t" l="l"/>
              <a:pathLst>
                <a:path h="1108912" w="3222812">
                  <a:moveTo>
                    <a:pt x="12062" y="0"/>
                  </a:moveTo>
                  <a:lnTo>
                    <a:pt x="3210750" y="0"/>
                  </a:lnTo>
                  <a:cubicBezTo>
                    <a:pt x="3217412" y="0"/>
                    <a:pt x="3222812" y="5401"/>
                    <a:pt x="3222812" y="12062"/>
                  </a:cubicBezTo>
                  <a:lnTo>
                    <a:pt x="3222812" y="1096850"/>
                  </a:lnTo>
                  <a:cubicBezTo>
                    <a:pt x="3222812" y="1103512"/>
                    <a:pt x="3217412" y="1108912"/>
                    <a:pt x="3210750" y="1108912"/>
                  </a:cubicBezTo>
                  <a:lnTo>
                    <a:pt x="12062" y="1108912"/>
                  </a:lnTo>
                  <a:cubicBezTo>
                    <a:pt x="5401" y="1108912"/>
                    <a:pt x="0" y="1103512"/>
                    <a:pt x="0" y="1096850"/>
                  </a:cubicBezTo>
                  <a:lnTo>
                    <a:pt x="0" y="12062"/>
                  </a:lnTo>
                  <a:cubicBezTo>
                    <a:pt x="0" y="5401"/>
                    <a:pt x="5401" y="0"/>
                    <a:pt x="1206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85725"/>
              <a:ext cx="3222812" cy="10231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769903" y="1251359"/>
            <a:ext cx="8941836" cy="179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25"/>
              </a:lnSpc>
              <a:spcBef>
                <a:spcPct val="0"/>
              </a:spcBef>
            </a:pPr>
            <a:r>
              <a:rPr lang="en-US" sz="3500" spc="56">
                <a:solidFill>
                  <a:srgbClr val="000000"/>
                </a:solidFill>
                <a:latin typeface="DM Sans"/>
              </a:rPr>
              <a:t>Navigating through the cities of Gujarat efficiently is crucial for various transportation and logistical operations.</a:t>
            </a:r>
            <a:r>
              <a:rPr lang="en-US" sz="3500" spc="56" u="none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71900" y="3937218"/>
            <a:ext cx="8962168" cy="179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25"/>
              </a:lnSpc>
              <a:spcBef>
                <a:spcPct val="0"/>
              </a:spcBef>
            </a:pPr>
            <a:r>
              <a:rPr lang="en-US" sz="3500" spc="56">
                <a:solidFill>
                  <a:srgbClr val="000000"/>
                </a:solidFill>
                <a:latin typeface="DM Sans Medium"/>
              </a:rPr>
              <a:t>Optimizing travel routes can save time, resources, and reduce environmental impact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769903" y="6641004"/>
            <a:ext cx="9343129" cy="239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25"/>
              </a:lnSpc>
              <a:spcBef>
                <a:spcPct val="0"/>
              </a:spcBef>
            </a:pPr>
            <a:r>
              <a:rPr lang="en-US" sz="3500" spc="56">
                <a:solidFill>
                  <a:srgbClr val="000000"/>
                </a:solidFill>
                <a:latin typeface="DM Sans Medium"/>
              </a:rPr>
              <a:t>this project utilizes Dijkstra's algorithm, a widely-used method for finding the shortest path in a graph, to calculate the shortest distance between cities 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848571" y="8936334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472906" y="-2348142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3431074" y="8936334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692100" y="3483057"/>
            <a:ext cx="3032484" cy="6646539"/>
          </a:xfrm>
          <a:custGeom>
            <a:avLst/>
            <a:gdLst/>
            <a:ahLst/>
            <a:cxnLst/>
            <a:rect r="r" b="b" t="t" l="l"/>
            <a:pathLst>
              <a:path h="6646539" w="3032484">
                <a:moveTo>
                  <a:pt x="0" y="0"/>
                </a:moveTo>
                <a:lnTo>
                  <a:pt x="3032484" y="0"/>
                </a:lnTo>
                <a:lnTo>
                  <a:pt x="3032484" y="6646539"/>
                </a:lnTo>
                <a:lnTo>
                  <a:pt x="0" y="66465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07511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2" y="0"/>
                </a:lnTo>
                <a:lnTo>
                  <a:pt x="5956732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45961" y="250508"/>
            <a:ext cx="10694822" cy="1316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6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Dijkstra's algorithm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28150"/>
            <a:ext cx="11174465" cy="936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53"/>
              </a:lnSpc>
            </a:pPr>
            <a:r>
              <a:rPr lang="en-US" sz="2557" spc="153">
                <a:solidFill>
                  <a:srgbClr val="000000"/>
                </a:solidFill>
                <a:latin typeface="DM Sans"/>
              </a:rPr>
              <a:t>Explanation:</a:t>
            </a:r>
          </a:p>
          <a:p>
            <a:pPr marL="552233" indent="-276117" lvl="1">
              <a:lnSpc>
                <a:spcPts val="3453"/>
              </a:lnSpc>
              <a:buAutoNum type="arabicPeriod" startAt="1"/>
            </a:pPr>
            <a:r>
              <a:rPr lang="en-US" sz="2557" spc="153">
                <a:solidFill>
                  <a:srgbClr val="000000"/>
                </a:solidFill>
                <a:latin typeface="DM Sans"/>
              </a:rPr>
              <a:t>Initialization:</a:t>
            </a:r>
          </a:p>
          <a:p>
            <a:pPr marL="1104466" indent="-368155" lvl="2">
              <a:lnSpc>
                <a:spcPts val="3453"/>
              </a:lnSpc>
              <a:buFont typeface="Arial"/>
              <a:buChar char="⚬"/>
            </a:pPr>
            <a:r>
              <a:rPr lang="en-US" sz="2557" spc="153">
                <a:solidFill>
                  <a:srgbClr val="000000"/>
                </a:solidFill>
                <a:latin typeface="DM Sans"/>
              </a:rPr>
              <a:t>Start with a source node and initialize the distance to itself as 0, and all other nodes with infinity.</a:t>
            </a:r>
          </a:p>
          <a:p>
            <a:pPr marL="1104466" indent="-368155" lvl="2">
              <a:lnSpc>
                <a:spcPts val="3453"/>
              </a:lnSpc>
              <a:buFont typeface="Arial"/>
              <a:buChar char="⚬"/>
            </a:pPr>
            <a:r>
              <a:rPr lang="en-US" sz="2557" spc="153">
                <a:solidFill>
                  <a:srgbClr val="000000"/>
                </a:solidFill>
                <a:latin typeface="DM Sans"/>
              </a:rPr>
              <a:t>Maintain a priority queue to track the nodes with the smallest known distance.</a:t>
            </a:r>
          </a:p>
          <a:p>
            <a:pPr marL="552233" indent="-276117" lvl="1">
              <a:lnSpc>
                <a:spcPts val="3453"/>
              </a:lnSpc>
              <a:buAutoNum type="arabicPeriod" startAt="1"/>
            </a:pPr>
            <a:r>
              <a:rPr lang="en-US" sz="2557" spc="153">
                <a:solidFill>
                  <a:srgbClr val="000000"/>
                </a:solidFill>
                <a:latin typeface="DM Sans"/>
              </a:rPr>
              <a:t>Explore Neighbors:</a:t>
            </a:r>
          </a:p>
          <a:p>
            <a:pPr marL="1104466" indent="-368155" lvl="2">
              <a:lnSpc>
                <a:spcPts val="3453"/>
              </a:lnSpc>
              <a:buFont typeface="Arial"/>
              <a:buChar char="⚬"/>
            </a:pPr>
            <a:r>
              <a:rPr lang="en-US" sz="2557" spc="153">
                <a:solidFill>
                  <a:srgbClr val="000000"/>
                </a:solidFill>
                <a:latin typeface="DM Sans"/>
              </a:rPr>
              <a:t>Visit each neighbor of the current node.</a:t>
            </a:r>
          </a:p>
          <a:p>
            <a:pPr marL="1104466" indent="-368155" lvl="2">
              <a:lnSpc>
                <a:spcPts val="3453"/>
              </a:lnSpc>
              <a:buFont typeface="Arial"/>
              <a:buChar char="⚬"/>
            </a:pPr>
            <a:r>
              <a:rPr lang="en-US" sz="2557" spc="153">
                <a:solidFill>
                  <a:srgbClr val="000000"/>
                </a:solidFill>
                <a:latin typeface="DM Sans"/>
              </a:rPr>
              <a:t>Update the distance to each neighbor if a shorter path is found through the current node.</a:t>
            </a:r>
          </a:p>
          <a:p>
            <a:pPr marL="552233" indent="-276117" lvl="1">
              <a:lnSpc>
                <a:spcPts val="3453"/>
              </a:lnSpc>
              <a:buAutoNum type="arabicPeriod" startAt="1"/>
            </a:pPr>
            <a:r>
              <a:rPr lang="en-US" sz="2557" spc="153">
                <a:solidFill>
                  <a:srgbClr val="000000"/>
                </a:solidFill>
                <a:latin typeface="DM Sans"/>
              </a:rPr>
              <a:t>Shortest Path Selection:</a:t>
            </a:r>
          </a:p>
          <a:p>
            <a:pPr marL="1104466" indent="-368155" lvl="2">
              <a:lnSpc>
                <a:spcPts val="3453"/>
              </a:lnSpc>
              <a:buFont typeface="Arial"/>
              <a:buChar char="⚬"/>
            </a:pPr>
            <a:r>
              <a:rPr lang="en-US" sz="2557" spc="153">
                <a:solidFill>
                  <a:srgbClr val="000000"/>
                </a:solidFill>
                <a:latin typeface="DM Sans"/>
              </a:rPr>
              <a:t>Select the node with the smallest distance from the priority queue.</a:t>
            </a:r>
          </a:p>
          <a:p>
            <a:pPr marL="1104466" indent="-368155" lvl="2">
              <a:lnSpc>
                <a:spcPts val="3453"/>
              </a:lnSpc>
              <a:buFont typeface="Arial"/>
              <a:buChar char="⚬"/>
            </a:pPr>
            <a:r>
              <a:rPr lang="en-US" sz="2557" spc="153">
                <a:solidFill>
                  <a:srgbClr val="000000"/>
                </a:solidFill>
                <a:latin typeface="DM Sans"/>
              </a:rPr>
              <a:t>Mark it as visited and explore its neighbors.</a:t>
            </a:r>
          </a:p>
          <a:p>
            <a:pPr marL="552233" indent="-276117" lvl="1">
              <a:lnSpc>
                <a:spcPts val="3453"/>
              </a:lnSpc>
              <a:buAutoNum type="arabicPeriod" startAt="1"/>
            </a:pPr>
            <a:r>
              <a:rPr lang="en-US" sz="2557" spc="153">
                <a:solidFill>
                  <a:srgbClr val="000000"/>
                </a:solidFill>
                <a:latin typeface="DM Sans"/>
              </a:rPr>
              <a:t>Repeat Until Completion:</a:t>
            </a:r>
          </a:p>
          <a:p>
            <a:pPr marL="1104466" indent="-368155" lvl="2">
              <a:lnSpc>
                <a:spcPts val="3453"/>
              </a:lnSpc>
              <a:buFont typeface="Arial"/>
              <a:buChar char="⚬"/>
            </a:pPr>
            <a:r>
              <a:rPr lang="en-US" sz="2557" spc="153">
                <a:solidFill>
                  <a:srgbClr val="000000"/>
                </a:solidFill>
                <a:latin typeface="DM Sans"/>
              </a:rPr>
              <a:t>Continue this process until all nodes have been visited or the destination node is reached.</a:t>
            </a:r>
          </a:p>
          <a:p>
            <a:pPr>
              <a:lnSpc>
                <a:spcPts val="3453"/>
              </a:lnSpc>
            </a:pPr>
          </a:p>
          <a:p>
            <a:pPr>
              <a:lnSpc>
                <a:spcPts val="3453"/>
              </a:lnSpc>
            </a:pPr>
          </a:p>
          <a:p>
            <a:pPr>
              <a:lnSpc>
                <a:spcPts val="3453"/>
              </a:lnSpc>
            </a:pPr>
          </a:p>
          <a:p>
            <a:pPr>
              <a:lnSpc>
                <a:spcPts val="3453"/>
              </a:lnSpc>
            </a:pPr>
          </a:p>
          <a:p>
            <a:pPr marL="0" indent="0" lvl="0">
              <a:lnSpc>
                <a:spcPts val="345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363867"/>
            <a:ext cx="5038071" cy="4069986"/>
            <a:chOff x="0" y="0"/>
            <a:chExt cx="1048738" cy="8472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8738" cy="847219"/>
            </a:xfrm>
            <a:custGeom>
              <a:avLst/>
              <a:gdLst/>
              <a:ahLst/>
              <a:cxnLst/>
              <a:rect r="r" b="b" t="t" l="l"/>
              <a:pathLst>
                <a:path h="847219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794971"/>
                  </a:lnTo>
                  <a:cubicBezTo>
                    <a:pt x="1048738" y="823827"/>
                    <a:pt x="1025346" y="847219"/>
                    <a:pt x="996490" y="847219"/>
                  </a:cubicBezTo>
                  <a:lnTo>
                    <a:pt x="52247" y="847219"/>
                  </a:lnTo>
                  <a:cubicBezTo>
                    <a:pt x="38390" y="847219"/>
                    <a:pt x="25101" y="841714"/>
                    <a:pt x="15303" y="831916"/>
                  </a:cubicBezTo>
                  <a:cubicBezTo>
                    <a:pt x="5505" y="822118"/>
                    <a:pt x="0" y="808828"/>
                    <a:pt x="0" y="794971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48738" cy="885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3328597"/>
            <a:ext cx="5038071" cy="668736"/>
            <a:chOff x="0" y="0"/>
            <a:chExt cx="1048738" cy="1392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827993" y="1930563"/>
            <a:ext cx="3032484" cy="6646539"/>
          </a:xfrm>
          <a:custGeom>
            <a:avLst/>
            <a:gdLst/>
            <a:ahLst/>
            <a:cxnLst/>
            <a:rect r="r" b="b" t="t" l="l"/>
            <a:pathLst>
              <a:path h="6646539" w="3032484">
                <a:moveTo>
                  <a:pt x="0" y="0"/>
                </a:moveTo>
                <a:lnTo>
                  <a:pt x="3032484" y="0"/>
                </a:lnTo>
                <a:lnTo>
                  <a:pt x="3032484" y="6646539"/>
                </a:lnTo>
                <a:lnTo>
                  <a:pt x="0" y="66465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44716" y="3476785"/>
            <a:ext cx="3606039" cy="391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7"/>
              </a:lnSpc>
            </a:pPr>
            <a:r>
              <a:rPr lang="en-US" sz="2732">
                <a:solidFill>
                  <a:srgbClr val="000000"/>
                </a:solidFill>
                <a:latin typeface="DM Sans"/>
              </a:rPr>
              <a:t>MERITS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5712" y="4482588"/>
            <a:ext cx="4137951" cy="199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9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000000"/>
                </a:solidFill>
                <a:latin typeface="DM Sans"/>
              </a:rPr>
              <a:t>EFFICIENT ROUTING</a:t>
            </a:r>
          </a:p>
          <a:p>
            <a:pPr>
              <a:lnSpc>
                <a:spcPts val="2699"/>
              </a:lnSpc>
            </a:pPr>
          </a:p>
          <a:p>
            <a:pPr marL="431799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000000"/>
                </a:solidFill>
                <a:latin typeface="DM Sans"/>
              </a:rPr>
              <a:t>USER-FRIENDLY INTERFACE</a:t>
            </a:r>
          </a:p>
          <a:p>
            <a:pPr>
              <a:lnSpc>
                <a:spcPts val="2699"/>
              </a:lnSpc>
            </a:pPr>
          </a:p>
          <a:p>
            <a:pPr marL="431799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000000"/>
                </a:solidFill>
                <a:latin typeface="DM Sans"/>
              </a:rPr>
              <a:t>SCALABILITY</a:t>
            </a:r>
          </a:p>
          <a:p>
            <a:pPr>
              <a:lnSpc>
                <a:spcPts val="2699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9" id="19"/>
          <p:cNvGrpSpPr/>
          <p:nvPr/>
        </p:nvGrpSpPr>
        <p:grpSpPr>
          <a:xfrm rot="0">
            <a:off x="7083072" y="3381502"/>
            <a:ext cx="5038071" cy="4069986"/>
            <a:chOff x="0" y="0"/>
            <a:chExt cx="1048738" cy="84721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48738" cy="847219"/>
            </a:xfrm>
            <a:custGeom>
              <a:avLst/>
              <a:gdLst/>
              <a:ahLst/>
              <a:cxnLst/>
              <a:rect r="r" b="b" t="t" l="l"/>
              <a:pathLst>
                <a:path h="847219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794971"/>
                  </a:lnTo>
                  <a:cubicBezTo>
                    <a:pt x="1048738" y="823827"/>
                    <a:pt x="1025346" y="847219"/>
                    <a:pt x="996490" y="847219"/>
                  </a:cubicBezTo>
                  <a:lnTo>
                    <a:pt x="52247" y="847219"/>
                  </a:lnTo>
                  <a:cubicBezTo>
                    <a:pt x="38390" y="847219"/>
                    <a:pt x="25101" y="841714"/>
                    <a:pt x="15303" y="831916"/>
                  </a:cubicBezTo>
                  <a:cubicBezTo>
                    <a:pt x="5505" y="822118"/>
                    <a:pt x="0" y="808828"/>
                    <a:pt x="0" y="794971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048738" cy="885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083072" y="3346232"/>
            <a:ext cx="5038071" cy="668736"/>
            <a:chOff x="0" y="0"/>
            <a:chExt cx="1048738" cy="13920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7799088" y="3494419"/>
            <a:ext cx="3606039" cy="391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7"/>
              </a:lnSpc>
            </a:pPr>
            <a:r>
              <a:rPr lang="en-US" sz="2732">
                <a:solidFill>
                  <a:srgbClr val="000000"/>
                </a:solidFill>
                <a:latin typeface="DM Sans"/>
              </a:rPr>
              <a:t>DEMERITS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533132" y="4482588"/>
            <a:ext cx="4137951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99"/>
              </a:lnSpc>
            </a:pPr>
          </a:p>
          <a:p>
            <a:pPr marL="431799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000000"/>
                </a:solidFill>
                <a:latin typeface="DM Sans"/>
              </a:rPr>
              <a:t>DATA ACCURACY DEPENDENCY</a:t>
            </a:r>
          </a:p>
          <a:p>
            <a:pPr>
              <a:lnSpc>
                <a:spcPts val="2699"/>
              </a:lnSpc>
            </a:pPr>
          </a:p>
          <a:p>
            <a:pPr>
              <a:lnSpc>
                <a:spcPts val="2699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2492646" y="962025"/>
            <a:ext cx="8399768" cy="811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14"/>
              </a:lnSpc>
              <a:spcBef>
                <a:spcPct val="0"/>
              </a:spcBef>
            </a:pPr>
            <a:r>
              <a:rPr lang="en-US" sz="4899" spc="293">
                <a:solidFill>
                  <a:srgbClr val="000000"/>
                </a:solidFill>
                <a:latin typeface="DM Sans"/>
              </a:rPr>
              <a:t>MERITS AND DEMERITS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267741" y="-17145"/>
            <a:ext cx="9099215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30"/>
              </a:lnSpc>
            </a:pPr>
          </a:p>
          <a:p>
            <a:pPr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FUTURE SCOPE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63563" y="4135923"/>
            <a:ext cx="7707571" cy="2489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46" indent="-269873" lvl="1">
              <a:lnSpc>
                <a:spcPts val="50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Integration of Real-Time Data</a:t>
            </a:r>
          </a:p>
          <a:p>
            <a:pPr marL="539746" indent="-269873" lvl="1">
              <a:lnSpc>
                <a:spcPts val="50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Multi-Modal Routing Support</a:t>
            </a:r>
          </a:p>
          <a:p>
            <a:pPr marL="539746" indent="-269873" lvl="1">
              <a:lnSpc>
                <a:spcPts val="50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Mobile Application Development</a:t>
            </a:r>
          </a:p>
          <a:p>
            <a:pPr marL="539746" indent="-269873" lvl="1">
              <a:lnSpc>
                <a:spcPts val="50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Global Expansion and Localization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824729"/>
            <a:ext cx="10910396" cy="1754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DAGCOnZMql8</dc:identifier>
  <dcterms:modified xsi:type="dcterms:W3CDTF">2011-08-01T06:04:30Z</dcterms:modified>
  <cp:revision>1</cp:revision>
  <dc:title>Blue Doodle Project Presentation</dc:title>
</cp:coreProperties>
</file>