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5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98d680649_2_41:notes"/>
          <p:cNvSpPr txBox="1">
            <a:spLocks noGrp="1"/>
          </p:cNvSpPr>
          <p:nvPr>
            <p:ph type="body" idx="1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spcFirstLastPara="1" wrap="square" lIns="49900" tIns="49900" rIns="49900" bIns="49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c98d680649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98d680649_2_48:notes"/>
          <p:cNvSpPr txBox="1">
            <a:spLocks noGrp="1"/>
          </p:cNvSpPr>
          <p:nvPr>
            <p:ph type="body" idx="1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spcFirstLastPara="1" wrap="square" lIns="49900" tIns="49900" rIns="49900" bIns="49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c98d680649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98d680649_2_63:notes"/>
          <p:cNvSpPr txBox="1">
            <a:spLocks noGrp="1"/>
          </p:cNvSpPr>
          <p:nvPr>
            <p:ph type="body" idx="1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spcFirstLastPara="1" wrap="square" lIns="49900" tIns="49900" rIns="49900" bIns="49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c98d680649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98d680649_2_73:notes"/>
          <p:cNvSpPr txBox="1">
            <a:spLocks noGrp="1"/>
          </p:cNvSpPr>
          <p:nvPr>
            <p:ph type="body" idx="1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spcFirstLastPara="1" wrap="square" lIns="49900" tIns="49900" rIns="49900" bIns="49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c98d680649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98d680649_2_73:notes"/>
          <p:cNvSpPr txBox="1">
            <a:spLocks noGrp="1"/>
          </p:cNvSpPr>
          <p:nvPr>
            <p:ph type="body" idx="1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spcFirstLastPara="1" wrap="square" lIns="49900" tIns="49900" rIns="49900" bIns="49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c98d680649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98d680649_2_73:notes"/>
          <p:cNvSpPr txBox="1">
            <a:spLocks noGrp="1"/>
          </p:cNvSpPr>
          <p:nvPr>
            <p:ph type="body" idx="1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spcFirstLastPara="1" wrap="square" lIns="49900" tIns="49900" rIns="49900" bIns="49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c98d680649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959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98d680649_2_118:notes"/>
          <p:cNvSpPr txBox="1">
            <a:spLocks noGrp="1"/>
          </p:cNvSpPr>
          <p:nvPr>
            <p:ph type="body" idx="1"/>
          </p:nvPr>
        </p:nvSpPr>
        <p:spPr>
          <a:xfrm>
            <a:off x="685793" y="4343393"/>
            <a:ext cx="5486396" cy="4114787"/>
          </a:xfrm>
          <a:prstGeom prst="rect">
            <a:avLst/>
          </a:prstGeom>
        </p:spPr>
        <p:txBody>
          <a:bodyPr spcFirstLastPara="1" wrap="square" lIns="49900" tIns="49900" rIns="49900" bIns="49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c98d680649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95296" y="726115"/>
            <a:ext cx="3755005" cy="44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3000" b="0" i="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95296" y="726115"/>
            <a:ext cx="3755005" cy="44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3000" b="0" i="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805308" y="1707946"/>
            <a:ext cx="3762302" cy="149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37654" cy="5137158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8545"/>
            <a:ext cx="9132725" cy="31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>
            <a:off x="6799930" y="3104477"/>
            <a:ext cx="2338034" cy="2032983"/>
          </a:xfrm>
          <a:custGeom>
            <a:avLst/>
            <a:gdLst/>
            <a:ahLst/>
            <a:cxnLst/>
            <a:rect l="l" t="t" r="r" b="b"/>
            <a:pathLst>
              <a:path w="4679315" h="4070984" extrusionOk="0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noFill/>
          <a:ln w="24975" cap="flat" cmpd="sng">
            <a:solidFill>
              <a:srgbClr val="33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72" name="Google Shape;72;p16"/>
          <p:cNvSpPr/>
          <p:nvPr/>
        </p:nvSpPr>
        <p:spPr>
          <a:xfrm>
            <a:off x="0" y="274089"/>
            <a:ext cx="9137654" cy="23783"/>
          </a:xfrm>
          <a:custGeom>
            <a:avLst/>
            <a:gdLst/>
            <a:ahLst/>
            <a:cxnLst/>
            <a:rect l="l" t="t" r="r" b="b"/>
            <a:pathLst>
              <a:path w="18288000" h="47625" extrusionOk="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73" name="Google Shape;73;p16"/>
          <p:cNvSpPr/>
          <p:nvPr/>
        </p:nvSpPr>
        <p:spPr>
          <a:xfrm>
            <a:off x="0" y="4870711"/>
            <a:ext cx="9137654" cy="23783"/>
          </a:xfrm>
          <a:custGeom>
            <a:avLst/>
            <a:gdLst/>
            <a:ahLst/>
            <a:cxnLst/>
            <a:rect l="l" t="t" r="r" b="b"/>
            <a:pathLst>
              <a:path w="18288000" h="47625" extrusionOk="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141" y="812299"/>
            <a:ext cx="898203" cy="15847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3000" b="0" i="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95296" y="726115"/>
            <a:ext cx="3755005" cy="44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3000" b="0" i="0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37654" cy="5137158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95296" y="726115"/>
            <a:ext cx="3755005" cy="44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3000" b="0" i="0" u="none" strike="noStrike" cap="none">
                <a:solidFill>
                  <a:srgbClr val="332C2C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805308" y="1707946"/>
            <a:ext cx="3762302" cy="149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pngall.com/meeting-png/download/24606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www.brsoftech.com/blog/emerging-technologies-in-which-ar-platforms-wor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www.timesofisrael.com/all-in-one-chips-seen-boosting-computer-power-for-artificial-intelligence-need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796300" y="2173750"/>
            <a:ext cx="5352600" cy="10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50" rIns="0" bIns="0" anchor="t" anchorCtr="0">
            <a:noAutofit/>
          </a:bodyPr>
          <a:lstStyle/>
          <a:p>
            <a:pPr marL="0" marR="0" lvl="0" indent="0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dirty="0">
                <a:latin typeface="Calibri"/>
                <a:ea typeface="Calibri"/>
                <a:cs typeface="Calibri"/>
                <a:sym typeface="Calibri"/>
              </a:rPr>
              <a:t>DATA INSIGHTS</a:t>
            </a:r>
            <a:br>
              <a:rPr lang="en-GB" sz="4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EMPOWERING SUCCESS WITH  DATA-DRIVEN SOLUTIONS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0" y="6"/>
            <a:ext cx="9144000" cy="1275398"/>
          </a:xfrm>
          <a:custGeom>
            <a:avLst/>
            <a:gdLst/>
            <a:ahLst/>
            <a:cxnLst/>
            <a:rect l="l" t="t" r="r" b="b"/>
            <a:pathLst>
              <a:path w="18288000" h="2550795" extrusionOk="0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97" name="Google Shape;97;p19"/>
          <p:cNvSpPr/>
          <p:nvPr/>
        </p:nvSpPr>
        <p:spPr>
          <a:xfrm>
            <a:off x="0" y="3941437"/>
            <a:ext cx="9144000" cy="1197292"/>
          </a:xfrm>
          <a:custGeom>
            <a:avLst/>
            <a:gdLst/>
            <a:ahLst/>
            <a:cxnLst/>
            <a:rect l="l" t="t" r="r" b="b"/>
            <a:pathLst>
              <a:path w="18288000" h="2394584" extrusionOk="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98" name="Google Shape;98;p19"/>
          <p:cNvSpPr txBox="1"/>
          <p:nvPr/>
        </p:nvSpPr>
        <p:spPr>
          <a:xfrm>
            <a:off x="1126050" y="2806275"/>
            <a:ext cx="57024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2C2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050500" y="7641375"/>
            <a:ext cx="10039500" cy="24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157702" y="3283575"/>
            <a:ext cx="45771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2C2C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VIRAM J SHAH </a:t>
            </a:r>
            <a:endParaRPr sz="1600" dirty="0">
              <a:solidFill>
                <a:srgbClr val="332C2C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2C2C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22002170110172</a:t>
            </a:r>
            <a:endParaRPr sz="1600" dirty="0">
              <a:solidFill>
                <a:srgbClr val="332C2C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2C2C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ROLL NO 99</a:t>
            </a:r>
            <a:endParaRPr sz="1600" dirty="0">
              <a:solidFill>
                <a:srgbClr val="332C2C"/>
              </a:solidFill>
              <a:latin typeface="Calibri" panose="020F0502020204030204" pitchFamily="34" charset="0"/>
              <a:ea typeface="Verdana"/>
              <a:cs typeface="Calibri" panose="020F0502020204030204" pitchFamily="34" charset="0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332C2C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BATCH A3</a:t>
            </a:r>
          </a:p>
        </p:txBody>
      </p:sp>
      <p:cxnSp>
        <p:nvCxnSpPr>
          <p:cNvPr id="101" name="Google Shape;101;p19"/>
          <p:cNvCxnSpPr/>
          <p:nvPr/>
        </p:nvCxnSpPr>
        <p:spPr>
          <a:xfrm>
            <a:off x="1835750" y="3252975"/>
            <a:ext cx="52749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l="25788" t="16834" b="13860"/>
          <a:stretch/>
        </p:blipFill>
        <p:spPr>
          <a:xfrm>
            <a:off x="6930800" y="0"/>
            <a:ext cx="2213200" cy="449150"/>
          </a:xfrm>
          <a:prstGeom prst="rect">
            <a:avLst/>
          </a:prstGeom>
          <a:noFill/>
          <a:ln>
            <a:noFill/>
            <a:prstDash val="sysDot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273766"/>
            <a:ext cx="9137654" cy="23783"/>
          </a:xfrm>
          <a:custGeom>
            <a:avLst/>
            <a:gdLst/>
            <a:ahLst/>
            <a:cxnLst/>
            <a:rect l="l" t="t" r="r" b="b"/>
            <a:pathLst>
              <a:path w="18288000" h="47625" extrusionOk="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08" name="Google Shape;108;p20"/>
          <p:cNvSpPr/>
          <p:nvPr/>
        </p:nvSpPr>
        <p:spPr>
          <a:xfrm>
            <a:off x="0" y="4871440"/>
            <a:ext cx="9137654" cy="23783"/>
          </a:xfrm>
          <a:custGeom>
            <a:avLst/>
            <a:gdLst/>
            <a:ahLst/>
            <a:cxnLst/>
            <a:rect l="l" t="t" r="r" b="b"/>
            <a:pathLst>
              <a:path w="18288000" h="47625" extrusionOk="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09" name="Google Shape;109;p20"/>
          <p:cNvSpPr txBox="1"/>
          <p:nvPr/>
        </p:nvSpPr>
        <p:spPr>
          <a:xfrm>
            <a:off x="805814" y="1707382"/>
            <a:ext cx="28086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0" marR="0" lvl="0" indent="0" algn="l" rtl="0">
              <a:lnSpc>
                <a:spcPct val="11856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805814" y="2130722"/>
            <a:ext cx="17934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732638" y="2136100"/>
            <a:ext cx="7047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05814" y="544712"/>
            <a:ext cx="3755100" cy="92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</a:t>
            </a:r>
            <a:br>
              <a:rPr lang="en-US" sz="2000" dirty="0">
                <a:solidFill>
                  <a:schemeClr val="dk1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solidFill>
                  <a:schemeClr val="dk1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INSIGHTS</a:t>
            </a:r>
            <a:br>
              <a:rPr lang="en-US" sz="2000" dirty="0">
                <a:solidFill>
                  <a:schemeClr val="dk1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sz="2000" dirty="0">
              <a:solidFill>
                <a:schemeClr val="dk1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43450" y="1679125"/>
            <a:ext cx="4470000" cy="188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Data Insights is a comprehensive project aimed at analyzing and understanding the factors that contribute to school dropout rates.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C2C"/>
              </a:buClr>
              <a:buSzPts val="1200"/>
              <a:buFont typeface="Roboto"/>
              <a:buChar char="●"/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The project leverages data to uncover trends, patterns, and actionable insights that can inform strategies to reduce dropout rates in educational institutions.</a:t>
            </a:r>
            <a:endParaRPr dirty="0">
              <a:solidFill>
                <a:srgbClr val="332C2C"/>
              </a:solidFill>
              <a:highlight>
                <a:srgbClr val="F5F2EE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2C2C"/>
              </a:solidFill>
              <a:highlight>
                <a:srgbClr val="F5F2E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3"/>
            <a:ext cx="56474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6E774-6688-A591-405B-8340D4F84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94338" y="1426294"/>
            <a:ext cx="2926086" cy="1950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1"/>
          <p:cNvGrpSpPr/>
          <p:nvPr/>
        </p:nvGrpSpPr>
        <p:grpSpPr>
          <a:xfrm>
            <a:off x="0" y="1949"/>
            <a:ext cx="9137654" cy="5135297"/>
            <a:chOff x="0" y="3902"/>
            <a:chExt cx="18288000" cy="10283274"/>
          </a:xfrm>
        </p:grpSpPr>
        <p:sp>
          <p:nvSpPr>
            <p:cNvPr id="121" name="Google Shape;121;p21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 extrusionOk="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 cap="flat" cmpd="sng">
              <a:solidFill>
                <a:srgbClr val="332C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pic>
          <p:nvPicPr>
            <p:cNvPr id="122" name="Google Shape;122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3902"/>
              <a:ext cx="7993176" cy="10277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1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 extrusionOk="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 extrusionOk="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4795055" y="347454"/>
            <a:ext cx="3737700" cy="46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Why Data Insights </a:t>
            </a:r>
            <a:r>
              <a:rPr lang="en-GB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 dirty="0">
              <a:solidFill>
                <a:srgbClr val="332C2C"/>
              </a:solidFill>
              <a:highlight>
                <a:srgbClr val="F5F2E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324525" y="1431300"/>
            <a:ext cx="4592400" cy="31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Impact on Students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Understanding the reasons for dropping out helps in addressing their specific needs.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Impact on Society</a:t>
            </a: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High dropout rates can affect literacy, employment, and social equity in the long term.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Policy Making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Provides data to support policies that aim to enhance student retention and success in education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32C2C"/>
              </a:solidFill>
              <a:highlight>
                <a:srgbClr val="F5F2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9252" y="1953"/>
            <a:ext cx="564740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F6578-BDFB-466B-BA30-8767FA390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13" y="1"/>
            <a:ext cx="4463740" cy="5143500"/>
          </a:xfrm>
          <a:prstGeom prst="rect">
            <a:avLst/>
          </a:prstGeom>
        </p:spPr>
      </p:pic>
      <p:grpSp>
        <p:nvGrpSpPr>
          <p:cNvPr id="131" name="Google Shape;131;p22"/>
          <p:cNvGrpSpPr/>
          <p:nvPr/>
        </p:nvGrpSpPr>
        <p:grpSpPr>
          <a:xfrm>
            <a:off x="0" y="274084"/>
            <a:ext cx="9137654" cy="4863162"/>
            <a:chOff x="0" y="548843"/>
            <a:chExt cx="18288000" cy="9738333"/>
          </a:xfrm>
        </p:grpSpPr>
        <p:sp>
          <p:nvSpPr>
            <p:cNvPr id="132" name="Google Shape;132;p22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 extrusionOk="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 cap="flat" cmpd="sng">
              <a:solidFill>
                <a:srgbClr val="332C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 extrusionOk="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 extrusionOk="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804914" y="531965"/>
            <a:ext cx="3768000" cy="39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TECHNOLOGY USED</a:t>
            </a:r>
            <a:endParaRPr sz="2500" dirty="0">
              <a:solidFill>
                <a:srgbClr val="332C2C"/>
              </a:solidFill>
              <a:highlight>
                <a:srgbClr val="F5F2E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572000" y="1547175"/>
            <a:ext cx="4306725" cy="3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FRONTEND</a:t>
            </a:r>
          </a:p>
          <a:p>
            <a:pPr lvl="0" rtl="0">
              <a:spcAft>
                <a:spcPts val="0"/>
              </a:spcAft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       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eact js: </a:t>
            </a:r>
            <a:r>
              <a:rPr lang="en-US" sz="1200" dirty="0"/>
              <a:t>For building dynamic user interfaces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rtl="0">
              <a:spcAft>
                <a:spcPts val="0"/>
              </a:spcAft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       Tailwind CSS: </a:t>
            </a:r>
            <a:r>
              <a:rPr lang="en-US" sz="1200" dirty="0"/>
              <a:t>Utility-first CSS framework for styling</a:t>
            </a: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IN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IN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BACKEND</a:t>
            </a:r>
          </a:p>
          <a:p>
            <a:pPr lvl="1"/>
            <a:r>
              <a:rPr lang="en-IN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       Django: High-level</a:t>
            </a:r>
            <a:r>
              <a:rPr lang="en-IN" sz="1200" dirty="0"/>
              <a:t> Python web framework</a:t>
            </a:r>
            <a:endParaRPr lang="en-IN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lvl="1"/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4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DATABASE</a:t>
            </a: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lvl="0" rtl="0">
              <a:spcAft>
                <a:spcPts val="0"/>
              </a:spcAft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        dB SQLite : </a:t>
            </a:r>
            <a:r>
              <a:rPr lang="en-US" sz="1200" dirty="0"/>
              <a:t>Lightweight database for fast  development</a:t>
            </a: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lvl="0" rtl="0">
              <a:spcAft>
                <a:spcPts val="0"/>
              </a:spcAft>
            </a:pPr>
            <a:endParaRPr lang="en-US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lvl="0" rtl="0">
              <a:spcAft>
                <a:spcPts val="0"/>
              </a:spcAft>
            </a:pP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73027" y="1953"/>
            <a:ext cx="564740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2"/>
          <p:cNvGrpSpPr/>
          <p:nvPr/>
        </p:nvGrpSpPr>
        <p:grpSpPr>
          <a:xfrm>
            <a:off x="-113" y="0"/>
            <a:ext cx="9137767" cy="5137246"/>
            <a:chOff x="-226" y="-1"/>
            <a:chExt cx="18288226" cy="10287177"/>
          </a:xfrm>
        </p:grpSpPr>
        <p:sp>
          <p:nvSpPr>
            <p:cNvPr id="132" name="Google Shape;132;p22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 extrusionOk="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noFill/>
            <a:ln w="25000" cap="flat" cmpd="sng">
              <a:solidFill>
                <a:srgbClr val="332C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pic>
          <p:nvPicPr>
            <p:cNvPr id="133" name="Google Shape;133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26" y="-1"/>
              <a:ext cx="7993175" cy="102813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2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 extrusionOk="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 extrusionOk="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804914" y="531965"/>
            <a:ext cx="3768000" cy="77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FEATURES OF </a:t>
            </a:r>
            <a:br>
              <a:rPr lang="en-GB" sz="25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25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DATA INSIGHTS</a:t>
            </a:r>
            <a:endParaRPr sz="2500" dirty="0">
              <a:solidFill>
                <a:srgbClr val="332C2C"/>
              </a:solidFill>
              <a:highlight>
                <a:srgbClr val="F5F2E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572000" y="1547175"/>
            <a:ext cx="4306725" cy="3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Visualization of Active Students</a:t>
            </a:r>
          </a:p>
          <a:p>
            <a:pPr lvl="0" algn="l" rtl="0">
              <a:spcAft>
                <a:spcPts val="0"/>
              </a:spcAft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 students based on State, District, and Taluka.</a:t>
            </a: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IN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IN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Visualization of Dropout Students</a:t>
            </a:r>
          </a:p>
          <a:p>
            <a:pPr lvl="7"/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Analyze dropout students by Caste, Reasons for Dropout, Standard, and Gender.</a:t>
            </a:r>
          </a:p>
          <a:p>
            <a:pPr lvl="7"/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Include a </a:t>
            </a: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State map </a:t>
            </a: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visualization for Gujarat</a:t>
            </a:r>
          </a:p>
          <a:p>
            <a:pPr lvl="7"/>
            <a:endParaRPr lang="en-US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4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Remedial Measures</a:t>
            </a: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lvl="0" algn="l" rtl="0">
              <a:spcAft>
                <a:spcPts val="0"/>
              </a:spcAft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Suggestions tailored to each reason for Dropout.</a:t>
            </a:r>
          </a:p>
          <a:p>
            <a:pPr lvl="0" algn="l" rtl="0">
              <a:spcAft>
                <a:spcPts val="0"/>
              </a:spcAft>
            </a:pPr>
            <a:endParaRPr lang="en-US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Scholarship Information</a:t>
            </a: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lvl="0" algn="l" rtl="0">
              <a:spcAft>
                <a:spcPts val="0"/>
              </a:spcAft>
            </a:pPr>
            <a:r>
              <a:rPr lang="en-US" sz="1200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Offer comprehens1ive details regarding available scholarships.</a:t>
            </a: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200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3027" y="1953"/>
            <a:ext cx="564740" cy="59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90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4A3D4-0CB4-4D6E-621E-69EF6153F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55253" y="0"/>
            <a:ext cx="4788747" cy="5143500"/>
          </a:xfrm>
          <a:prstGeom prst="rect">
            <a:avLst/>
          </a:prstGeom>
        </p:spPr>
      </p:pic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265275" y="471005"/>
            <a:ext cx="3768000" cy="39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332C2C"/>
                </a:solidFill>
                <a:highlight>
                  <a:srgbClr val="F5F2EE"/>
                </a:highlight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2500" dirty="0">
              <a:solidFill>
                <a:srgbClr val="332C2C"/>
              </a:solidFill>
              <a:highlight>
                <a:srgbClr val="F5F2EE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11346" y="1486853"/>
            <a:ext cx="4306725" cy="3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YEARLY ANALYSIS</a:t>
            </a:r>
          </a:p>
          <a:p>
            <a:pPr lvl="0" algn="l" rtl="0">
              <a:spcAft>
                <a:spcPts val="0"/>
              </a:spcAft>
            </a:pPr>
            <a:endParaRPr lang="en-IN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IN" sz="1200" b="1" dirty="0">
                <a:solidFill>
                  <a:srgbClr val="332C2C"/>
                </a:solidFill>
                <a:highlight>
                  <a:srgbClr val="F5F2EE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Verdana"/>
              </a:rPr>
              <a:t>INTRODUCING MACHINE LEARNING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IN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Connecting Dropout Students to NGOs/Counselors</a:t>
            </a:r>
            <a:endParaRPr lang="en-IN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lvl="7"/>
            <a:endParaRPr lang="en-US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lvl="0" algn="l" rtl="0">
              <a:spcAft>
                <a:spcPts val="0"/>
              </a:spcAft>
            </a:pPr>
            <a:endParaRPr lang="en-US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  <a:p>
            <a:pPr marL="285750" lvl="0" indent="-285750" algn="l" rtl="0"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200" b="1" dirty="0">
              <a:solidFill>
                <a:srgbClr val="332C2C"/>
              </a:solidFill>
              <a:highlight>
                <a:srgbClr val="F5F2EE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Verdan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4" y="0"/>
            <a:ext cx="564740" cy="59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16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7665120" y="3959781"/>
            <a:ext cx="1472812" cy="1177424"/>
          </a:xfrm>
          <a:custGeom>
            <a:avLst/>
            <a:gdLst/>
            <a:ahLst/>
            <a:cxnLst/>
            <a:rect l="l" t="t" r="r" b="b"/>
            <a:pathLst>
              <a:path w="2947669" h="2357754" extrusionOk="0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noFill/>
          <a:ln w="25000" cap="flat" cmpd="sng">
            <a:solidFill>
              <a:srgbClr val="33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grpSp>
        <p:nvGrpSpPr>
          <p:cNvPr id="143" name="Google Shape;143;p23"/>
          <p:cNvGrpSpPr/>
          <p:nvPr/>
        </p:nvGrpSpPr>
        <p:grpSpPr>
          <a:xfrm>
            <a:off x="0" y="0"/>
            <a:ext cx="9137654" cy="1155861"/>
            <a:chOff x="0" y="0"/>
            <a:chExt cx="18288000" cy="2314575"/>
          </a:xfrm>
        </p:grpSpPr>
        <p:sp>
          <p:nvSpPr>
            <p:cNvPr id="144" name="Google Shape;144;p23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 extrusionOk="0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noFill/>
            <a:ln w="25000" cap="flat" cmpd="sng">
              <a:solidFill>
                <a:srgbClr val="332C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 extrusionOk="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146" name="Google Shape;146;p23"/>
          <p:cNvSpPr/>
          <p:nvPr/>
        </p:nvSpPr>
        <p:spPr>
          <a:xfrm>
            <a:off x="0" y="4871243"/>
            <a:ext cx="9137654" cy="23783"/>
          </a:xfrm>
          <a:custGeom>
            <a:avLst/>
            <a:gdLst/>
            <a:ahLst/>
            <a:cxnLst/>
            <a:rect l="l" t="t" r="r" b="b"/>
            <a:pathLst>
              <a:path w="18288000" h="47625" extrusionOk="0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809025" y="2273250"/>
            <a:ext cx="4156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dirty="0"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GB" sz="4900" dirty="0"/>
              <a:t> you !!</a:t>
            </a:r>
            <a:endParaRPr sz="4900" dirty="0"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3"/>
            <a:ext cx="564740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247</Words>
  <Application>Microsoft Office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Wingdings</vt:lpstr>
      <vt:lpstr>Roboto</vt:lpstr>
      <vt:lpstr>Verdana</vt:lpstr>
      <vt:lpstr>Cambria</vt:lpstr>
      <vt:lpstr>Arial</vt:lpstr>
      <vt:lpstr>Calibri</vt:lpstr>
      <vt:lpstr>Simple Light</vt:lpstr>
      <vt:lpstr>Office Theme</vt:lpstr>
      <vt:lpstr>DATA INSIGHTS EMPOWERING SUCCESS WITH  DATA-DRIVEN SOLUTIONS</vt:lpstr>
      <vt:lpstr>INTRODUCTION TO DATA INSIGHTS </vt:lpstr>
      <vt:lpstr>Why Data Insights ?</vt:lpstr>
      <vt:lpstr>TECHNOLOGY USED</vt:lpstr>
      <vt:lpstr>FEATURES OF  DATA INSIGHTS</vt:lpstr>
      <vt:lpstr>FUTURE SCOPE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 VIRAM</dc:creator>
  <cp:lastModifiedBy>SHAH VIRAM</cp:lastModifiedBy>
  <cp:revision>7</cp:revision>
  <dcterms:modified xsi:type="dcterms:W3CDTF">2024-09-27T09:50:48Z</dcterms:modified>
</cp:coreProperties>
</file>