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Economica"/>
      <p:regular r:id="rId19"/>
      <p:bold r:id="rId20"/>
      <p:italic r:id="rId21"/>
      <p:boldItalic r:id="rId22"/>
    </p:embeddedFont>
    <p:embeddedFont>
      <p:font typeface="Open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C5D2AF-16DD-4B38-A64B-38477C011F88}">
  <a:tblStyle styleId="{79C5D2AF-16DD-4B38-A64B-38477C011F8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Economica-bold.fntdata"/><Relationship Id="rId22" Type="http://schemas.openxmlformats.org/officeDocument/2006/relationships/font" Target="fonts/Economica-boldItalic.fntdata"/><Relationship Id="rId21" Type="http://schemas.openxmlformats.org/officeDocument/2006/relationships/font" Target="fonts/Economica-italic.fntdata"/><Relationship Id="rId24" Type="http://schemas.openxmlformats.org/officeDocument/2006/relationships/font" Target="fonts/OpenSans-bold.fntdata"/><Relationship Id="rId23" Type="http://schemas.openxmlformats.org/officeDocument/2006/relationships/font" Target="fonts/OpenSans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OpenSans-boldItalic.fntdata"/><Relationship Id="rId25" Type="http://schemas.openxmlformats.org/officeDocument/2006/relationships/font" Target="fonts/Open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Economica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a267fb265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a267fb265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a267fb265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a267fb265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a267fb265e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a267fb265e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267fb265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a267fb265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a267fb265e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a267fb265e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a267fb265e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a267fb265e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a267fb265e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a267fb265e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a267fb265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a267fb265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a267fb265e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a267fb265e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a267fb265e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a267fb265e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a267fb265e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a267fb265e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7" name="Google Shape;17;p3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6" name="Google Shape;36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500"/>
              <a:t>Netflix</a:t>
            </a:r>
            <a:endParaRPr sz="6500"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Viramya Shah</a:t>
            </a:r>
            <a:endParaRPr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and Metrics</a:t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Used 3-fold cross validation along with GridSearch for fine-tuning hyperparameters for following models: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Random Forest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K Nearest Neighbor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Multi Layer Perceptron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Extra Tree Classifier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All the models are based in sklearn.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File to check: final_result.csv</a:t>
            </a:r>
            <a:endParaRPr sz="1000">
              <a:solidFill>
                <a:srgbClr val="000000"/>
              </a:solidFill>
            </a:endParaRPr>
          </a:p>
        </p:txBody>
      </p:sp>
      <p:sp>
        <p:nvSpPr>
          <p:cNvPr id="125" name="Google Shape;125;p22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Used following metrics to compare the 20-d label vector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Euclidean</a:t>
            </a:r>
            <a:r>
              <a:rPr lang="en">
                <a:solidFill>
                  <a:srgbClr val="000000"/>
                </a:solidFill>
              </a:rPr>
              <a:t> Distance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>
                <a:solidFill>
                  <a:srgbClr val="000000"/>
                </a:solidFill>
              </a:rPr>
              <a:t>Idea is to check how far the prediction and truth vectors are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Manhattan Distance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>
                <a:solidFill>
                  <a:srgbClr val="000000"/>
                </a:solidFill>
              </a:rPr>
              <a:t>Same idea as Euclidean distance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AutoNum type="arabicPeriod"/>
            </a:pPr>
            <a:r>
              <a:rPr lang="en">
                <a:solidFill>
                  <a:srgbClr val="000000"/>
                </a:solidFill>
              </a:rPr>
              <a:t>Intersection Score</a:t>
            </a:r>
            <a:endParaRPr>
              <a:solidFill>
                <a:srgbClr val="000000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AutoNum type="alphaLcPeriod"/>
            </a:pPr>
            <a:r>
              <a:rPr lang="en">
                <a:solidFill>
                  <a:srgbClr val="000000"/>
                </a:solidFill>
              </a:rPr>
              <a:t>The idea is to check how many correct genre predictions are done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infer?</a:t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225225"/>
            <a:ext cx="8520600" cy="7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Sample: L2 for 2 genre means total </a:t>
            </a:r>
            <a:r>
              <a:rPr lang="en" sz="1300">
                <a:solidFill>
                  <a:srgbClr val="000000"/>
                </a:solidFill>
              </a:rPr>
              <a:t>euclidean</a:t>
            </a:r>
            <a:r>
              <a:rPr lang="en" sz="1300">
                <a:solidFill>
                  <a:srgbClr val="000000"/>
                </a:solidFill>
              </a:rPr>
              <a:t> distance for only 2-genre test labels. Similarly, IoU for 1 genre means total intersection only for test labels with 1 genre.</a:t>
            </a:r>
            <a:endParaRPr sz="1300"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File: final_result.csv</a:t>
            </a:r>
            <a:endParaRPr sz="1000">
              <a:solidFill>
                <a:srgbClr val="000000"/>
              </a:solidFill>
            </a:endParaRPr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229350"/>
            <a:ext cx="9144000" cy="291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743350" y="21772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/>
              <a:t>Looking forward to talking with you tomorrow</a:t>
            </a:r>
            <a:endParaRPr sz="19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idx="4294967295" type="body"/>
          </p:nvPr>
        </p:nvSpPr>
        <p:spPr>
          <a:xfrm>
            <a:off x="1572600" y="3016625"/>
            <a:ext cx="59988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Build ontology diagram for the given Netflix dataset</a:t>
            </a:r>
            <a:endParaRPr/>
          </a:p>
        </p:txBody>
      </p:sp>
      <p:sp>
        <p:nvSpPr>
          <p:cNvPr id="69" name="Google Shape;69;p14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Ontology Diagram</a:t>
            </a: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5600" y="136550"/>
            <a:ext cx="5218400" cy="48097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225225"/>
            <a:ext cx="36138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dataset is broken down into semantic-based classes.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For example, </a:t>
            </a:r>
            <a:endParaRPr/>
          </a:p>
          <a:p>
            <a:pPr indent="-342900" lvl="0" marL="457200" rtl="0" algn="l">
              <a:spcBef>
                <a:spcPts val="1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Director and Cast were clubbed under Person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Country_name and release_year came under Production and so 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idx="4294967295" type="body"/>
          </p:nvPr>
        </p:nvSpPr>
        <p:spPr>
          <a:xfrm>
            <a:off x="311700" y="2880225"/>
            <a:ext cx="8520600" cy="60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Cluster movies together and use those labels to make a classification model</a:t>
            </a:r>
            <a:endParaRPr/>
          </a:p>
          <a:p>
            <a:pPr indent="0" lvl="0" marL="0" rtl="0" algn="ctr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I am using cluster labels along with other features to predict the genre</a:t>
            </a:r>
            <a:endParaRPr/>
          </a:p>
        </p:txBody>
      </p:sp>
      <p:sp>
        <p:nvSpPr>
          <p:cNvPr id="82" name="Google Shape;82;p16"/>
          <p:cNvSpPr txBox="1"/>
          <p:nvPr>
            <p:ph type="title"/>
          </p:nvPr>
        </p:nvSpPr>
        <p:spPr>
          <a:xfrm>
            <a:off x="773700" y="1580675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Assignment 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152475"/>
            <a:ext cx="3367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Data Cleaning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Formatting and text embedding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Clustering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Re-formatting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AutoNum type="arabicPeriod"/>
            </a:pPr>
            <a:r>
              <a:rPr lang="en">
                <a:solidFill>
                  <a:srgbClr val="000000"/>
                </a:solidFill>
              </a:rPr>
              <a:t>Classification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8" name="Google Shape;88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</a:t>
            </a:r>
            <a:endParaRPr/>
          </a:p>
        </p:txBody>
      </p:sp>
      <p:pic>
        <p:nvPicPr>
          <p:cNvPr id="89" name="Google Shape;8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200" y="1376600"/>
            <a:ext cx="5342600" cy="29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Cleaning and Formatting</a:t>
            </a:r>
            <a:endParaRPr/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11700" y="3307625"/>
            <a:ext cx="8520600" cy="183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Cleaning: Removing non-ascii character, space trimming, and imputing NaNs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Reformating: Structuring the column values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Rating: Categorical encoding</a:t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File: clean_data.csv</a:t>
            </a:r>
            <a:endParaRPr>
              <a:solidFill>
                <a:srgbClr val="000000"/>
              </a:solidFill>
            </a:endParaRPr>
          </a:p>
        </p:txBody>
      </p:sp>
      <p:graphicFrame>
        <p:nvGraphicFramePr>
          <p:cNvPr id="96" name="Google Shape;96;p18"/>
          <p:cNvGraphicFramePr/>
          <p:nvPr/>
        </p:nvGraphicFramePr>
        <p:xfrm>
          <a:off x="952500" y="12512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{79C5D2AF-16DD-4B38-A64B-38477C011F88}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Cleaning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Reformating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Encoding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Date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Director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Rating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Country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Cast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Release Year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Duration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Embedding</a:t>
            </a:r>
            <a:endParaRPr/>
          </a:p>
        </p:txBody>
      </p:sp>
      <p:sp>
        <p:nvSpPr>
          <p:cNvPr id="102" name="Google Shape;102;p19"/>
          <p:cNvSpPr txBox="1"/>
          <p:nvPr>
            <p:ph idx="1" type="body"/>
          </p:nvPr>
        </p:nvSpPr>
        <p:spPr>
          <a:xfrm>
            <a:off x="311700" y="1152475"/>
            <a:ext cx="392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Used Flair package to get state-of-the-art embeddings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Stacked the following embeddings using RNN together to form a 128-d vector 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Glove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News-forward (flair-specific)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News-backward (flair-specific)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The models are trained with 1B word corpus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00000"/>
                </a:solidFill>
              </a:rPr>
              <a:t>Files to check: </a:t>
            </a:r>
            <a:r>
              <a:rPr lang="en" sz="1000">
                <a:solidFill>
                  <a:srgbClr val="000000"/>
                </a:solidFill>
              </a:rPr>
              <a:t>e</a:t>
            </a:r>
            <a:r>
              <a:rPr lang="en" sz="1000">
                <a:solidFill>
                  <a:srgbClr val="000000"/>
                </a:solidFill>
              </a:rPr>
              <a:t>mbedding.tsv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03" name="Google Shape;103;p19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/>
          <p:cNvPicPr preferRelativeResize="0"/>
          <p:nvPr/>
        </p:nvPicPr>
        <p:blipFill rotWithShape="1">
          <a:blip r:embed="rId3">
            <a:alphaModFix/>
          </a:blip>
          <a:srcRect b="0" l="6191" r="8883" t="0"/>
          <a:stretch/>
        </p:blipFill>
        <p:spPr>
          <a:xfrm>
            <a:off x="4572000" y="670275"/>
            <a:ext cx="4296826" cy="4247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Used tSNE to decompose the 128-d embedding.</a:t>
            </a:r>
            <a:endParaRPr>
              <a:solidFill>
                <a:srgbClr val="000000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">
                <a:solidFill>
                  <a:srgbClr val="000000"/>
                </a:solidFill>
              </a:rPr>
              <a:t>Used KMeans to cluster the embedding vector into 20 clusters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0" lvl="0" marL="0" rtl="0" algn="r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00"/>
                </a:solidFill>
              </a:rPr>
              <a:t>F</a:t>
            </a:r>
            <a:r>
              <a:rPr lang="en" sz="1000">
                <a:solidFill>
                  <a:srgbClr val="000000"/>
                </a:solidFill>
              </a:rPr>
              <a:t>ile to check: post_cluster.csv</a:t>
            </a:r>
            <a:endParaRPr sz="1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111" name="Google Shape;111;p20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2175" y="762000"/>
            <a:ext cx="4931826" cy="389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and Formatting</a:t>
            </a:r>
            <a:endParaRPr/>
          </a:p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New features added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Director_factor, cast_factor, num_of_director, num_of_cast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Formatting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One-hot-encoding the label column i.e. listed_in in my case</a:t>
            </a:r>
            <a:endParaRPr>
              <a:solidFill>
                <a:srgbClr val="000000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</a:pPr>
            <a:r>
              <a:rPr lang="en">
                <a:solidFill>
                  <a:srgbClr val="000000"/>
                </a:solidFill>
              </a:rPr>
              <a:t>This makes the label of size (X, 20)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Splitting dataset into 80-20 train-test splits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