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37" r:id="rId1"/>
  </p:sldMasterIdLst>
  <p:notesMasterIdLst>
    <p:notesMasterId r:id="rId11"/>
  </p:notesMasterIdLst>
  <p:sldIdLst>
    <p:sldId id="32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505" autoAdjust="0"/>
    <p:restoredTop sz="94660"/>
  </p:normalViewPr>
  <p:slideViewPr>
    <p:cSldViewPr>
      <p:cViewPr varScale="1">
        <p:scale>
          <a:sx n="107" d="100"/>
          <a:sy n="107" d="100"/>
        </p:scale>
        <p:origin x="-83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84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6B365-EE9D-49BA-8017-E12414C13D7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81582-10EF-42F3-8C07-19FD2F59F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62200" y="847270"/>
            <a:ext cx="64173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dirty="0" smtClean="0">
                <a:solidFill>
                  <a:srgbClr val="7F7F7F"/>
                </a:solidFill>
              </a:rPr>
              <a:t>Visualization, DD2257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dirty="0" smtClean="0">
                <a:solidFill>
                  <a:srgbClr val="7F7F7F"/>
                </a:solidFill>
              </a:rPr>
              <a:t>Prof. Dr. Tino Weinkauf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2362200"/>
            <a:ext cx="6400800" cy="762000"/>
          </a:xfrm>
          <a:noFill/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400800" cy="3124199"/>
          </a:xfrm>
          <a:noFill/>
        </p:spPr>
        <p:txBody>
          <a:bodyPr/>
          <a:lstStyle>
            <a:lvl1pPr marL="0" indent="0" algn="r">
              <a:spcBef>
                <a:spcPct val="0"/>
              </a:spcBef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3ACAD06D-12F8-4B34-93F4-C1623D38285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Projekte\KTH\KTH Logo\RGB, Screen\KTH_Logotyp_RGB_20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4135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02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a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Shot\Mars\AroundMars\AroundMars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Shot\Mars\AroundMars\AroundMarsBackgrou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2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825" y="549275"/>
            <a:ext cx="4244975" cy="60960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4" y="1219199"/>
            <a:ext cx="4244975" cy="51054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8200" y="549275"/>
            <a:ext cx="4244975" cy="61404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8200" y="1219200"/>
            <a:ext cx="4244975" cy="51053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05200" y="152400"/>
            <a:ext cx="5410200" cy="617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3124200" cy="9144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8601" y="1143000"/>
            <a:ext cx="3124200" cy="5181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Aft>
                <a:spcPct val="0"/>
              </a:spcAft>
              <a:buClrTx/>
              <a:buSzPct val="75000"/>
              <a:buFont typeface="Arial" pitchFamily="34" charset="0"/>
              <a:buChar char="●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67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825" y="549275"/>
            <a:ext cx="4244975" cy="60960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4" y="1219199"/>
            <a:ext cx="4244975" cy="51054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8200" y="549275"/>
            <a:ext cx="4244975" cy="61404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8200" y="1219200"/>
            <a:ext cx="4244975" cy="51053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05200" y="152400"/>
            <a:ext cx="5410200" cy="617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3124200" cy="9144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8601" y="1143000"/>
            <a:ext cx="3124200" cy="5181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Aft>
                <a:spcPct val="0"/>
              </a:spcAft>
              <a:buClrTx/>
              <a:buSzPct val="75000"/>
              <a:buFont typeface="Arial" pitchFamily="34" charset="0"/>
              <a:buChar char="●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670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686800" cy="1143000"/>
          </a:xfrm>
          <a:solidFill>
            <a:schemeClr val="bg1">
              <a:alpha val="50000"/>
            </a:schemeClr>
          </a:solidFill>
        </p:spPr>
        <p:txBody>
          <a:bodyPr anchor="t" anchorCtr="0"/>
          <a:lstStyle>
            <a:lvl1pPr algn="ctr"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40569"/>
            <a:ext cx="8229600" cy="697832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>
                <a:tab pos="3886200" algn="r"/>
                <a:tab pos="4114800" algn="ctr"/>
                <a:tab pos="4343400" algn="l"/>
              </a:tabLst>
              <a:defRPr sz="2400" baseline="0"/>
            </a:lvl1pPr>
          </a:lstStyle>
          <a:p>
            <a:pPr algn="l">
              <a:tabLst>
                <a:tab pos="3886200" algn="r"/>
                <a:tab pos="4114800" algn="ctr"/>
                <a:tab pos="4343400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4244975" cy="5759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549275"/>
            <a:ext cx="4244975" cy="5759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825" y="549275"/>
            <a:ext cx="4244975" cy="60960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4" y="1219199"/>
            <a:ext cx="4244975" cy="51054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8200" y="549275"/>
            <a:ext cx="4244975" cy="61404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8200" y="1219200"/>
            <a:ext cx="4244975" cy="51053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05200" y="152400"/>
            <a:ext cx="5410200" cy="617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1" y="152400"/>
            <a:ext cx="3124200" cy="9144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8601" y="1143000"/>
            <a:ext cx="3124200" cy="5181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Aft>
                <a:spcPct val="0"/>
              </a:spcAft>
              <a:buClrTx/>
              <a:buSzPct val="75000"/>
              <a:buFont typeface="Arial" pitchFamily="34" charset="0"/>
              <a:buChar char="●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15888"/>
            <a:ext cx="74453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, um das </a:t>
            </a:r>
            <a:r>
              <a:rPr lang="en-US" noProof="0" dirty="0" err="1" smtClean="0"/>
              <a:t>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549275"/>
            <a:ext cx="864235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, um die </a:t>
            </a:r>
            <a:r>
              <a:rPr lang="en-US" noProof="0" dirty="0" err="1" smtClean="0"/>
              <a:t>Formate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Vorlagentextes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0825" y="6453188"/>
            <a:ext cx="67595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i="1" dirty="0" smtClean="0">
                <a:solidFill>
                  <a:srgbClr val="7F7F7F"/>
                </a:solidFill>
              </a:rPr>
              <a:t>Visualization, Tino Weinkauf, KTH Stockholm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675" r:id="rId13"/>
    <p:sldLayoutId id="2147483679" r:id="rId14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12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1200" b="1" i="1">
          <a:solidFill>
            <a:schemeClr val="tx1"/>
          </a:solidFill>
          <a:latin typeface="Aria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1200" b="1" i="1">
          <a:solidFill>
            <a:schemeClr val="tx1"/>
          </a:solidFill>
          <a:latin typeface="Aria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1200" b="1" i="1">
          <a:solidFill>
            <a:schemeClr val="tx1"/>
          </a:solidFill>
          <a:latin typeface="Aria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1200" b="1" i="1">
          <a:solidFill>
            <a:schemeClr val="tx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1200" b="1" i="1">
          <a:solidFill>
            <a:schemeClr val="tx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1200" b="1" i="1">
          <a:solidFill>
            <a:schemeClr val="tx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1200" b="1" i="1">
          <a:solidFill>
            <a:schemeClr val="tx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1200" b="1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lrTx/>
        <a:buSzPct val="100000"/>
        <a:buFont typeface="Arial" pitchFamily="34" charset="0"/>
        <a:buChar char="●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Arial" pitchFamily="34" charset="0"/>
        <a:buChar char="●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Arial" pitchFamily="34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Arial" pitchFamily="34" charset="0"/>
        <a:buChar char="●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Arial" pitchFamily="34" charset="0"/>
        <a:buChar char="●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Visualization: Characteristic Curves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Characteristic curves of a vector field:</a:t>
            </a:r>
          </a:p>
          <a:p>
            <a:pPr lvl="1"/>
            <a:r>
              <a:rPr lang="en-US" dirty="0"/>
              <a:t>Stream line: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Path line: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4</a:t>
            </a:r>
            <a:endParaRPr lang="en-US" dirty="0"/>
          </a:p>
          <a:p>
            <a:pPr lvl="1"/>
            <a:r>
              <a:rPr lang="en-US" dirty="0"/>
              <a:t>Streak line: 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P</a:t>
            </a:r>
            <a:r>
              <a:rPr lang="en-US" baseline="-25000" dirty="0"/>
              <a:t>4</a:t>
            </a:r>
            <a:endParaRPr lang="de-DE" baseline="-25000" dirty="0"/>
          </a:p>
        </p:txBody>
      </p:sp>
      <p:pic>
        <p:nvPicPr>
          <p:cNvPr id="850948" name="Picture 1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667000"/>
            <a:ext cx="67818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514600" y="1066800"/>
            <a:ext cx="12954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09800" y="1420152"/>
            <a:ext cx="12954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78384" y="1776876"/>
            <a:ext cx="12954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D:\Projekte\Vorlesungen\2012 WS Scientific Visualization\Lecture12\unsteady_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8" y="685800"/>
            <a:ext cx="3787284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1" name="Picture 3" descr="D:\Projekte\Vorlesungen\2012 WS Scientific Visualization\Lecture12\unsteady_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58" y="1051189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 descr="D:\Projekte\Vorlesungen\2012 WS Scientific Visualization\Lecture12\unsteady_t2_edi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55" y="1411800"/>
            <a:ext cx="3675888" cy="37854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 descr="D:\Projekte\Vorlesungen\2012 WS Scientific Visualization\Lecture12\unsteady_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51" y="19050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Visualization: Characteristic Curves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638800"/>
            <a:ext cx="432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time-dependent (unsteady) vector field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83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Visualization: Characteristic Curves</a:t>
            </a:r>
          </a:p>
        </p:txBody>
      </p:sp>
      <p:pic>
        <p:nvPicPr>
          <p:cNvPr id="4" name="Picture 2" descr="D:\Projekte\Vorlesungen\2012 WS Scientific Visualization\Lecture12\unsteady_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6" y="2743200"/>
            <a:ext cx="3787284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rojekte\Vorlesungen\2012 WS Scientific Visualization\Lecture12\unsteady_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258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rojekte\Vorlesungen\2012 WS Scientific Visualization\Lecture12\unsteady_t2_edi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55" y="2615388"/>
            <a:ext cx="3675888" cy="37854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Projekte\Vorlesungen\2012 WS Scientific Visualization\Lecture12\unsteady_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51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42851" y="609600"/>
            <a:ext cx="3872549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Stream </a:t>
            </a:r>
            <a:r>
              <a:rPr lang="en-US" b="1" dirty="0" smtClean="0"/>
              <a:t>line</a:t>
            </a:r>
          </a:p>
          <a:p>
            <a:pPr algn="ctr"/>
            <a:r>
              <a:rPr lang="en-US" dirty="0" smtClean="0"/>
              <a:t>curve tangential to </a:t>
            </a:r>
            <a:r>
              <a:rPr lang="en-US" dirty="0"/>
              <a:t>the vector </a:t>
            </a:r>
            <a:r>
              <a:rPr lang="en-US" dirty="0" smtClean="0"/>
              <a:t>field in </a:t>
            </a:r>
            <a:r>
              <a:rPr lang="en-US" dirty="0"/>
              <a:t>each point for a fixed time</a:t>
            </a:r>
          </a:p>
        </p:txBody>
      </p:sp>
    </p:spTree>
    <p:extLst>
      <p:ext uri="{BB962C8B-B14F-4D97-AF65-F5344CB8AC3E}">
        <p14:creationId xmlns:p14="http://schemas.microsoft.com/office/powerpoint/2010/main" val="31422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Visualization: Characteristic Curves</a:t>
            </a:r>
          </a:p>
        </p:txBody>
      </p:sp>
      <p:pic>
        <p:nvPicPr>
          <p:cNvPr id="4" name="Picture 2" descr="D:\Projekte\Vorlesungen\2012 WS Scientific Visualization\Lecture12\unsteady_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6" y="2743200"/>
            <a:ext cx="3787284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905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7200" y="4572000"/>
            <a:ext cx="3429000" cy="1143000"/>
            <a:chOff x="457200" y="4572000"/>
            <a:chExt cx="3429000" cy="114300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457200" y="5181600"/>
              <a:ext cx="533400" cy="0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947077" y="4572000"/>
              <a:ext cx="653123" cy="602857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600200" y="4572000"/>
              <a:ext cx="501138" cy="0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101338" y="4572000"/>
              <a:ext cx="641862" cy="602857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2743200" y="5174857"/>
              <a:ext cx="609600" cy="540143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352800" y="5181600"/>
              <a:ext cx="533400" cy="533400"/>
            </a:xfrm>
            <a:prstGeom prst="line">
              <a:avLst/>
            </a:prstGeom>
            <a:noFill/>
            <a:ln w="76200" cap="flat" cmpd="sng" algn="ctr">
              <a:solidFill>
                <a:srgbClr val="FF0000">
                  <a:alpha val="50196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5042851" y="609600"/>
            <a:ext cx="3872549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Stream </a:t>
            </a:r>
            <a:r>
              <a:rPr lang="en-US" b="1" dirty="0" smtClean="0"/>
              <a:t>line</a:t>
            </a:r>
          </a:p>
          <a:p>
            <a:pPr algn="ctr"/>
            <a:r>
              <a:rPr lang="en-US" dirty="0" smtClean="0"/>
              <a:t>curve tangential to </a:t>
            </a:r>
            <a:r>
              <a:rPr lang="en-US" dirty="0"/>
              <a:t>the vector </a:t>
            </a:r>
            <a:r>
              <a:rPr lang="en-US" dirty="0" smtClean="0"/>
              <a:t>field in </a:t>
            </a:r>
            <a:r>
              <a:rPr lang="en-US" dirty="0"/>
              <a:t>each point for a fixed time</a:t>
            </a:r>
          </a:p>
        </p:txBody>
      </p:sp>
    </p:spTree>
    <p:extLst>
      <p:ext uri="{BB962C8B-B14F-4D97-AF65-F5344CB8AC3E}">
        <p14:creationId xmlns:p14="http://schemas.microsoft.com/office/powerpoint/2010/main" val="365045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Visualization: Characteristic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851" y="609600"/>
            <a:ext cx="3872549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Path </a:t>
            </a:r>
            <a:r>
              <a:rPr lang="en-US" b="1" dirty="0" smtClean="0"/>
              <a:t>line</a:t>
            </a:r>
            <a:br>
              <a:rPr lang="en-US" b="1" dirty="0" smtClean="0"/>
            </a:br>
            <a:r>
              <a:rPr lang="en-US" dirty="0" smtClean="0"/>
              <a:t>motion </a:t>
            </a:r>
            <a:r>
              <a:rPr lang="en-US" dirty="0"/>
              <a:t>of a </a:t>
            </a:r>
            <a:r>
              <a:rPr lang="en-US" dirty="0" smtClean="0"/>
              <a:t>particle </a:t>
            </a:r>
            <a:r>
              <a:rPr lang="en-US" dirty="0"/>
              <a:t>over </a:t>
            </a:r>
            <a:r>
              <a:rPr lang="en-US" dirty="0" smtClean="0"/>
              <a:t>time </a:t>
            </a:r>
            <a:r>
              <a:rPr lang="en-US" dirty="0"/>
              <a:t>in an unsteady flow field</a:t>
            </a:r>
          </a:p>
        </p:txBody>
      </p:sp>
      <p:pic>
        <p:nvPicPr>
          <p:cNvPr id="10" name="Picture 2" descr="D:\Projekte\Vorlesungen\2012 WS Scientific Visualization\Lecture12\unsteady_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3" y="2728266"/>
            <a:ext cx="3802747" cy="367253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kte\Vorlesungen\2012 WS Scientific Visualization\Lecture12\unsteady_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Projekte\Vorlesungen\2012 WS Scientific Visualization\Lecture12\unsteady_t2_edi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12" y="2615388"/>
            <a:ext cx="3675888" cy="37854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D:\Projekte\Vorlesungen\2012 WS Scientific Visualization\Lecture12\unsteady_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Visualization: Characteristic Curves</a:t>
            </a:r>
          </a:p>
        </p:txBody>
      </p:sp>
      <p:pic>
        <p:nvPicPr>
          <p:cNvPr id="4" name="Picture 2" descr="D:\Projekte\Vorlesungen\2012 WS Scientific Visualization\Lecture12\unsteady_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3" y="2728266"/>
            <a:ext cx="3802747" cy="367253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rojekte\Vorlesungen\2012 WS Scientific Visualization\Lecture12\unsteady_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rojekte\Vorlesungen\2012 WS Scientific Visualization\Lecture12\unsteady_t2_edi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620166"/>
            <a:ext cx="3675888" cy="37854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Projekte\Vorlesungen\2012 WS Scientific Visualization\Lecture12\unsteady_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2851" y="609600"/>
            <a:ext cx="3872549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Path </a:t>
            </a:r>
            <a:r>
              <a:rPr lang="en-US" b="1" dirty="0" smtClean="0"/>
              <a:t>line</a:t>
            </a:r>
            <a:br>
              <a:rPr lang="en-US" b="1" dirty="0" smtClean="0"/>
            </a:br>
            <a:r>
              <a:rPr lang="en-US" dirty="0" smtClean="0"/>
              <a:t>motion </a:t>
            </a:r>
            <a:r>
              <a:rPr lang="en-US" dirty="0"/>
              <a:t>of a </a:t>
            </a:r>
            <a:r>
              <a:rPr lang="en-US" dirty="0" smtClean="0"/>
              <a:t>particle </a:t>
            </a:r>
            <a:r>
              <a:rPr lang="en-US" dirty="0"/>
              <a:t>over </a:t>
            </a:r>
            <a:r>
              <a:rPr lang="en-US" dirty="0" smtClean="0"/>
              <a:t>time </a:t>
            </a:r>
            <a:r>
              <a:rPr lang="en-US" dirty="0"/>
              <a:t>in an unsteady flow field</a:t>
            </a:r>
          </a:p>
        </p:txBody>
      </p:sp>
    </p:spTree>
    <p:extLst>
      <p:ext uri="{BB962C8B-B14F-4D97-AF65-F5344CB8AC3E}">
        <p14:creationId xmlns:p14="http://schemas.microsoft.com/office/powerpoint/2010/main" val="31500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Visualization: Characteristic Curves</a:t>
            </a:r>
          </a:p>
        </p:txBody>
      </p:sp>
      <p:pic>
        <p:nvPicPr>
          <p:cNvPr id="4" name="Picture 2" descr="D:\Projekte\Vorlesungen\2012 WS Scientific Visualization\Lecture12\unsteady_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3" y="2728266"/>
            <a:ext cx="3802747" cy="367253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rojekte\Vorlesungen\2012 WS Scientific Visualization\Lecture12\unsteady_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rojekte\Vorlesungen\2012 WS Scientific Visualization\Lecture12\unsteady_t2_edi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620166"/>
            <a:ext cx="3675888" cy="37854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Projekte\Vorlesungen\2012 WS Scientific Visualization\Lecture12\unsteady_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2851" y="609600"/>
            <a:ext cx="3872549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Path </a:t>
            </a:r>
            <a:r>
              <a:rPr lang="en-US" b="1" dirty="0" smtClean="0"/>
              <a:t>line</a:t>
            </a:r>
            <a:br>
              <a:rPr lang="en-US" b="1" dirty="0" smtClean="0"/>
            </a:br>
            <a:r>
              <a:rPr lang="en-US" dirty="0" smtClean="0"/>
              <a:t>motion </a:t>
            </a:r>
            <a:r>
              <a:rPr lang="en-US" dirty="0"/>
              <a:t>of a </a:t>
            </a:r>
            <a:r>
              <a:rPr lang="en-US" dirty="0" smtClean="0"/>
              <a:t>particle </a:t>
            </a:r>
            <a:r>
              <a:rPr lang="en-US" dirty="0"/>
              <a:t>over </a:t>
            </a:r>
            <a:r>
              <a:rPr lang="en-US" dirty="0" smtClean="0"/>
              <a:t>time </a:t>
            </a:r>
            <a:r>
              <a:rPr lang="en-US" dirty="0"/>
              <a:t>in an unsteady flow field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3962400"/>
            <a:ext cx="1745774" cy="1219200"/>
            <a:chOff x="381000" y="3962400"/>
            <a:chExt cx="1745774" cy="12192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381000" y="5181600"/>
              <a:ext cx="609600" cy="0"/>
            </a:xfrm>
            <a:prstGeom prst="line">
              <a:avLst/>
            </a:prstGeom>
            <a:noFill/>
            <a:ln w="3810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990600" y="4572000"/>
              <a:ext cx="533400" cy="609600"/>
            </a:xfrm>
            <a:prstGeom prst="line">
              <a:avLst/>
            </a:prstGeom>
            <a:noFill/>
            <a:ln w="3810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1524000" y="3962400"/>
              <a:ext cx="602774" cy="609601"/>
            </a:xfrm>
            <a:prstGeom prst="line">
              <a:avLst/>
            </a:prstGeom>
            <a:noFill/>
            <a:ln w="3810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457200" y="1905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Visualization: Characteristic Curves</a:t>
            </a:r>
          </a:p>
        </p:txBody>
      </p:sp>
      <p:pic>
        <p:nvPicPr>
          <p:cNvPr id="4" name="Picture 2" descr="D:\Projekte\Vorlesungen\2012 WS Scientific Visualization\Lecture12\unsteady_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3" y="2728266"/>
            <a:ext cx="3802747" cy="367253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rojekte\Vorlesungen\2012 WS Scientific Visualization\Lecture12\unsteady_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rojekte\Vorlesungen\2012 WS Scientific Visualization\Lecture12\unsteady_t2_edi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620166"/>
            <a:ext cx="3675888" cy="37854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Projekte\Vorlesungen\2012 WS Scientific Visualization\Lecture12\unsteady_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2851" y="609600"/>
            <a:ext cx="3872549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Streak </a:t>
            </a:r>
            <a:r>
              <a:rPr lang="en-US" b="1" dirty="0" smtClean="0"/>
              <a:t>line</a:t>
            </a:r>
          </a:p>
          <a:p>
            <a:pPr algn="ctr"/>
            <a:r>
              <a:rPr lang="en-US" dirty="0" smtClean="0"/>
              <a:t>location </a:t>
            </a:r>
            <a:r>
              <a:rPr lang="en-US" dirty="0"/>
              <a:t>of all particles set out at a fixed point at different times</a:t>
            </a:r>
          </a:p>
        </p:txBody>
      </p:sp>
    </p:spTree>
    <p:extLst>
      <p:ext uri="{BB962C8B-B14F-4D97-AF65-F5344CB8AC3E}">
        <p14:creationId xmlns:p14="http://schemas.microsoft.com/office/powerpoint/2010/main" val="7367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Visualization: Characteristic Curves</a:t>
            </a:r>
          </a:p>
        </p:txBody>
      </p:sp>
      <p:pic>
        <p:nvPicPr>
          <p:cNvPr id="4" name="Picture 2" descr="D:\Projekte\Vorlesungen\2012 WS Scientific Visualization\Lecture12\unsteady_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3" y="2728266"/>
            <a:ext cx="3802747" cy="367253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rojekte\Vorlesungen\2012 WS Scientific Visualization\Lecture12\unsteady_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Projekte\Vorlesungen\2012 WS Scientific Visualization\Lecture12\unsteady_t2_edi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620166"/>
            <a:ext cx="3675888" cy="378541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Projekte\Vorlesungen\2012 WS Scientific Visualization\Lecture12\unsteady_t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9" y="2743200"/>
            <a:ext cx="367125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2851" y="609600"/>
            <a:ext cx="3872549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Streak </a:t>
            </a:r>
            <a:r>
              <a:rPr lang="en-US" b="1" dirty="0" smtClean="0"/>
              <a:t>line</a:t>
            </a:r>
          </a:p>
          <a:p>
            <a:pPr algn="ctr"/>
            <a:r>
              <a:rPr lang="en-US" dirty="0" smtClean="0"/>
              <a:t>location </a:t>
            </a:r>
            <a:r>
              <a:rPr lang="en-US" dirty="0"/>
              <a:t>of all particles set out at a fixed point at different times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905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81000" y="5181600"/>
            <a:ext cx="609600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990600" y="4572000"/>
            <a:ext cx="533400" cy="60960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1524000" y="3962400"/>
            <a:ext cx="602774" cy="609601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81000" y="5257800"/>
            <a:ext cx="609600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952500" y="5257800"/>
            <a:ext cx="609600" cy="0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67549" y="3818664"/>
            <a:ext cx="318452" cy="30576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402874" y="5028713"/>
            <a:ext cx="318452" cy="30576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381000" y="4564533"/>
            <a:ext cx="602774" cy="609601"/>
          </a:xfrm>
          <a:prstGeom prst="line">
            <a:avLst/>
          </a:prstGeom>
          <a:noFill/>
          <a:ln w="381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87851" y="4419122"/>
            <a:ext cx="318452" cy="30576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21774" y="5028720"/>
            <a:ext cx="318452" cy="305760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4639" y="3228201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particle started at t=0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29" name="Curved Connector 28"/>
          <p:cNvCxnSpPr>
            <a:stCxn id="27" idx="1"/>
            <a:endCxn id="22" idx="7"/>
          </p:cNvCxnSpPr>
          <p:nvPr/>
        </p:nvCxnSpPr>
        <p:spPr bwMode="auto">
          <a:xfrm rot="10800000" flipV="1">
            <a:off x="2239365" y="3366700"/>
            <a:ext cx="2355274" cy="496741"/>
          </a:xfrm>
          <a:prstGeom prst="curvedConnector2">
            <a:avLst/>
          </a:prstGeom>
          <a:noFill/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594639" y="4987667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particle started at t=1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36" name="Curved Connector 35"/>
          <p:cNvCxnSpPr>
            <a:stCxn id="35" idx="1"/>
          </p:cNvCxnSpPr>
          <p:nvPr/>
        </p:nvCxnSpPr>
        <p:spPr bwMode="auto">
          <a:xfrm rot="10800000">
            <a:off x="1721327" y="5077441"/>
            <a:ext cx="2873313" cy="48727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594639" y="410793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particle started at t=2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41" name="Curved Connector 40"/>
          <p:cNvCxnSpPr>
            <a:stCxn id="40" idx="1"/>
            <a:endCxn id="25" idx="7"/>
          </p:cNvCxnSpPr>
          <p:nvPr/>
        </p:nvCxnSpPr>
        <p:spPr bwMode="auto">
          <a:xfrm rot="10800000" flipV="1">
            <a:off x="1059667" y="4246434"/>
            <a:ext cx="3534972" cy="217466"/>
          </a:xfrm>
          <a:prstGeom prst="curvedConnector2">
            <a:avLst/>
          </a:prstGeom>
          <a:noFill/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4594639" y="5867400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particle “started” at t=3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47" name="Curved Connector 46"/>
          <p:cNvCxnSpPr>
            <a:stCxn id="46" idx="1"/>
            <a:endCxn id="26" idx="5"/>
          </p:cNvCxnSpPr>
          <p:nvPr/>
        </p:nvCxnSpPr>
        <p:spPr bwMode="auto">
          <a:xfrm rot="10800000">
            <a:off x="493591" y="5289702"/>
            <a:ext cx="4101049" cy="716198"/>
          </a:xfrm>
          <a:prstGeom prst="curvedConnector2">
            <a:avLst/>
          </a:prstGeom>
          <a:noFill/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274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&#10;\usepackage{amsmath}&#10;\let\equation\gather&#10;\let\endequation\endgather&#10;&#10;\newcommand{\RRR}{{\mathrm I\! \mbox{R} }}&#10;\newcommand{\EEE}{{\mathrm I\! \mbox{E} }}&#10;\newcommand{\xx}{{\mathbf x}}&#10;\newcommand{\yy}{{\mathbf y}}&#10;\newcommand{\zz}{{\mathbf z}}&#10;\newcommand{\dd}{{\mathbf d}}&#10;\newcommand{\hh}{{\mathbf h}}&#10;\newcommand{\ttt}{{\mathbf t}}&#10;\newcommand{\jj}{{\mathbf j}}&#10;\newcommand{\pp}{{\mathbf p}}&#10;\newcommand{\qq}{{\mathbf q}}&#10;\newcommand{\aaa}{{\mathbf a}}&#10;\newcommand{\ggg}{{\mathbf g}}&#10;\newcommand{\ssss}{{\mathbf s}}&#10;\newcommand{\bb}{{\mathbf b}}&#10;\newcommand{\ee}{{\mathbf e}}&#10;\newcommand{\cc}{{\mathbf c}}&#10;\newcommand{\nn}{{\mathbf n}}&#10;\newcommand{\mm}{{\mathbf m}}&#10;\newcommand{\kk}{{\mathbf k}}&#10;%\newcommand{\lll}{{\mathbf l}}&#10;\newcommand{\lll}{{\mathbf \ell}}&#10;\newcommand{\rr}{{\mathbf r}}&#10;\newcommand{\uu}{{\mathbf u}}&#10;\newcommand{\vv}{{\mathbf v}}&#10;\newcommand{\ff}{{\mathbf f}}&#10;\newcommand{\fff}{{\mathbf f}}&#10;\newcommand{\JJ}{{\mathbf J}}&#10;\newcommand{\DD}{{\mathbf D}}&#10;\newcommand{\BB}{{\mathbf B}}&#10;\newcommand{\CC}{{\mathbf C}}&#10;\newcommand{\PP}{{\mathbf P}}&#10;\newcommand{\MM}{{\mathbf M}}&#10;\newcommand{\QQ}{{\mathbf Q}}&#10;\newcommand{\FF}{{\mathbf F}}&#10;\newcommand{\TT}{{\mathbf T}}&#10;\newcommand{\RR}{{\mathbf R}}&#10;\newcommand{\SSS}{{\mathbf S}}&#10;\newcommand{\Sa}{{\mathbf {Sa}}}&#10;%\newcommand{\Topo}{{\mathbf {Topo}}}&#10;%\newcommand{\Sep}{{\mathbf {Sep}}}&#10;%\newcommand{\Str}{{\mathbf {Str}}}&#10;%\newcommand{\Reg}{{\mathbf {Reg}}}&#10;\newcommand{\ZZ}{Z}&#10;\newcommand{\cs}{{\dot c}}&#10;\newcommand{\sss}{{\dot s}}&#10;\newcommand{\ps}{{\dot p}}&#10;\newcommand{\pg}{{\dot g}}&#10;\newcommand{\ww}{{\mathbf w}}&#10;\newcommand{\xxs}{\dot{\mathbf x}}&#10;\newcommand{\vvs}{\dot{\mathbf v}}&#10;\newcommand{\us}{{\dot u}}&#10;\newcommand{\vs}{{\dot v}}&#10;\newcommand{\ws}{{\dot w}}&#10;\newcommand{\fn}{{\mathbf 0}}&#10;&#10;\newcommand{\ii}{{\mathbf i}}&#10;\newcommand{\Dt}{{\widetilde D}}&#10;\newcommand{\fft}{{\widetilde \ff}}&#10;\newcommand{\kkt}{{\widetilde \kk}}&#10;\newcommand{\ggt}{{\widetilde \ggg}}&#10;\newcommand{\hht}{{\widetilde \hh}}&#10;\newcommand{\vvt}{{\widetilde \vv}}&#10;\newcommand{\wwt}{{\widetilde \ww}}&#10;&#10;&#10;%n+1-dimensional variables&#10;\newcommand{\xxb}{\bar{\xx}}&#10;\newcommand{\ssb}{\bar{\ssss}}&#10;\newcommand{\ppb}{\bar{\pp}}&#10;\newcommand{\ffb}{\bar{\ff}}&#10;\newcommand{\uub}{\bar{\uu}}&#10;\newcommand{\phib}{\bar{\phi}}&#10;&#10;%n+2-dimensional variables&#10;\newcommand{\dbar}[1]{\bar{\bar{#1}}}&#10;\newcommand{\qqqq}{\dbar{\qq}}&#10;&#10;% real eigenvector with t-values&#10;\newcommand{\eet}{\dbar{\ee}_{t}}&#10;&#10;% real eigenvector with tau-values&#10;\newcommand{\eetau}{\dbar{\ee}_{\tau}}&#10;%&#10;%%Components&#10;%\newcommand{\eescomp}{{\mathrm e}^s}&#10;%\newcommand{\eetcomp}{{\mathrm f}}&#10;&#10;&#10;&#10;\newcommand{\smallfrac}[2]{\frac{#1}{#2}}&#10;&#10;\newtheorem{theorem}{Theorem}&#10;\newtheorem{definition}{Definition}&#10;\newtheorem{expectation}{Expectation}&#10;\newtheorem{property}{Property}&#10;\newtheorem{algorithmthm}{Algorithm}&#10;&#10;%\newcommand{\dtotal}{\frac{\text{d}}{\text{dt}}}&#10;%\newcommand{\scalp}[2]{\langle #1,#2\rangle}&#10;\newcommand{\magn}[1]{|#1|}&#10;\newcommand{\norm}[1]{\|#1\|}&#10;%\newcommand{\sign}{\mathrm{sign}\,}&#10;%\newcommand{\mz}{\mathbf{M_Z}}&#10;&#10;&#10;&#10;%% first real eigenvector: spatial part&#10;%\newcommand{\ees}{{\mathbf e}^s}&#10;%&#10;%% first real eigenvector: temporal part&#10;%\newcommand{\eet}{\ff}&#10;%&#10;%%Components&#10;%\newcommand{\eescomp}{{\mathrm e}^s}&#10;%\newcommand{\eetcomp}{{\mathrm f}}&#10;&#10;\begin{document}&#10;&#10;&#10;\end{document}"/>
  <p:tag name="EMBEDFONTS" val="1"/>
</p:tagLst>
</file>

<file path=ppt/theme/theme1.xml><?xml version="1.0" encoding="utf-8"?>
<a:theme xmlns:a="http://schemas.openxmlformats.org/drawingml/2006/main" name="LectureTemplate">
  <a:themeElements>
    <a:clrScheme name="Tutorial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Tuto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Tutoria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torial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tori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torial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toria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toria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torial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LectureTemplate</Template>
  <TotalTime>0</TotalTime>
  <Words>170</Words>
  <Application>Microsoft Office PowerPoint</Application>
  <PresentationFormat>On-screen Show (4:3)</PresentationFormat>
  <Paragraphs>32</Paragraphs>
  <Slides>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Tahoma</vt:lpstr>
      <vt:lpstr>Calibri</vt:lpstr>
      <vt:lpstr>LectureTemplate</vt:lpstr>
      <vt:lpstr>Flow Visualization: Characteristic Curves</vt:lpstr>
      <vt:lpstr>Flow Visualization: Characteristic Curves</vt:lpstr>
      <vt:lpstr>Flow Visualization: Characteristic Curves</vt:lpstr>
      <vt:lpstr>Flow Visualization: Characteristic Curves</vt:lpstr>
      <vt:lpstr>Flow Visualization: Characteristic Curves</vt:lpstr>
      <vt:lpstr>Flow Visualization: Characteristic Curves</vt:lpstr>
      <vt:lpstr>Flow Visualization: Characteristic Curves</vt:lpstr>
      <vt:lpstr>Flow Visualization: Characteristic Curves</vt:lpstr>
      <vt:lpstr>Flow Visualization: Characteristic Curves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Visualization I</dc:title>
  <dc:creator/>
  <cp:lastModifiedBy/>
  <cp:revision>1</cp:revision>
  <dcterms:created xsi:type="dcterms:W3CDTF">2012-01-12T09:11:30Z</dcterms:created>
  <dcterms:modified xsi:type="dcterms:W3CDTF">2017-09-18T08:35:46Z</dcterms:modified>
</cp:coreProperties>
</file>