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HK Modular" charset="1" panose="00000800000000000000"/>
      <p:regular r:id="rId20"/>
    </p:embeddedFont>
    <p:embeddedFont>
      <p:font typeface="Tomorrow" charset="1" panose="00000000000000000000"/>
      <p:regular r:id="rId21"/>
    </p:embeddedFont>
    <p:embeddedFont>
      <p:font typeface="Canva Sans" charset="1" panose="020B05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0.png" Type="http://schemas.openxmlformats.org/officeDocument/2006/relationships/image"/><Relationship Id="rId9" Target="../media/image2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2.png" Type="http://schemas.openxmlformats.org/officeDocument/2006/relationships/image"/><Relationship Id="rId9" Target="../media/image2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9.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3" id="3"/>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grpSp>
        <p:nvGrpSpPr>
          <p:cNvPr name="Group 4" id="4"/>
          <p:cNvGrpSpPr/>
          <p:nvPr/>
        </p:nvGrpSpPr>
        <p:grpSpPr>
          <a:xfrm rot="0">
            <a:off x="5033099" y="-1365289"/>
            <a:ext cx="8221803" cy="1847451"/>
            <a:chOff x="0" y="0"/>
            <a:chExt cx="812800" cy="182637"/>
          </a:xfrm>
        </p:grpSpPr>
        <p:sp>
          <p:nvSpPr>
            <p:cNvPr name="Freeform 5" id="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6" id="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033099" y="9729575"/>
            <a:ext cx="8221803" cy="1847451"/>
            <a:chOff x="0" y="0"/>
            <a:chExt cx="812800" cy="182637"/>
          </a:xfrm>
        </p:grpSpPr>
        <p:sp>
          <p:nvSpPr>
            <p:cNvPr name="Freeform 8" id="8"/>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9" id="9"/>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5400000">
            <a:off x="-4507718" y="4501567"/>
            <a:ext cx="8221803" cy="1847451"/>
            <a:chOff x="0" y="0"/>
            <a:chExt cx="812800" cy="182637"/>
          </a:xfrm>
        </p:grpSpPr>
        <p:sp>
          <p:nvSpPr>
            <p:cNvPr name="Freeform 11" id="11"/>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2" id="12"/>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5400000">
            <a:off x="14550953" y="4501567"/>
            <a:ext cx="8221803" cy="1847451"/>
            <a:chOff x="0" y="0"/>
            <a:chExt cx="812800" cy="182637"/>
          </a:xfrm>
        </p:grpSpPr>
        <p:sp>
          <p:nvSpPr>
            <p:cNvPr name="Freeform 14" id="14"/>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5" id="15"/>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6618434" y="7713567"/>
            <a:ext cx="5348233" cy="741103"/>
            <a:chOff x="0" y="0"/>
            <a:chExt cx="3209871" cy="444791"/>
          </a:xfrm>
        </p:grpSpPr>
        <p:sp>
          <p:nvSpPr>
            <p:cNvPr name="Freeform 17" id="17"/>
            <p:cNvSpPr/>
            <p:nvPr/>
          </p:nvSpPr>
          <p:spPr>
            <a:xfrm flipH="false" flipV="false" rot="0">
              <a:off x="0" y="0"/>
              <a:ext cx="3209871" cy="444791"/>
            </a:xfrm>
            <a:custGeom>
              <a:avLst/>
              <a:gdLst/>
              <a:ahLst/>
              <a:cxnLst/>
              <a:rect r="r" b="b" t="t" l="l"/>
              <a:pathLst>
                <a:path h="444791" w="3209871">
                  <a:moveTo>
                    <a:pt x="203200" y="0"/>
                  </a:moveTo>
                  <a:lnTo>
                    <a:pt x="3209871" y="0"/>
                  </a:lnTo>
                  <a:lnTo>
                    <a:pt x="3006671"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18" id="18"/>
            <p:cNvSpPr txBox="true"/>
            <p:nvPr/>
          </p:nvSpPr>
          <p:spPr>
            <a:xfrm>
              <a:off x="101600" y="-38100"/>
              <a:ext cx="3006671" cy="482891"/>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6321333" y="7845745"/>
            <a:ext cx="5443500" cy="741103"/>
            <a:chOff x="0" y="0"/>
            <a:chExt cx="3267048" cy="444791"/>
          </a:xfrm>
        </p:grpSpPr>
        <p:sp>
          <p:nvSpPr>
            <p:cNvPr name="Freeform 20" id="20"/>
            <p:cNvSpPr/>
            <p:nvPr/>
          </p:nvSpPr>
          <p:spPr>
            <a:xfrm flipH="false" flipV="false" rot="0">
              <a:off x="0" y="0"/>
              <a:ext cx="3267048" cy="444791"/>
            </a:xfrm>
            <a:custGeom>
              <a:avLst/>
              <a:gdLst/>
              <a:ahLst/>
              <a:cxnLst/>
              <a:rect r="r" b="b" t="t" l="l"/>
              <a:pathLst>
                <a:path h="444791" w="3267048">
                  <a:moveTo>
                    <a:pt x="203200" y="0"/>
                  </a:moveTo>
                  <a:lnTo>
                    <a:pt x="3267048" y="0"/>
                  </a:lnTo>
                  <a:lnTo>
                    <a:pt x="3063848" y="444791"/>
                  </a:lnTo>
                  <a:lnTo>
                    <a:pt x="0" y="444791"/>
                  </a:lnTo>
                  <a:lnTo>
                    <a:pt x="203200" y="0"/>
                  </a:lnTo>
                  <a:close/>
                </a:path>
              </a:pathLst>
            </a:custGeom>
            <a:solidFill>
              <a:srgbClr val="6B169F"/>
            </a:solidFill>
          </p:spPr>
        </p:sp>
        <p:sp>
          <p:nvSpPr>
            <p:cNvPr name="TextBox 21" id="21"/>
            <p:cNvSpPr txBox="true"/>
            <p:nvPr/>
          </p:nvSpPr>
          <p:spPr>
            <a:xfrm>
              <a:off x="101600" y="-38100"/>
              <a:ext cx="3063848" cy="482891"/>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8720180" y="2336912"/>
            <a:ext cx="847641" cy="832229"/>
          </a:xfrm>
          <a:custGeom>
            <a:avLst/>
            <a:gdLst/>
            <a:ahLst/>
            <a:cxnLst/>
            <a:rect r="r" b="b" t="t" l="l"/>
            <a:pathLst>
              <a:path h="832229" w="847641">
                <a:moveTo>
                  <a:pt x="0" y="0"/>
                </a:moveTo>
                <a:lnTo>
                  <a:pt x="847640" y="0"/>
                </a:lnTo>
                <a:lnTo>
                  <a:pt x="847640" y="832229"/>
                </a:lnTo>
                <a:lnTo>
                  <a:pt x="0" y="83222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3" id="23"/>
          <p:cNvSpPr/>
          <p:nvPr/>
        </p:nvSpPr>
        <p:spPr>
          <a:xfrm flipH="true" flipV="false" rot="0">
            <a:off x="16530460" y="-1028700"/>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4" id="24"/>
          <p:cNvSpPr/>
          <p:nvPr/>
        </p:nvSpPr>
        <p:spPr>
          <a:xfrm flipH="false" flipV="false" rot="0">
            <a:off x="-529604" y="7462226"/>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5" id="25"/>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1967241" y="3333156"/>
            <a:ext cx="14353518" cy="4162261"/>
          </a:xfrm>
          <a:prstGeom prst="rect">
            <a:avLst/>
          </a:prstGeom>
        </p:spPr>
        <p:txBody>
          <a:bodyPr anchor="t" rtlCol="false" tIns="0" lIns="0" bIns="0" rIns="0">
            <a:spAutoFit/>
          </a:bodyPr>
          <a:lstStyle/>
          <a:p>
            <a:pPr algn="ctr">
              <a:lnSpc>
                <a:spcPts val="11034"/>
              </a:lnSpc>
            </a:pPr>
            <a:r>
              <a:rPr lang="en-US" sz="7881">
                <a:solidFill>
                  <a:srgbClr val="FFFFFF"/>
                </a:solidFill>
                <a:latin typeface="HK Modular"/>
                <a:ea typeface="HK Modular"/>
                <a:cs typeface="HK Modular"/>
                <a:sym typeface="HK Modular"/>
              </a:rPr>
              <a:t>GAMING CENTRE HUB USING CISCO PACKET TRACER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3520631"/>
            <a:ext cx="7868455" cy="3245738"/>
          </a:xfrm>
          <a:custGeom>
            <a:avLst/>
            <a:gdLst/>
            <a:ahLst/>
            <a:cxnLst/>
            <a:rect r="r" b="b" t="t" l="l"/>
            <a:pathLst>
              <a:path h="3245738" w="7868455">
                <a:moveTo>
                  <a:pt x="0" y="0"/>
                </a:moveTo>
                <a:lnTo>
                  <a:pt x="7868455" y="0"/>
                </a:lnTo>
                <a:lnTo>
                  <a:pt x="7868455" y="3245738"/>
                </a:lnTo>
                <a:lnTo>
                  <a:pt x="0" y="3245738"/>
                </a:lnTo>
                <a:lnTo>
                  <a:pt x="0" y="0"/>
                </a:lnTo>
                <a:close/>
              </a:path>
            </a:pathLst>
          </a:custGeom>
          <a:blipFill>
            <a:blip r:embed="rId8"/>
            <a:stretch>
              <a:fillRect l="0" t="0" r="0" b="0"/>
            </a:stretch>
          </a:blipFill>
        </p:spPr>
      </p:sp>
      <p:sp>
        <p:nvSpPr>
          <p:cNvPr name="Freeform 17" id="17"/>
          <p:cNvSpPr/>
          <p:nvPr/>
        </p:nvSpPr>
        <p:spPr>
          <a:xfrm flipH="false" flipV="false" rot="0">
            <a:off x="9090796" y="3997117"/>
            <a:ext cx="8309972" cy="2150205"/>
          </a:xfrm>
          <a:custGeom>
            <a:avLst/>
            <a:gdLst/>
            <a:ahLst/>
            <a:cxnLst/>
            <a:rect r="r" b="b" t="t" l="l"/>
            <a:pathLst>
              <a:path h="2150205" w="8309972">
                <a:moveTo>
                  <a:pt x="0" y="0"/>
                </a:moveTo>
                <a:lnTo>
                  <a:pt x="8309972" y="0"/>
                </a:lnTo>
                <a:lnTo>
                  <a:pt x="8309972" y="2150205"/>
                </a:lnTo>
                <a:lnTo>
                  <a:pt x="0" y="2150205"/>
                </a:lnTo>
                <a:lnTo>
                  <a:pt x="0" y="0"/>
                </a:lnTo>
                <a:close/>
              </a:path>
            </a:pathLst>
          </a:custGeom>
          <a:blipFill>
            <a:blip r:embed="rId9"/>
            <a:stretch>
              <a:fillRect l="0" t="0" r="0" b="0"/>
            </a:stretch>
          </a:blipFill>
        </p:spPr>
      </p:sp>
      <p:sp>
        <p:nvSpPr>
          <p:cNvPr name="TextBox 18" id="18"/>
          <p:cNvSpPr txBox="true"/>
          <p:nvPr/>
        </p:nvSpPr>
        <p:spPr>
          <a:xfrm rot="0">
            <a:off x="1754582" y="1116042"/>
            <a:ext cx="5526422" cy="873125"/>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ADmin pc</a:t>
            </a:r>
          </a:p>
        </p:txBody>
      </p:sp>
      <p:sp>
        <p:nvSpPr>
          <p:cNvPr name="TextBox 19" id="19"/>
          <p:cNvSpPr txBox="true"/>
          <p:nvPr/>
        </p:nvSpPr>
        <p:spPr>
          <a:xfrm rot="0">
            <a:off x="9566232" y="1116042"/>
            <a:ext cx="5526422" cy="1758950"/>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Remaining pc’s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846561" y="3197063"/>
            <a:ext cx="8297439" cy="4013886"/>
          </a:xfrm>
          <a:custGeom>
            <a:avLst/>
            <a:gdLst/>
            <a:ahLst/>
            <a:cxnLst/>
            <a:rect r="r" b="b" t="t" l="l"/>
            <a:pathLst>
              <a:path h="4013886" w="8297439">
                <a:moveTo>
                  <a:pt x="0" y="0"/>
                </a:moveTo>
                <a:lnTo>
                  <a:pt x="8297439" y="0"/>
                </a:lnTo>
                <a:lnTo>
                  <a:pt x="8297439" y="4013886"/>
                </a:lnTo>
                <a:lnTo>
                  <a:pt x="0" y="4013886"/>
                </a:lnTo>
                <a:lnTo>
                  <a:pt x="0" y="0"/>
                </a:lnTo>
                <a:close/>
              </a:path>
            </a:pathLst>
          </a:custGeom>
          <a:blipFill>
            <a:blip r:embed="rId8"/>
            <a:stretch>
              <a:fillRect l="0" t="0" r="0" b="0"/>
            </a:stretch>
          </a:blipFill>
        </p:spPr>
      </p:sp>
      <p:sp>
        <p:nvSpPr>
          <p:cNvPr name="Freeform 17" id="17"/>
          <p:cNvSpPr/>
          <p:nvPr/>
        </p:nvSpPr>
        <p:spPr>
          <a:xfrm flipH="false" flipV="false" rot="0">
            <a:off x="9773740" y="3084542"/>
            <a:ext cx="6528994" cy="6308640"/>
          </a:xfrm>
          <a:custGeom>
            <a:avLst/>
            <a:gdLst/>
            <a:ahLst/>
            <a:cxnLst/>
            <a:rect r="r" b="b" t="t" l="l"/>
            <a:pathLst>
              <a:path h="6308640" w="6528994">
                <a:moveTo>
                  <a:pt x="0" y="0"/>
                </a:moveTo>
                <a:lnTo>
                  <a:pt x="6528994" y="0"/>
                </a:lnTo>
                <a:lnTo>
                  <a:pt x="6528994" y="6308641"/>
                </a:lnTo>
                <a:lnTo>
                  <a:pt x="0" y="6308641"/>
                </a:lnTo>
                <a:lnTo>
                  <a:pt x="0" y="0"/>
                </a:lnTo>
                <a:close/>
              </a:path>
            </a:pathLst>
          </a:custGeom>
          <a:blipFill>
            <a:blip r:embed="rId9"/>
            <a:stretch>
              <a:fillRect l="0" t="0" r="0" b="0"/>
            </a:stretch>
          </a:blipFill>
        </p:spPr>
      </p:sp>
      <p:sp>
        <p:nvSpPr>
          <p:cNvPr name="TextBox 18" id="18"/>
          <p:cNvSpPr txBox="true"/>
          <p:nvPr/>
        </p:nvSpPr>
        <p:spPr>
          <a:xfrm rot="0">
            <a:off x="1754582" y="1116042"/>
            <a:ext cx="5526422" cy="873125"/>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Admin page</a:t>
            </a:r>
          </a:p>
        </p:txBody>
      </p:sp>
      <p:sp>
        <p:nvSpPr>
          <p:cNvPr name="TextBox 19" id="19"/>
          <p:cNvSpPr txBox="true"/>
          <p:nvPr/>
        </p:nvSpPr>
        <p:spPr>
          <a:xfrm rot="0">
            <a:off x="9566232" y="1116042"/>
            <a:ext cx="5526422" cy="1758950"/>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dashboard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028700" y="3617830"/>
            <a:ext cx="6905480" cy="4378324"/>
          </a:xfrm>
          <a:custGeom>
            <a:avLst/>
            <a:gdLst/>
            <a:ahLst/>
            <a:cxnLst/>
            <a:rect r="r" b="b" t="t" l="l"/>
            <a:pathLst>
              <a:path h="4378324" w="6905480">
                <a:moveTo>
                  <a:pt x="0" y="0"/>
                </a:moveTo>
                <a:lnTo>
                  <a:pt x="6905480" y="0"/>
                </a:lnTo>
                <a:lnTo>
                  <a:pt x="6905480" y="4378324"/>
                </a:lnTo>
                <a:lnTo>
                  <a:pt x="0" y="4378324"/>
                </a:lnTo>
                <a:lnTo>
                  <a:pt x="0" y="0"/>
                </a:lnTo>
                <a:close/>
              </a:path>
            </a:pathLst>
          </a:custGeom>
          <a:blipFill>
            <a:blip r:embed="rId8"/>
            <a:stretch>
              <a:fillRect l="0" t="0" r="0" b="0"/>
            </a:stretch>
          </a:blipFill>
        </p:spPr>
      </p:sp>
      <p:sp>
        <p:nvSpPr>
          <p:cNvPr name="Freeform 17" id="17"/>
          <p:cNvSpPr/>
          <p:nvPr/>
        </p:nvSpPr>
        <p:spPr>
          <a:xfrm flipH="false" flipV="false" rot="0">
            <a:off x="8490599" y="3852892"/>
            <a:ext cx="8596115" cy="4684882"/>
          </a:xfrm>
          <a:custGeom>
            <a:avLst/>
            <a:gdLst/>
            <a:ahLst/>
            <a:cxnLst/>
            <a:rect r="r" b="b" t="t" l="l"/>
            <a:pathLst>
              <a:path h="4684882" w="8596115">
                <a:moveTo>
                  <a:pt x="0" y="0"/>
                </a:moveTo>
                <a:lnTo>
                  <a:pt x="8596115" y="0"/>
                </a:lnTo>
                <a:lnTo>
                  <a:pt x="8596115" y="4684882"/>
                </a:lnTo>
                <a:lnTo>
                  <a:pt x="0" y="4684882"/>
                </a:lnTo>
                <a:lnTo>
                  <a:pt x="0" y="0"/>
                </a:lnTo>
                <a:close/>
              </a:path>
            </a:pathLst>
          </a:custGeom>
          <a:blipFill>
            <a:blip r:embed="rId9"/>
            <a:stretch>
              <a:fillRect l="0" t="0" r="0" b="0"/>
            </a:stretch>
          </a:blipFill>
        </p:spPr>
      </p:sp>
      <p:sp>
        <p:nvSpPr>
          <p:cNvPr name="TextBox 18" id="18"/>
          <p:cNvSpPr txBox="true"/>
          <p:nvPr/>
        </p:nvSpPr>
        <p:spPr>
          <a:xfrm rot="0">
            <a:off x="1754582" y="1135092"/>
            <a:ext cx="5526422" cy="140334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user session login</a:t>
            </a:r>
          </a:p>
        </p:txBody>
      </p:sp>
      <p:sp>
        <p:nvSpPr>
          <p:cNvPr name="TextBox 19" id="19"/>
          <p:cNvSpPr txBox="true"/>
          <p:nvPr/>
        </p:nvSpPr>
        <p:spPr>
          <a:xfrm rot="0">
            <a:off x="9566232" y="1135092"/>
            <a:ext cx="5526422" cy="210819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When a user is using System-1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7" id="7"/>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8" id="8"/>
          <p:cNvGrpSpPr/>
          <p:nvPr/>
        </p:nvGrpSpPr>
        <p:grpSpPr>
          <a:xfrm rot="0">
            <a:off x="5033099" y="9729575"/>
            <a:ext cx="8221803" cy="1847451"/>
            <a:chOff x="0" y="0"/>
            <a:chExt cx="812800" cy="182637"/>
          </a:xfrm>
        </p:grpSpPr>
        <p:sp>
          <p:nvSpPr>
            <p:cNvPr name="Freeform 9" id="9"/>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0" id="10"/>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033099" y="-1228936"/>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5470921" y="4354967"/>
            <a:ext cx="7553186" cy="3791945"/>
          </a:xfrm>
          <a:custGeom>
            <a:avLst/>
            <a:gdLst/>
            <a:ahLst/>
            <a:cxnLst/>
            <a:rect r="r" b="b" t="t" l="l"/>
            <a:pathLst>
              <a:path h="3791945" w="7553186">
                <a:moveTo>
                  <a:pt x="0" y="0"/>
                </a:moveTo>
                <a:lnTo>
                  <a:pt x="7553186" y="0"/>
                </a:lnTo>
                <a:lnTo>
                  <a:pt x="7553186" y="3791945"/>
                </a:lnTo>
                <a:lnTo>
                  <a:pt x="0" y="3791945"/>
                </a:lnTo>
                <a:lnTo>
                  <a:pt x="0" y="0"/>
                </a:lnTo>
                <a:close/>
              </a:path>
            </a:pathLst>
          </a:custGeom>
          <a:blipFill>
            <a:blip r:embed="rId8"/>
            <a:stretch>
              <a:fillRect l="0" t="0" r="0" b="0"/>
            </a:stretch>
          </a:blipFill>
        </p:spPr>
      </p:sp>
      <p:sp>
        <p:nvSpPr>
          <p:cNvPr name="TextBox 17" id="17"/>
          <p:cNvSpPr txBox="true"/>
          <p:nvPr/>
        </p:nvSpPr>
        <p:spPr>
          <a:xfrm rot="0">
            <a:off x="1530409" y="734906"/>
            <a:ext cx="14566045" cy="2813049"/>
          </a:xfrm>
          <a:prstGeom prst="rect">
            <a:avLst/>
          </a:prstGeom>
        </p:spPr>
        <p:txBody>
          <a:bodyPr anchor="t" rtlCol="false" tIns="0" lIns="0" bIns="0" rIns="0">
            <a:spAutoFit/>
          </a:bodyPr>
          <a:lstStyle/>
          <a:p>
            <a:pPr algn="ctr">
              <a:lnSpc>
                <a:spcPts val="5600"/>
              </a:lnSpc>
            </a:pPr>
            <a:r>
              <a:rPr lang="en-US" sz="4000">
                <a:solidFill>
                  <a:srgbClr val="FFFFFF"/>
                </a:solidFill>
                <a:latin typeface="HK Modular"/>
                <a:ea typeface="HK Modular"/>
                <a:cs typeface="HK Modular"/>
                <a:sym typeface="HK Modular"/>
              </a:rPr>
              <a:t>After completion the session by user we can logout and when we will click on logout we can get the bill by going to records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3" id="3"/>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grpSp>
        <p:nvGrpSpPr>
          <p:cNvPr name="Group 4" id="4"/>
          <p:cNvGrpSpPr/>
          <p:nvPr/>
        </p:nvGrpSpPr>
        <p:grpSpPr>
          <a:xfrm rot="0">
            <a:off x="5033099" y="-1365289"/>
            <a:ext cx="8221803" cy="1847451"/>
            <a:chOff x="0" y="0"/>
            <a:chExt cx="812800" cy="182637"/>
          </a:xfrm>
        </p:grpSpPr>
        <p:sp>
          <p:nvSpPr>
            <p:cNvPr name="Freeform 5" id="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6" id="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5400000">
            <a:off x="-4507718" y="4501567"/>
            <a:ext cx="8221803" cy="1847451"/>
            <a:chOff x="0" y="0"/>
            <a:chExt cx="812800" cy="182637"/>
          </a:xfrm>
        </p:grpSpPr>
        <p:sp>
          <p:nvSpPr>
            <p:cNvPr name="Freeform 8" id="8"/>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9" id="9"/>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5400000">
            <a:off x="14550953" y="4501567"/>
            <a:ext cx="8221803" cy="1847451"/>
            <a:chOff x="0" y="0"/>
            <a:chExt cx="812800" cy="182637"/>
          </a:xfrm>
        </p:grpSpPr>
        <p:sp>
          <p:nvSpPr>
            <p:cNvPr name="Freeform 11" id="11"/>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2" id="12"/>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955760" y="3461086"/>
            <a:ext cx="14353518" cy="1783706"/>
          </a:xfrm>
          <a:prstGeom prst="rect">
            <a:avLst/>
          </a:prstGeom>
        </p:spPr>
        <p:txBody>
          <a:bodyPr anchor="t" rtlCol="false" tIns="0" lIns="0" bIns="0" rIns="0">
            <a:spAutoFit/>
          </a:bodyPr>
          <a:lstStyle/>
          <a:p>
            <a:pPr algn="ctr">
              <a:lnSpc>
                <a:spcPts val="14533"/>
              </a:lnSpc>
            </a:pPr>
            <a:r>
              <a:rPr lang="en-US" sz="10380">
                <a:solidFill>
                  <a:srgbClr val="FFFFFF"/>
                </a:solidFill>
                <a:latin typeface="HK Modular"/>
                <a:ea typeface="HK Modular"/>
                <a:cs typeface="HK Modular"/>
                <a:sym typeface="HK Modular"/>
              </a:rPr>
              <a:t>THANK YOU</a:t>
            </a:r>
          </a:p>
        </p:txBody>
      </p:sp>
      <p:grpSp>
        <p:nvGrpSpPr>
          <p:cNvPr name="Group 14" id="14"/>
          <p:cNvGrpSpPr/>
          <p:nvPr/>
        </p:nvGrpSpPr>
        <p:grpSpPr>
          <a:xfrm rot="0">
            <a:off x="6277059" y="7872346"/>
            <a:ext cx="6158004" cy="741103"/>
            <a:chOff x="0" y="0"/>
            <a:chExt cx="3695875" cy="444791"/>
          </a:xfrm>
        </p:grpSpPr>
        <p:sp>
          <p:nvSpPr>
            <p:cNvPr name="Freeform 15" id="15"/>
            <p:cNvSpPr/>
            <p:nvPr/>
          </p:nvSpPr>
          <p:spPr>
            <a:xfrm flipH="false" flipV="false" rot="0">
              <a:off x="0" y="0"/>
              <a:ext cx="3695875" cy="444791"/>
            </a:xfrm>
            <a:custGeom>
              <a:avLst/>
              <a:gdLst/>
              <a:ahLst/>
              <a:cxnLst/>
              <a:rect r="r" b="b" t="t" l="l"/>
              <a:pathLst>
                <a:path h="444791" w="3695875">
                  <a:moveTo>
                    <a:pt x="203200" y="0"/>
                  </a:moveTo>
                  <a:lnTo>
                    <a:pt x="3695875" y="0"/>
                  </a:lnTo>
                  <a:lnTo>
                    <a:pt x="3492675"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16" id="16"/>
            <p:cNvSpPr txBox="true"/>
            <p:nvPr/>
          </p:nvSpPr>
          <p:spPr>
            <a:xfrm>
              <a:off x="101600" y="-38100"/>
              <a:ext cx="3492675" cy="482891"/>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5852936" y="8004524"/>
            <a:ext cx="6158004" cy="741103"/>
            <a:chOff x="0" y="0"/>
            <a:chExt cx="3695875" cy="444791"/>
          </a:xfrm>
        </p:grpSpPr>
        <p:sp>
          <p:nvSpPr>
            <p:cNvPr name="Freeform 18" id="18"/>
            <p:cNvSpPr/>
            <p:nvPr/>
          </p:nvSpPr>
          <p:spPr>
            <a:xfrm flipH="false" flipV="false" rot="0">
              <a:off x="0" y="0"/>
              <a:ext cx="3695875" cy="444791"/>
            </a:xfrm>
            <a:custGeom>
              <a:avLst/>
              <a:gdLst/>
              <a:ahLst/>
              <a:cxnLst/>
              <a:rect r="r" b="b" t="t" l="l"/>
              <a:pathLst>
                <a:path h="444791" w="3695875">
                  <a:moveTo>
                    <a:pt x="203200" y="0"/>
                  </a:moveTo>
                  <a:lnTo>
                    <a:pt x="3695875" y="0"/>
                  </a:lnTo>
                  <a:lnTo>
                    <a:pt x="3492675" y="444791"/>
                  </a:lnTo>
                  <a:lnTo>
                    <a:pt x="0" y="444791"/>
                  </a:lnTo>
                  <a:lnTo>
                    <a:pt x="203200" y="0"/>
                  </a:lnTo>
                  <a:close/>
                </a:path>
              </a:pathLst>
            </a:custGeom>
            <a:solidFill>
              <a:srgbClr val="6B169F"/>
            </a:solidFill>
          </p:spPr>
        </p:sp>
        <p:sp>
          <p:nvSpPr>
            <p:cNvPr name="TextBox 19" id="19"/>
            <p:cNvSpPr txBox="true"/>
            <p:nvPr/>
          </p:nvSpPr>
          <p:spPr>
            <a:xfrm>
              <a:off x="101600" y="-38100"/>
              <a:ext cx="3492675" cy="482891"/>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758968" y="7269446"/>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grpSp>
        <p:nvGrpSpPr>
          <p:cNvPr name="Group 4" id="4"/>
          <p:cNvGrpSpPr/>
          <p:nvPr/>
        </p:nvGrpSpPr>
        <p:grpSpPr>
          <a:xfrm rot="0">
            <a:off x="4855609" y="3192756"/>
            <a:ext cx="8843820" cy="5423473"/>
            <a:chOff x="0" y="0"/>
            <a:chExt cx="2383433" cy="1461640"/>
          </a:xfrm>
        </p:grpSpPr>
        <p:sp>
          <p:nvSpPr>
            <p:cNvPr name="Freeform 5" id="5"/>
            <p:cNvSpPr/>
            <p:nvPr/>
          </p:nvSpPr>
          <p:spPr>
            <a:xfrm flipH="false" flipV="false" rot="0">
              <a:off x="0" y="0"/>
              <a:ext cx="2383433" cy="1461640"/>
            </a:xfrm>
            <a:custGeom>
              <a:avLst/>
              <a:gdLst/>
              <a:ahLst/>
              <a:cxnLst/>
              <a:rect r="r" b="b" t="t" l="l"/>
              <a:pathLst>
                <a:path h="1461640" w="2383433">
                  <a:moveTo>
                    <a:pt x="22761" y="0"/>
                  </a:moveTo>
                  <a:lnTo>
                    <a:pt x="2360672" y="0"/>
                  </a:lnTo>
                  <a:cubicBezTo>
                    <a:pt x="2373243" y="0"/>
                    <a:pt x="2383433" y="10190"/>
                    <a:pt x="2383433" y="22761"/>
                  </a:cubicBezTo>
                  <a:lnTo>
                    <a:pt x="2383433" y="1438880"/>
                  </a:lnTo>
                  <a:cubicBezTo>
                    <a:pt x="2383433" y="1451450"/>
                    <a:pt x="2373243" y="1461640"/>
                    <a:pt x="2360672" y="1461640"/>
                  </a:cubicBezTo>
                  <a:lnTo>
                    <a:pt x="22761" y="1461640"/>
                  </a:lnTo>
                  <a:cubicBezTo>
                    <a:pt x="10190" y="1461640"/>
                    <a:pt x="0" y="1451450"/>
                    <a:pt x="0" y="1438880"/>
                  </a:cubicBezTo>
                  <a:lnTo>
                    <a:pt x="0" y="22761"/>
                  </a:lnTo>
                  <a:cubicBezTo>
                    <a:pt x="0" y="10190"/>
                    <a:pt x="10190" y="0"/>
                    <a:pt x="22761" y="0"/>
                  </a:cubicBezTo>
                  <a:close/>
                </a:path>
              </a:pathLst>
            </a:custGeom>
            <a:solidFill>
              <a:srgbClr val="000000">
                <a:alpha val="0"/>
              </a:srgbClr>
            </a:solidFill>
            <a:ln w="38100" cap="rnd">
              <a:solidFill>
                <a:srgbClr val="6B169F"/>
              </a:solidFill>
              <a:prstDash val="solid"/>
              <a:round/>
            </a:ln>
          </p:spPr>
        </p:sp>
        <p:sp>
          <p:nvSpPr>
            <p:cNvPr name="TextBox 6" id="6"/>
            <p:cNvSpPr txBox="true"/>
            <p:nvPr/>
          </p:nvSpPr>
          <p:spPr>
            <a:xfrm>
              <a:off x="0" y="-38100"/>
              <a:ext cx="2383433" cy="149974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758968" y="3744455"/>
            <a:ext cx="1787668" cy="2798089"/>
          </a:xfrm>
          <a:custGeom>
            <a:avLst/>
            <a:gdLst/>
            <a:ahLst/>
            <a:cxnLst/>
            <a:rect r="r" b="b" t="t" l="l"/>
            <a:pathLst>
              <a:path h="2798089" w="1787668">
                <a:moveTo>
                  <a:pt x="0" y="0"/>
                </a:moveTo>
                <a:lnTo>
                  <a:pt x="1787668" y="0"/>
                </a:lnTo>
                <a:lnTo>
                  <a:pt x="1787668" y="2798090"/>
                </a:lnTo>
                <a:lnTo>
                  <a:pt x="0" y="27980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0">
            <a:off x="17259300" y="3744455"/>
            <a:ext cx="1787668" cy="2798089"/>
          </a:xfrm>
          <a:custGeom>
            <a:avLst/>
            <a:gdLst/>
            <a:ahLst/>
            <a:cxnLst/>
            <a:rect r="r" b="b" t="t" l="l"/>
            <a:pathLst>
              <a:path h="2798089" w="1787668">
                <a:moveTo>
                  <a:pt x="1787668" y="0"/>
                </a:moveTo>
                <a:lnTo>
                  <a:pt x="0" y="0"/>
                </a:lnTo>
                <a:lnTo>
                  <a:pt x="0" y="2798090"/>
                </a:lnTo>
                <a:lnTo>
                  <a:pt x="1787668" y="2798090"/>
                </a:lnTo>
                <a:lnTo>
                  <a:pt x="178766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518407" y="8081879"/>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sp>
        <p:nvSpPr>
          <p:cNvPr name="Freeform 10" id="10"/>
          <p:cNvSpPr/>
          <p:nvPr/>
        </p:nvSpPr>
        <p:spPr>
          <a:xfrm flipH="false" flipV="false" rot="0">
            <a:off x="15831764" y="830156"/>
            <a:ext cx="1569004" cy="1559198"/>
          </a:xfrm>
          <a:custGeom>
            <a:avLst/>
            <a:gdLst/>
            <a:ahLst/>
            <a:cxnLst/>
            <a:rect r="r" b="b" t="t" l="l"/>
            <a:pathLst>
              <a:path h="1559198" w="1569004">
                <a:moveTo>
                  <a:pt x="0" y="0"/>
                </a:moveTo>
                <a:lnTo>
                  <a:pt x="1569004" y="0"/>
                </a:lnTo>
                <a:lnTo>
                  <a:pt x="1569004" y="1559198"/>
                </a:lnTo>
                <a:lnTo>
                  <a:pt x="0" y="1559198"/>
                </a:lnTo>
                <a:lnTo>
                  <a:pt x="0" y="0"/>
                </a:lnTo>
                <a:close/>
              </a:path>
            </a:pathLst>
          </a:custGeom>
          <a:blipFill>
            <a:blip r:embed="rId5"/>
            <a:stretch>
              <a:fillRect l="0" t="0" r="0" b="0"/>
            </a:stretch>
          </a:blipFill>
        </p:spPr>
      </p:sp>
      <p:grpSp>
        <p:nvGrpSpPr>
          <p:cNvPr name="Group 11" id="11"/>
          <p:cNvGrpSpPr/>
          <p:nvPr/>
        </p:nvGrpSpPr>
        <p:grpSpPr>
          <a:xfrm rot="0">
            <a:off x="5033099" y="9729575"/>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5033099" y="-1228936"/>
            <a:ext cx="8221803" cy="1847451"/>
            <a:chOff x="0" y="0"/>
            <a:chExt cx="812800" cy="182637"/>
          </a:xfrm>
        </p:grpSpPr>
        <p:sp>
          <p:nvSpPr>
            <p:cNvPr name="Freeform 15" id="15"/>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6" id="16"/>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4496761" y="1683347"/>
            <a:ext cx="9294477" cy="873125"/>
          </a:xfrm>
          <a:prstGeom prst="rect">
            <a:avLst/>
          </a:prstGeom>
        </p:spPr>
        <p:txBody>
          <a:bodyPr anchor="t" rtlCol="false" tIns="0" lIns="0" bIns="0" rIns="0">
            <a:spAutoFit/>
          </a:bodyPr>
          <a:lstStyle/>
          <a:p>
            <a:pPr algn="ctr">
              <a:lnSpc>
                <a:spcPts val="7000"/>
              </a:lnSpc>
            </a:pPr>
            <a:r>
              <a:rPr lang="en-US" sz="5000">
                <a:solidFill>
                  <a:srgbClr val="FFFFFF"/>
                </a:solidFill>
                <a:latin typeface="HK Modular"/>
                <a:ea typeface="HK Modular"/>
                <a:cs typeface="HK Modular"/>
                <a:sym typeface="HK Modular"/>
              </a:rPr>
              <a:t>Team Members</a:t>
            </a:r>
          </a:p>
        </p:txBody>
      </p:sp>
      <p:sp>
        <p:nvSpPr>
          <p:cNvPr name="TextBox 18" id="18"/>
          <p:cNvSpPr txBox="true"/>
          <p:nvPr/>
        </p:nvSpPr>
        <p:spPr>
          <a:xfrm rot="0">
            <a:off x="5235774" y="3904665"/>
            <a:ext cx="3126167"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AFNAN</a:t>
            </a:r>
          </a:p>
        </p:txBody>
      </p:sp>
      <p:sp>
        <p:nvSpPr>
          <p:cNvPr name="TextBox 19" id="19"/>
          <p:cNvSpPr txBox="true"/>
          <p:nvPr/>
        </p:nvSpPr>
        <p:spPr>
          <a:xfrm rot="0">
            <a:off x="5235774" y="4690288"/>
            <a:ext cx="3126167"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Y RAVI TEJA</a:t>
            </a:r>
          </a:p>
        </p:txBody>
      </p:sp>
      <p:sp>
        <p:nvSpPr>
          <p:cNvPr name="TextBox 20" id="20"/>
          <p:cNvSpPr txBox="true"/>
          <p:nvPr/>
        </p:nvSpPr>
        <p:spPr>
          <a:xfrm rot="0">
            <a:off x="5235774" y="54776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N VIVEKANANDA</a:t>
            </a:r>
          </a:p>
        </p:txBody>
      </p:sp>
      <p:sp>
        <p:nvSpPr>
          <p:cNvPr name="TextBox 21" id="21"/>
          <p:cNvSpPr txBox="true"/>
          <p:nvPr/>
        </p:nvSpPr>
        <p:spPr>
          <a:xfrm rot="0">
            <a:off x="5305416" y="62650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SAI VIRASITH M</a:t>
            </a:r>
          </a:p>
        </p:txBody>
      </p:sp>
      <p:sp>
        <p:nvSpPr>
          <p:cNvPr name="Freeform 22" id="22"/>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4" id="24"/>
          <p:cNvSpPr txBox="true"/>
          <p:nvPr/>
        </p:nvSpPr>
        <p:spPr>
          <a:xfrm rot="0">
            <a:off x="5208624" y="70524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M VINEETH</a:t>
            </a:r>
          </a:p>
        </p:txBody>
      </p:sp>
      <p:sp>
        <p:nvSpPr>
          <p:cNvPr name="TextBox 25" id="25"/>
          <p:cNvSpPr txBox="true"/>
          <p:nvPr/>
        </p:nvSpPr>
        <p:spPr>
          <a:xfrm rot="0">
            <a:off x="9144000" y="3896254"/>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AM.EN.U4ECCE22023</a:t>
            </a:r>
          </a:p>
        </p:txBody>
      </p:sp>
      <p:sp>
        <p:nvSpPr>
          <p:cNvPr name="TextBox 26" id="26"/>
          <p:cNvSpPr txBox="true"/>
          <p:nvPr/>
        </p:nvSpPr>
        <p:spPr>
          <a:xfrm rot="0">
            <a:off x="9167117" y="472222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AM.EN.U4ECCE22024</a:t>
            </a:r>
          </a:p>
        </p:txBody>
      </p:sp>
      <p:sp>
        <p:nvSpPr>
          <p:cNvPr name="TextBox 27" id="27"/>
          <p:cNvSpPr txBox="true"/>
          <p:nvPr/>
        </p:nvSpPr>
        <p:spPr>
          <a:xfrm rot="0">
            <a:off x="9167117" y="5477688"/>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AM.EN.U4ECCE22028</a:t>
            </a:r>
          </a:p>
        </p:txBody>
      </p:sp>
      <p:sp>
        <p:nvSpPr>
          <p:cNvPr name="TextBox 28" id="28"/>
          <p:cNvSpPr txBox="true"/>
          <p:nvPr/>
        </p:nvSpPr>
        <p:spPr>
          <a:xfrm rot="0">
            <a:off x="9144000" y="6183770"/>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AM.EN.U4ECCE22040</a:t>
            </a:r>
          </a:p>
        </p:txBody>
      </p:sp>
      <p:sp>
        <p:nvSpPr>
          <p:cNvPr name="TextBox 29" id="29"/>
          <p:cNvSpPr txBox="true"/>
          <p:nvPr/>
        </p:nvSpPr>
        <p:spPr>
          <a:xfrm rot="0">
            <a:off x="9144000" y="7009270"/>
            <a:ext cx="3508015"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AM.EN.U4ECCE22056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grpSp>
        <p:nvGrpSpPr>
          <p:cNvPr name="Group 4" id="4"/>
          <p:cNvGrpSpPr/>
          <p:nvPr/>
        </p:nvGrpSpPr>
        <p:grpSpPr>
          <a:xfrm rot="0">
            <a:off x="2263834" y="7678321"/>
            <a:ext cx="3454436" cy="741103"/>
            <a:chOff x="0" y="0"/>
            <a:chExt cx="2073263" cy="444791"/>
          </a:xfrm>
        </p:grpSpPr>
        <p:sp>
          <p:nvSpPr>
            <p:cNvPr name="Freeform 5" id="5"/>
            <p:cNvSpPr/>
            <p:nvPr/>
          </p:nvSpPr>
          <p:spPr>
            <a:xfrm flipH="false" flipV="false" rot="0">
              <a:off x="0" y="0"/>
              <a:ext cx="2073263" cy="444791"/>
            </a:xfrm>
            <a:custGeom>
              <a:avLst/>
              <a:gdLst/>
              <a:ahLst/>
              <a:cxnLst/>
              <a:rect r="r" b="b" t="t" l="l"/>
              <a:pathLst>
                <a:path h="444791" w="2073263">
                  <a:moveTo>
                    <a:pt x="203200" y="0"/>
                  </a:moveTo>
                  <a:lnTo>
                    <a:pt x="2073263" y="0"/>
                  </a:lnTo>
                  <a:lnTo>
                    <a:pt x="1870063" y="444791"/>
                  </a:lnTo>
                  <a:lnTo>
                    <a:pt x="0" y="444791"/>
                  </a:lnTo>
                  <a:lnTo>
                    <a:pt x="203200" y="0"/>
                  </a:lnTo>
                  <a:close/>
                </a:path>
              </a:pathLst>
            </a:custGeom>
            <a:solidFill>
              <a:srgbClr val="000000">
                <a:alpha val="0"/>
              </a:srgbClr>
            </a:solidFill>
            <a:ln w="38100" cap="sq">
              <a:solidFill>
                <a:srgbClr val="FFFFFF"/>
              </a:solidFill>
              <a:prstDash val="solid"/>
              <a:miter/>
            </a:ln>
          </p:spPr>
        </p:sp>
        <p:sp>
          <p:nvSpPr>
            <p:cNvPr name="TextBox 6" id="6"/>
            <p:cNvSpPr txBox="true"/>
            <p:nvPr/>
          </p:nvSpPr>
          <p:spPr>
            <a:xfrm>
              <a:off x="101600" y="-38100"/>
              <a:ext cx="1870063" cy="482891"/>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2025915" y="7810499"/>
            <a:ext cx="3454436" cy="741103"/>
            <a:chOff x="0" y="0"/>
            <a:chExt cx="2073263" cy="444791"/>
          </a:xfrm>
        </p:grpSpPr>
        <p:sp>
          <p:nvSpPr>
            <p:cNvPr name="Freeform 8" id="8"/>
            <p:cNvSpPr/>
            <p:nvPr/>
          </p:nvSpPr>
          <p:spPr>
            <a:xfrm flipH="false" flipV="false" rot="0">
              <a:off x="0" y="0"/>
              <a:ext cx="2073263" cy="444791"/>
            </a:xfrm>
            <a:custGeom>
              <a:avLst/>
              <a:gdLst/>
              <a:ahLst/>
              <a:cxnLst/>
              <a:rect r="r" b="b" t="t" l="l"/>
              <a:pathLst>
                <a:path h="444791" w="2073263">
                  <a:moveTo>
                    <a:pt x="203200" y="0"/>
                  </a:moveTo>
                  <a:lnTo>
                    <a:pt x="2073263" y="0"/>
                  </a:lnTo>
                  <a:lnTo>
                    <a:pt x="1870063" y="444791"/>
                  </a:lnTo>
                  <a:lnTo>
                    <a:pt x="0" y="444791"/>
                  </a:lnTo>
                  <a:lnTo>
                    <a:pt x="203200" y="0"/>
                  </a:lnTo>
                  <a:close/>
                </a:path>
              </a:pathLst>
            </a:custGeom>
            <a:solidFill>
              <a:srgbClr val="6B169F"/>
            </a:solidFill>
          </p:spPr>
        </p:sp>
        <p:sp>
          <p:nvSpPr>
            <p:cNvPr name="TextBox 9" id="9"/>
            <p:cNvSpPr txBox="true"/>
            <p:nvPr/>
          </p:nvSpPr>
          <p:spPr>
            <a:xfrm>
              <a:off x="101600" y="-38100"/>
              <a:ext cx="1870063" cy="482891"/>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true" flipV="false" rot="0">
            <a:off x="16597362" y="5534407"/>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5400000">
            <a:off x="-4350511" y="4501567"/>
            <a:ext cx="8221803" cy="1847451"/>
            <a:chOff x="0" y="0"/>
            <a:chExt cx="812800" cy="182637"/>
          </a:xfrm>
        </p:grpSpPr>
        <p:sp>
          <p:nvSpPr>
            <p:cNvPr name="Freeform 12" id="12"/>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13" id="13"/>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5664334" y="1525852"/>
            <a:ext cx="6959331"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introduction</a:t>
            </a:r>
          </a:p>
        </p:txBody>
      </p:sp>
      <p:sp>
        <p:nvSpPr>
          <p:cNvPr name="TextBox 15" id="15"/>
          <p:cNvSpPr txBox="true"/>
          <p:nvPr/>
        </p:nvSpPr>
        <p:spPr>
          <a:xfrm rot="0">
            <a:off x="1981029" y="4250437"/>
            <a:ext cx="15278271" cy="1672589"/>
          </a:xfrm>
          <a:prstGeom prst="rect">
            <a:avLst/>
          </a:prstGeom>
        </p:spPr>
        <p:txBody>
          <a:bodyPr anchor="t" rtlCol="false" tIns="0" lIns="0" bIns="0" rIns="0">
            <a:spAutoFit/>
          </a:bodyPr>
          <a:lstStyle/>
          <a:p>
            <a:pPr algn="l">
              <a:lnSpc>
                <a:spcPts val="3360"/>
              </a:lnSpc>
            </a:pPr>
            <a:r>
              <a:rPr lang="en-US" sz="2400">
                <a:solidFill>
                  <a:srgbClr val="FFFFFF"/>
                </a:solidFill>
                <a:latin typeface="Tomorrow"/>
                <a:ea typeface="Tomorrow"/>
                <a:cs typeface="Tomorrow"/>
                <a:sym typeface="Tomorrow"/>
              </a:rPr>
              <a:t>This project is a smart Gaming Centre Hub designed using Cisco Packet Tracer and a live web dashboard. It helps monitor which systems are free and manage billing from a single Admin PC. Only the Admin PC can access the website using access control settings. The setup is secure, efficient, and ideal for gaming centers.</a:t>
            </a:r>
          </a:p>
        </p:txBody>
      </p:sp>
      <p:sp>
        <p:nvSpPr>
          <p:cNvPr name="Freeform 16" id="16"/>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true" flipV="false" rot="0">
            <a:off x="16531486" y="4397981"/>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80112" y="8144059"/>
            <a:ext cx="1608005" cy="1095216"/>
          </a:xfrm>
          <a:custGeom>
            <a:avLst/>
            <a:gdLst/>
            <a:ahLst/>
            <a:cxnLst/>
            <a:rect r="r" b="b" t="t" l="l"/>
            <a:pathLst>
              <a:path h="1095216" w="1608005">
                <a:moveTo>
                  <a:pt x="0" y="0"/>
                </a:moveTo>
                <a:lnTo>
                  <a:pt x="1608006" y="0"/>
                </a:lnTo>
                <a:lnTo>
                  <a:pt x="1608006" y="1095216"/>
                </a:lnTo>
                <a:lnTo>
                  <a:pt x="0" y="1095216"/>
                </a:lnTo>
                <a:lnTo>
                  <a:pt x="0" y="0"/>
                </a:lnTo>
                <a:close/>
              </a:path>
            </a:pathLst>
          </a:custGeom>
          <a:blipFill>
            <a:blip r:embed="rId5"/>
            <a:stretch>
              <a:fillRect l="0" t="0" r="0" b="0"/>
            </a:stretch>
          </a:blipFill>
        </p:spPr>
      </p:sp>
      <p:sp>
        <p:nvSpPr>
          <p:cNvPr name="TextBox 6" id="6"/>
          <p:cNvSpPr txBox="true"/>
          <p:nvPr/>
        </p:nvSpPr>
        <p:spPr>
          <a:xfrm rot="0">
            <a:off x="2502154" y="4414491"/>
            <a:ext cx="13283692" cy="2040890"/>
          </a:xfrm>
          <a:prstGeom prst="rect">
            <a:avLst/>
          </a:prstGeom>
        </p:spPr>
        <p:txBody>
          <a:bodyPr anchor="t" rtlCol="false" tIns="0" lIns="0" bIns="0" rIns="0">
            <a:spAutoFit/>
          </a:bodyPr>
          <a:lstStyle/>
          <a:p>
            <a:pPr algn="just" marL="626112" indent="-313056" lvl="1">
              <a:lnSpc>
                <a:spcPts val="4060"/>
              </a:lnSpc>
              <a:buFont typeface="Arial"/>
              <a:buChar char="•"/>
            </a:pPr>
            <a:r>
              <a:rPr lang="en-US" sz="2900">
                <a:solidFill>
                  <a:srgbClr val="FFFFFF"/>
                </a:solidFill>
                <a:latin typeface="Tomorrow"/>
                <a:ea typeface="Tomorrow"/>
                <a:cs typeface="Tomorrow"/>
                <a:sym typeface="Tomorrow"/>
              </a:rPr>
              <a:t>To create a centralized management system for a gaming center.</a:t>
            </a:r>
          </a:p>
          <a:p>
            <a:pPr algn="just" marL="626112" indent="-313056" lvl="1">
              <a:lnSpc>
                <a:spcPts val="4060"/>
              </a:lnSpc>
              <a:buFont typeface="Arial"/>
              <a:buChar char="•"/>
            </a:pPr>
            <a:r>
              <a:rPr lang="en-US" sz="2900">
                <a:solidFill>
                  <a:srgbClr val="FFFFFF"/>
                </a:solidFill>
                <a:latin typeface="Tomorrow"/>
                <a:ea typeface="Tomorrow"/>
                <a:cs typeface="Tomorrow"/>
                <a:sym typeface="Tomorrow"/>
              </a:rPr>
              <a:t> Ensure only the Admin PC can control billing and system usage.</a:t>
            </a:r>
          </a:p>
          <a:p>
            <a:pPr algn="just" marL="626112" indent="-313056" lvl="1">
              <a:lnSpc>
                <a:spcPts val="4060"/>
              </a:lnSpc>
              <a:buFont typeface="Arial"/>
              <a:buChar char="•"/>
            </a:pPr>
            <a:r>
              <a:rPr lang="en-US" sz="2900">
                <a:solidFill>
                  <a:srgbClr val="FFFFFF"/>
                </a:solidFill>
                <a:latin typeface="Tomorrow"/>
                <a:ea typeface="Tomorrow"/>
                <a:cs typeface="Tomorrow"/>
                <a:sym typeface="Tomorrow"/>
              </a:rPr>
              <a:t> Use networking principles to restrict access securely.</a:t>
            </a:r>
          </a:p>
          <a:p>
            <a:pPr algn="just" marL="626112" indent="-313056" lvl="1">
              <a:lnSpc>
                <a:spcPts val="4060"/>
              </a:lnSpc>
              <a:buFont typeface="Arial"/>
              <a:buChar char="•"/>
            </a:pPr>
            <a:r>
              <a:rPr lang="en-US" sz="2900">
                <a:solidFill>
                  <a:srgbClr val="FFFFFF"/>
                </a:solidFill>
                <a:latin typeface="Tomorrow"/>
                <a:ea typeface="Tomorrow"/>
                <a:cs typeface="Tomorrow"/>
                <a:sym typeface="Tomorrow"/>
              </a:rPr>
              <a:t> Improve efficiency using automation and real-time monitoring.</a:t>
            </a:r>
          </a:p>
        </p:txBody>
      </p:sp>
      <p:sp>
        <p:nvSpPr>
          <p:cNvPr name="TextBox 7" id="7"/>
          <p:cNvSpPr txBox="true"/>
          <p:nvPr/>
        </p:nvSpPr>
        <p:spPr>
          <a:xfrm rot="0">
            <a:off x="6601590" y="1879901"/>
            <a:ext cx="5084821"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objective</a:t>
            </a:r>
          </a:p>
        </p:txBody>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91849" y="-1554554"/>
            <a:ext cx="19144798" cy="4307580"/>
          </a:xfrm>
          <a:custGeom>
            <a:avLst/>
            <a:gdLst/>
            <a:ahLst/>
            <a:cxnLst/>
            <a:rect r="r" b="b" t="t" l="l"/>
            <a:pathLst>
              <a:path h="4307580" w="19144798">
                <a:moveTo>
                  <a:pt x="0" y="4307580"/>
                </a:moveTo>
                <a:lnTo>
                  <a:pt x="19144798" y="4307580"/>
                </a:lnTo>
                <a:lnTo>
                  <a:pt x="19144798" y="0"/>
                </a:lnTo>
                <a:lnTo>
                  <a:pt x="0" y="0"/>
                </a:lnTo>
                <a:lnTo>
                  <a:pt x="0" y="4307580"/>
                </a:lnTo>
                <a:close/>
              </a:path>
            </a:pathLst>
          </a:custGeom>
          <a:blipFill>
            <a:blip r:embed="rId2">
              <a:alphaModFix amt="50000"/>
            </a:blip>
            <a:stretch>
              <a:fillRect l="0" t="0" r="0" b="0"/>
            </a:stretch>
          </a:blipFill>
        </p:spPr>
      </p:sp>
      <p:sp>
        <p:nvSpPr>
          <p:cNvPr name="Freeform 3" id="3"/>
          <p:cNvSpPr/>
          <p:nvPr/>
        </p:nvSpPr>
        <p:spPr>
          <a:xfrm flipH="false" flipV="false" rot="0">
            <a:off x="-91849" y="7495417"/>
            <a:ext cx="19144798" cy="4307580"/>
          </a:xfrm>
          <a:custGeom>
            <a:avLst/>
            <a:gdLst/>
            <a:ahLst/>
            <a:cxnLst/>
            <a:rect r="r" b="b" t="t" l="l"/>
            <a:pathLst>
              <a:path h="4307580" w="19144798">
                <a:moveTo>
                  <a:pt x="0" y="0"/>
                </a:moveTo>
                <a:lnTo>
                  <a:pt x="19144798" y="0"/>
                </a:lnTo>
                <a:lnTo>
                  <a:pt x="19144798" y="4307580"/>
                </a:lnTo>
                <a:lnTo>
                  <a:pt x="0" y="4307580"/>
                </a:lnTo>
                <a:lnTo>
                  <a:pt x="0" y="0"/>
                </a:lnTo>
                <a:close/>
              </a:path>
            </a:pathLst>
          </a:custGeom>
          <a:blipFill>
            <a:blip r:embed="rId2">
              <a:alphaModFix amt="50000"/>
            </a:blip>
            <a:stretch>
              <a:fillRect l="0" t="0" r="0" b="0"/>
            </a:stretch>
          </a:blipFill>
        </p:spPr>
      </p:sp>
      <p:sp>
        <p:nvSpPr>
          <p:cNvPr name="Freeform 4" id="4"/>
          <p:cNvSpPr/>
          <p:nvPr/>
        </p:nvSpPr>
        <p:spPr>
          <a:xfrm flipH="false" flipV="false" rot="0">
            <a:off x="-673906" y="4585415"/>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5400000">
            <a:off x="14550953" y="4501567"/>
            <a:ext cx="8221803" cy="1847451"/>
            <a:chOff x="0" y="0"/>
            <a:chExt cx="812800" cy="182637"/>
          </a:xfrm>
        </p:grpSpPr>
        <p:sp>
          <p:nvSpPr>
            <p:cNvPr name="Freeform 6" id="6"/>
            <p:cNvSpPr/>
            <p:nvPr/>
          </p:nvSpPr>
          <p:spPr>
            <a:xfrm flipH="false" flipV="false" rot="0">
              <a:off x="0" y="0"/>
              <a:ext cx="812800" cy="182637"/>
            </a:xfrm>
            <a:custGeom>
              <a:avLst/>
              <a:gdLst/>
              <a:ahLst/>
              <a:cxnLst/>
              <a:rect r="r" b="b" t="t" l="l"/>
              <a:pathLst>
                <a:path h="182637" w="812800">
                  <a:moveTo>
                    <a:pt x="812800" y="91319"/>
                  </a:moveTo>
                  <a:lnTo>
                    <a:pt x="609600" y="182637"/>
                  </a:lnTo>
                  <a:lnTo>
                    <a:pt x="203200" y="182637"/>
                  </a:lnTo>
                  <a:lnTo>
                    <a:pt x="0" y="91319"/>
                  </a:lnTo>
                  <a:lnTo>
                    <a:pt x="203200" y="0"/>
                  </a:lnTo>
                  <a:lnTo>
                    <a:pt x="609600" y="0"/>
                  </a:lnTo>
                  <a:lnTo>
                    <a:pt x="812800" y="91319"/>
                  </a:lnTo>
                  <a:close/>
                </a:path>
              </a:pathLst>
            </a:custGeom>
            <a:solidFill>
              <a:srgbClr val="6B169F"/>
            </a:solidFill>
          </p:spPr>
        </p:sp>
        <p:sp>
          <p:nvSpPr>
            <p:cNvPr name="TextBox 7" id="7"/>
            <p:cNvSpPr txBox="true"/>
            <p:nvPr/>
          </p:nvSpPr>
          <p:spPr>
            <a:xfrm>
              <a:off x="114300" y="-38100"/>
              <a:ext cx="584200" cy="220737"/>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204733">
            <a:off x="1647769" y="5768207"/>
            <a:ext cx="2136249" cy="2726418"/>
          </a:xfrm>
          <a:custGeom>
            <a:avLst/>
            <a:gdLst/>
            <a:ahLst/>
            <a:cxnLst/>
            <a:rect r="r" b="b" t="t" l="l"/>
            <a:pathLst>
              <a:path h="2726418" w="2136249">
                <a:moveTo>
                  <a:pt x="0" y="0"/>
                </a:moveTo>
                <a:lnTo>
                  <a:pt x="2136249" y="0"/>
                </a:lnTo>
                <a:lnTo>
                  <a:pt x="2136249" y="2726419"/>
                </a:lnTo>
                <a:lnTo>
                  <a:pt x="0" y="2726419"/>
                </a:lnTo>
                <a:lnTo>
                  <a:pt x="0" y="0"/>
                </a:lnTo>
                <a:close/>
              </a:path>
            </a:pathLst>
          </a:custGeom>
          <a:blipFill>
            <a:blip r:embed="rId5"/>
            <a:stretch>
              <a:fillRect l="0" t="0" r="0" b="0"/>
            </a:stretch>
          </a:blipFill>
        </p:spPr>
      </p:sp>
      <p:sp>
        <p:nvSpPr>
          <p:cNvPr name="Freeform 9" id="9"/>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5486710" y="1807969"/>
            <a:ext cx="7987680" cy="945057"/>
          </a:xfrm>
          <a:prstGeom prst="rect">
            <a:avLst/>
          </a:prstGeom>
        </p:spPr>
        <p:txBody>
          <a:bodyPr anchor="t" rtlCol="false" tIns="0" lIns="0" bIns="0" rIns="0">
            <a:spAutoFit/>
          </a:bodyPr>
          <a:lstStyle/>
          <a:p>
            <a:pPr algn="l">
              <a:lnSpc>
                <a:spcPts val="7760"/>
              </a:lnSpc>
            </a:pPr>
            <a:r>
              <a:rPr lang="en-US" sz="5543">
                <a:solidFill>
                  <a:srgbClr val="FFFFFF"/>
                </a:solidFill>
                <a:latin typeface="HK Modular"/>
                <a:ea typeface="HK Modular"/>
                <a:cs typeface="HK Modular"/>
                <a:sym typeface="HK Modular"/>
              </a:rPr>
              <a:t>system design</a:t>
            </a:r>
          </a:p>
        </p:txBody>
      </p:sp>
      <p:sp>
        <p:nvSpPr>
          <p:cNvPr name="TextBox 12" id="12"/>
          <p:cNvSpPr txBox="true"/>
          <p:nvPr/>
        </p:nvSpPr>
        <p:spPr>
          <a:xfrm rot="0">
            <a:off x="4569075" y="4259352"/>
            <a:ext cx="9822950" cy="1672589"/>
          </a:xfrm>
          <a:prstGeom prst="rect">
            <a:avLst/>
          </a:prstGeom>
        </p:spPr>
        <p:txBody>
          <a:bodyPr anchor="t" rtlCol="false" tIns="0" lIns="0" bIns="0" rIns="0">
            <a:spAutoFit/>
          </a:bodyPr>
          <a:lstStyle/>
          <a:p>
            <a:pPr algn="l" marL="518165" indent="-259082" lvl="1">
              <a:lnSpc>
                <a:spcPts val="3360"/>
              </a:lnSpc>
              <a:buFont typeface="Arial"/>
              <a:buChar char="•"/>
            </a:pPr>
            <a:r>
              <a:rPr lang="en-US" sz="2400">
                <a:solidFill>
                  <a:srgbClr val="FFFFFF"/>
                </a:solidFill>
                <a:latin typeface="Tomorrow"/>
                <a:ea typeface="Tomorrow"/>
                <a:cs typeface="Tomorrow"/>
                <a:sym typeface="Tomorrow"/>
              </a:rPr>
              <a:t>31 PCs are connected through two switches to a router.</a:t>
            </a:r>
          </a:p>
          <a:p>
            <a:pPr algn="l" marL="518165" indent="-259082" lvl="1">
              <a:lnSpc>
                <a:spcPts val="3360"/>
              </a:lnSpc>
              <a:buFont typeface="Arial"/>
              <a:buChar char="•"/>
            </a:pPr>
            <a:r>
              <a:rPr lang="en-US" sz="2400">
                <a:solidFill>
                  <a:srgbClr val="FFFFFF"/>
                </a:solidFill>
                <a:latin typeface="Tomorrow"/>
                <a:ea typeface="Tomorrow"/>
                <a:cs typeface="Tomorrow"/>
                <a:sym typeface="Tomorrow"/>
              </a:rPr>
              <a:t> A server hosts the admin dashboard on a different subnet.</a:t>
            </a:r>
          </a:p>
          <a:p>
            <a:pPr algn="l" marL="518165" indent="-259082" lvl="1">
              <a:lnSpc>
                <a:spcPts val="3360"/>
              </a:lnSpc>
              <a:buFont typeface="Arial"/>
              <a:buChar char="•"/>
            </a:pPr>
            <a:r>
              <a:rPr lang="en-US" sz="2400">
                <a:solidFill>
                  <a:srgbClr val="FFFFFF"/>
                </a:solidFill>
                <a:latin typeface="Tomorrow"/>
                <a:ea typeface="Tomorrow"/>
                <a:cs typeface="Tomorrow"/>
                <a:sym typeface="Tomorrow"/>
              </a:rPr>
              <a:t> Static IPs are assigned, and ACLs control web access.</a:t>
            </a:r>
          </a:p>
          <a:p>
            <a:pPr algn="l" marL="518165" indent="-259082" lvl="1">
              <a:lnSpc>
                <a:spcPts val="3360"/>
              </a:lnSpc>
              <a:buFont typeface="Arial"/>
              <a:buChar char="•"/>
            </a:pPr>
            <a:r>
              <a:rPr lang="en-US" sz="2400">
                <a:solidFill>
                  <a:srgbClr val="FFFFFF"/>
                </a:solidFill>
                <a:latin typeface="Tomorrow"/>
                <a:ea typeface="Tomorrow"/>
                <a:cs typeface="Tomorrow"/>
                <a:sym typeface="Tomorrow"/>
              </a:rPr>
              <a:t> Only the Admin PC can access the billing website.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sp>
        <p:nvSpPr>
          <p:cNvPr name="Freeform 4" id="4"/>
          <p:cNvSpPr/>
          <p:nvPr/>
        </p:nvSpPr>
        <p:spPr>
          <a:xfrm flipH="true" flipV="false" rot="0">
            <a:off x="16762616" y="4019557"/>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126151">
            <a:off x="15759084" y="269251"/>
            <a:ext cx="2135811" cy="2796480"/>
          </a:xfrm>
          <a:custGeom>
            <a:avLst/>
            <a:gdLst/>
            <a:ahLst/>
            <a:cxnLst/>
            <a:rect r="r" b="b" t="t" l="l"/>
            <a:pathLst>
              <a:path h="2796480" w="2135811">
                <a:moveTo>
                  <a:pt x="0" y="0"/>
                </a:moveTo>
                <a:lnTo>
                  <a:pt x="2135812" y="0"/>
                </a:lnTo>
                <a:lnTo>
                  <a:pt x="2135812" y="2796479"/>
                </a:lnTo>
                <a:lnTo>
                  <a:pt x="0" y="2796479"/>
                </a:lnTo>
                <a:lnTo>
                  <a:pt x="0" y="0"/>
                </a:lnTo>
                <a:close/>
              </a:path>
            </a:pathLst>
          </a:custGeom>
          <a:blipFill>
            <a:blip r:embed="rId5"/>
            <a:stretch>
              <a:fillRect l="0" t="0" r="0" b="0"/>
            </a:stretch>
          </a:blipFill>
        </p:spPr>
      </p:sp>
      <p:sp>
        <p:nvSpPr>
          <p:cNvPr name="Freeform 7" id="7"/>
          <p:cNvSpPr/>
          <p:nvPr/>
        </p:nvSpPr>
        <p:spPr>
          <a:xfrm flipH="false" flipV="false" rot="2700000">
            <a:off x="716997" y="7842983"/>
            <a:ext cx="1952355" cy="1952355"/>
          </a:xfrm>
          <a:custGeom>
            <a:avLst/>
            <a:gdLst/>
            <a:ahLst/>
            <a:cxnLst/>
            <a:rect r="r" b="b" t="t" l="l"/>
            <a:pathLst>
              <a:path h="1952355" w="1952355">
                <a:moveTo>
                  <a:pt x="0" y="0"/>
                </a:moveTo>
                <a:lnTo>
                  <a:pt x="1952356" y="0"/>
                </a:lnTo>
                <a:lnTo>
                  <a:pt x="1952356" y="1952355"/>
                </a:lnTo>
                <a:lnTo>
                  <a:pt x="0" y="1952355"/>
                </a:lnTo>
                <a:lnTo>
                  <a:pt x="0" y="0"/>
                </a:lnTo>
                <a:close/>
              </a:path>
            </a:pathLst>
          </a:custGeom>
          <a:blipFill>
            <a:blip r:embed="rId6"/>
            <a:stretch>
              <a:fillRect l="0" t="0" r="0" b="0"/>
            </a:stretch>
          </a:blipFill>
        </p:spPr>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55081" y="2105847"/>
            <a:ext cx="6263725" cy="4585005"/>
          </a:xfrm>
          <a:custGeom>
            <a:avLst/>
            <a:gdLst/>
            <a:ahLst/>
            <a:cxnLst/>
            <a:rect r="r" b="b" t="t" l="l"/>
            <a:pathLst>
              <a:path h="4585005" w="6263725">
                <a:moveTo>
                  <a:pt x="0" y="0"/>
                </a:moveTo>
                <a:lnTo>
                  <a:pt x="6263726" y="0"/>
                </a:lnTo>
                <a:lnTo>
                  <a:pt x="6263726" y="4585005"/>
                </a:lnTo>
                <a:lnTo>
                  <a:pt x="0" y="4585005"/>
                </a:lnTo>
                <a:lnTo>
                  <a:pt x="0" y="0"/>
                </a:lnTo>
                <a:close/>
              </a:path>
            </a:pathLst>
          </a:custGeom>
          <a:blipFill>
            <a:blip r:embed="rId9"/>
            <a:stretch>
              <a:fillRect l="0" t="0" r="0" b="0"/>
            </a:stretch>
          </a:blipFill>
        </p:spPr>
      </p:sp>
      <p:sp>
        <p:nvSpPr>
          <p:cNvPr name="Freeform 11" id="11"/>
          <p:cNvSpPr/>
          <p:nvPr/>
        </p:nvSpPr>
        <p:spPr>
          <a:xfrm flipH="false" flipV="false" rot="0">
            <a:off x="6576377" y="5727740"/>
            <a:ext cx="11301259" cy="4350985"/>
          </a:xfrm>
          <a:custGeom>
            <a:avLst/>
            <a:gdLst/>
            <a:ahLst/>
            <a:cxnLst/>
            <a:rect r="r" b="b" t="t" l="l"/>
            <a:pathLst>
              <a:path h="4350985" w="11301259">
                <a:moveTo>
                  <a:pt x="0" y="0"/>
                </a:moveTo>
                <a:lnTo>
                  <a:pt x="11301259" y="0"/>
                </a:lnTo>
                <a:lnTo>
                  <a:pt x="11301259" y="4350984"/>
                </a:lnTo>
                <a:lnTo>
                  <a:pt x="0" y="4350984"/>
                </a:lnTo>
                <a:lnTo>
                  <a:pt x="0" y="0"/>
                </a:lnTo>
                <a:close/>
              </a:path>
            </a:pathLst>
          </a:custGeom>
          <a:blipFill>
            <a:blip r:embed="rId10"/>
            <a:stretch>
              <a:fillRect l="0" t="0" r="0" b="0"/>
            </a:stretch>
          </a:blipFill>
        </p:spPr>
      </p:sp>
      <p:sp>
        <p:nvSpPr>
          <p:cNvPr name="TextBox 12" id="12"/>
          <p:cNvSpPr txBox="true"/>
          <p:nvPr/>
        </p:nvSpPr>
        <p:spPr>
          <a:xfrm rot="0">
            <a:off x="5922789" y="484936"/>
            <a:ext cx="6442423"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acl commands</a:t>
            </a:r>
          </a:p>
        </p:txBody>
      </p:sp>
      <p:sp>
        <p:nvSpPr>
          <p:cNvPr name="TextBox 13" id="13"/>
          <p:cNvSpPr txBox="true"/>
          <p:nvPr/>
        </p:nvSpPr>
        <p:spPr>
          <a:xfrm rot="0">
            <a:off x="8596313" y="3814135"/>
            <a:ext cx="6442423" cy="372743"/>
          </a:xfrm>
          <a:prstGeom prst="rect">
            <a:avLst/>
          </a:prstGeom>
        </p:spPr>
        <p:txBody>
          <a:bodyPr anchor="t" rtlCol="false" tIns="0" lIns="0" bIns="0" rIns="0">
            <a:spAutoFit/>
          </a:bodyPr>
          <a:lstStyle/>
          <a:p>
            <a:pPr algn="l">
              <a:lnSpc>
                <a:spcPts val="3080"/>
              </a:lnSpc>
            </a:pPr>
            <a:r>
              <a:rPr lang="en-US" sz="2200">
                <a:solidFill>
                  <a:srgbClr val="FFFFFF"/>
                </a:solidFill>
                <a:latin typeface="HK Modular"/>
                <a:ea typeface="HK Modular"/>
                <a:cs typeface="HK Modular"/>
                <a:sym typeface="HK Modular"/>
              </a:rPr>
              <a:t>host will run at : 192.168.2.10</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grpSp>
        <p:nvGrpSpPr>
          <p:cNvPr name="Group 4" id="4"/>
          <p:cNvGrpSpPr/>
          <p:nvPr/>
        </p:nvGrpSpPr>
        <p:grpSpPr>
          <a:xfrm rot="0">
            <a:off x="1657066" y="4459505"/>
            <a:ext cx="705922" cy="705922"/>
            <a:chOff x="0" y="0"/>
            <a:chExt cx="185922" cy="185922"/>
          </a:xfrm>
        </p:grpSpPr>
        <p:sp>
          <p:nvSpPr>
            <p:cNvPr name="Freeform 5" id="5"/>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000000">
                <a:alpha val="0"/>
              </a:srgbClr>
            </a:solidFill>
            <a:ln w="19050" cap="sq">
              <a:solidFill>
                <a:srgbClr val="FFFFFF"/>
              </a:solidFill>
              <a:prstDash val="solid"/>
              <a:miter/>
            </a:ln>
          </p:spPr>
        </p:sp>
        <p:sp>
          <p:nvSpPr>
            <p:cNvPr name="TextBox 6" id="6"/>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132038" y="3925081"/>
            <a:ext cx="705922" cy="705922"/>
            <a:chOff x="0" y="0"/>
            <a:chExt cx="185922" cy="185922"/>
          </a:xfrm>
        </p:grpSpPr>
        <p:sp>
          <p:nvSpPr>
            <p:cNvPr name="Freeform 8" id="8"/>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000000">
                <a:alpha val="0"/>
              </a:srgbClr>
            </a:solidFill>
            <a:ln w="19050" cap="sq">
              <a:solidFill>
                <a:srgbClr val="FFFFFF"/>
              </a:solidFill>
              <a:prstDash val="solid"/>
              <a:miter/>
            </a:ln>
          </p:spPr>
        </p:sp>
        <p:sp>
          <p:nvSpPr>
            <p:cNvPr name="TextBox 9" id="9"/>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39701" y="4571897"/>
            <a:ext cx="705922" cy="705922"/>
            <a:chOff x="0" y="0"/>
            <a:chExt cx="185922" cy="185922"/>
          </a:xfrm>
        </p:grpSpPr>
        <p:sp>
          <p:nvSpPr>
            <p:cNvPr name="Freeform 11" id="11"/>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6B169F"/>
            </a:solidFill>
          </p:spPr>
        </p:sp>
        <p:sp>
          <p:nvSpPr>
            <p:cNvPr name="TextBox 12" id="12"/>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5014673" y="4037473"/>
            <a:ext cx="705922" cy="705922"/>
            <a:chOff x="0" y="0"/>
            <a:chExt cx="185922" cy="185922"/>
          </a:xfrm>
        </p:grpSpPr>
        <p:sp>
          <p:nvSpPr>
            <p:cNvPr name="Freeform 14" id="14"/>
            <p:cNvSpPr/>
            <p:nvPr/>
          </p:nvSpPr>
          <p:spPr>
            <a:xfrm flipH="false" flipV="false" rot="0">
              <a:off x="0" y="0"/>
              <a:ext cx="185922" cy="185922"/>
            </a:xfrm>
            <a:custGeom>
              <a:avLst/>
              <a:gdLst/>
              <a:ahLst/>
              <a:cxnLst/>
              <a:rect r="r" b="b" t="t" l="l"/>
              <a:pathLst>
                <a:path h="185922" w="185922">
                  <a:moveTo>
                    <a:pt x="0" y="0"/>
                  </a:moveTo>
                  <a:lnTo>
                    <a:pt x="185922" y="0"/>
                  </a:lnTo>
                  <a:lnTo>
                    <a:pt x="185922" y="185922"/>
                  </a:lnTo>
                  <a:lnTo>
                    <a:pt x="0" y="185922"/>
                  </a:lnTo>
                  <a:close/>
                </a:path>
              </a:pathLst>
            </a:custGeom>
            <a:solidFill>
              <a:srgbClr val="6B169F"/>
            </a:solidFill>
          </p:spPr>
        </p:sp>
        <p:sp>
          <p:nvSpPr>
            <p:cNvPr name="TextBox 15" id="15"/>
            <p:cNvSpPr txBox="true"/>
            <p:nvPr/>
          </p:nvSpPr>
          <p:spPr>
            <a:xfrm>
              <a:off x="0" y="-38100"/>
              <a:ext cx="185922" cy="224022"/>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true" flipV="false" rot="0">
            <a:off x="16508570" y="-189719"/>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15014673" y="1171019"/>
            <a:ext cx="2117604" cy="1601285"/>
          </a:xfrm>
          <a:custGeom>
            <a:avLst/>
            <a:gdLst/>
            <a:ahLst/>
            <a:cxnLst/>
            <a:rect r="r" b="b" t="t" l="l"/>
            <a:pathLst>
              <a:path h="1601285" w="2117604">
                <a:moveTo>
                  <a:pt x="0" y="0"/>
                </a:moveTo>
                <a:lnTo>
                  <a:pt x="2117604" y="0"/>
                </a:lnTo>
                <a:lnTo>
                  <a:pt x="2117604" y="1601285"/>
                </a:lnTo>
                <a:lnTo>
                  <a:pt x="0" y="1601285"/>
                </a:lnTo>
                <a:lnTo>
                  <a:pt x="0" y="0"/>
                </a:lnTo>
                <a:close/>
              </a:path>
            </a:pathLst>
          </a:custGeom>
          <a:blipFill>
            <a:blip r:embed="rId5"/>
            <a:stretch>
              <a:fillRect l="0" t="0" r="0" b="0"/>
            </a:stretch>
          </a:blipFill>
        </p:spPr>
      </p:sp>
      <p:sp>
        <p:nvSpPr>
          <p:cNvPr name="Freeform 19" id="19"/>
          <p:cNvSpPr/>
          <p:nvPr/>
        </p:nvSpPr>
        <p:spPr>
          <a:xfrm flipH="false" flipV="false" rot="-9278958">
            <a:off x="1529388" y="1075774"/>
            <a:ext cx="2117604" cy="1601285"/>
          </a:xfrm>
          <a:custGeom>
            <a:avLst/>
            <a:gdLst/>
            <a:ahLst/>
            <a:cxnLst/>
            <a:rect r="r" b="b" t="t" l="l"/>
            <a:pathLst>
              <a:path h="1601285" w="2117604">
                <a:moveTo>
                  <a:pt x="0" y="0"/>
                </a:moveTo>
                <a:lnTo>
                  <a:pt x="2117604" y="0"/>
                </a:lnTo>
                <a:lnTo>
                  <a:pt x="2117604" y="1601285"/>
                </a:lnTo>
                <a:lnTo>
                  <a:pt x="0" y="1601285"/>
                </a:lnTo>
                <a:lnTo>
                  <a:pt x="0" y="0"/>
                </a:lnTo>
                <a:close/>
              </a:path>
            </a:pathLst>
          </a:custGeom>
          <a:blipFill>
            <a:blip r:embed="rId5"/>
            <a:stretch>
              <a:fillRect l="0" t="0" r="0" b="0"/>
            </a:stretch>
          </a:blipFill>
        </p:spPr>
      </p:sp>
      <p:sp>
        <p:nvSpPr>
          <p:cNvPr name="Freeform 20" id="20"/>
          <p:cNvSpPr/>
          <p:nvPr/>
        </p:nvSpPr>
        <p:spPr>
          <a:xfrm flipH="false" flipV="false" rot="0">
            <a:off x="8462132" y="8315338"/>
            <a:ext cx="942962" cy="942962"/>
          </a:xfrm>
          <a:custGeom>
            <a:avLst/>
            <a:gdLst/>
            <a:ahLst/>
            <a:cxnLst/>
            <a:rect r="r" b="b" t="t" l="l"/>
            <a:pathLst>
              <a:path h="942962" w="942962">
                <a:moveTo>
                  <a:pt x="0" y="0"/>
                </a:moveTo>
                <a:lnTo>
                  <a:pt x="942962" y="0"/>
                </a:lnTo>
                <a:lnTo>
                  <a:pt x="942962" y="942962"/>
                </a:lnTo>
                <a:lnTo>
                  <a:pt x="0" y="942962"/>
                </a:lnTo>
                <a:lnTo>
                  <a:pt x="0" y="0"/>
                </a:lnTo>
                <a:close/>
              </a:path>
            </a:pathLst>
          </a:custGeom>
          <a:blipFill>
            <a:blip r:embed="rId6"/>
            <a:stretch>
              <a:fillRect l="0" t="0" r="0" b="0"/>
            </a:stretch>
          </a:blipFill>
        </p:spPr>
      </p:sp>
      <p:sp>
        <p:nvSpPr>
          <p:cNvPr name="Freeform 21" id="21"/>
          <p:cNvSpPr/>
          <p:nvPr/>
        </p:nvSpPr>
        <p:spPr>
          <a:xfrm flipH="false" flipV="false" rot="0">
            <a:off x="17259300" y="6353895"/>
            <a:ext cx="2570443" cy="2570443"/>
          </a:xfrm>
          <a:custGeom>
            <a:avLst/>
            <a:gdLst/>
            <a:ahLst/>
            <a:cxnLst/>
            <a:rect r="r" b="b" t="t" l="l"/>
            <a:pathLst>
              <a:path h="2570443" w="2570443">
                <a:moveTo>
                  <a:pt x="0" y="0"/>
                </a:moveTo>
                <a:lnTo>
                  <a:pt x="2570443" y="0"/>
                </a:lnTo>
                <a:lnTo>
                  <a:pt x="2570443" y="2570443"/>
                </a:lnTo>
                <a:lnTo>
                  <a:pt x="0" y="2570443"/>
                </a:lnTo>
                <a:lnTo>
                  <a:pt x="0" y="0"/>
                </a:lnTo>
                <a:close/>
              </a:path>
            </a:pathLst>
          </a:custGeom>
          <a:blipFill>
            <a:blip r:embed="rId6"/>
            <a:stretch>
              <a:fillRect l="0" t="0" r="0" b="0"/>
            </a:stretch>
          </a:blipFill>
        </p:spPr>
      </p:sp>
      <p:sp>
        <p:nvSpPr>
          <p:cNvPr name="TextBox 22" id="22"/>
          <p:cNvSpPr txBox="true"/>
          <p:nvPr/>
        </p:nvSpPr>
        <p:spPr>
          <a:xfrm rot="0">
            <a:off x="1607747" y="4716895"/>
            <a:ext cx="569830"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A.</a:t>
            </a:r>
          </a:p>
        </p:txBody>
      </p:sp>
      <p:sp>
        <p:nvSpPr>
          <p:cNvPr name="TextBox 23" id="23"/>
          <p:cNvSpPr txBox="true"/>
          <p:nvPr/>
        </p:nvSpPr>
        <p:spPr>
          <a:xfrm rot="0">
            <a:off x="15082719" y="4182471"/>
            <a:ext cx="569830" cy="358775"/>
          </a:xfrm>
          <a:prstGeom prst="rect">
            <a:avLst/>
          </a:prstGeom>
        </p:spPr>
        <p:txBody>
          <a:bodyPr anchor="t" rtlCol="false" tIns="0" lIns="0" bIns="0" rIns="0">
            <a:spAutoFit/>
          </a:bodyPr>
          <a:lstStyle/>
          <a:p>
            <a:pPr algn="ctr">
              <a:lnSpc>
                <a:spcPts val="2800"/>
              </a:lnSpc>
            </a:pPr>
            <a:r>
              <a:rPr lang="en-US" sz="2000">
                <a:solidFill>
                  <a:srgbClr val="FFFFFF"/>
                </a:solidFill>
                <a:latin typeface="HK Modular"/>
                <a:ea typeface="HK Modular"/>
                <a:cs typeface="HK Modular"/>
                <a:sym typeface="HK Modular"/>
              </a:rPr>
              <a:t>b.</a:t>
            </a:r>
          </a:p>
        </p:txBody>
      </p:sp>
      <p:sp>
        <p:nvSpPr>
          <p:cNvPr name="TextBox 24" id="24"/>
          <p:cNvSpPr txBox="true"/>
          <p:nvPr/>
        </p:nvSpPr>
        <p:spPr>
          <a:xfrm rot="0">
            <a:off x="3887835" y="2278592"/>
            <a:ext cx="10512330"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website integration</a:t>
            </a:r>
          </a:p>
        </p:txBody>
      </p:sp>
      <p:sp>
        <p:nvSpPr>
          <p:cNvPr name="Freeform 25" id="25"/>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7" id="27"/>
          <p:cNvSpPr txBox="true"/>
          <p:nvPr/>
        </p:nvSpPr>
        <p:spPr>
          <a:xfrm rot="0">
            <a:off x="3887835" y="4774366"/>
            <a:ext cx="10399796" cy="1653540"/>
          </a:xfrm>
          <a:prstGeom prst="rect">
            <a:avLst/>
          </a:prstGeom>
        </p:spPr>
        <p:txBody>
          <a:bodyPr anchor="t" rtlCol="false" tIns="0" lIns="0" bIns="0" rIns="0">
            <a:spAutoFit/>
          </a:bodyPr>
          <a:lstStyle/>
          <a:p>
            <a:pPr algn="l" marL="518157" indent="-259078" lvl="1">
              <a:lnSpc>
                <a:spcPts val="3359"/>
              </a:lnSpc>
              <a:buFont typeface="Arial"/>
              <a:buChar char="•"/>
            </a:pPr>
            <a:r>
              <a:rPr lang="en-US" sz="2399">
                <a:solidFill>
                  <a:srgbClr val="FFFFFF"/>
                </a:solidFill>
                <a:latin typeface="Canva Sans"/>
                <a:ea typeface="Canva Sans"/>
                <a:cs typeface="Canva Sans"/>
                <a:sym typeface="Canva Sans"/>
              </a:rPr>
              <a:t>A live website is hosted at https://gaming-zone-three.vercel.app/.</a:t>
            </a:r>
          </a:p>
          <a:p>
            <a:pPr algn="l" marL="518157" indent="-259078" lvl="1">
              <a:lnSpc>
                <a:spcPts val="3359"/>
              </a:lnSpc>
              <a:buFont typeface="Arial"/>
              <a:buChar char="•"/>
            </a:pPr>
            <a:r>
              <a:rPr lang="en-US" sz="2399">
                <a:solidFill>
                  <a:srgbClr val="FFFFFF"/>
                </a:solidFill>
                <a:latin typeface="Canva Sans"/>
                <a:ea typeface="Canva Sans"/>
                <a:cs typeface="Canva Sans"/>
                <a:sym typeface="Canva Sans"/>
              </a:rPr>
              <a:t> Only the Admin PC is allowed to open it via browser.</a:t>
            </a:r>
          </a:p>
          <a:p>
            <a:pPr algn="l" marL="518157" indent="-259078" lvl="1">
              <a:lnSpc>
                <a:spcPts val="3359"/>
              </a:lnSpc>
              <a:buFont typeface="Arial"/>
              <a:buChar char="•"/>
            </a:pPr>
            <a:r>
              <a:rPr lang="en-US" sz="2399">
                <a:solidFill>
                  <a:srgbClr val="FFFFFF"/>
                </a:solidFill>
                <a:latin typeface="Canva Sans"/>
                <a:ea typeface="Canva Sans"/>
                <a:cs typeface="Canva Sans"/>
                <a:sym typeface="Canva Sans"/>
              </a:rPr>
              <a:t> The site tracks free systems and handles billing.</a:t>
            </a:r>
          </a:p>
          <a:p>
            <a:pPr algn="l" marL="518157" indent="-259078" lvl="1">
              <a:lnSpc>
                <a:spcPts val="3359"/>
              </a:lnSpc>
              <a:buFont typeface="Arial"/>
              <a:buChar char="•"/>
            </a:pPr>
            <a:r>
              <a:rPr lang="en-US" sz="2399">
                <a:solidFill>
                  <a:srgbClr val="FFFFFF"/>
                </a:solidFill>
                <a:latin typeface="Canva Sans"/>
                <a:ea typeface="Canva Sans"/>
                <a:cs typeface="Canva Sans"/>
                <a:sym typeface="Canva Sans"/>
              </a:rPr>
              <a:t> It bridges the network simulation with real-time control.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sp>
        <p:nvSpPr>
          <p:cNvPr name="Freeform 4" id="4"/>
          <p:cNvSpPr/>
          <p:nvPr/>
        </p:nvSpPr>
        <p:spPr>
          <a:xfrm flipH="true" flipV="false" rot="0">
            <a:off x="16762616" y="4019557"/>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1126151">
            <a:off x="15759084" y="269251"/>
            <a:ext cx="2135811" cy="2796480"/>
          </a:xfrm>
          <a:custGeom>
            <a:avLst/>
            <a:gdLst/>
            <a:ahLst/>
            <a:cxnLst/>
            <a:rect r="r" b="b" t="t" l="l"/>
            <a:pathLst>
              <a:path h="2796480" w="2135811">
                <a:moveTo>
                  <a:pt x="0" y="0"/>
                </a:moveTo>
                <a:lnTo>
                  <a:pt x="2135812" y="0"/>
                </a:lnTo>
                <a:lnTo>
                  <a:pt x="2135812" y="2796479"/>
                </a:lnTo>
                <a:lnTo>
                  <a:pt x="0" y="2796479"/>
                </a:lnTo>
                <a:lnTo>
                  <a:pt x="0" y="0"/>
                </a:lnTo>
                <a:close/>
              </a:path>
            </a:pathLst>
          </a:custGeom>
          <a:blipFill>
            <a:blip r:embed="rId5"/>
            <a:stretch>
              <a:fillRect l="0" t="0" r="0" b="0"/>
            </a:stretch>
          </a:blipFill>
        </p:spPr>
      </p:sp>
      <p:sp>
        <p:nvSpPr>
          <p:cNvPr name="Freeform 7" id="7"/>
          <p:cNvSpPr/>
          <p:nvPr/>
        </p:nvSpPr>
        <p:spPr>
          <a:xfrm flipH="false" flipV="false" rot="2700000">
            <a:off x="716997" y="7842983"/>
            <a:ext cx="1952355" cy="1952355"/>
          </a:xfrm>
          <a:custGeom>
            <a:avLst/>
            <a:gdLst/>
            <a:ahLst/>
            <a:cxnLst/>
            <a:rect r="r" b="b" t="t" l="l"/>
            <a:pathLst>
              <a:path h="1952355" w="1952355">
                <a:moveTo>
                  <a:pt x="0" y="0"/>
                </a:moveTo>
                <a:lnTo>
                  <a:pt x="1952356" y="0"/>
                </a:lnTo>
                <a:lnTo>
                  <a:pt x="1952356" y="1952355"/>
                </a:lnTo>
                <a:lnTo>
                  <a:pt x="0" y="1952355"/>
                </a:lnTo>
                <a:lnTo>
                  <a:pt x="0" y="0"/>
                </a:lnTo>
                <a:close/>
              </a:path>
            </a:pathLst>
          </a:custGeom>
          <a:blipFill>
            <a:blip r:embed="rId6"/>
            <a:stretch>
              <a:fillRect l="0" t="0" r="0" b="0"/>
            </a:stretch>
          </a:blipFill>
        </p:spPr>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4133511"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3596884" y="2772304"/>
            <a:ext cx="11301259" cy="5565870"/>
          </a:xfrm>
          <a:custGeom>
            <a:avLst/>
            <a:gdLst/>
            <a:ahLst/>
            <a:cxnLst/>
            <a:rect r="r" b="b" t="t" l="l"/>
            <a:pathLst>
              <a:path h="5565870" w="11301259">
                <a:moveTo>
                  <a:pt x="0" y="0"/>
                </a:moveTo>
                <a:lnTo>
                  <a:pt x="11301259" y="0"/>
                </a:lnTo>
                <a:lnTo>
                  <a:pt x="11301259" y="5565870"/>
                </a:lnTo>
                <a:lnTo>
                  <a:pt x="0" y="5565870"/>
                </a:lnTo>
                <a:lnTo>
                  <a:pt x="0" y="0"/>
                </a:lnTo>
                <a:close/>
              </a:path>
            </a:pathLst>
          </a:custGeom>
          <a:blipFill>
            <a:blip r:embed="rId9"/>
            <a:stretch>
              <a:fillRect l="0" t="0" r="0" b="0"/>
            </a:stretch>
          </a:blipFill>
        </p:spPr>
      </p:sp>
      <p:sp>
        <p:nvSpPr>
          <p:cNvPr name="TextBox 11" id="11"/>
          <p:cNvSpPr txBox="true"/>
          <p:nvPr/>
        </p:nvSpPr>
        <p:spPr>
          <a:xfrm rot="0">
            <a:off x="5022387" y="914400"/>
            <a:ext cx="8243226"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circuit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true" rot="0">
            <a:off x="-324885" y="-1535275"/>
            <a:ext cx="19144798" cy="4307580"/>
          </a:xfrm>
          <a:custGeom>
            <a:avLst/>
            <a:gdLst/>
            <a:ahLst/>
            <a:cxnLst/>
            <a:rect r="r" b="b" t="t" l="l"/>
            <a:pathLst>
              <a:path h="4307580" w="19144798">
                <a:moveTo>
                  <a:pt x="0" y="4307579"/>
                </a:moveTo>
                <a:lnTo>
                  <a:pt x="19144798" y="4307579"/>
                </a:lnTo>
                <a:lnTo>
                  <a:pt x="19144798" y="0"/>
                </a:lnTo>
                <a:lnTo>
                  <a:pt x="0" y="0"/>
                </a:lnTo>
                <a:lnTo>
                  <a:pt x="0" y="4307579"/>
                </a:lnTo>
                <a:close/>
              </a:path>
            </a:pathLst>
          </a:custGeom>
          <a:blipFill>
            <a:blip r:embed="rId2">
              <a:alphaModFix amt="50000"/>
            </a:blip>
            <a:stretch>
              <a:fillRect l="0" t="0" r="0" b="0"/>
            </a:stretch>
          </a:blipFill>
        </p:spPr>
      </p:sp>
      <p:sp>
        <p:nvSpPr>
          <p:cNvPr name="Freeform 3" id="3"/>
          <p:cNvSpPr/>
          <p:nvPr/>
        </p:nvSpPr>
        <p:spPr>
          <a:xfrm flipH="false" flipV="false" rot="0">
            <a:off x="-324885" y="7514696"/>
            <a:ext cx="19144798" cy="4307580"/>
          </a:xfrm>
          <a:custGeom>
            <a:avLst/>
            <a:gdLst/>
            <a:ahLst/>
            <a:cxnLst/>
            <a:rect r="r" b="b" t="t" l="l"/>
            <a:pathLst>
              <a:path h="4307580" w="19144798">
                <a:moveTo>
                  <a:pt x="0" y="0"/>
                </a:moveTo>
                <a:lnTo>
                  <a:pt x="19144798" y="0"/>
                </a:lnTo>
                <a:lnTo>
                  <a:pt x="19144798" y="4307579"/>
                </a:lnTo>
                <a:lnTo>
                  <a:pt x="0" y="4307579"/>
                </a:lnTo>
                <a:lnTo>
                  <a:pt x="0" y="0"/>
                </a:lnTo>
                <a:close/>
              </a:path>
            </a:pathLst>
          </a:custGeom>
          <a:blipFill>
            <a:blip r:embed="rId2">
              <a:alphaModFix amt="50000"/>
            </a:blip>
            <a:stretch>
              <a:fillRect l="0" t="0" r="0" b="0"/>
            </a:stretch>
          </a:blipFill>
        </p:spPr>
      </p:sp>
      <p:sp>
        <p:nvSpPr>
          <p:cNvPr name="TextBox 4" id="4"/>
          <p:cNvSpPr txBox="true"/>
          <p:nvPr/>
        </p:nvSpPr>
        <p:spPr>
          <a:xfrm rot="0">
            <a:off x="1314450" y="4649788"/>
            <a:ext cx="8696217" cy="873125"/>
          </a:xfrm>
          <a:prstGeom prst="rect">
            <a:avLst/>
          </a:prstGeom>
        </p:spPr>
        <p:txBody>
          <a:bodyPr anchor="t" rtlCol="false" tIns="0" lIns="0" bIns="0" rIns="0">
            <a:spAutoFit/>
          </a:bodyPr>
          <a:lstStyle/>
          <a:p>
            <a:pPr algn="l">
              <a:lnSpc>
                <a:spcPts val="7000"/>
              </a:lnSpc>
            </a:pPr>
            <a:r>
              <a:rPr lang="en-US" sz="5000">
                <a:solidFill>
                  <a:srgbClr val="FFFFFF"/>
                </a:solidFill>
                <a:latin typeface="HK Modular"/>
                <a:ea typeface="HK Modular"/>
                <a:cs typeface="HK Modular"/>
                <a:sym typeface="HK Modular"/>
              </a:rPr>
              <a:t>Results</a:t>
            </a:r>
          </a:p>
        </p:txBody>
      </p:sp>
      <p:sp>
        <p:nvSpPr>
          <p:cNvPr name="Freeform 5" id="5"/>
          <p:cNvSpPr/>
          <p:nvPr/>
        </p:nvSpPr>
        <p:spPr>
          <a:xfrm flipH="false" flipV="false" rot="0">
            <a:off x="-1314450" y="7200900"/>
            <a:ext cx="2628900" cy="4114800"/>
          </a:xfrm>
          <a:custGeom>
            <a:avLst/>
            <a:gdLst/>
            <a:ahLst/>
            <a:cxnLst/>
            <a:rect r="r" b="b" t="t" l="l"/>
            <a:pathLst>
              <a:path h="4114800" w="2628900">
                <a:moveTo>
                  <a:pt x="0" y="0"/>
                </a:moveTo>
                <a:lnTo>
                  <a:pt x="2628900" y="0"/>
                </a:lnTo>
                <a:lnTo>
                  <a:pt x="26289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true" flipV="false" rot="0">
            <a:off x="16532492" y="7514696"/>
            <a:ext cx="2628900" cy="4114800"/>
          </a:xfrm>
          <a:custGeom>
            <a:avLst/>
            <a:gdLst/>
            <a:ahLst/>
            <a:cxnLst/>
            <a:rect r="r" b="b" t="t" l="l"/>
            <a:pathLst>
              <a:path h="4114800" w="2628900">
                <a:moveTo>
                  <a:pt x="2628900" y="0"/>
                </a:moveTo>
                <a:lnTo>
                  <a:pt x="0" y="0"/>
                </a:lnTo>
                <a:lnTo>
                  <a:pt x="0" y="4114800"/>
                </a:lnTo>
                <a:lnTo>
                  <a:pt x="2628900" y="4114800"/>
                </a:lnTo>
                <a:lnTo>
                  <a:pt x="26289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7608535" y="2498321"/>
            <a:ext cx="9650765" cy="4853180"/>
          </a:xfrm>
          <a:prstGeom prst="rect">
            <a:avLst/>
          </a:prstGeom>
        </p:spPr>
        <p:txBody>
          <a:bodyPr anchor="t" rtlCol="false" tIns="0" lIns="0" bIns="0" rIns="0">
            <a:spAutoFit/>
          </a:bodyPr>
          <a:lstStyle/>
          <a:p>
            <a:pPr algn="l">
              <a:lnSpc>
                <a:spcPts val="4875"/>
              </a:lnSpc>
            </a:pPr>
            <a:r>
              <a:rPr lang="en-US" sz="3482">
                <a:solidFill>
                  <a:srgbClr val="FFFFFF"/>
                </a:solidFill>
                <a:latin typeface="Tomorrow"/>
                <a:ea typeface="Tomorrow"/>
                <a:cs typeface="Tomorrow"/>
                <a:sym typeface="Tomorrow"/>
              </a:rPr>
              <a:t>The Admin PC successfully accessed the billing website, while all other PCs were blocked as expected. Internal communication like ping worked across all systems. The ACL rules applied on the router functioned correctly. The system proved effective for secure and centralized management in a gaming center setup.</a:t>
            </a:r>
          </a:p>
        </p:txBody>
      </p:sp>
      <p:sp>
        <p:nvSpPr>
          <p:cNvPr name="Freeform 8" id="8"/>
          <p:cNvSpPr/>
          <p:nvPr/>
        </p:nvSpPr>
        <p:spPr>
          <a:xfrm flipH="false" flipV="false" rot="0">
            <a:off x="886873" y="-259798"/>
            <a:ext cx="3423689" cy="859035"/>
          </a:xfrm>
          <a:custGeom>
            <a:avLst/>
            <a:gdLst/>
            <a:ahLst/>
            <a:cxnLst/>
            <a:rect r="r" b="b" t="t" l="l"/>
            <a:pathLst>
              <a:path h="859035" w="3423689">
                <a:moveTo>
                  <a:pt x="0" y="0"/>
                </a:moveTo>
                <a:lnTo>
                  <a:pt x="3423688" y="0"/>
                </a:lnTo>
                <a:lnTo>
                  <a:pt x="3423688" y="859034"/>
                </a:lnTo>
                <a:lnTo>
                  <a:pt x="0" y="8590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910522" y="9649207"/>
            <a:ext cx="3423689" cy="859035"/>
          </a:xfrm>
          <a:custGeom>
            <a:avLst/>
            <a:gdLst/>
            <a:ahLst/>
            <a:cxnLst/>
            <a:rect r="r" b="b" t="t" l="l"/>
            <a:pathLst>
              <a:path h="859035" w="3423689">
                <a:moveTo>
                  <a:pt x="0" y="0"/>
                </a:moveTo>
                <a:lnTo>
                  <a:pt x="3423689" y="0"/>
                </a:lnTo>
                <a:lnTo>
                  <a:pt x="3423689" y="859035"/>
                </a:lnTo>
                <a:lnTo>
                  <a:pt x="0" y="8590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DAGpzuBqR1w</dc:identifier>
  <dcterms:modified xsi:type="dcterms:W3CDTF">2011-08-01T06:04:30Z</dcterms:modified>
  <cp:revision>1</cp:revision>
  <dc:title>Purple and Black Neon Futuristic Game Week Presentation</dc:title>
</cp:coreProperties>
</file>