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HK Modular" charset="1" panose="00000800000000000000"/>
      <p:regular r:id="rId18"/>
    </p:embeddedFont>
    <p:embeddedFont>
      <p:font typeface="Tomorrow" charset="1" panose="00000000000000000000"/>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033099" y="9729575"/>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4507718"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5400000">
            <a:off x="14550953" y="4501567"/>
            <a:ext cx="8221803" cy="1847451"/>
            <a:chOff x="0" y="0"/>
            <a:chExt cx="812800" cy="182637"/>
          </a:xfrm>
        </p:grpSpPr>
        <p:sp>
          <p:nvSpPr>
            <p:cNvPr name="Freeform 14" id="14"/>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5" id="15"/>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6618434" y="7713567"/>
            <a:ext cx="5348233" cy="741103"/>
            <a:chOff x="0" y="0"/>
            <a:chExt cx="3209871" cy="444791"/>
          </a:xfrm>
        </p:grpSpPr>
        <p:sp>
          <p:nvSpPr>
            <p:cNvPr name="Freeform 17" id="17"/>
            <p:cNvSpPr/>
            <p:nvPr/>
          </p:nvSpPr>
          <p:spPr>
            <a:xfrm flipH="false" flipV="false" rot="0">
              <a:off x="0" y="0"/>
              <a:ext cx="3209871" cy="444791"/>
            </a:xfrm>
            <a:custGeom>
              <a:avLst/>
              <a:gdLst/>
              <a:ahLst/>
              <a:cxnLst/>
              <a:rect r="r" b="b" t="t" l="l"/>
              <a:pathLst>
                <a:path h="444791" w="320987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8" id="18"/>
            <p:cNvSpPr txBox="true"/>
            <p:nvPr/>
          </p:nvSpPr>
          <p:spPr>
            <a:xfrm>
              <a:off x="101600" y="-38100"/>
              <a:ext cx="3006671" cy="48289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321333" y="7845745"/>
            <a:ext cx="5443500" cy="741103"/>
            <a:chOff x="0" y="0"/>
            <a:chExt cx="3267048" cy="444791"/>
          </a:xfrm>
        </p:grpSpPr>
        <p:sp>
          <p:nvSpPr>
            <p:cNvPr name="Freeform 20" id="20"/>
            <p:cNvSpPr/>
            <p:nvPr/>
          </p:nvSpPr>
          <p:spPr>
            <a:xfrm flipH="false" flipV="false" rot="0">
              <a:off x="0" y="0"/>
              <a:ext cx="3267048" cy="444791"/>
            </a:xfrm>
            <a:custGeom>
              <a:avLst/>
              <a:gdLst/>
              <a:ahLst/>
              <a:cxnLst/>
              <a:rect r="r" b="b" t="t" l="l"/>
              <a:pathLst>
                <a:path h="444791" w="3267048">
                  <a:moveTo>
                    <a:pt x="203200" y="0"/>
                  </a:moveTo>
                  <a:lnTo>
                    <a:pt x="3267048" y="0"/>
                  </a:lnTo>
                  <a:lnTo>
                    <a:pt x="3063848" y="444791"/>
                  </a:lnTo>
                  <a:lnTo>
                    <a:pt x="0" y="444791"/>
                  </a:lnTo>
                  <a:lnTo>
                    <a:pt x="203200" y="0"/>
                  </a:lnTo>
                  <a:close/>
                </a:path>
              </a:pathLst>
            </a:custGeom>
            <a:solidFill>
              <a:srgbClr val="6B169F"/>
            </a:solidFill>
          </p:spPr>
        </p:sp>
        <p:sp>
          <p:nvSpPr>
            <p:cNvPr name="TextBox 21" id="21"/>
            <p:cNvSpPr txBox="true"/>
            <p:nvPr/>
          </p:nvSpPr>
          <p:spPr>
            <a:xfrm>
              <a:off x="101600" y="-38100"/>
              <a:ext cx="3063848" cy="48289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8720180" y="2336912"/>
            <a:ext cx="847641" cy="832229"/>
          </a:xfrm>
          <a:custGeom>
            <a:avLst/>
            <a:gdLst/>
            <a:ahLst/>
            <a:cxnLst/>
            <a:rect r="r" b="b" t="t" l="l"/>
            <a:pathLst>
              <a:path h="832229" w="847641">
                <a:moveTo>
                  <a:pt x="0" y="0"/>
                </a:moveTo>
                <a:lnTo>
                  <a:pt x="847640" y="0"/>
                </a:lnTo>
                <a:lnTo>
                  <a:pt x="847640" y="832229"/>
                </a:lnTo>
                <a:lnTo>
                  <a:pt x="0" y="8322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true" flipV="false" rot="0">
            <a:off x="16530460" y="-1028700"/>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529604" y="7462226"/>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1967241" y="3333156"/>
            <a:ext cx="14353518" cy="4162261"/>
          </a:xfrm>
          <a:prstGeom prst="rect">
            <a:avLst/>
          </a:prstGeom>
        </p:spPr>
        <p:txBody>
          <a:bodyPr anchor="t" rtlCol="false" tIns="0" lIns="0" bIns="0" rIns="0">
            <a:spAutoFit/>
          </a:bodyPr>
          <a:lstStyle/>
          <a:p>
            <a:pPr algn="ctr">
              <a:lnSpc>
                <a:spcPts val="11034"/>
              </a:lnSpc>
            </a:pPr>
            <a:r>
              <a:rPr lang="en-US" sz="7881">
                <a:solidFill>
                  <a:srgbClr val="FFFFFF"/>
                </a:solidFill>
                <a:latin typeface="HK Modular"/>
                <a:ea typeface="HK Modular"/>
                <a:cs typeface="HK Modular"/>
                <a:sym typeface="HK Modular"/>
              </a:rPr>
              <a:t>GAMING ZONE HUB USING CISCO PACKET TRACER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754582" y="3083796"/>
            <a:ext cx="5801548" cy="4686592"/>
          </a:xfrm>
          <a:custGeom>
            <a:avLst/>
            <a:gdLst/>
            <a:ahLst/>
            <a:cxnLst/>
            <a:rect r="r" b="b" t="t" l="l"/>
            <a:pathLst>
              <a:path h="4686592" w="5801548">
                <a:moveTo>
                  <a:pt x="0" y="0"/>
                </a:moveTo>
                <a:lnTo>
                  <a:pt x="5801547" y="0"/>
                </a:lnTo>
                <a:lnTo>
                  <a:pt x="5801547" y="4686592"/>
                </a:lnTo>
                <a:lnTo>
                  <a:pt x="0" y="4686592"/>
                </a:lnTo>
                <a:lnTo>
                  <a:pt x="0" y="0"/>
                </a:lnTo>
                <a:close/>
              </a:path>
            </a:pathLst>
          </a:custGeom>
          <a:blipFill>
            <a:blip r:embed="rId8"/>
            <a:stretch>
              <a:fillRect l="0" t="0" r="0" b="0"/>
            </a:stretch>
          </a:blipFill>
        </p:spPr>
      </p:sp>
      <p:sp>
        <p:nvSpPr>
          <p:cNvPr name="Freeform 17" id="17"/>
          <p:cNvSpPr/>
          <p:nvPr/>
        </p:nvSpPr>
        <p:spPr>
          <a:xfrm flipH="false" flipV="false" rot="0">
            <a:off x="8280029" y="3452842"/>
            <a:ext cx="8393854" cy="4280866"/>
          </a:xfrm>
          <a:custGeom>
            <a:avLst/>
            <a:gdLst/>
            <a:ahLst/>
            <a:cxnLst/>
            <a:rect r="r" b="b" t="t" l="l"/>
            <a:pathLst>
              <a:path h="4280866" w="8393854">
                <a:moveTo>
                  <a:pt x="0" y="0"/>
                </a:moveTo>
                <a:lnTo>
                  <a:pt x="8393855" y="0"/>
                </a:lnTo>
                <a:lnTo>
                  <a:pt x="8393855" y="4280865"/>
                </a:lnTo>
                <a:lnTo>
                  <a:pt x="0" y="4280865"/>
                </a:lnTo>
                <a:lnTo>
                  <a:pt x="0" y="0"/>
                </a:lnTo>
                <a:close/>
              </a:path>
            </a:pathLst>
          </a:custGeom>
          <a:blipFill>
            <a:blip r:embed="rId9"/>
            <a:stretch>
              <a:fillRect l="0" t="0" r="0" b="0"/>
            </a:stretch>
          </a:blipFill>
        </p:spPr>
      </p:sp>
      <p:sp>
        <p:nvSpPr>
          <p:cNvPr name="TextBox 18" id="18"/>
          <p:cNvSpPr txBox="true"/>
          <p:nvPr/>
        </p:nvSpPr>
        <p:spPr>
          <a:xfrm rot="0">
            <a:off x="1754582" y="1135092"/>
            <a:ext cx="5526422" cy="14033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user session login</a:t>
            </a:r>
          </a:p>
        </p:txBody>
      </p:sp>
      <p:sp>
        <p:nvSpPr>
          <p:cNvPr name="TextBox 19" id="19"/>
          <p:cNvSpPr txBox="true"/>
          <p:nvPr/>
        </p:nvSpPr>
        <p:spPr>
          <a:xfrm rot="0">
            <a:off x="9566232" y="1135092"/>
            <a:ext cx="5526422" cy="210819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When a user is using System-1</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30409" y="4152091"/>
            <a:ext cx="15085858" cy="2319451"/>
          </a:xfrm>
          <a:custGeom>
            <a:avLst/>
            <a:gdLst/>
            <a:ahLst/>
            <a:cxnLst/>
            <a:rect r="r" b="b" t="t" l="l"/>
            <a:pathLst>
              <a:path h="2319451" w="15085858">
                <a:moveTo>
                  <a:pt x="0" y="0"/>
                </a:moveTo>
                <a:lnTo>
                  <a:pt x="15085857" y="0"/>
                </a:lnTo>
                <a:lnTo>
                  <a:pt x="15085857" y="2319451"/>
                </a:lnTo>
                <a:lnTo>
                  <a:pt x="0" y="2319451"/>
                </a:lnTo>
                <a:lnTo>
                  <a:pt x="0" y="0"/>
                </a:lnTo>
                <a:close/>
              </a:path>
            </a:pathLst>
          </a:custGeom>
          <a:blipFill>
            <a:blip r:embed="rId8"/>
            <a:stretch>
              <a:fillRect l="0" t="0" r="0" b="0"/>
            </a:stretch>
          </a:blipFill>
        </p:spPr>
      </p:sp>
      <p:sp>
        <p:nvSpPr>
          <p:cNvPr name="TextBox 17" id="17"/>
          <p:cNvSpPr txBox="true"/>
          <p:nvPr/>
        </p:nvSpPr>
        <p:spPr>
          <a:xfrm rot="0">
            <a:off x="1530409" y="734906"/>
            <a:ext cx="14566045" cy="28130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After completion the session by user we can logout and when we will click on logout we can get the bill by going to records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4507718" y="4501567"/>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14550953"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955760" y="3461086"/>
            <a:ext cx="14353518" cy="1783706"/>
          </a:xfrm>
          <a:prstGeom prst="rect">
            <a:avLst/>
          </a:prstGeom>
        </p:spPr>
        <p:txBody>
          <a:bodyPr anchor="t" rtlCol="false" tIns="0" lIns="0" bIns="0" rIns="0">
            <a:spAutoFit/>
          </a:bodyPr>
          <a:lstStyle/>
          <a:p>
            <a:pPr algn="ctr">
              <a:lnSpc>
                <a:spcPts val="14533"/>
              </a:lnSpc>
            </a:pPr>
            <a:r>
              <a:rPr lang="en-US" sz="10380">
                <a:solidFill>
                  <a:srgbClr val="FFFFFF"/>
                </a:solidFill>
                <a:latin typeface="HK Modular"/>
                <a:ea typeface="HK Modular"/>
                <a:cs typeface="HK Modular"/>
                <a:sym typeface="HK Modular"/>
              </a:rPr>
              <a:t>THANK YOU</a:t>
            </a:r>
          </a:p>
        </p:txBody>
      </p:sp>
      <p:grpSp>
        <p:nvGrpSpPr>
          <p:cNvPr name="Group 14" id="14"/>
          <p:cNvGrpSpPr/>
          <p:nvPr/>
        </p:nvGrpSpPr>
        <p:grpSpPr>
          <a:xfrm rot="0">
            <a:off x="6277059" y="7872346"/>
            <a:ext cx="6158004" cy="741103"/>
            <a:chOff x="0" y="0"/>
            <a:chExt cx="3695875" cy="444791"/>
          </a:xfrm>
        </p:grpSpPr>
        <p:sp>
          <p:nvSpPr>
            <p:cNvPr name="Freeform 15" id="15"/>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6" id="16"/>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52936" y="8004524"/>
            <a:ext cx="6158004" cy="741103"/>
            <a:chOff x="0" y="0"/>
            <a:chExt cx="3695875" cy="444791"/>
          </a:xfrm>
        </p:grpSpPr>
        <p:sp>
          <p:nvSpPr>
            <p:cNvPr name="Freeform 18" id="18"/>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6B169F"/>
            </a:solidFill>
          </p:spPr>
        </p:sp>
        <p:sp>
          <p:nvSpPr>
            <p:cNvPr name="TextBox 19" id="19"/>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4855609" y="3192756"/>
            <a:ext cx="8843820" cy="5423473"/>
            <a:chOff x="0" y="0"/>
            <a:chExt cx="2383433" cy="1461640"/>
          </a:xfrm>
        </p:grpSpPr>
        <p:sp>
          <p:nvSpPr>
            <p:cNvPr name="Freeform 5" id="5"/>
            <p:cNvSpPr/>
            <p:nvPr/>
          </p:nvSpPr>
          <p:spPr>
            <a:xfrm flipH="false" flipV="false" rot="0">
              <a:off x="0" y="0"/>
              <a:ext cx="2383433" cy="1461640"/>
            </a:xfrm>
            <a:custGeom>
              <a:avLst/>
              <a:gdLst/>
              <a:ahLst/>
              <a:cxnLst/>
              <a:rect r="r" b="b" t="t" l="l"/>
              <a:pathLst>
                <a:path h="1461640" w="2383433">
                  <a:moveTo>
                    <a:pt x="22761" y="0"/>
                  </a:moveTo>
                  <a:lnTo>
                    <a:pt x="2360672" y="0"/>
                  </a:lnTo>
                  <a:cubicBezTo>
                    <a:pt x="2373243" y="0"/>
                    <a:pt x="2383433" y="10190"/>
                    <a:pt x="2383433" y="22761"/>
                  </a:cubicBezTo>
                  <a:lnTo>
                    <a:pt x="2383433" y="1438880"/>
                  </a:lnTo>
                  <a:cubicBezTo>
                    <a:pt x="2383433" y="1451450"/>
                    <a:pt x="2373243" y="1461640"/>
                    <a:pt x="2360672" y="1461640"/>
                  </a:cubicBezTo>
                  <a:lnTo>
                    <a:pt x="22761" y="1461640"/>
                  </a:lnTo>
                  <a:cubicBezTo>
                    <a:pt x="10190" y="1461640"/>
                    <a:pt x="0" y="1451450"/>
                    <a:pt x="0" y="1438880"/>
                  </a:cubicBezTo>
                  <a:lnTo>
                    <a:pt x="0" y="22761"/>
                  </a:lnTo>
                  <a:cubicBezTo>
                    <a:pt x="0" y="10190"/>
                    <a:pt x="10190" y="0"/>
                    <a:pt x="22761" y="0"/>
                  </a:cubicBezTo>
                  <a:close/>
                </a:path>
              </a:pathLst>
            </a:custGeom>
            <a:solidFill>
              <a:srgbClr val="000000">
                <a:alpha val="0"/>
              </a:srgbClr>
            </a:solidFill>
            <a:ln w="38100" cap="rnd">
              <a:solidFill>
                <a:srgbClr val="6B169F"/>
              </a:solidFill>
              <a:prstDash val="solid"/>
              <a:round/>
            </a:ln>
          </p:spPr>
        </p:sp>
        <p:sp>
          <p:nvSpPr>
            <p:cNvPr name="TextBox 6" id="6"/>
            <p:cNvSpPr txBox="true"/>
            <p:nvPr/>
          </p:nvSpPr>
          <p:spPr>
            <a:xfrm>
              <a:off x="0" y="-38100"/>
              <a:ext cx="2383433" cy="149974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10" id="10"/>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11" id="11"/>
          <p:cNvGrpSpPr/>
          <p:nvPr/>
        </p:nvGrpSpPr>
        <p:grpSpPr>
          <a:xfrm rot="0">
            <a:off x="5033099" y="9729575"/>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5033099" y="-1228936"/>
            <a:ext cx="8221803" cy="1847451"/>
            <a:chOff x="0" y="0"/>
            <a:chExt cx="812800" cy="182637"/>
          </a:xfrm>
        </p:grpSpPr>
        <p:sp>
          <p:nvSpPr>
            <p:cNvPr name="Freeform 15" id="1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6" id="1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496761" y="1683347"/>
            <a:ext cx="9294477"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Team Members</a:t>
            </a:r>
          </a:p>
        </p:txBody>
      </p:sp>
      <p:sp>
        <p:nvSpPr>
          <p:cNvPr name="TextBox 18" id="18"/>
          <p:cNvSpPr txBox="true"/>
          <p:nvPr/>
        </p:nvSpPr>
        <p:spPr>
          <a:xfrm rot="0">
            <a:off x="5235774" y="3904665"/>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AFNAN</a:t>
            </a:r>
          </a:p>
        </p:txBody>
      </p:sp>
      <p:sp>
        <p:nvSpPr>
          <p:cNvPr name="TextBox 19" id="19"/>
          <p:cNvSpPr txBox="true"/>
          <p:nvPr/>
        </p:nvSpPr>
        <p:spPr>
          <a:xfrm rot="0">
            <a:off x="5235774" y="4690288"/>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Y RAVI TEJA</a:t>
            </a:r>
          </a:p>
        </p:txBody>
      </p:sp>
      <p:sp>
        <p:nvSpPr>
          <p:cNvPr name="TextBox 20" id="20"/>
          <p:cNvSpPr txBox="true"/>
          <p:nvPr/>
        </p:nvSpPr>
        <p:spPr>
          <a:xfrm rot="0">
            <a:off x="5235774"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N VIVEKANANDA</a:t>
            </a:r>
          </a:p>
        </p:txBody>
      </p:sp>
      <p:sp>
        <p:nvSpPr>
          <p:cNvPr name="TextBox 21" id="21"/>
          <p:cNvSpPr txBox="true"/>
          <p:nvPr/>
        </p:nvSpPr>
        <p:spPr>
          <a:xfrm rot="0">
            <a:off x="5305416" y="62650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SAI VIRASITH M</a:t>
            </a:r>
          </a:p>
        </p:txBody>
      </p:sp>
      <p:sp>
        <p:nvSpPr>
          <p:cNvPr name="Freeform 22" id="22"/>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5208624" y="70524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VINEETH</a:t>
            </a:r>
          </a:p>
        </p:txBody>
      </p:sp>
      <p:sp>
        <p:nvSpPr>
          <p:cNvPr name="TextBox 25" id="25"/>
          <p:cNvSpPr txBox="true"/>
          <p:nvPr/>
        </p:nvSpPr>
        <p:spPr>
          <a:xfrm rot="0">
            <a:off x="9144000" y="3896254"/>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AM.EN.U4ECCE22023</a:t>
            </a:r>
          </a:p>
        </p:txBody>
      </p:sp>
      <p:sp>
        <p:nvSpPr>
          <p:cNvPr name="TextBox 26" id="26"/>
          <p:cNvSpPr txBox="true"/>
          <p:nvPr/>
        </p:nvSpPr>
        <p:spPr>
          <a:xfrm rot="0">
            <a:off x="9167117" y="472222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AM.EN.U4ECCE22024</a:t>
            </a:r>
          </a:p>
        </p:txBody>
      </p:sp>
      <p:sp>
        <p:nvSpPr>
          <p:cNvPr name="TextBox 27" id="27"/>
          <p:cNvSpPr txBox="true"/>
          <p:nvPr/>
        </p:nvSpPr>
        <p:spPr>
          <a:xfrm rot="0">
            <a:off x="9167117"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AM.EN.U4ECCE22028</a:t>
            </a:r>
          </a:p>
        </p:txBody>
      </p:sp>
      <p:sp>
        <p:nvSpPr>
          <p:cNvPr name="TextBox 28" id="28"/>
          <p:cNvSpPr txBox="true"/>
          <p:nvPr/>
        </p:nvSpPr>
        <p:spPr>
          <a:xfrm rot="0">
            <a:off x="9144000" y="61837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AM.EN.U4ECCE22040</a:t>
            </a:r>
          </a:p>
        </p:txBody>
      </p:sp>
      <p:sp>
        <p:nvSpPr>
          <p:cNvPr name="TextBox 29" id="29"/>
          <p:cNvSpPr txBox="true"/>
          <p:nvPr/>
        </p:nvSpPr>
        <p:spPr>
          <a:xfrm rot="0">
            <a:off x="9144000" y="70092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AM.EN.U4ECCE22056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2263834" y="7678321"/>
            <a:ext cx="3454436" cy="741103"/>
            <a:chOff x="0" y="0"/>
            <a:chExt cx="2073263" cy="444791"/>
          </a:xfrm>
        </p:grpSpPr>
        <p:sp>
          <p:nvSpPr>
            <p:cNvPr name="Freeform 5" id="5"/>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6" id="6"/>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025915" y="7810499"/>
            <a:ext cx="3454436" cy="741103"/>
            <a:chOff x="0" y="0"/>
            <a:chExt cx="2073263" cy="444791"/>
          </a:xfrm>
        </p:grpSpPr>
        <p:sp>
          <p:nvSpPr>
            <p:cNvPr name="Freeform 8" id="8"/>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6B169F"/>
            </a:solidFill>
          </p:spPr>
        </p:sp>
        <p:sp>
          <p:nvSpPr>
            <p:cNvPr name="TextBox 9" id="9"/>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16597362" y="553440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5400000">
            <a:off x="-4350511" y="4501567"/>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664334" y="1525852"/>
            <a:ext cx="695933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introduction</a:t>
            </a:r>
          </a:p>
        </p:txBody>
      </p:sp>
      <p:sp>
        <p:nvSpPr>
          <p:cNvPr name="TextBox 15" id="15"/>
          <p:cNvSpPr txBox="true"/>
          <p:nvPr/>
        </p:nvSpPr>
        <p:spPr>
          <a:xfrm rot="0">
            <a:off x="1981029" y="4250437"/>
            <a:ext cx="15278271" cy="2510789"/>
          </a:xfrm>
          <a:prstGeom prst="rect">
            <a:avLst/>
          </a:prstGeom>
        </p:spPr>
        <p:txBody>
          <a:bodyPr anchor="t" rtlCol="false" tIns="0" lIns="0" bIns="0" rIns="0">
            <a:spAutoFit/>
          </a:bodyPr>
          <a:lstStyle/>
          <a:p>
            <a:pPr algn="l">
              <a:lnSpc>
                <a:spcPts val="3360"/>
              </a:lnSpc>
            </a:pPr>
            <a:r>
              <a:rPr lang="en-US" sz="2400">
                <a:solidFill>
                  <a:srgbClr val="FFFFFF"/>
                </a:solidFill>
                <a:latin typeface="Tomorrow"/>
                <a:ea typeface="Tomorrow"/>
                <a:cs typeface="Tomorrow"/>
                <a:sym typeface="Tomorrow"/>
              </a:rPr>
              <a:t>The Gaming Centre project simulates a real-time cyber café setup using Cisco Packet Tracer. It includes a structured network topology with multiple client PCs, administrative control, a central router, and internet access via a DSL modem. The project also integrates a billing website hosted online, accessible only from the admin system. This project enhances understanding of practical networking, IP planning, and access control implementation.</a:t>
            </a:r>
          </a:p>
          <a:p>
            <a:pPr algn="l">
              <a:lnSpc>
                <a:spcPts val="3360"/>
              </a:lnSpc>
            </a:pPr>
          </a:p>
        </p:txBody>
      </p:sp>
      <p:sp>
        <p:nvSpPr>
          <p:cNvPr name="Freeform 16" id="16"/>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531486" y="4397981"/>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80112" y="8144059"/>
            <a:ext cx="1608005" cy="1095216"/>
          </a:xfrm>
          <a:custGeom>
            <a:avLst/>
            <a:gdLst/>
            <a:ahLst/>
            <a:cxnLst/>
            <a:rect r="r" b="b" t="t" l="l"/>
            <a:pathLst>
              <a:path h="1095216" w="1608005">
                <a:moveTo>
                  <a:pt x="0" y="0"/>
                </a:moveTo>
                <a:lnTo>
                  <a:pt x="1608006" y="0"/>
                </a:lnTo>
                <a:lnTo>
                  <a:pt x="1608006" y="1095216"/>
                </a:lnTo>
                <a:lnTo>
                  <a:pt x="0" y="1095216"/>
                </a:lnTo>
                <a:lnTo>
                  <a:pt x="0" y="0"/>
                </a:lnTo>
                <a:close/>
              </a:path>
            </a:pathLst>
          </a:custGeom>
          <a:blipFill>
            <a:blip r:embed="rId5"/>
            <a:stretch>
              <a:fillRect l="0" t="0" r="0" b="0"/>
            </a:stretch>
          </a:blipFill>
        </p:spPr>
      </p:sp>
      <p:sp>
        <p:nvSpPr>
          <p:cNvPr name="TextBox 6" id="6"/>
          <p:cNvSpPr txBox="true"/>
          <p:nvPr/>
        </p:nvSpPr>
        <p:spPr>
          <a:xfrm rot="0">
            <a:off x="2502154" y="3885173"/>
            <a:ext cx="13283692" cy="3069590"/>
          </a:xfrm>
          <a:prstGeom prst="rect">
            <a:avLst/>
          </a:prstGeom>
        </p:spPr>
        <p:txBody>
          <a:bodyPr anchor="t" rtlCol="false" tIns="0" lIns="0" bIns="0" rIns="0">
            <a:spAutoFit/>
          </a:bodyPr>
          <a:lstStyle/>
          <a:p>
            <a:pPr algn="just">
              <a:lnSpc>
                <a:spcPts val="4060"/>
              </a:lnSpc>
            </a:pPr>
            <a:r>
              <a:rPr lang="en-US" sz="2900">
                <a:solidFill>
                  <a:srgbClr val="FFFFFF"/>
                </a:solidFill>
                <a:latin typeface="Tomorrow"/>
                <a:ea typeface="Tomorrow"/>
                <a:cs typeface="Tomorrow"/>
                <a:sym typeface="Tomorrow"/>
              </a:rPr>
              <a:t>The primary objective of this project is to design and simulate a reliable and scalable network for a gaming centre. The system aims to deliver high-speed internet access to users, manage bandwidth efficiently, and restrict administrative functionalities to authorized systems. It also seeks to integrate real-world web services into the network, bridging the gap between simulation and practical deployment.</a:t>
            </a:r>
          </a:p>
        </p:txBody>
      </p:sp>
      <p:sp>
        <p:nvSpPr>
          <p:cNvPr name="TextBox 7" id="7"/>
          <p:cNvSpPr txBox="true"/>
          <p:nvPr/>
        </p:nvSpPr>
        <p:spPr>
          <a:xfrm rot="0">
            <a:off x="6601590" y="1879901"/>
            <a:ext cx="508482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objective</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673906" y="4585415"/>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4550953" y="4501567"/>
            <a:ext cx="8221803" cy="1847451"/>
            <a:chOff x="0" y="0"/>
            <a:chExt cx="812800" cy="182637"/>
          </a:xfrm>
        </p:grpSpPr>
        <p:sp>
          <p:nvSpPr>
            <p:cNvPr name="Freeform 6" id="6"/>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7" id="7"/>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204733">
            <a:off x="1647769" y="5768207"/>
            <a:ext cx="2136249" cy="2726418"/>
          </a:xfrm>
          <a:custGeom>
            <a:avLst/>
            <a:gdLst/>
            <a:ahLst/>
            <a:cxnLst/>
            <a:rect r="r" b="b" t="t" l="l"/>
            <a:pathLst>
              <a:path h="2726418" w="2136249">
                <a:moveTo>
                  <a:pt x="0" y="0"/>
                </a:moveTo>
                <a:lnTo>
                  <a:pt x="2136249" y="0"/>
                </a:lnTo>
                <a:lnTo>
                  <a:pt x="2136249" y="2726419"/>
                </a:lnTo>
                <a:lnTo>
                  <a:pt x="0" y="2726419"/>
                </a:lnTo>
                <a:lnTo>
                  <a:pt x="0" y="0"/>
                </a:lnTo>
                <a:close/>
              </a:path>
            </a:pathLst>
          </a:custGeom>
          <a:blipFill>
            <a:blip r:embed="rId5"/>
            <a:stretch>
              <a:fillRect l="0" t="0" r="0" b="0"/>
            </a:stretch>
          </a:blipFill>
        </p:spPr>
      </p:sp>
      <p:sp>
        <p:nvSpPr>
          <p:cNvPr name="Freeform 9" id="9"/>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486710" y="1807969"/>
            <a:ext cx="7987680" cy="945057"/>
          </a:xfrm>
          <a:prstGeom prst="rect">
            <a:avLst/>
          </a:prstGeom>
        </p:spPr>
        <p:txBody>
          <a:bodyPr anchor="t" rtlCol="false" tIns="0" lIns="0" bIns="0" rIns="0">
            <a:spAutoFit/>
          </a:bodyPr>
          <a:lstStyle/>
          <a:p>
            <a:pPr algn="l">
              <a:lnSpc>
                <a:spcPts val="7760"/>
              </a:lnSpc>
            </a:pPr>
            <a:r>
              <a:rPr lang="en-US" sz="5543">
                <a:solidFill>
                  <a:srgbClr val="FFFFFF"/>
                </a:solidFill>
                <a:latin typeface="HK Modular"/>
                <a:ea typeface="HK Modular"/>
                <a:cs typeface="HK Modular"/>
                <a:sym typeface="HK Modular"/>
              </a:rPr>
              <a:t>system design</a:t>
            </a:r>
          </a:p>
        </p:txBody>
      </p:sp>
      <p:sp>
        <p:nvSpPr>
          <p:cNvPr name="TextBox 12" id="12"/>
          <p:cNvSpPr txBox="true"/>
          <p:nvPr/>
        </p:nvSpPr>
        <p:spPr>
          <a:xfrm rot="0">
            <a:off x="4935087" y="3722223"/>
            <a:ext cx="9822950" cy="3348989"/>
          </a:xfrm>
          <a:prstGeom prst="rect">
            <a:avLst/>
          </a:prstGeom>
        </p:spPr>
        <p:txBody>
          <a:bodyPr anchor="t" rtlCol="false" tIns="0" lIns="0" bIns="0" rIns="0">
            <a:spAutoFit/>
          </a:bodyPr>
          <a:lstStyle/>
          <a:p>
            <a:pPr algn="l">
              <a:lnSpc>
                <a:spcPts val="3360"/>
              </a:lnSpc>
            </a:pPr>
            <a:r>
              <a:rPr lang="en-US" sz="2400">
                <a:solidFill>
                  <a:srgbClr val="FFFFFF"/>
                </a:solidFill>
                <a:latin typeface="Tomorrow"/>
                <a:ea typeface="Tomorrow"/>
                <a:cs typeface="Tomorrow"/>
                <a:sym typeface="Tomorrow"/>
              </a:rPr>
              <a:t>The network is divided into two main sections: the public user network and the admin network. Each section is connected to a central switch, which routes traffic through a router connected to the internet via a DSL modem and cloud. The admin system is configured to exclusively access the billing website hosted online. ACLs (Access Control Lists) are used to restrict access based on IP addresses. This ensures both security and operational control in a shared-use environment.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grpSp>
        <p:nvGrpSpPr>
          <p:cNvPr name="Group 4" id="4"/>
          <p:cNvGrpSpPr/>
          <p:nvPr/>
        </p:nvGrpSpPr>
        <p:grpSpPr>
          <a:xfrm rot="0">
            <a:off x="1657066" y="4459505"/>
            <a:ext cx="705922" cy="705922"/>
            <a:chOff x="0" y="0"/>
            <a:chExt cx="185922" cy="185922"/>
          </a:xfrm>
        </p:grpSpPr>
        <p:sp>
          <p:nvSpPr>
            <p:cNvPr name="Freeform 5" id="5"/>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6" id="6"/>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132038" y="3925081"/>
            <a:ext cx="705922" cy="705922"/>
            <a:chOff x="0" y="0"/>
            <a:chExt cx="185922" cy="185922"/>
          </a:xfrm>
        </p:grpSpPr>
        <p:sp>
          <p:nvSpPr>
            <p:cNvPr name="Freeform 8" id="8"/>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9" id="9"/>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9701" y="4571897"/>
            <a:ext cx="705922" cy="705922"/>
            <a:chOff x="0" y="0"/>
            <a:chExt cx="185922" cy="185922"/>
          </a:xfrm>
        </p:grpSpPr>
        <p:sp>
          <p:nvSpPr>
            <p:cNvPr name="Freeform 11" id="11"/>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2" id="12"/>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14673" y="4037473"/>
            <a:ext cx="705922" cy="705922"/>
            <a:chOff x="0" y="0"/>
            <a:chExt cx="185922" cy="185922"/>
          </a:xfrm>
        </p:grpSpPr>
        <p:sp>
          <p:nvSpPr>
            <p:cNvPr name="Freeform 14" id="14"/>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5" id="15"/>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true" flipV="false" rot="0">
            <a:off x="16508570" y="-189719"/>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5014673" y="1171019"/>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19" id="19"/>
          <p:cNvSpPr/>
          <p:nvPr/>
        </p:nvSpPr>
        <p:spPr>
          <a:xfrm flipH="false" flipV="false" rot="-9278958">
            <a:off x="1529388" y="1075774"/>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20" id="20"/>
          <p:cNvSpPr/>
          <p:nvPr/>
        </p:nvSpPr>
        <p:spPr>
          <a:xfrm flipH="false" flipV="false" rot="0">
            <a:off x="8462132" y="8315338"/>
            <a:ext cx="942962" cy="942962"/>
          </a:xfrm>
          <a:custGeom>
            <a:avLst/>
            <a:gdLst/>
            <a:ahLst/>
            <a:cxnLst/>
            <a:rect r="r" b="b" t="t" l="l"/>
            <a:pathLst>
              <a:path h="942962" w="942962">
                <a:moveTo>
                  <a:pt x="0" y="0"/>
                </a:moveTo>
                <a:lnTo>
                  <a:pt x="942962" y="0"/>
                </a:lnTo>
                <a:lnTo>
                  <a:pt x="942962" y="942962"/>
                </a:lnTo>
                <a:lnTo>
                  <a:pt x="0" y="942962"/>
                </a:lnTo>
                <a:lnTo>
                  <a:pt x="0" y="0"/>
                </a:lnTo>
                <a:close/>
              </a:path>
            </a:pathLst>
          </a:custGeom>
          <a:blipFill>
            <a:blip r:embed="rId6"/>
            <a:stretch>
              <a:fillRect l="0" t="0" r="0" b="0"/>
            </a:stretch>
          </a:blipFill>
        </p:spPr>
      </p:sp>
      <p:sp>
        <p:nvSpPr>
          <p:cNvPr name="Freeform 21" id="21"/>
          <p:cNvSpPr/>
          <p:nvPr/>
        </p:nvSpPr>
        <p:spPr>
          <a:xfrm flipH="false" flipV="false" rot="0">
            <a:off x="17259300" y="6353895"/>
            <a:ext cx="2570443" cy="2570443"/>
          </a:xfrm>
          <a:custGeom>
            <a:avLst/>
            <a:gdLst/>
            <a:ahLst/>
            <a:cxnLst/>
            <a:rect r="r" b="b" t="t" l="l"/>
            <a:pathLst>
              <a:path h="2570443" w="2570443">
                <a:moveTo>
                  <a:pt x="0" y="0"/>
                </a:moveTo>
                <a:lnTo>
                  <a:pt x="2570443" y="0"/>
                </a:lnTo>
                <a:lnTo>
                  <a:pt x="2570443" y="2570443"/>
                </a:lnTo>
                <a:lnTo>
                  <a:pt x="0" y="2570443"/>
                </a:lnTo>
                <a:lnTo>
                  <a:pt x="0" y="0"/>
                </a:lnTo>
                <a:close/>
              </a:path>
            </a:pathLst>
          </a:custGeom>
          <a:blipFill>
            <a:blip r:embed="rId6"/>
            <a:stretch>
              <a:fillRect l="0" t="0" r="0" b="0"/>
            </a:stretch>
          </a:blipFill>
        </p:spPr>
      </p:sp>
      <p:sp>
        <p:nvSpPr>
          <p:cNvPr name="TextBox 22" id="22"/>
          <p:cNvSpPr txBox="true"/>
          <p:nvPr/>
        </p:nvSpPr>
        <p:spPr>
          <a:xfrm rot="0">
            <a:off x="1607747" y="4716895"/>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a:t>
            </a:r>
          </a:p>
        </p:txBody>
      </p:sp>
      <p:sp>
        <p:nvSpPr>
          <p:cNvPr name="TextBox 23" id="23"/>
          <p:cNvSpPr txBox="true"/>
          <p:nvPr/>
        </p:nvSpPr>
        <p:spPr>
          <a:xfrm rot="0">
            <a:off x="15082719" y="4182471"/>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b.</a:t>
            </a:r>
          </a:p>
        </p:txBody>
      </p:sp>
      <p:sp>
        <p:nvSpPr>
          <p:cNvPr name="TextBox 24" id="24"/>
          <p:cNvSpPr txBox="true"/>
          <p:nvPr/>
        </p:nvSpPr>
        <p:spPr>
          <a:xfrm rot="0">
            <a:off x="3887835" y="2278592"/>
            <a:ext cx="10512330"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website integration</a:t>
            </a:r>
          </a:p>
        </p:txBody>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3733715" y="4533797"/>
            <a:ext cx="10399796" cy="2910840"/>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Canva Sans"/>
                <a:ea typeface="Canva Sans"/>
                <a:cs typeface="Canva Sans"/>
                <a:sym typeface="Canva Sans"/>
              </a:rPr>
              <a:t>A unique aspect of the project is the integration of a functional website: https://gaming-centre.vercel.app/,</a:t>
            </a:r>
            <a:r>
              <a:rPr lang="en-US" sz="2399">
                <a:solidFill>
                  <a:srgbClr val="FFFFFF"/>
                </a:solidFill>
                <a:latin typeface="Canva Sans"/>
                <a:ea typeface="Canva Sans"/>
                <a:cs typeface="Canva Sans"/>
                <a:sym typeface="Canva Sans"/>
              </a:rPr>
              <a:t> which handles billing and login functionalities. This website is made accessible only through the admin system by implementing an outbound access list on the router. The ACL allows web access for the admin IP address while denying it for all others. This mimics real-world cyber cafes where only authorized systems are used for billing or account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762616" y="401955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26151">
            <a:off x="15759084" y="269251"/>
            <a:ext cx="2135811" cy="2796480"/>
          </a:xfrm>
          <a:custGeom>
            <a:avLst/>
            <a:gdLst/>
            <a:ahLst/>
            <a:cxnLst/>
            <a:rect r="r" b="b" t="t" l="l"/>
            <a:pathLst>
              <a:path h="2796480" w="2135811">
                <a:moveTo>
                  <a:pt x="0" y="0"/>
                </a:moveTo>
                <a:lnTo>
                  <a:pt x="2135812" y="0"/>
                </a:lnTo>
                <a:lnTo>
                  <a:pt x="2135812" y="2796479"/>
                </a:lnTo>
                <a:lnTo>
                  <a:pt x="0" y="2796479"/>
                </a:lnTo>
                <a:lnTo>
                  <a:pt x="0" y="0"/>
                </a:lnTo>
                <a:close/>
              </a:path>
            </a:pathLst>
          </a:custGeom>
          <a:blipFill>
            <a:blip r:embed="rId5"/>
            <a:stretch>
              <a:fillRect l="0" t="0" r="0" b="0"/>
            </a:stretch>
          </a:blipFill>
        </p:spPr>
      </p:sp>
      <p:sp>
        <p:nvSpPr>
          <p:cNvPr name="Freeform 7" id="7"/>
          <p:cNvSpPr/>
          <p:nvPr/>
        </p:nvSpPr>
        <p:spPr>
          <a:xfrm flipH="false" flipV="false" rot="2700000">
            <a:off x="716997" y="7842983"/>
            <a:ext cx="1952355" cy="1952355"/>
          </a:xfrm>
          <a:custGeom>
            <a:avLst/>
            <a:gdLst/>
            <a:ahLst/>
            <a:cxnLst/>
            <a:rect r="r" b="b" t="t" l="l"/>
            <a:pathLst>
              <a:path h="1952355" w="1952355">
                <a:moveTo>
                  <a:pt x="0" y="0"/>
                </a:moveTo>
                <a:lnTo>
                  <a:pt x="1952356" y="0"/>
                </a:lnTo>
                <a:lnTo>
                  <a:pt x="1952356" y="1952355"/>
                </a:lnTo>
                <a:lnTo>
                  <a:pt x="0" y="1952355"/>
                </a:lnTo>
                <a:lnTo>
                  <a:pt x="0" y="0"/>
                </a:lnTo>
                <a:close/>
              </a:path>
            </a:pathLst>
          </a:custGeom>
          <a:blipFill>
            <a:blip r:embed="rId6"/>
            <a:stretch>
              <a:fillRect l="0" t="0" r="0" b="0"/>
            </a:stretch>
          </a:blipFill>
        </p:spPr>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2520681" y="2772304"/>
            <a:ext cx="13246638" cy="5050096"/>
          </a:xfrm>
          <a:custGeom>
            <a:avLst/>
            <a:gdLst/>
            <a:ahLst/>
            <a:cxnLst/>
            <a:rect r="r" b="b" t="t" l="l"/>
            <a:pathLst>
              <a:path h="5050096" w="13246638">
                <a:moveTo>
                  <a:pt x="0" y="0"/>
                </a:moveTo>
                <a:lnTo>
                  <a:pt x="13246638" y="0"/>
                </a:lnTo>
                <a:lnTo>
                  <a:pt x="13246638" y="5050097"/>
                </a:lnTo>
                <a:lnTo>
                  <a:pt x="0" y="5050097"/>
                </a:lnTo>
                <a:lnTo>
                  <a:pt x="0" y="0"/>
                </a:lnTo>
                <a:close/>
              </a:path>
            </a:pathLst>
          </a:custGeom>
          <a:blipFill>
            <a:blip r:embed="rId9"/>
            <a:stretch>
              <a:fillRect l="0" t="-65" r="0" b="-65"/>
            </a:stretch>
          </a:blipFill>
        </p:spPr>
      </p:sp>
      <p:sp>
        <p:nvSpPr>
          <p:cNvPr name="TextBox 11" id="11"/>
          <p:cNvSpPr txBox="true"/>
          <p:nvPr/>
        </p:nvSpPr>
        <p:spPr>
          <a:xfrm rot="0">
            <a:off x="5022387" y="914400"/>
            <a:ext cx="8243226"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circuit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TextBox 4" id="4"/>
          <p:cNvSpPr txBox="true"/>
          <p:nvPr/>
        </p:nvSpPr>
        <p:spPr>
          <a:xfrm rot="0">
            <a:off x="1314450" y="4649788"/>
            <a:ext cx="8696217"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Results</a:t>
            </a:r>
          </a:p>
        </p:txBody>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6532492" y="7514696"/>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780930" y="2070630"/>
            <a:ext cx="9650765" cy="6069540"/>
          </a:xfrm>
          <a:prstGeom prst="rect">
            <a:avLst/>
          </a:prstGeom>
        </p:spPr>
        <p:txBody>
          <a:bodyPr anchor="t" rtlCol="false" tIns="0" lIns="0" bIns="0" rIns="0">
            <a:spAutoFit/>
          </a:bodyPr>
          <a:lstStyle/>
          <a:p>
            <a:pPr algn="l">
              <a:lnSpc>
                <a:spcPts val="4875"/>
              </a:lnSpc>
            </a:pPr>
            <a:r>
              <a:rPr lang="en-US" sz="3482">
                <a:solidFill>
                  <a:srgbClr val="FFFFFF"/>
                </a:solidFill>
                <a:latin typeface="Tomorrow"/>
                <a:ea typeface="Tomorrow"/>
                <a:cs typeface="Tomorrow"/>
                <a:sym typeface="Tomorrow"/>
              </a:rPr>
              <a:t>The simulated network successfully connects 30+ systems across two switches with seamless connectivity to the internet. The ACL applied to the router interface verified that only the admin system could access the billing site. All other client systems had normal internet access for gaming and browsing, but no access to the billing portal, confirming the access control setup worked as intended.</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910522"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2283419"/>
            <a:ext cx="6978185" cy="5798460"/>
          </a:xfrm>
          <a:custGeom>
            <a:avLst/>
            <a:gdLst/>
            <a:ahLst/>
            <a:cxnLst/>
            <a:rect r="r" b="b" t="t" l="l"/>
            <a:pathLst>
              <a:path h="5798460" w="6978185">
                <a:moveTo>
                  <a:pt x="0" y="0"/>
                </a:moveTo>
                <a:lnTo>
                  <a:pt x="6978185" y="0"/>
                </a:lnTo>
                <a:lnTo>
                  <a:pt x="6978185" y="5798460"/>
                </a:lnTo>
                <a:lnTo>
                  <a:pt x="0" y="5798460"/>
                </a:lnTo>
                <a:lnTo>
                  <a:pt x="0" y="0"/>
                </a:lnTo>
                <a:close/>
              </a:path>
            </a:pathLst>
          </a:custGeom>
          <a:blipFill>
            <a:blip r:embed="rId8"/>
            <a:stretch>
              <a:fillRect l="0" t="0" r="0" b="0"/>
            </a:stretch>
          </a:blipFill>
        </p:spPr>
      </p:sp>
      <p:sp>
        <p:nvSpPr>
          <p:cNvPr name="Freeform 17" id="17"/>
          <p:cNvSpPr/>
          <p:nvPr/>
        </p:nvSpPr>
        <p:spPr>
          <a:xfrm flipH="false" flipV="false" rot="0">
            <a:off x="8813431" y="3197063"/>
            <a:ext cx="7397386" cy="3892874"/>
          </a:xfrm>
          <a:custGeom>
            <a:avLst/>
            <a:gdLst/>
            <a:ahLst/>
            <a:cxnLst/>
            <a:rect r="r" b="b" t="t" l="l"/>
            <a:pathLst>
              <a:path h="3892874" w="7397386">
                <a:moveTo>
                  <a:pt x="0" y="0"/>
                </a:moveTo>
                <a:lnTo>
                  <a:pt x="7397386" y="0"/>
                </a:lnTo>
                <a:lnTo>
                  <a:pt x="7397386" y="3892874"/>
                </a:lnTo>
                <a:lnTo>
                  <a:pt x="0" y="3892874"/>
                </a:lnTo>
                <a:lnTo>
                  <a:pt x="0" y="0"/>
                </a:lnTo>
                <a:close/>
              </a:path>
            </a:pathLst>
          </a:custGeom>
          <a:blipFill>
            <a:blip r:embed="rId9"/>
            <a:stretch>
              <a:fillRect l="0" t="0" r="0" b="0"/>
            </a:stretch>
          </a:blipFill>
        </p:spPr>
      </p:sp>
      <p:sp>
        <p:nvSpPr>
          <p:cNvPr name="TextBox 18" id="18"/>
          <p:cNvSpPr txBox="true"/>
          <p:nvPr/>
        </p:nvSpPr>
        <p:spPr>
          <a:xfrm rot="0">
            <a:off x="1754582" y="1116042"/>
            <a:ext cx="5526422"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Admin page</a:t>
            </a:r>
          </a:p>
        </p:txBody>
      </p:sp>
      <p:sp>
        <p:nvSpPr>
          <p:cNvPr name="TextBox 19" id="19"/>
          <p:cNvSpPr txBox="true"/>
          <p:nvPr/>
        </p:nvSpPr>
        <p:spPr>
          <a:xfrm rot="0">
            <a:off x="9566232" y="1116042"/>
            <a:ext cx="5526422" cy="1758950"/>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dashboard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DAGpzuBqR1w</dc:identifier>
  <dcterms:modified xsi:type="dcterms:W3CDTF">2011-08-01T06:04:30Z</dcterms:modified>
  <cp:revision>1</cp:revision>
  <dc:title>Purple and Black Neon Futuristic Game Week Presentation</dc:title>
</cp:coreProperties>
</file>