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2"/>
                </a:solidFill>
              </a:rPr>
              <a:t>Li-Fi Audio</a:t>
            </a:r>
            <a:endParaRPr lang="en-IN" sz="3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4884" y="1302705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Advantages  &amp; Limitations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78177" y="329076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Conclusion &amp; Future Scope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333846" y="3539027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Observation &amp; Results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463406" y="4560783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Setup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6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Secure Audio </a:t>
            </a:r>
            <a:r>
              <a:rPr lang="en-IN" sz="1600" dirty="0">
                <a:sym typeface="Wingdings" panose="05000000000000000000" pitchFamily="2" charset="2"/>
              </a:rPr>
              <a:t>communication.</a:t>
            </a:r>
          </a:p>
          <a:p>
            <a:r>
              <a:rPr lang="en-IN" sz="1600" dirty="0">
                <a:sym typeface="Wingdings" panose="05000000000000000000" pitchFamily="2" charset="2"/>
              </a:rPr>
              <a:t>Hospital, aircrafts, submarines( where radio signals are restricted 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Museums, office, classrooms.</a:t>
            </a:r>
          </a:p>
          <a:p>
            <a:r>
              <a:rPr lang="en-IN" sz="1600" dirty="0"/>
              <a:t>Smart homes  &amp;  IoT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000669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Advantages  &amp; Limitations </a:t>
            </a:r>
            <a:endParaRPr lang="en-IN" sz="2800" b="1" dirty="0">
              <a:solidFill>
                <a:schemeClr val="tx2"/>
              </a:solidFill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4884" y="1302705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Conclusion &amp; Future Scope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78177" y="329076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333846" y="3539027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463406" y="4560783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Observation &amp; Results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65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ym typeface="Wingdings" panose="05000000000000000000" pitchFamily="2" charset="2"/>
              </a:rPr>
              <a:t>Advantages:</a:t>
            </a:r>
          </a:p>
          <a:p>
            <a:r>
              <a:rPr lang="en-IN" sz="1600" dirty="0">
                <a:sym typeface="Wingdings" panose="05000000000000000000" pitchFamily="2" charset="2"/>
              </a:rPr>
              <a:t>High bandwidth  &amp; speed(Faster).</a:t>
            </a:r>
          </a:p>
          <a:p>
            <a:r>
              <a:rPr lang="en-IN" sz="1600" dirty="0">
                <a:sym typeface="Wingdings" panose="05000000000000000000" pitchFamily="2" charset="2"/>
              </a:rPr>
              <a:t>Secure  communication.</a:t>
            </a:r>
          </a:p>
          <a:p>
            <a:r>
              <a:rPr lang="en-IN" sz="1600" dirty="0">
                <a:sym typeface="Wingdings" panose="05000000000000000000" pitchFamily="2" charset="2"/>
              </a:rPr>
              <a:t>No electromagnetic  interference.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Limitations: </a:t>
            </a:r>
          </a:p>
          <a:p>
            <a:r>
              <a:rPr lang="en-IN" sz="1600" dirty="0"/>
              <a:t>Requires line of sight.</a:t>
            </a:r>
          </a:p>
          <a:p>
            <a:r>
              <a:rPr lang="en-IN" sz="1600" dirty="0"/>
              <a:t>Limited range. </a:t>
            </a:r>
          </a:p>
          <a:p>
            <a:r>
              <a:rPr lang="en-IN" sz="1600" dirty="0"/>
              <a:t>Cannot work in complete  darkness.</a:t>
            </a:r>
          </a:p>
        </p:txBody>
      </p:sp>
    </p:spTree>
    <p:extLst>
      <p:ext uri="{BB962C8B-B14F-4D97-AF65-F5344CB8AC3E}">
        <p14:creationId xmlns:p14="http://schemas.microsoft.com/office/powerpoint/2010/main" val="4075440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Conclusion &amp; Future Scope </a:t>
            </a:r>
            <a:endParaRPr lang="en-IN" sz="2800" b="1" dirty="0">
              <a:solidFill>
                <a:schemeClr val="tx2"/>
              </a:solidFill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4884" y="1302705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78177" y="26869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Li-Fi Audio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333846" y="3539027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Advantages  &amp; Limitations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463406" y="4560783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65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ym typeface="Wingdings" panose="05000000000000000000" pitchFamily="2" charset="2"/>
              </a:rPr>
              <a:t>Li-Fi is strong alternative to Wi-Fi for Data/Audio transmission.</a:t>
            </a:r>
          </a:p>
          <a:p>
            <a:r>
              <a:rPr lang="en-IN" sz="1600" dirty="0">
                <a:sym typeface="Wingdings" panose="05000000000000000000" pitchFamily="2" charset="2"/>
              </a:rPr>
              <a:t>Project demonstrates successfully  low-cost audio transfer.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7" y="4946502"/>
            <a:ext cx="4951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Future Scope: High-quality data transfer, Li-Fi internet, IoT integration.</a:t>
            </a:r>
          </a:p>
          <a:p>
            <a:r>
              <a:rPr lang="en-IN" sz="1600" dirty="0"/>
              <a:t>Li-Fi can revolutionize  wireless 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150131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>
                <a:solidFill>
                  <a:schemeClr val="tx2"/>
                </a:solidFill>
              </a:rPr>
              <a:t>Thank you</a:t>
            </a:r>
            <a:endParaRPr lang="en-IN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317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Introduction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endParaRPr lang="en-IN" sz="3600" b="1" dirty="0">
              <a:solidFill>
                <a:schemeClr val="tx2"/>
              </a:solidFill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7511" y="131133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Motivation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endParaRPr lang="en-IN" sz="3600" b="1" dirty="0">
              <a:solidFill>
                <a:schemeClr val="tx2"/>
              </a:solidFill>
            </a:endParaRP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277318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Objective</a:t>
            </a:r>
            <a:r>
              <a:rPr lang="en-US" sz="3600" b="1" dirty="0">
                <a:solidFill>
                  <a:schemeClr val="tx2"/>
                </a:solidFill>
              </a:rPr>
              <a:t> </a:t>
            </a:r>
            <a:endParaRPr lang="en-IN" sz="3600" b="1" dirty="0">
              <a:solidFill>
                <a:schemeClr val="tx2"/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410392" y="359941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Conclusion &amp; Future Scope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377142" y="4573039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2"/>
                </a:solidFill>
              </a:rPr>
              <a:t>Advantages  &amp; Limitations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82533" y="558479"/>
            <a:ext cx="4189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Li-Fi means Light Fidelity , a wireless communication technology.</a:t>
            </a:r>
          </a:p>
          <a:p>
            <a:r>
              <a:rPr lang="en-US" sz="1600" dirty="0"/>
              <a:t>Which uses visible light ( LED ) to transmit data.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Alternative  to Wi-Fi( uses radio waves ).</a:t>
            </a:r>
          </a:p>
          <a:p>
            <a:r>
              <a:rPr lang="en-IN" sz="1600" dirty="0"/>
              <a:t>High speed, secure, low interference 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79600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Motivation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endParaRPr lang="en-IN" sz="2800" b="1" dirty="0">
              <a:solidFill>
                <a:schemeClr val="tx2"/>
              </a:solidFill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7511" y="131133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Objective 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277318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Working Principle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410392" y="359941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377142" y="4573039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Conclusion &amp; Future Scope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82533" y="558479"/>
            <a:ext cx="4189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Wi-Fi and </a:t>
            </a:r>
            <a:r>
              <a:rPr lang="en-IN" sz="1600" dirty="0"/>
              <a:t>Bluetooth suffer from limited speed &amp; interference.</a:t>
            </a:r>
            <a:endParaRPr lang="en-US" sz="1600" dirty="0"/>
          </a:p>
          <a:p>
            <a:r>
              <a:rPr lang="en-US" sz="1600" dirty="0"/>
              <a:t>Demand for faster and more secure </a:t>
            </a:r>
            <a:r>
              <a:rPr lang="en-IN" sz="1600" dirty="0"/>
              <a:t>communication.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Li-Fi can work in place where radio waves are restricted.</a:t>
            </a:r>
          </a:p>
          <a:p>
            <a:r>
              <a:rPr lang="en-IN" sz="1600" dirty="0"/>
              <a:t>Audio transmission chosen as a simple &amp; effective demonstration .</a:t>
            </a:r>
          </a:p>
        </p:txBody>
      </p:sp>
    </p:spTree>
    <p:extLst>
      <p:ext uri="{BB962C8B-B14F-4D97-AF65-F5344CB8AC3E}">
        <p14:creationId xmlns:p14="http://schemas.microsoft.com/office/powerpoint/2010/main" val="315900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7511" y="131133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Working Principle 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277318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Component Used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410392" y="359941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Motivation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  <a:endParaRPr lang="en-IN" sz="2800" b="1" dirty="0">
              <a:solidFill>
                <a:schemeClr val="tx2"/>
              </a:solidFill>
            </a:endParaRPr>
          </a:p>
          <a:p>
            <a:pPr algn="ctr"/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377142" y="4573039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Introduction</a:t>
            </a:r>
          </a:p>
          <a:p>
            <a:pPr algn="ctr"/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1198193" y="834280"/>
            <a:ext cx="4357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Transmit  audio signals using light waves.</a:t>
            </a:r>
            <a:endParaRPr lang="en-US" sz="1600" dirty="0"/>
          </a:p>
          <a:p>
            <a:r>
              <a:rPr lang="en-IN" sz="1600" dirty="0"/>
              <a:t>Develop  a low-cost demonstration of Li-Fi.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Show clear &amp; interference –free audio reception.</a:t>
            </a:r>
          </a:p>
          <a:p>
            <a:r>
              <a:rPr lang="en-IN" sz="1600" dirty="0"/>
              <a:t>Explore scope of Li-Fi in wireless 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362885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Working Principle 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7511" y="131133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Component Used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216933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Circuit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</a:rPr>
              <a:t>Diagram 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410392" y="359941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377142" y="4573039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Motivation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57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Audio signal  </a:t>
            </a:r>
            <a:r>
              <a:rPr lang="en-IN" sz="1600" dirty="0">
                <a:sym typeface="Wingdings" panose="05000000000000000000" pitchFamily="2" charset="2"/>
              </a:rPr>
              <a:t> modulates LED light intensity.</a:t>
            </a:r>
            <a:endParaRPr lang="en-IN" sz="1600" dirty="0"/>
          </a:p>
          <a:p>
            <a:r>
              <a:rPr lang="en-IN" sz="1600" dirty="0"/>
              <a:t>Light beam carries encoded audio information.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Photodiode  receives variations in light .</a:t>
            </a:r>
          </a:p>
          <a:p>
            <a:r>
              <a:rPr lang="en-IN" sz="1600" dirty="0"/>
              <a:t>Converted  back into electrical  signal </a:t>
            </a:r>
            <a:r>
              <a:rPr lang="en-IN" sz="1600" dirty="0">
                <a:sym typeface="Wingdings" panose="05000000000000000000" pitchFamily="2" charset="2"/>
              </a:rPr>
              <a:t> amplified  speaker output.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33187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Component Used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7511" y="131133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Circuit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</a:rPr>
              <a:t>Diagram 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24938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Setup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410392" y="359941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Working Principle 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377142" y="4573039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57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</a:t>
            </a:r>
            <a:r>
              <a:rPr lang="en-IN" sz="1600" dirty="0" err="1"/>
              <a:t>hite</a:t>
            </a:r>
            <a:r>
              <a:rPr lang="en-IN" sz="1600" dirty="0"/>
              <a:t> / High power LED (</a:t>
            </a:r>
            <a:r>
              <a:rPr lang="en-US" sz="1600" dirty="0"/>
              <a:t>Transmitter).</a:t>
            </a:r>
          </a:p>
          <a:p>
            <a:r>
              <a:rPr lang="en-US" sz="1600" dirty="0"/>
              <a:t>Photodiode (Receiver). Speaker.</a:t>
            </a:r>
          </a:p>
          <a:p>
            <a:r>
              <a:rPr lang="en-US" sz="1600" dirty="0"/>
              <a:t>Audio source ( Mobile, Laptop, MP3 player).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Amplifier Circuit.</a:t>
            </a:r>
          </a:p>
          <a:p>
            <a:r>
              <a:rPr lang="en-US" sz="1600" dirty="0"/>
              <a:t>Power supply ( Battery / Adapter ).</a:t>
            </a:r>
          </a:p>
          <a:p>
            <a:r>
              <a:rPr lang="en-US" sz="1600" dirty="0"/>
              <a:t>Connecting  wires &amp; breadboard.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3934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2"/>
                </a:solidFill>
              </a:rPr>
              <a:t>Circuit</a:t>
            </a:r>
          </a:p>
          <a:p>
            <a:pPr algn="ctr"/>
            <a:r>
              <a:rPr lang="en-IN" sz="2800" b="1" dirty="0">
                <a:solidFill>
                  <a:schemeClr val="tx2"/>
                </a:solidFill>
              </a:rPr>
              <a:t>Diagram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7511" y="1311332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Setup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24938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Observation &amp; Results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410392" y="3599411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Component Used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377142" y="4573039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Working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658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Transmitter: Audio input </a:t>
            </a:r>
            <a:r>
              <a:rPr lang="en-US" sz="1600" dirty="0">
                <a:sym typeface="Wingdings" panose="05000000000000000000" pitchFamily="2" charset="2"/>
              </a:rPr>
              <a:t> LED driver  LED</a:t>
            </a:r>
            <a:r>
              <a:rPr lang="en-IN" sz="1600" dirty="0">
                <a:sym typeface="Wingdings" panose="05000000000000000000" pitchFamily="2" charset="2"/>
              </a:rPr>
              <a:t>.</a:t>
            </a:r>
          </a:p>
          <a:p>
            <a:r>
              <a:rPr lang="en-US" sz="1600" dirty="0">
                <a:sym typeface="Wingdings" panose="05000000000000000000" pitchFamily="2" charset="2"/>
              </a:rPr>
              <a:t>Receiver: Photodiode   Amplifier   Speaker.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LED intensity  changes with audio signals.</a:t>
            </a:r>
          </a:p>
          <a:p>
            <a:r>
              <a:rPr lang="en-US" sz="1600" dirty="0"/>
              <a:t>Photodiode  converts light variations back to audio signals.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57907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Setup</a:t>
            </a:r>
            <a:endParaRPr lang="en-IN" sz="2800" b="1" dirty="0">
              <a:solidFill>
                <a:schemeClr val="tx2"/>
              </a:solidFill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4884" y="1302705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Observation &amp; Results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235045" y="188996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333846" y="3539027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Circuit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</a:rPr>
              <a:t>Diagram</a:t>
            </a:r>
          </a:p>
          <a:p>
            <a:pPr algn="ctr"/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463406" y="4560783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Component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6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Audio </a:t>
            </a:r>
            <a:r>
              <a:rPr lang="en-IN" sz="1600" dirty="0">
                <a:sym typeface="Wingdings" panose="05000000000000000000" pitchFamily="2" charset="2"/>
              </a:rPr>
              <a:t>connected  to LED transmitter.</a:t>
            </a:r>
            <a:endParaRPr lang="en-US" sz="1600" dirty="0">
              <a:sym typeface="Wingdings" panose="05000000000000000000" pitchFamily="2" charset="2"/>
            </a:endParaRPr>
          </a:p>
          <a:p>
            <a:r>
              <a:rPr lang="en-US" sz="1600" dirty="0">
                <a:sym typeface="Wingdings" panose="05000000000000000000" pitchFamily="2" charset="2"/>
              </a:rPr>
              <a:t>LED light beam </a:t>
            </a:r>
            <a:r>
              <a:rPr lang="en-IN" sz="1600" dirty="0">
                <a:sym typeface="Wingdings" panose="05000000000000000000" pitchFamily="2" charset="2"/>
              </a:rPr>
              <a:t>directed  towards  photodiode.</a:t>
            </a: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Photodiode  connected  to amplifier &amp; speaker.</a:t>
            </a:r>
            <a:endParaRPr lang="en-US" sz="1600" dirty="0"/>
          </a:p>
          <a:p>
            <a:r>
              <a:rPr lang="en-US" sz="1600" dirty="0"/>
              <a:t>Audio </a:t>
            </a:r>
            <a:r>
              <a:rPr lang="en-IN" sz="1600" dirty="0"/>
              <a:t>successfully  reproduced on speaker.</a:t>
            </a:r>
          </a:p>
        </p:txBody>
      </p:sp>
    </p:spTree>
    <p:extLst>
      <p:ext uri="{BB962C8B-B14F-4D97-AF65-F5344CB8AC3E}">
        <p14:creationId xmlns:p14="http://schemas.microsoft.com/office/powerpoint/2010/main" val="2928003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paration 1">
            <a:extLst>
              <a:ext uri="{FF2B5EF4-FFF2-40B4-BE49-F238E27FC236}">
                <a16:creationId xmlns:a16="http://schemas.microsoft.com/office/drawing/2014/main" id="{2C39456E-0CC3-4F5D-986C-5F4F5707582E}"/>
              </a:ext>
            </a:extLst>
          </p:cNvPr>
          <p:cNvSpPr/>
          <p:nvPr/>
        </p:nvSpPr>
        <p:spPr>
          <a:xfrm>
            <a:off x="4044834" y="2196638"/>
            <a:ext cx="4102331" cy="2464724"/>
          </a:xfrm>
          <a:prstGeom prst="flowChartPreparati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Observation &amp; Results</a:t>
            </a:r>
            <a:endParaRPr lang="en-IN" sz="2800" b="1" dirty="0">
              <a:solidFill>
                <a:schemeClr val="tx2"/>
              </a:solidFill>
            </a:endParaRP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BE53297-B930-410C-9F7F-AA059E7334F2}"/>
              </a:ext>
            </a:extLst>
          </p:cNvPr>
          <p:cNvSpPr/>
          <p:nvPr/>
        </p:nvSpPr>
        <p:spPr>
          <a:xfrm>
            <a:off x="7444884" y="1302705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Application</a:t>
            </a:r>
          </a:p>
        </p:txBody>
      </p:sp>
      <p:sp>
        <p:nvSpPr>
          <p:cNvPr id="4" name="Flowchart: Preparation 3">
            <a:extLst>
              <a:ext uri="{FF2B5EF4-FFF2-40B4-BE49-F238E27FC236}">
                <a16:creationId xmlns:a16="http://schemas.microsoft.com/office/drawing/2014/main" id="{C345995A-B1EA-4B49-A2B5-7788A4BE3810}"/>
              </a:ext>
            </a:extLst>
          </p:cNvPr>
          <p:cNvSpPr/>
          <p:nvPr/>
        </p:nvSpPr>
        <p:spPr>
          <a:xfrm>
            <a:off x="10321309" y="329076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Advantages  &amp; Limitations 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1EB45A-EFD6-48BD-A8BC-E6E1348B952D}"/>
              </a:ext>
            </a:extLst>
          </p:cNvPr>
          <p:cNvSpPr/>
          <p:nvPr/>
        </p:nvSpPr>
        <p:spPr>
          <a:xfrm>
            <a:off x="1333846" y="3539027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Setup</a:t>
            </a:r>
            <a:endParaRPr lang="en-IN" sz="2400" b="1" dirty="0">
              <a:solidFill>
                <a:schemeClr val="tx2"/>
              </a:solidFill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E864B5E0-564A-487B-BDD3-C007AF0BC53A}"/>
              </a:ext>
            </a:extLst>
          </p:cNvPr>
          <p:cNvSpPr/>
          <p:nvPr/>
        </p:nvSpPr>
        <p:spPr>
          <a:xfrm>
            <a:off x="-1463406" y="4560783"/>
            <a:ext cx="3334096" cy="1947257"/>
          </a:xfrm>
          <a:prstGeom prst="flowChartPreparati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2"/>
                </a:solidFill>
              </a:rPr>
              <a:t>Circuit</a:t>
            </a:r>
          </a:p>
          <a:p>
            <a:pPr algn="ctr"/>
            <a:r>
              <a:rPr lang="en-IN" sz="2400" b="1" dirty="0">
                <a:solidFill>
                  <a:schemeClr val="tx2"/>
                </a:solidFill>
              </a:rPr>
              <a:t>Diagram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5CBA04-5892-4C91-8D61-22917877A112}"/>
              </a:ext>
            </a:extLst>
          </p:cNvPr>
          <p:cNvSpPr txBox="1"/>
          <p:nvPr/>
        </p:nvSpPr>
        <p:spPr>
          <a:xfrm flipH="1">
            <a:off x="991159" y="642368"/>
            <a:ext cx="4365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ym typeface="Wingdings" panose="05000000000000000000" pitchFamily="2" charset="2"/>
              </a:rPr>
              <a:t>Clear audio </a:t>
            </a:r>
            <a:r>
              <a:rPr lang="en-IN" sz="1600" dirty="0">
                <a:sym typeface="Wingdings" panose="05000000000000000000" pitchFamily="2" charset="2"/>
              </a:rPr>
              <a:t>transmission achieved through light.</a:t>
            </a:r>
          </a:p>
          <a:p>
            <a:r>
              <a:rPr lang="en-IN" sz="1600" dirty="0">
                <a:sym typeface="Wingdings" panose="05000000000000000000" pitchFamily="2" charset="2"/>
              </a:rPr>
              <a:t>Effective range: In my case 12-15cms.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72CAC-E12C-4AAA-85A2-5B4B73A77035}"/>
              </a:ext>
            </a:extLst>
          </p:cNvPr>
          <p:cNvSpPr txBox="1"/>
          <p:nvPr/>
        </p:nvSpPr>
        <p:spPr>
          <a:xfrm>
            <a:off x="4744488" y="4946502"/>
            <a:ext cx="461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Works best with direct line of light.</a:t>
            </a:r>
          </a:p>
          <a:p>
            <a:r>
              <a:rPr lang="en-IN" sz="1600" dirty="0"/>
              <a:t>Slight distortion  if obstruction or ambient  light interference.</a:t>
            </a:r>
          </a:p>
        </p:txBody>
      </p:sp>
    </p:spTree>
    <p:extLst>
      <p:ext uri="{BB962C8B-B14F-4D97-AF65-F5344CB8AC3E}">
        <p14:creationId xmlns:p14="http://schemas.microsoft.com/office/powerpoint/2010/main" val="1647377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337</TotalTime>
  <Words>482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17</cp:revision>
  <dcterms:created xsi:type="dcterms:W3CDTF">2025-09-26T15:34:08Z</dcterms:created>
  <dcterms:modified xsi:type="dcterms:W3CDTF">2025-09-27T07:18:08Z</dcterms:modified>
</cp:coreProperties>
</file>