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Fira Sans Bold" charset="1" panose="020B0803050000020004"/>
      <p:regular r:id="rId15"/>
    </p:embeddedFont>
    <p:embeddedFont>
      <p:font typeface="Fira Sans Light" charset="1" panose="020B0403050000020004"/>
      <p:regular r:id="rId16"/>
    </p:embeddedFont>
    <p:embeddedFont>
      <p:font typeface="Fira Sans Medium" charset="1" panose="020B06030500000200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https://developers.google.com/maps/apis-by-platform" TargetMode="External" Type="http://schemas.openxmlformats.org/officeDocument/2006/relationships/hyperlink"/><Relationship Id="rId3" Target="https://developers.google.com/maps/apis-by-platform"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362866" y="3764293"/>
            <a:ext cx="11760079" cy="2758415"/>
            <a:chOff x="0" y="0"/>
            <a:chExt cx="15680105" cy="3677886"/>
          </a:xfrm>
        </p:grpSpPr>
        <p:sp>
          <p:nvSpPr>
            <p:cNvPr name="TextBox 3" id="3"/>
            <p:cNvSpPr txBox="true"/>
            <p:nvPr/>
          </p:nvSpPr>
          <p:spPr>
            <a:xfrm rot="0">
              <a:off x="0" y="-9525"/>
              <a:ext cx="15680105" cy="2562225"/>
            </a:xfrm>
            <a:prstGeom prst="rect">
              <a:avLst/>
            </a:prstGeom>
          </p:spPr>
          <p:txBody>
            <a:bodyPr anchor="t" rtlCol="false" tIns="0" lIns="0" bIns="0" rIns="0">
              <a:spAutoFit/>
            </a:bodyPr>
            <a:lstStyle/>
            <a:p>
              <a:pPr algn="l">
                <a:lnSpc>
                  <a:spcPts val="15119"/>
                </a:lnSpc>
              </a:pPr>
              <a:r>
                <a:rPr lang="en-US" sz="12599" b="true">
                  <a:solidFill>
                    <a:srgbClr val="000000"/>
                  </a:solidFill>
                  <a:latin typeface="Fira Sans Bold"/>
                  <a:ea typeface="Fira Sans Bold"/>
                  <a:cs typeface="Fira Sans Bold"/>
                  <a:sym typeface="Fira Sans Bold"/>
                </a:rPr>
                <a:t>HyClean</a:t>
              </a:r>
            </a:p>
          </p:txBody>
        </p:sp>
        <p:sp>
          <p:nvSpPr>
            <p:cNvPr name="TextBox 4" id="4"/>
            <p:cNvSpPr txBox="true"/>
            <p:nvPr/>
          </p:nvSpPr>
          <p:spPr>
            <a:xfrm rot="0">
              <a:off x="0" y="2872706"/>
              <a:ext cx="15680105" cy="805180"/>
            </a:xfrm>
            <a:prstGeom prst="rect">
              <a:avLst/>
            </a:prstGeom>
          </p:spPr>
          <p:txBody>
            <a:bodyPr anchor="t" rtlCol="false" tIns="0" lIns="0" bIns="0" rIns="0">
              <a:spAutoFit/>
            </a:bodyPr>
            <a:lstStyle/>
            <a:p>
              <a:pPr algn="l">
                <a:lnSpc>
                  <a:spcPts val="5039"/>
                </a:lnSpc>
              </a:pPr>
              <a:r>
                <a:rPr lang="en-US" sz="3599">
                  <a:solidFill>
                    <a:srgbClr val="000000"/>
                  </a:solidFill>
                  <a:latin typeface="Fira Sans Light"/>
                  <a:ea typeface="Fira Sans Light"/>
                  <a:cs typeface="Fira Sans Light"/>
                  <a:sym typeface="Fira Sans Light"/>
                </a:rPr>
                <a:t>Smart waste management for a smart city like Hyderabad</a:t>
              </a:r>
            </a:p>
          </p:txBody>
        </p:sp>
      </p:grpSp>
      <p:grpSp>
        <p:nvGrpSpPr>
          <p:cNvPr name="Group 5" id="5"/>
          <p:cNvGrpSpPr/>
          <p:nvPr/>
        </p:nvGrpSpPr>
        <p:grpSpPr>
          <a:xfrm rot="0">
            <a:off x="14328902" y="2317173"/>
            <a:ext cx="7321033" cy="6340049"/>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7" id="7"/>
          <p:cNvGrpSpPr/>
          <p:nvPr/>
        </p:nvGrpSpPr>
        <p:grpSpPr>
          <a:xfrm rot="0">
            <a:off x="12122944" y="7035126"/>
            <a:ext cx="4970154" cy="43041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0">
            <a:off x="12336342" y="5954842"/>
            <a:ext cx="2271679" cy="1967285"/>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3737770" y="373605"/>
            <a:ext cx="3799619" cy="3290488"/>
            <a:chOff x="0" y="0"/>
            <a:chExt cx="3619627" cy="3134614"/>
          </a:xfrm>
        </p:grpSpPr>
        <p:sp>
          <p:nvSpPr>
            <p:cNvPr name="Freeform 12" id="12"/>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3" id="13"/>
          <p:cNvGrpSpPr/>
          <p:nvPr/>
        </p:nvGrpSpPr>
        <p:grpSpPr>
          <a:xfrm rot="0">
            <a:off x="1028700" y="1028700"/>
            <a:ext cx="4212844" cy="586200"/>
            <a:chOff x="0" y="0"/>
            <a:chExt cx="5617125" cy="781600"/>
          </a:xfrm>
        </p:grpSpPr>
        <p:sp>
          <p:nvSpPr>
            <p:cNvPr name="TextBox 14" id="14"/>
            <p:cNvSpPr txBox="true"/>
            <p:nvPr/>
          </p:nvSpPr>
          <p:spPr>
            <a:xfrm rot="0">
              <a:off x="1293956" y="104415"/>
              <a:ext cx="4323169" cy="525145"/>
            </a:xfrm>
            <a:prstGeom prst="rect">
              <a:avLst/>
            </a:prstGeom>
          </p:spPr>
          <p:txBody>
            <a:bodyPr anchor="t" rtlCol="false" tIns="0" lIns="0" bIns="0" rIns="0">
              <a:spAutoFit/>
            </a:bodyPr>
            <a:lstStyle/>
            <a:p>
              <a:pPr algn="l">
                <a:lnSpc>
                  <a:spcPts val="3359"/>
                </a:lnSpc>
                <a:spcBef>
                  <a:spcPct val="0"/>
                </a:spcBef>
              </a:pPr>
              <a:r>
                <a:rPr lang="en-US" b="true" sz="2400">
                  <a:solidFill>
                    <a:srgbClr val="000000"/>
                  </a:solidFill>
                  <a:latin typeface="Fira Sans Medium"/>
                  <a:ea typeface="Fira Sans Medium"/>
                  <a:cs typeface="Fira Sans Medium"/>
                  <a:sym typeface="Fira Sans Medium"/>
                </a:rPr>
                <a:t>Team - Manogna</a:t>
              </a:r>
            </a:p>
          </p:txBody>
        </p:sp>
        <p:sp>
          <p:nvSpPr>
            <p:cNvPr name="Freeform 15" id="15"/>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6" id="16"/>
          <p:cNvSpPr txBox="true"/>
          <p:nvPr/>
        </p:nvSpPr>
        <p:spPr>
          <a:xfrm rot="0">
            <a:off x="9101585" y="8246110"/>
            <a:ext cx="3021360" cy="1967230"/>
          </a:xfrm>
          <a:prstGeom prst="rect">
            <a:avLst/>
          </a:prstGeom>
        </p:spPr>
        <p:txBody>
          <a:bodyPr anchor="t" rtlCol="false" tIns="0" lIns="0" bIns="0" rIns="0">
            <a:spAutoFit/>
          </a:bodyPr>
          <a:lstStyle/>
          <a:p>
            <a:pPr algn="l">
              <a:lnSpc>
                <a:spcPts val="3919"/>
              </a:lnSpc>
            </a:pPr>
            <a:r>
              <a:rPr lang="en-US" sz="2799">
                <a:solidFill>
                  <a:srgbClr val="000000"/>
                </a:solidFill>
                <a:latin typeface="Fira Sans Light"/>
                <a:ea typeface="Fira Sans Light"/>
                <a:cs typeface="Fira Sans Light"/>
                <a:sym typeface="Fira Sans Light"/>
              </a:rPr>
              <a:t>By -                 </a:t>
            </a:r>
          </a:p>
          <a:p>
            <a:pPr algn="l">
              <a:lnSpc>
                <a:spcPts val="3919"/>
              </a:lnSpc>
            </a:pPr>
            <a:r>
              <a:rPr lang="en-US" sz="2799">
                <a:solidFill>
                  <a:srgbClr val="000000"/>
                </a:solidFill>
                <a:latin typeface="Fira Sans Light"/>
                <a:ea typeface="Fira Sans Light"/>
                <a:cs typeface="Fira Sans Light"/>
                <a:sym typeface="Fira Sans Light"/>
              </a:rPr>
              <a:t>C.Rahul Reddy</a:t>
            </a:r>
          </a:p>
          <a:p>
            <a:pPr algn="l">
              <a:lnSpc>
                <a:spcPts val="3919"/>
              </a:lnSpc>
            </a:pPr>
            <a:r>
              <a:rPr lang="en-US" sz="2799">
                <a:solidFill>
                  <a:srgbClr val="000000"/>
                </a:solidFill>
                <a:latin typeface="Fira Sans Light"/>
                <a:ea typeface="Fira Sans Light"/>
                <a:cs typeface="Fira Sans Light"/>
                <a:sym typeface="Fira Sans Light"/>
              </a:rPr>
              <a:t>Virat Mankali</a:t>
            </a:r>
          </a:p>
          <a:p>
            <a:pPr algn="l">
              <a:lnSpc>
                <a:spcPts val="3919"/>
              </a:lnSpc>
              <a:spcBef>
                <a:spcPct val="0"/>
              </a:spcBef>
            </a:pPr>
            <a:r>
              <a:rPr lang="en-US" sz="2799">
                <a:solidFill>
                  <a:srgbClr val="000000"/>
                </a:solidFill>
                <a:latin typeface="Fira Sans Light"/>
                <a:ea typeface="Fira Sans Light"/>
                <a:cs typeface="Fira Sans Light"/>
                <a:sym typeface="Fira Sans Light"/>
              </a:rPr>
              <a:t>CH Bharath Kumar </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527743" y="-89986"/>
            <a:ext cx="10138115" cy="8779655"/>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0">
            <a:off x="2005749" y="5794290"/>
            <a:ext cx="5966980" cy="5167433"/>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6" id="6"/>
          <p:cNvSpPr txBox="true"/>
          <p:nvPr/>
        </p:nvSpPr>
        <p:spPr>
          <a:xfrm rot="0">
            <a:off x="1028700" y="3857625"/>
            <a:ext cx="4460469" cy="1285875"/>
          </a:xfrm>
          <a:prstGeom prst="rect">
            <a:avLst/>
          </a:prstGeom>
        </p:spPr>
        <p:txBody>
          <a:bodyPr anchor="t" rtlCol="false" tIns="0" lIns="0" bIns="0" rIns="0">
            <a:spAutoFit/>
          </a:bodyPr>
          <a:lstStyle/>
          <a:p>
            <a:pPr algn="l" marL="0" indent="0" lvl="0">
              <a:lnSpc>
                <a:spcPts val="10199"/>
              </a:lnSpc>
              <a:spcBef>
                <a:spcPct val="0"/>
              </a:spcBef>
            </a:pPr>
            <a:r>
              <a:rPr lang="en-US" b="true" sz="8499" spc="-84">
                <a:solidFill>
                  <a:srgbClr val="F4F4F4"/>
                </a:solidFill>
                <a:latin typeface="Fira Sans Medium"/>
                <a:ea typeface="Fira Sans Medium"/>
                <a:cs typeface="Fira Sans Medium"/>
                <a:sym typeface="Fira Sans Medium"/>
              </a:rPr>
              <a:t>Problem</a:t>
            </a:r>
          </a:p>
        </p:txBody>
      </p:sp>
      <p:sp>
        <p:nvSpPr>
          <p:cNvPr name="TextBox 7" id="7"/>
          <p:cNvSpPr txBox="true"/>
          <p:nvPr/>
        </p:nvSpPr>
        <p:spPr>
          <a:xfrm rot="0">
            <a:off x="8243492" y="2049026"/>
            <a:ext cx="9628306" cy="5364306"/>
          </a:xfrm>
          <a:prstGeom prst="rect">
            <a:avLst/>
          </a:prstGeom>
        </p:spPr>
        <p:txBody>
          <a:bodyPr anchor="t" rtlCol="false" tIns="0" lIns="0" bIns="0" rIns="0">
            <a:spAutoFit/>
          </a:bodyPr>
          <a:lstStyle/>
          <a:p>
            <a:pPr algn="just">
              <a:lnSpc>
                <a:spcPts val="3579"/>
              </a:lnSpc>
              <a:spcBef>
                <a:spcPct val="0"/>
              </a:spcBef>
            </a:pPr>
            <a:r>
              <a:rPr lang="en-US" b="true" sz="2556">
                <a:solidFill>
                  <a:srgbClr val="F4F4F4"/>
                </a:solidFill>
                <a:latin typeface="Fira Sans Bold"/>
                <a:ea typeface="Fira Sans Bold"/>
                <a:cs typeface="Fira Sans Bold"/>
                <a:sym typeface="Fira Sans Bold"/>
              </a:rPr>
              <a:t>Statement</a:t>
            </a:r>
            <a:r>
              <a:rPr lang="en-US" sz="2556">
                <a:solidFill>
                  <a:srgbClr val="F4F4F4"/>
                </a:solidFill>
                <a:latin typeface="Fira Sans Light"/>
                <a:ea typeface="Fira Sans Light"/>
                <a:cs typeface="Fira Sans Light"/>
                <a:sym typeface="Fira Sans Light"/>
              </a:rPr>
              <a:t>: Smart Waste Management solution for a smart city like Hyderabad.</a:t>
            </a:r>
          </a:p>
          <a:p>
            <a:pPr algn="just">
              <a:lnSpc>
                <a:spcPts val="3579"/>
              </a:lnSpc>
              <a:spcBef>
                <a:spcPct val="0"/>
              </a:spcBef>
            </a:pPr>
          </a:p>
          <a:p>
            <a:pPr algn="just">
              <a:lnSpc>
                <a:spcPts val="3579"/>
              </a:lnSpc>
              <a:spcBef>
                <a:spcPct val="0"/>
              </a:spcBef>
            </a:pPr>
            <a:r>
              <a:rPr lang="en-US" b="true" sz="2556">
                <a:solidFill>
                  <a:srgbClr val="F4F4F4"/>
                </a:solidFill>
                <a:latin typeface="Fira Sans Bold"/>
                <a:ea typeface="Fira Sans Bold"/>
                <a:cs typeface="Fira Sans Bold"/>
                <a:sym typeface="Fira Sans Bold"/>
              </a:rPr>
              <a:t>Description</a:t>
            </a:r>
            <a:r>
              <a:rPr lang="en-US" sz="2556">
                <a:solidFill>
                  <a:srgbClr val="F4F4F4"/>
                </a:solidFill>
                <a:latin typeface="Fira Sans Light"/>
                <a:ea typeface="Fira Sans Light"/>
                <a:cs typeface="Fira Sans Light"/>
                <a:sym typeface="Fira Sans Light"/>
              </a:rPr>
              <a:t>: In the present-day scenario, many times we see that the garbage bins or dustbins placed at public places in the cities are overflowing due to the increase in waste every day. It creates an unhygienic condition for the people and creates a bad smell around the surroundings that leads to the spread of some deadly diseases &amp; human illness. For this, we need a new way through which the waste generated should be managed smartly in such a manner that the work done should be monitored by the officials.</a:t>
            </a:r>
          </a:p>
          <a:p>
            <a:pPr algn="just">
              <a:lnSpc>
                <a:spcPts val="357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151770" y="4201140"/>
            <a:ext cx="7027514" cy="608586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9859850" y="563974"/>
            <a:ext cx="4961246" cy="42964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0073012" y="2120110"/>
            <a:ext cx="7592515" cy="6574776"/>
            <a:chOff x="0" y="0"/>
            <a:chExt cx="4282440" cy="3708400"/>
          </a:xfrm>
        </p:grpSpPr>
        <p:sp>
          <p:nvSpPr>
            <p:cNvPr name="Freeform 7" id="7"/>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0" t="-4462" r="0" b="-20255"/>
              </a:stretch>
            </a:blipFill>
          </p:spPr>
        </p:sp>
      </p:grpSp>
      <p:grpSp>
        <p:nvGrpSpPr>
          <p:cNvPr name="Group 8" id="8"/>
          <p:cNvGrpSpPr/>
          <p:nvPr/>
        </p:nvGrpSpPr>
        <p:grpSpPr>
          <a:xfrm rot="0">
            <a:off x="413152" y="454914"/>
            <a:ext cx="9139049" cy="9905166"/>
            <a:chOff x="0" y="0"/>
            <a:chExt cx="12185399" cy="13206888"/>
          </a:xfrm>
        </p:grpSpPr>
        <p:sp>
          <p:nvSpPr>
            <p:cNvPr name="TextBox 9" id="9"/>
            <p:cNvSpPr txBox="true"/>
            <p:nvPr/>
          </p:nvSpPr>
          <p:spPr>
            <a:xfrm rot="0">
              <a:off x="0" y="0"/>
              <a:ext cx="12185399" cy="2012784"/>
            </a:xfrm>
            <a:prstGeom prst="rect">
              <a:avLst/>
            </a:prstGeom>
          </p:spPr>
          <p:txBody>
            <a:bodyPr anchor="t" rtlCol="false" tIns="0" lIns="0" bIns="0" rIns="0">
              <a:spAutoFit/>
            </a:bodyPr>
            <a:lstStyle/>
            <a:p>
              <a:pPr algn="l">
                <a:lnSpc>
                  <a:spcPts val="11974"/>
                </a:lnSpc>
                <a:spcBef>
                  <a:spcPct val="0"/>
                </a:spcBef>
              </a:pPr>
              <a:r>
                <a:rPr lang="en-US" b="true" sz="9978" spc="-99">
                  <a:solidFill>
                    <a:srgbClr val="000000"/>
                  </a:solidFill>
                  <a:latin typeface="Fira Sans Medium"/>
                  <a:ea typeface="Fira Sans Medium"/>
                  <a:cs typeface="Fira Sans Medium"/>
                  <a:sym typeface="Fira Sans Medium"/>
                </a:rPr>
                <a:t>Solution</a:t>
              </a:r>
            </a:p>
          </p:txBody>
        </p:sp>
        <p:sp>
          <p:nvSpPr>
            <p:cNvPr name="TextBox 10" id="10"/>
            <p:cNvSpPr txBox="true"/>
            <p:nvPr/>
          </p:nvSpPr>
          <p:spPr>
            <a:xfrm rot="0">
              <a:off x="0" y="2266810"/>
              <a:ext cx="10916573" cy="10940078"/>
            </a:xfrm>
            <a:prstGeom prst="rect">
              <a:avLst/>
            </a:prstGeom>
          </p:spPr>
          <p:txBody>
            <a:bodyPr anchor="t" rtlCol="false" tIns="0" lIns="0" bIns="0" rIns="0">
              <a:spAutoFit/>
            </a:bodyPr>
            <a:lstStyle/>
            <a:p>
              <a:pPr algn="just" marL="633653" indent="-316827" lvl="1">
                <a:lnSpc>
                  <a:spcPts val="4108"/>
                </a:lnSpc>
                <a:buFont typeface="Arial"/>
                <a:buChar char="•"/>
              </a:pPr>
              <a:r>
                <a:rPr lang="en-US" b="true" sz="2934">
                  <a:solidFill>
                    <a:srgbClr val="000000"/>
                  </a:solidFill>
                  <a:latin typeface="Fira Sans Bold"/>
                  <a:ea typeface="Fira Sans Bold"/>
                  <a:cs typeface="Fira Sans Bold"/>
                  <a:sym typeface="Fira Sans Bold"/>
                </a:rPr>
                <a:t>Installing ultrasonic sensors to the bins or directly installing smart bins </a:t>
              </a:r>
              <a:r>
                <a:rPr lang="en-US" sz="2934">
                  <a:solidFill>
                    <a:srgbClr val="000000"/>
                  </a:solidFill>
                  <a:latin typeface="Fira Sans Light"/>
                  <a:ea typeface="Fira Sans Light"/>
                  <a:cs typeface="Fira Sans Light"/>
                  <a:sym typeface="Fira Sans Light"/>
                </a:rPr>
                <a:t>to monitor waste levels and their location in real-time.</a:t>
              </a:r>
            </a:p>
            <a:p>
              <a:pPr algn="just" marL="633653" indent="-316827" lvl="1">
                <a:lnSpc>
                  <a:spcPts val="4108"/>
                </a:lnSpc>
                <a:buFont typeface="Arial"/>
                <a:buChar char="•"/>
              </a:pPr>
              <a:r>
                <a:rPr lang="en-US" b="true" sz="2934">
                  <a:solidFill>
                    <a:srgbClr val="000000"/>
                  </a:solidFill>
                  <a:latin typeface="Fira Sans Bold"/>
                  <a:ea typeface="Fira Sans Bold"/>
                  <a:cs typeface="Fira Sans Bold"/>
                  <a:sym typeface="Fira Sans Bold"/>
                </a:rPr>
                <a:t>Data collection and transmission </a:t>
              </a:r>
              <a:r>
                <a:rPr lang="en-US" sz="2934">
                  <a:solidFill>
                    <a:srgbClr val="000000"/>
                  </a:solidFill>
                  <a:latin typeface="Fira Sans Light"/>
                  <a:ea typeface="Fira Sans Light"/>
                  <a:cs typeface="Fira Sans Light"/>
                  <a:sym typeface="Fira Sans Light"/>
                </a:rPr>
                <a:t>to a central system to track fill levels and predict waste accumulation patterns.</a:t>
              </a:r>
            </a:p>
            <a:p>
              <a:pPr algn="just" marL="633653" indent="-316827" lvl="1">
                <a:lnSpc>
                  <a:spcPts val="4108"/>
                </a:lnSpc>
                <a:buFont typeface="Arial"/>
                <a:buChar char="•"/>
              </a:pPr>
              <a:r>
                <a:rPr lang="en-US" b="true" sz="2934">
                  <a:solidFill>
                    <a:srgbClr val="000000"/>
                  </a:solidFill>
                  <a:latin typeface="Fira Sans Bold"/>
                  <a:ea typeface="Fira Sans Bold"/>
                  <a:cs typeface="Fira Sans Bold"/>
                  <a:sym typeface="Fira Sans Bold"/>
                </a:rPr>
                <a:t>Path Recommendation</a:t>
              </a:r>
              <a:r>
                <a:rPr lang="en-US" sz="2934">
                  <a:solidFill>
                    <a:srgbClr val="000000"/>
                  </a:solidFill>
                  <a:latin typeface="Fira Sans Light"/>
                  <a:ea typeface="Fira Sans Light"/>
                  <a:cs typeface="Fira Sans Light"/>
                  <a:sym typeface="Fira Sans Light"/>
                </a:rPr>
                <a:t>: Using an algorithm, the app will recommend the route with the most garbage (shown in red) for the user to clean and optimize waste collection routes based on bin status.</a:t>
              </a:r>
            </a:p>
            <a:p>
              <a:pPr algn="just" marL="633653" indent="-316827" lvl="1">
                <a:lnSpc>
                  <a:spcPts val="4108"/>
                </a:lnSpc>
                <a:buFont typeface="Arial"/>
                <a:buChar char="•"/>
              </a:pPr>
              <a:r>
                <a:rPr lang="en-US" b="true" sz="2934">
                  <a:solidFill>
                    <a:srgbClr val="000000"/>
                  </a:solidFill>
                  <a:latin typeface="Fira Sans Bold"/>
                  <a:ea typeface="Fira Sans Bold"/>
                  <a:cs typeface="Fira Sans Bold"/>
                  <a:sym typeface="Fira Sans Bold"/>
                </a:rPr>
                <a:t>Application</a:t>
              </a:r>
              <a:r>
                <a:rPr lang="en-US" sz="2934">
                  <a:solidFill>
                    <a:srgbClr val="000000"/>
                  </a:solidFill>
                  <a:latin typeface="Fira Sans Light"/>
                  <a:ea typeface="Fira Sans Light"/>
                  <a:cs typeface="Fira Sans Light"/>
                  <a:sym typeface="Fira Sans Light"/>
                </a:rPr>
                <a:t> for the local supervisors regarding the information on trash fill percentage issues and collection schedules with current status on the workers.</a:t>
              </a:r>
            </a:p>
            <a:p>
              <a:pPr algn="l">
                <a:lnSpc>
                  <a:spcPts val="4108"/>
                </a:lnSpc>
              </a:pPr>
            </a:p>
          </p:txBody>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343784" y="680066"/>
            <a:ext cx="6262640" cy="2571750"/>
          </a:xfrm>
          <a:prstGeom prst="rect">
            <a:avLst/>
          </a:prstGeom>
        </p:spPr>
        <p:txBody>
          <a:bodyPr anchor="t" rtlCol="false" tIns="0" lIns="0" bIns="0" rIns="0">
            <a:spAutoFit/>
          </a:bodyPr>
          <a:lstStyle/>
          <a:p>
            <a:pPr algn="l">
              <a:lnSpc>
                <a:spcPts val="10199"/>
              </a:lnSpc>
              <a:spcBef>
                <a:spcPct val="0"/>
              </a:spcBef>
            </a:pPr>
            <a:r>
              <a:rPr lang="en-US" b="true" sz="8499" spc="-84">
                <a:solidFill>
                  <a:srgbClr val="000000"/>
                </a:solidFill>
                <a:latin typeface="Fira Sans Medium"/>
                <a:ea typeface="Fira Sans Medium"/>
                <a:cs typeface="Fira Sans Medium"/>
                <a:sym typeface="Fira Sans Medium"/>
              </a:rPr>
              <a:t>Technical Feasibility </a:t>
            </a:r>
          </a:p>
        </p:txBody>
      </p:sp>
      <p:grpSp>
        <p:nvGrpSpPr>
          <p:cNvPr name="Group 3" id="3"/>
          <p:cNvGrpSpPr/>
          <p:nvPr/>
        </p:nvGrpSpPr>
        <p:grpSpPr>
          <a:xfrm rot="-10800000">
            <a:off x="-1306086" y="4784384"/>
            <a:ext cx="4985461" cy="4317433"/>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10800000">
            <a:off x="3061137" y="7468788"/>
            <a:ext cx="3480308" cy="3013963"/>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7" id="7"/>
          <p:cNvGrpSpPr/>
          <p:nvPr/>
        </p:nvGrpSpPr>
        <p:grpSpPr>
          <a:xfrm rot="-10800000">
            <a:off x="2780085" y="4005595"/>
            <a:ext cx="1798578" cy="15575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10800000">
            <a:off x="300983" y="7795449"/>
            <a:ext cx="3378391" cy="2925703"/>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AutoShape 11" id="11"/>
          <p:cNvSpPr/>
          <p:nvPr/>
        </p:nvSpPr>
        <p:spPr>
          <a:xfrm>
            <a:off x="8467323" y="3595688"/>
            <a:ext cx="8272402" cy="0"/>
          </a:xfrm>
          <a:prstGeom prst="line">
            <a:avLst/>
          </a:prstGeom>
          <a:ln cap="flat" w="9525">
            <a:solidFill>
              <a:srgbClr val="000000"/>
            </a:solidFill>
            <a:prstDash val="solid"/>
            <a:headEnd type="none" len="sm" w="sm"/>
            <a:tailEnd type="none" len="sm" w="sm"/>
          </a:ln>
        </p:spPr>
      </p:sp>
      <p:sp>
        <p:nvSpPr>
          <p:cNvPr name="AutoShape 12" id="12"/>
          <p:cNvSpPr/>
          <p:nvPr/>
        </p:nvSpPr>
        <p:spPr>
          <a:xfrm>
            <a:off x="8467323" y="5148262"/>
            <a:ext cx="8272402" cy="0"/>
          </a:xfrm>
          <a:prstGeom prst="line">
            <a:avLst/>
          </a:prstGeom>
          <a:ln cap="flat" w="9525">
            <a:solidFill>
              <a:srgbClr val="000000"/>
            </a:solidFill>
            <a:prstDash val="solid"/>
            <a:headEnd type="none" len="sm" w="sm"/>
            <a:tailEnd type="none" len="sm" w="sm"/>
          </a:ln>
        </p:spPr>
      </p:sp>
      <p:sp>
        <p:nvSpPr>
          <p:cNvPr name="AutoShape 13" id="13"/>
          <p:cNvSpPr/>
          <p:nvPr/>
        </p:nvSpPr>
        <p:spPr>
          <a:xfrm>
            <a:off x="8467323" y="6938338"/>
            <a:ext cx="8272402" cy="0"/>
          </a:xfrm>
          <a:prstGeom prst="line">
            <a:avLst/>
          </a:prstGeom>
          <a:ln cap="flat" w="9525">
            <a:solidFill>
              <a:srgbClr val="000000"/>
            </a:solidFill>
            <a:prstDash val="solid"/>
            <a:headEnd type="none" len="sm" w="sm"/>
            <a:tailEnd type="none" len="sm" w="sm"/>
          </a:ln>
        </p:spPr>
      </p:sp>
      <p:sp>
        <p:nvSpPr>
          <p:cNvPr name="TextBox 14" id="14"/>
          <p:cNvSpPr txBox="true"/>
          <p:nvPr/>
        </p:nvSpPr>
        <p:spPr>
          <a:xfrm rot="0">
            <a:off x="8018799" y="2450059"/>
            <a:ext cx="9169450" cy="481330"/>
          </a:xfrm>
          <a:prstGeom prst="rect">
            <a:avLst/>
          </a:prstGeom>
        </p:spPr>
        <p:txBody>
          <a:bodyPr anchor="t" rtlCol="false" tIns="0" lIns="0" bIns="0" rIns="0">
            <a:spAutoFit/>
          </a:bodyPr>
          <a:lstStyle/>
          <a:p>
            <a:pPr algn="ctr" marL="604519" indent="-302260" lvl="1">
              <a:lnSpc>
                <a:spcPts val="3919"/>
              </a:lnSpc>
              <a:buFont typeface="Arial"/>
              <a:buChar char="•"/>
            </a:pPr>
            <a:r>
              <a:rPr lang="en-US" sz="2799">
                <a:solidFill>
                  <a:srgbClr val="000000"/>
                </a:solidFill>
                <a:latin typeface="Fira Sans Light"/>
                <a:ea typeface="Fira Sans Light"/>
                <a:cs typeface="Fira Sans Light"/>
                <a:sym typeface="Fira Sans Light"/>
              </a:rPr>
              <a:t>IoT Sensors - Using ultrasoinic sensors for monitoring</a:t>
            </a:r>
          </a:p>
        </p:txBody>
      </p:sp>
      <p:sp>
        <p:nvSpPr>
          <p:cNvPr name="TextBox 15" id="15"/>
          <p:cNvSpPr txBox="true"/>
          <p:nvPr/>
        </p:nvSpPr>
        <p:spPr>
          <a:xfrm rot="0">
            <a:off x="6190631" y="4303054"/>
            <a:ext cx="11860337" cy="481330"/>
          </a:xfrm>
          <a:prstGeom prst="rect">
            <a:avLst/>
          </a:prstGeom>
        </p:spPr>
        <p:txBody>
          <a:bodyPr anchor="t" rtlCol="false" tIns="0" lIns="0" bIns="0" rIns="0">
            <a:spAutoFit/>
          </a:bodyPr>
          <a:lstStyle/>
          <a:p>
            <a:pPr algn="ctr" marL="604519" indent="-302260" lvl="1">
              <a:lnSpc>
                <a:spcPts val="3919"/>
              </a:lnSpc>
              <a:buFont typeface="Arial"/>
              <a:buChar char="•"/>
            </a:pPr>
            <a:r>
              <a:rPr lang="en-US" sz="2799">
                <a:solidFill>
                  <a:srgbClr val="000000"/>
                </a:solidFill>
                <a:latin typeface="Fira Sans Light"/>
                <a:ea typeface="Fira Sans Light"/>
                <a:cs typeface="Fira Sans Light"/>
                <a:sym typeface="Fira Sans Light"/>
              </a:rPr>
              <a:t>Cloud Computing: Real-time data analysis and storage using MongoDB.</a:t>
            </a:r>
          </a:p>
        </p:txBody>
      </p:sp>
      <p:sp>
        <p:nvSpPr>
          <p:cNvPr name="TextBox 16" id="16"/>
          <p:cNvSpPr txBox="true"/>
          <p:nvPr/>
        </p:nvSpPr>
        <p:spPr>
          <a:xfrm rot="0">
            <a:off x="7291340" y="5526410"/>
            <a:ext cx="10026882" cy="976630"/>
          </a:xfrm>
          <a:prstGeom prst="rect">
            <a:avLst/>
          </a:prstGeom>
        </p:spPr>
        <p:txBody>
          <a:bodyPr anchor="t" rtlCol="false" tIns="0" lIns="0" bIns="0" rIns="0">
            <a:spAutoFit/>
          </a:bodyPr>
          <a:lstStyle/>
          <a:p>
            <a:pPr algn="ctr" marL="604519" indent="-302260" lvl="1">
              <a:lnSpc>
                <a:spcPts val="3919"/>
              </a:lnSpc>
              <a:buFont typeface="Arial"/>
              <a:buChar char="•"/>
            </a:pPr>
            <a:r>
              <a:rPr lang="en-US" sz="2799">
                <a:solidFill>
                  <a:srgbClr val="000000"/>
                </a:solidFill>
                <a:latin typeface="Fira Sans Light"/>
                <a:ea typeface="Fira Sans Light"/>
                <a:cs typeface="Fira Sans Light"/>
                <a:sym typeface="Fira Sans Light"/>
              </a:rPr>
              <a:t>Dashboard for GHMC: Providing real-time monitoring, data visualization, and insights for waste collection teams.</a:t>
            </a:r>
          </a:p>
        </p:txBody>
      </p:sp>
      <p:sp>
        <p:nvSpPr>
          <p:cNvPr name="TextBox 17" id="17"/>
          <p:cNvSpPr txBox="true"/>
          <p:nvPr/>
        </p:nvSpPr>
        <p:spPr>
          <a:xfrm rot="0">
            <a:off x="6606424" y="7247900"/>
            <a:ext cx="11396713" cy="1471930"/>
          </a:xfrm>
          <a:prstGeom prst="rect">
            <a:avLst/>
          </a:prstGeom>
        </p:spPr>
        <p:txBody>
          <a:bodyPr anchor="t" rtlCol="false" tIns="0" lIns="0" bIns="0" rIns="0">
            <a:spAutoFit/>
          </a:bodyPr>
          <a:lstStyle/>
          <a:p>
            <a:pPr algn="ctr" marL="604519" indent="-302260" lvl="1">
              <a:lnSpc>
                <a:spcPts val="3919"/>
              </a:lnSpc>
              <a:buFont typeface="Arial"/>
              <a:buChar char="•"/>
            </a:pPr>
            <a:r>
              <a:rPr lang="en-US" sz="2799">
                <a:solidFill>
                  <a:srgbClr val="000000"/>
                </a:solidFill>
                <a:latin typeface="Fira Sans Light"/>
                <a:ea typeface="Fira Sans Light"/>
                <a:cs typeface="Fira Sans Light"/>
                <a:sym typeface="Fira Sans Light"/>
              </a:rPr>
              <a:t>AI-Based Route Optimization: Reduces operational costs by optimizing collection routes based on bin fill levels and waste prediction.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11798163" y="5803579"/>
            <a:ext cx="7388722" cy="63986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14388041" y="430705"/>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9069139" y="1698135"/>
            <a:ext cx="7957376" cy="6890729"/>
            <a:chOff x="0" y="0"/>
            <a:chExt cx="4282440" cy="3708400"/>
          </a:xfrm>
        </p:grpSpPr>
        <p:sp>
          <p:nvSpPr>
            <p:cNvPr name="Freeform 7" id="7"/>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32210" t="0" r="-32210" b="0"/>
              </a:stretch>
            </a:blipFill>
          </p:spPr>
        </p:sp>
      </p:grpSp>
      <p:sp>
        <p:nvSpPr>
          <p:cNvPr name="TextBox 8" id="8"/>
          <p:cNvSpPr txBox="true"/>
          <p:nvPr/>
        </p:nvSpPr>
        <p:spPr>
          <a:xfrm rot="0">
            <a:off x="1028700" y="989049"/>
            <a:ext cx="6531687" cy="819150"/>
          </a:xfrm>
          <a:prstGeom prst="rect">
            <a:avLst/>
          </a:prstGeom>
        </p:spPr>
        <p:txBody>
          <a:bodyPr anchor="t" rtlCol="false" tIns="0" lIns="0" bIns="0" rIns="0">
            <a:spAutoFit/>
          </a:bodyPr>
          <a:lstStyle/>
          <a:p>
            <a:pPr algn="l" marL="0" indent="0" lvl="0">
              <a:lnSpc>
                <a:spcPts val="6480"/>
              </a:lnSpc>
              <a:spcBef>
                <a:spcPct val="0"/>
              </a:spcBef>
            </a:pPr>
            <a:r>
              <a:rPr lang="en-US" b="true" sz="5400" spc="-54">
                <a:solidFill>
                  <a:srgbClr val="000000"/>
                </a:solidFill>
                <a:latin typeface="Fira Sans Medium"/>
                <a:ea typeface="Fira Sans Medium"/>
                <a:cs typeface="Fira Sans Medium"/>
                <a:sym typeface="Fira Sans Medium"/>
              </a:rPr>
              <a:t>Financial Feasibility</a:t>
            </a:r>
          </a:p>
        </p:txBody>
      </p:sp>
      <p:sp>
        <p:nvSpPr>
          <p:cNvPr name="TextBox 9" id="9"/>
          <p:cNvSpPr txBox="true"/>
          <p:nvPr/>
        </p:nvSpPr>
        <p:spPr>
          <a:xfrm rot="0">
            <a:off x="92158" y="3777058"/>
            <a:ext cx="8747729" cy="4801235"/>
          </a:xfrm>
          <a:prstGeom prst="rect">
            <a:avLst/>
          </a:prstGeom>
        </p:spPr>
        <p:txBody>
          <a:bodyPr anchor="t" rtlCol="false" tIns="0" lIns="0" bIns="0" rIns="0">
            <a:spAutoFit/>
          </a:bodyPr>
          <a:lstStyle/>
          <a:p>
            <a:pPr algn="just" marL="993133" indent="-496566" lvl="1">
              <a:lnSpc>
                <a:spcPts val="6439"/>
              </a:lnSpc>
              <a:buFont typeface="Arial"/>
              <a:buChar char="•"/>
            </a:pPr>
            <a:r>
              <a:rPr lang="en-US" sz="4599" spc="-119">
                <a:solidFill>
                  <a:srgbClr val="000000"/>
                </a:solidFill>
                <a:latin typeface="Fira Sans Light"/>
                <a:ea typeface="Fira Sans Light"/>
                <a:cs typeface="Fira Sans Light"/>
                <a:sym typeface="Fira Sans Light"/>
              </a:rPr>
              <a:t>Initial Setup Costs</a:t>
            </a:r>
          </a:p>
          <a:p>
            <a:pPr algn="just" marL="993133" indent="-496566" lvl="1">
              <a:lnSpc>
                <a:spcPts val="6439"/>
              </a:lnSpc>
              <a:buFont typeface="Arial"/>
              <a:buChar char="•"/>
            </a:pPr>
            <a:r>
              <a:rPr lang="en-US" sz="4599" spc="-119">
                <a:solidFill>
                  <a:srgbClr val="000000"/>
                </a:solidFill>
                <a:latin typeface="Fira Sans Light"/>
                <a:ea typeface="Fira Sans Light"/>
                <a:cs typeface="Fira Sans Light"/>
                <a:sym typeface="Fira Sans Light"/>
              </a:rPr>
              <a:t>Ongoing Maintenance</a:t>
            </a:r>
          </a:p>
          <a:p>
            <a:pPr algn="just">
              <a:lnSpc>
                <a:spcPts val="6439"/>
              </a:lnSpc>
            </a:pPr>
          </a:p>
          <a:p>
            <a:pPr algn="just" marL="993133" indent="-496566" lvl="1">
              <a:lnSpc>
                <a:spcPts val="6439"/>
              </a:lnSpc>
              <a:buFont typeface="Arial"/>
              <a:buChar char="•"/>
            </a:pPr>
            <a:r>
              <a:rPr lang="en-US" sz="4599" spc="-119">
                <a:solidFill>
                  <a:srgbClr val="000000"/>
                </a:solidFill>
                <a:latin typeface="Fira Sans Light"/>
                <a:ea typeface="Fira Sans Light"/>
                <a:cs typeface="Fira Sans Light"/>
                <a:sym typeface="Fira Sans Light"/>
              </a:rPr>
              <a:t>Cost Savings</a:t>
            </a:r>
          </a:p>
          <a:p>
            <a:pPr algn="just" marL="993133" indent="-496566" lvl="1">
              <a:lnSpc>
                <a:spcPts val="6439"/>
              </a:lnSpc>
              <a:buFont typeface="Arial"/>
              <a:buChar char="•"/>
            </a:pPr>
            <a:r>
              <a:rPr lang="en-US" sz="4599" spc="-119">
                <a:solidFill>
                  <a:srgbClr val="000000"/>
                </a:solidFill>
                <a:latin typeface="Fira Sans Light"/>
                <a:ea typeface="Fira Sans Light"/>
                <a:cs typeface="Fira Sans Light"/>
                <a:sym typeface="Fira Sans Light"/>
              </a:rPr>
              <a:t>Return on Investment (ROI)</a:t>
            </a:r>
          </a:p>
          <a:p>
            <a:pPr algn="just">
              <a:lnSpc>
                <a:spcPts val="2940"/>
              </a:lnSpc>
            </a:pPr>
          </a:p>
          <a:p>
            <a:pPr algn="just">
              <a:lnSpc>
                <a:spcPts val="294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721051" y="701823"/>
            <a:ext cx="9188021" cy="1285875"/>
          </a:xfrm>
          <a:prstGeom prst="rect">
            <a:avLst/>
          </a:prstGeom>
        </p:spPr>
        <p:txBody>
          <a:bodyPr anchor="t" rtlCol="false" tIns="0" lIns="0" bIns="0" rIns="0">
            <a:spAutoFit/>
          </a:bodyPr>
          <a:lstStyle/>
          <a:p>
            <a:pPr algn="l">
              <a:lnSpc>
                <a:spcPts val="10199"/>
              </a:lnSpc>
              <a:spcBef>
                <a:spcPct val="0"/>
              </a:spcBef>
            </a:pPr>
            <a:r>
              <a:rPr lang="en-US" b="true" sz="8499" spc="-84">
                <a:solidFill>
                  <a:srgbClr val="000000"/>
                </a:solidFill>
                <a:latin typeface="Fira Sans Medium"/>
                <a:ea typeface="Fira Sans Medium"/>
                <a:cs typeface="Fira Sans Medium"/>
                <a:sym typeface="Fira Sans Medium"/>
              </a:rPr>
              <a:t>Literature Review</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9" id="9"/>
          <p:cNvSpPr txBox="true"/>
          <p:nvPr/>
        </p:nvSpPr>
        <p:spPr>
          <a:xfrm rot="0">
            <a:off x="149136" y="2630712"/>
            <a:ext cx="13094802" cy="1967230"/>
          </a:xfrm>
          <a:prstGeom prst="rect">
            <a:avLst/>
          </a:prstGeom>
        </p:spPr>
        <p:txBody>
          <a:bodyPr anchor="t" rtlCol="false" tIns="0" lIns="0" bIns="0" rIns="0">
            <a:spAutoFit/>
          </a:bodyPr>
          <a:lstStyle/>
          <a:p>
            <a:pPr algn="ctr">
              <a:lnSpc>
                <a:spcPts val="3919"/>
              </a:lnSpc>
              <a:spcBef>
                <a:spcPct val="0"/>
              </a:spcBef>
            </a:pPr>
            <a:r>
              <a:rPr lang="en-US" b="true" sz="2799">
                <a:solidFill>
                  <a:srgbClr val="000000"/>
                </a:solidFill>
                <a:latin typeface="Fira Sans Bold"/>
                <a:ea typeface="Fira Sans Bold"/>
                <a:cs typeface="Fira Sans Bold"/>
                <a:sym typeface="Fira Sans Bold"/>
              </a:rPr>
              <a:t>Traditi</a:t>
            </a:r>
            <a:r>
              <a:rPr lang="en-US" b="true" sz="2799">
                <a:solidFill>
                  <a:srgbClr val="000000"/>
                </a:solidFill>
                <a:latin typeface="Fira Sans Bold"/>
                <a:ea typeface="Fira Sans Bold"/>
                <a:cs typeface="Fira Sans Bold"/>
                <a:sym typeface="Fira Sans Bold"/>
              </a:rPr>
              <a:t>onal Waste Management:</a:t>
            </a:r>
          </a:p>
          <a:p>
            <a:pPr algn="ctr" marL="604519" indent="-302260" lvl="1">
              <a:lnSpc>
                <a:spcPts val="3919"/>
              </a:lnSpc>
              <a:buFont typeface="Arial"/>
              <a:buChar char="•"/>
            </a:pPr>
            <a:r>
              <a:rPr lang="en-US" sz="2799">
                <a:solidFill>
                  <a:srgbClr val="000000"/>
                </a:solidFill>
                <a:latin typeface="Fira Sans Light"/>
                <a:ea typeface="Fira Sans Light"/>
                <a:cs typeface="Fira Sans Light"/>
                <a:sym typeface="Fira Sans Light"/>
              </a:rPr>
              <a:t>Issues: overflowing bins, inefficient collection, and environmental hazards.</a:t>
            </a:r>
          </a:p>
          <a:p>
            <a:pPr algn="ctr" marL="604519" indent="-302260" lvl="1">
              <a:lnSpc>
                <a:spcPts val="3919"/>
              </a:lnSpc>
              <a:spcBef>
                <a:spcPct val="0"/>
              </a:spcBef>
              <a:buFont typeface="Arial"/>
              <a:buChar char="•"/>
            </a:pPr>
            <a:r>
              <a:rPr lang="en-US" sz="2799">
                <a:solidFill>
                  <a:srgbClr val="000000"/>
                </a:solidFill>
                <a:latin typeface="Fira Sans Light"/>
                <a:ea typeface="Fira Sans Light"/>
                <a:cs typeface="Fira Sans Light"/>
                <a:sym typeface="Fira Sans Light"/>
              </a:rPr>
              <a:t>Impact: Spreading of diseases, and inefficient resource use.</a:t>
            </a:r>
          </a:p>
          <a:p>
            <a:pPr algn="ctr">
              <a:lnSpc>
                <a:spcPts val="3919"/>
              </a:lnSpc>
              <a:spcBef>
                <a:spcPct val="0"/>
              </a:spcBef>
            </a:pPr>
          </a:p>
        </p:txBody>
      </p:sp>
      <p:sp>
        <p:nvSpPr>
          <p:cNvPr name="TextBox 10" id="10"/>
          <p:cNvSpPr txBox="true"/>
          <p:nvPr/>
        </p:nvSpPr>
        <p:spPr>
          <a:xfrm rot="0">
            <a:off x="149136" y="4540792"/>
            <a:ext cx="16303467" cy="5434330"/>
          </a:xfrm>
          <a:prstGeom prst="rect">
            <a:avLst/>
          </a:prstGeom>
        </p:spPr>
        <p:txBody>
          <a:bodyPr anchor="t" rtlCol="false" tIns="0" lIns="0" bIns="0" rIns="0">
            <a:spAutoFit/>
          </a:bodyPr>
          <a:lstStyle/>
          <a:p>
            <a:pPr algn="ctr" marL="604519" indent="-302260" lvl="1">
              <a:lnSpc>
                <a:spcPts val="3919"/>
              </a:lnSpc>
              <a:buFont typeface="Arial"/>
              <a:buChar char="•"/>
            </a:pPr>
            <a:r>
              <a:rPr lang="en-US" b="true" sz="2799">
                <a:solidFill>
                  <a:srgbClr val="000000"/>
                </a:solidFill>
                <a:latin typeface="Fira Sans Bold"/>
                <a:ea typeface="Fira Sans Bold"/>
                <a:cs typeface="Fira Sans Bold"/>
                <a:sym typeface="Fira Sans Bold"/>
              </a:rPr>
              <a:t>IoT in Waste Management:</a:t>
            </a:r>
          </a:p>
          <a:p>
            <a:pPr algn="ctr" marL="1209039" indent="-403013" lvl="2">
              <a:lnSpc>
                <a:spcPts val="3919"/>
              </a:lnSpc>
              <a:spcBef>
                <a:spcPct val="0"/>
              </a:spcBef>
              <a:buFont typeface="Arial"/>
              <a:buChar char="⚬"/>
            </a:pPr>
            <a:r>
              <a:rPr lang="en-US" sz="2799">
                <a:solidFill>
                  <a:srgbClr val="000000"/>
                </a:solidFill>
                <a:latin typeface="Fira Sans Light"/>
                <a:ea typeface="Fira Sans Light"/>
                <a:cs typeface="Fira Sans Light"/>
                <a:sym typeface="Fira Sans Light"/>
              </a:rPr>
              <a:t>Key Technologies: smart sensors, wireless c</a:t>
            </a:r>
            <a:r>
              <a:rPr lang="en-US" sz="2799">
                <a:solidFill>
                  <a:srgbClr val="000000"/>
                </a:solidFill>
                <a:latin typeface="Fira Sans Light"/>
                <a:ea typeface="Fira Sans Light"/>
                <a:cs typeface="Fira Sans Light"/>
                <a:sym typeface="Fira Sans Light"/>
              </a:rPr>
              <a:t>ommunication, and cloud computing (Gutierrez et al., 2020).</a:t>
            </a:r>
          </a:p>
          <a:p>
            <a:pPr algn="ctr" marL="1209039" indent="-403013" lvl="2">
              <a:lnSpc>
                <a:spcPts val="3919"/>
              </a:lnSpc>
              <a:spcBef>
                <a:spcPct val="0"/>
              </a:spcBef>
              <a:buFont typeface="Arial"/>
              <a:buChar char="⚬"/>
            </a:pPr>
            <a:r>
              <a:rPr lang="en-US" sz="2799">
                <a:solidFill>
                  <a:srgbClr val="000000"/>
                </a:solidFill>
                <a:latin typeface="Fira Sans Light"/>
                <a:ea typeface="Fira Sans Light"/>
                <a:cs typeface="Fira Sans Light"/>
                <a:sym typeface="Fira Sans Light"/>
              </a:rPr>
              <a:t>Successful Implementations: Cities like San Francisco and Amsterdam have seen a 30–50% reduction in collection costs and fuel consumption through smart waste systems.</a:t>
            </a:r>
          </a:p>
          <a:p>
            <a:pPr algn="ctr" marL="604519" indent="-302260" lvl="1">
              <a:lnSpc>
                <a:spcPts val="3919"/>
              </a:lnSpc>
              <a:spcBef>
                <a:spcPct val="0"/>
              </a:spcBef>
              <a:buFont typeface="Arial"/>
              <a:buChar char="•"/>
            </a:pPr>
            <a:r>
              <a:rPr lang="en-US" b="true" sz="2799">
                <a:solidFill>
                  <a:srgbClr val="000000"/>
                </a:solidFill>
                <a:latin typeface="Fira Sans Bold"/>
                <a:ea typeface="Fira Sans Bold"/>
                <a:cs typeface="Fira Sans Bold"/>
                <a:sym typeface="Fira Sans Bold"/>
              </a:rPr>
              <a:t>Environmental and Economic Benefits:</a:t>
            </a:r>
          </a:p>
          <a:p>
            <a:pPr algn="ctr" marL="1209039" indent="-403013" lvl="2">
              <a:lnSpc>
                <a:spcPts val="3919"/>
              </a:lnSpc>
              <a:spcBef>
                <a:spcPct val="0"/>
              </a:spcBef>
              <a:buFont typeface="Arial"/>
              <a:buChar char="⚬"/>
            </a:pPr>
            <a:r>
              <a:rPr lang="en-US" sz="2799">
                <a:solidFill>
                  <a:srgbClr val="000000"/>
                </a:solidFill>
                <a:latin typeface="Fira Sans Light"/>
                <a:ea typeface="Fira Sans Light"/>
                <a:cs typeface="Fira Sans Light"/>
                <a:sym typeface="Fira Sans Light"/>
              </a:rPr>
              <a:t>Reduction in carbon emissions: Smart systems can significantly reduce the number of collection trips and greenhouse gas emissions.</a:t>
            </a:r>
          </a:p>
          <a:p>
            <a:pPr algn="ctr" marL="1209039" indent="-403013" lvl="2">
              <a:lnSpc>
                <a:spcPts val="3919"/>
              </a:lnSpc>
              <a:spcBef>
                <a:spcPct val="0"/>
              </a:spcBef>
              <a:buFont typeface="Arial"/>
              <a:buChar char="⚬"/>
            </a:pPr>
            <a:r>
              <a:rPr lang="en-US" sz="2799">
                <a:solidFill>
                  <a:srgbClr val="000000"/>
                </a:solidFill>
                <a:latin typeface="Fira Sans Light"/>
                <a:ea typeface="Fira Sans Light"/>
                <a:cs typeface="Fira Sans Light"/>
                <a:sym typeface="Fira Sans Light"/>
              </a:rPr>
              <a:t>Long-Term Savings: Despite high initial costs, IoT solutions for waste management provide substantial savings in the long run, especially in densely populated cities like Hyderabad.</a:t>
            </a:r>
          </a:p>
          <a:p>
            <a:pPr algn="ctr">
              <a:lnSpc>
                <a:spcPts val="391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sp>
        <p:nvSpPr>
          <p:cNvPr name="Freeform 2" id="2"/>
          <p:cNvSpPr/>
          <p:nvPr/>
        </p:nvSpPr>
        <p:spPr>
          <a:xfrm flipH="false" flipV="false" rot="0">
            <a:off x="3431082" y="2161627"/>
            <a:ext cx="12007059" cy="6757059"/>
          </a:xfrm>
          <a:custGeom>
            <a:avLst/>
            <a:gdLst/>
            <a:ahLst/>
            <a:cxnLst/>
            <a:rect r="r" b="b" t="t" l="l"/>
            <a:pathLst>
              <a:path h="6757059" w="12007059">
                <a:moveTo>
                  <a:pt x="0" y="0"/>
                </a:moveTo>
                <a:lnTo>
                  <a:pt x="12007059" y="0"/>
                </a:lnTo>
                <a:lnTo>
                  <a:pt x="12007059" y="6757059"/>
                </a:lnTo>
                <a:lnTo>
                  <a:pt x="0" y="6757059"/>
                </a:lnTo>
                <a:lnTo>
                  <a:pt x="0" y="0"/>
                </a:lnTo>
                <a:close/>
              </a:path>
            </a:pathLst>
          </a:custGeom>
          <a:blipFill>
            <a:blip r:embed="rId2"/>
            <a:stretch>
              <a:fillRect l="0" t="0" r="0" b="0"/>
            </a:stretch>
          </a:blipFill>
        </p:spPr>
      </p:sp>
      <p:sp>
        <p:nvSpPr>
          <p:cNvPr name="TextBox 3" id="3"/>
          <p:cNvSpPr txBox="true"/>
          <p:nvPr/>
        </p:nvSpPr>
        <p:spPr>
          <a:xfrm rot="0">
            <a:off x="-3273422" y="461961"/>
            <a:ext cx="12007059" cy="1019177"/>
          </a:xfrm>
          <a:prstGeom prst="rect">
            <a:avLst/>
          </a:prstGeom>
        </p:spPr>
        <p:txBody>
          <a:bodyPr anchor="t" rtlCol="false" tIns="0" lIns="0" bIns="0" rIns="0">
            <a:spAutoFit/>
          </a:bodyPr>
          <a:lstStyle/>
          <a:p>
            <a:pPr algn="ctr">
              <a:lnSpc>
                <a:spcPts val="8399"/>
              </a:lnSpc>
              <a:spcBef>
                <a:spcPct val="0"/>
              </a:spcBef>
            </a:pPr>
            <a:r>
              <a:rPr lang="en-US" sz="5999">
                <a:solidFill>
                  <a:srgbClr val="FFFFFF"/>
                </a:solidFill>
                <a:latin typeface="Fira Sans Light"/>
                <a:ea typeface="Fira Sans Light"/>
                <a:cs typeface="Fira Sans Light"/>
                <a:sym typeface="Fira Sans Light"/>
              </a:rPr>
              <a:t>ER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10800000">
            <a:off x="-2915828" y="-3678236"/>
            <a:ext cx="12804984" cy="6226137"/>
            <a:chOff x="0" y="0"/>
            <a:chExt cx="11048529" cy="5372100"/>
          </a:xfrm>
        </p:grpSpPr>
        <p:sp>
          <p:nvSpPr>
            <p:cNvPr name="Freeform 3" id="3"/>
            <p:cNvSpPr/>
            <p:nvPr/>
          </p:nvSpPr>
          <p:spPr>
            <a:xfrm flipH="false" flipV="false" rot="0">
              <a:off x="0" y="0"/>
              <a:ext cx="11048529" cy="5372100"/>
            </a:xfrm>
            <a:custGeom>
              <a:avLst/>
              <a:gdLst/>
              <a:ahLst/>
              <a:cxnLst/>
              <a:rect r="r" b="b" t="t" l="l"/>
              <a:pathLst>
                <a:path h="5372100" w="11048529">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name="Group 4" id="4"/>
          <p:cNvGrpSpPr/>
          <p:nvPr/>
        </p:nvGrpSpPr>
        <p:grpSpPr>
          <a:xfrm rot="0">
            <a:off x="8611724" y="-865713"/>
            <a:ext cx="2695438" cy="2334501"/>
            <a:chOff x="0" y="0"/>
            <a:chExt cx="6202680" cy="5372100"/>
          </a:xfrm>
        </p:grpSpPr>
        <p:sp>
          <p:nvSpPr>
            <p:cNvPr name="Freeform 5" id="5"/>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name="TextBox 6" id="6"/>
          <p:cNvSpPr txBox="true"/>
          <p:nvPr/>
        </p:nvSpPr>
        <p:spPr>
          <a:xfrm rot="0">
            <a:off x="855647" y="888403"/>
            <a:ext cx="6629142" cy="786765"/>
          </a:xfrm>
          <a:prstGeom prst="rect">
            <a:avLst/>
          </a:prstGeom>
        </p:spPr>
        <p:txBody>
          <a:bodyPr anchor="t" rtlCol="false" tIns="0" lIns="0" bIns="0" rIns="0">
            <a:spAutoFit/>
          </a:bodyPr>
          <a:lstStyle/>
          <a:p>
            <a:pPr algn="l" marL="0" indent="0" lvl="0">
              <a:lnSpc>
                <a:spcPts val="6240"/>
              </a:lnSpc>
              <a:spcBef>
                <a:spcPct val="0"/>
              </a:spcBef>
            </a:pPr>
            <a:r>
              <a:rPr lang="en-US" b="true" sz="4800" spc="-48">
                <a:solidFill>
                  <a:srgbClr val="000000"/>
                </a:solidFill>
                <a:latin typeface="Fira Sans Medium"/>
                <a:ea typeface="Fira Sans Medium"/>
                <a:cs typeface="Fira Sans Medium"/>
                <a:sym typeface="Fira Sans Medium"/>
              </a:rPr>
              <a:t>Acknowledgement</a:t>
            </a:r>
          </a:p>
        </p:txBody>
      </p:sp>
      <p:sp>
        <p:nvSpPr>
          <p:cNvPr name="TextBox 7" id="7"/>
          <p:cNvSpPr txBox="true"/>
          <p:nvPr/>
        </p:nvSpPr>
        <p:spPr>
          <a:xfrm rot="0">
            <a:off x="2093565" y="4379557"/>
            <a:ext cx="14100871" cy="2187878"/>
          </a:xfrm>
          <a:prstGeom prst="rect">
            <a:avLst/>
          </a:prstGeom>
        </p:spPr>
        <p:txBody>
          <a:bodyPr anchor="t" rtlCol="false" tIns="0" lIns="0" bIns="0" rIns="0">
            <a:spAutoFit/>
          </a:bodyPr>
          <a:lstStyle/>
          <a:p>
            <a:pPr algn="ctr" marL="680384" indent="-340192" lvl="1">
              <a:lnSpc>
                <a:spcPts val="4411"/>
              </a:lnSpc>
              <a:buFont typeface="Arial"/>
              <a:buChar char="•"/>
            </a:pPr>
            <a:r>
              <a:rPr lang="en-US" sz="3151" u="sng">
                <a:solidFill>
                  <a:srgbClr val="FFFFFF"/>
                </a:solidFill>
                <a:latin typeface="Fira Sans Light"/>
                <a:ea typeface="Fira Sans Light"/>
                <a:cs typeface="Fira Sans Light"/>
                <a:sym typeface="Fira Sans Light"/>
                <a:hlinkClick r:id="rId2" tooltip="https://developers.google.com/maps/apis-by-platform"/>
              </a:rPr>
              <a:t>https://nordsense.com/the-ultimate-guide-to-smart-waste-management/</a:t>
            </a:r>
          </a:p>
          <a:p>
            <a:pPr algn="ctr" marL="680384" indent="-340192" lvl="1">
              <a:lnSpc>
                <a:spcPts val="4411"/>
              </a:lnSpc>
              <a:buFont typeface="Arial"/>
              <a:buChar char="•"/>
            </a:pPr>
            <a:r>
              <a:rPr lang="en-US" sz="3151" u="sng">
                <a:solidFill>
                  <a:srgbClr val="FFFFFF"/>
                </a:solidFill>
                <a:latin typeface="Fira Sans Light"/>
                <a:ea typeface="Fira Sans Light"/>
                <a:cs typeface="Fira Sans Light"/>
                <a:sym typeface="Fira Sans Light"/>
                <a:hlinkClick r:id="rId3" tooltip="https://developers.google.com/maps/apis-by-platform"/>
              </a:rPr>
              <a:t>https://www.researchgate.net/publication/341870789_Smart_Waste_Management_System_using_IOT</a:t>
            </a:r>
          </a:p>
          <a:p>
            <a:pPr algn="ctr" marL="680384" indent="-340192" lvl="1">
              <a:lnSpc>
                <a:spcPts val="4411"/>
              </a:lnSpc>
              <a:buFont typeface="Arial"/>
              <a:buChar char="•"/>
            </a:pPr>
            <a:r>
              <a:rPr lang="en-US" sz="3151" u="sng">
                <a:solidFill>
                  <a:srgbClr val="FFFFFF"/>
                </a:solidFill>
                <a:latin typeface="Fira Sans Light"/>
                <a:ea typeface="Fira Sans Light"/>
                <a:cs typeface="Fira Sans Light"/>
                <a:sym typeface="Fira Sans Light"/>
              </a:rPr>
              <a:t>https://developers.google.com/maps/apis-by-platform</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sp>
        <p:nvSpPr>
          <p:cNvPr name="TextBox 2" id="2"/>
          <p:cNvSpPr txBox="true"/>
          <p:nvPr/>
        </p:nvSpPr>
        <p:spPr>
          <a:xfrm rot="0">
            <a:off x="4794163" y="4048125"/>
            <a:ext cx="8699674" cy="2190750"/>
          </a:xfrm>
          <a:prstGeom prst="rect">
            <a:avLst/>
          </a:prstGeom>
        </p:spPr>
        <p:txBody>
          <a:bodyPr anchor="t" rtlCol="false" tIns="0" lIns="0" bIns="0" rIns="0">
            <a:spAutoFit/>
          </a:bodyPr>
          <a:lstStyle/>
          <a:p>
            <a:pPr algn="ctr">
              <a:lnSpc>
                <a:spcPts val="17280"/>
              </a:lnSpc>
              <a:spcBef>
                <a:spcPct val="0"/>
              </a:spcBef>
            </a:pPr>
            <a:r>
              <a:rPr lang="en-US" b="true" sz="14400">
                <a:solidFill>
                  <a:srgbClr val="FFFFFF"/>
                </a:solidFill>
                <a:latin typeface="Fira Sans Medium"/>
                <a:ea typeface="Fira Sans Medium"/>
                <a:cs typeface="Fira Sans Medium"/>
                <a:sym typeface="Fira Sans Medium"/>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DAGRf27Xj_U</dc:identifier>
  <dcterms:modified xsi:type="dcterms:W3CDTF">2011-08-01T06:04:30Z</dcterms:modified>
  <cp:revision>1</cp:revision>
  <dc:title>Team - Manogna</dc:title>
</cp:coreProperties>
</file>