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Average" panose="02000503040000020003" pitchFamily="2" charset="77"/>
      <p:regular r:id="rId35"/>
    </p:embeddedFont>
    <p:embeddedFont>
      <p:font typeface="Oswald" pitchFamily="2"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82ecf6e4c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82ecf6e4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2ecf6e4c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2ecf6e4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1225d3f6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1225d3f6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2ecf6e4c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2ecf6e4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82ecf6e4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82ecf6e4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1225d3f6c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1225d3f6c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82ecf6e4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82ecf6e4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1225d3f6c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1225d3f6c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225d3f6c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1225d3f6c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1225d3f6c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1225d3f6c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82ca5290d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82ca5290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1225d3f6c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1225d3f6c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82ca5290d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82ca5290d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2ecf6e4c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2ecf6e4c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82ecf6e4c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82ecf6e4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1225d3f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1225d3f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82ca5290d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82ca5290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69b846a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69b846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69b846a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69b846a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69b846a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69b846a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69b846a5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69b846a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1225d3f6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1225d3f6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582ca5290d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582ca5290d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82ca5290d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82ca5290d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82ca5290d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82ca5290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1225d3f6c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1225d3f6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1225d3f6c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1225d3f6c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1225d3f6c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1225d3f6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82ecf6e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82ecf6e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82ecf6e4c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82ecf6e4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82ecf6e4c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82ecf6e4c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github.ccs.neu.edu/cs5500/team-108-SP19/blob/master/Documents/Sprint_4_SonarQube.pdf" TargetMode="External"/><Relationship Id="rId5" Type="http://schemas.openxmlformats.org/officeDocument/2006/relationships/hyperlink" Target="https://github.ccs.neu.edu/cs5500/team-108-SP19/blob/master/Documents/Chat_Server_Sonarqube_Report.pdf" TargetMode="Externa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Final Presentation Chatter</a:t>
            </a:r>
            <a:endParaRPr dirty="0"/>
          </a:p>
        </p:txBody>
      </p:sp>
      <p:sp>
        <p:nvSpPr>
          <p:cNvPr id="60" name="Google Shape;60;p13"/>
          <p:cNvSpPr txBox="1">
            <a:spLocks noGrp="1"/>
          </p:cNvSpPr>
          <p:nvPr>
            <p:ph type="subTitle" idx="1"/>
          </p:nvPr>
        </p:nvSpPr>
        <p:spPr>
          <a:xfrm>
            <a:off x="311700" y="2998125"/>
            <a:ext cx="8520600" cy="113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Sangeetha Chandrashekar, Jerry Lanning, Virat </a:t>
            </a:r>
            <a:r>
              <a:rPr lang="en" dirty="0" err="1"/>
              <a:t>Goradia</a:t>
            </a:r>
            <a:endParaRPr dirty="0"/>
          </a:p>
          <a:p>
            <a:pPr marL="0" lvl="0" indent="0" algn="ctr" rtl="0">
              <a:spcBef>
                <a:spcPts val="0"/>
              </a:spcBef>
              <a:spcAft>
                <a:spcPts val="0"/>
              </a:spcAft>
              <a:buNone/>
            </a:pPr>
            <a:r>
              <a:rPr lang="en" dirty="0" err="1"/>
              <a:t>Sibendu</a:t>
            </a:r>
            <a:r>
              <a:rPr lang="en" dirty="0"/>
              <a:t> </a:t>
            </a:r>
            <a:r>
              <a:rPr lang="en" dirty="0" err="1"/>
              <a:t>Dey</a:t>
            </a:r>
            <a:r>
              <a:rPr lang="en" dirty="0"/>
              <a:t>, </a:t>
            </a:r>
            <a:r>
              <a:rPr lang="en" dirty="0" err="1"/>
              <a:t>Tarun</a:t>
            </a:r>
            <a:r>
              <a:rPr lang="en" dirty="0"/>
              <a:t> Kumar </a:t>
            </a:r>
            <a:r>
              <a:rPr lang="en" dirty="0" err="1"/>
              <a:t>Attayampatty</a:t>
            </a:r>
            <a:r>
              <a:rPr lang="en" dirty="0"/>
              <a:t> </a:t>
            </a:r>
            <a:r>
              <a:rPr lang="en" dirty="0" err="1"/>
              <a:t>Sekar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Invalid Username</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2"/>
          <p:cNvPicPr preferRelativeResize="0"/>
          <p:nvPr/>
        </p:nvPicPr>
        <p:blipFill>
          <a:blip r:embed="rId3">
            <a:alphaModFix/>
          </a:blip>
          <a:stretch>
            <a:fillRect/>
          </a:stretch>
        </p:blipFill>
        <p:spPr>
          <a:xfrm>
            <a:off x="0" y="1152475"/>
            <a:ext cx="9144002" cy="366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Invalid password</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0" y="1152475"/>
            <a:ext cx="9143999" cy="35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Incorrect Password</a:t>
            </a:r>
            <a:endParaRPr/>
          </a:p>
        </p:txBody>
      </p:sp>
      <p:pic>
        <p:nvPicPr>
          <p:cNvPr id="130" name="Google Shape;130;p24"/>
          <p:cNvPicPr preferRelativeResize="0"/>
          <p:nvPr/>
        </p:nvPicPr>
        <p:blipFill>
          <a:blip r:embed="rId3">
            <a:alphaModFix/>
          </a:blip>
          <a:stretch>
            <a:fillRect/>
          </a:stretch>
        </p:blipFill>
        <p:spPr>
          <a:xfrm>
            <a:off x="311700" y="1213700"/>
            <a:ext cx="85206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it useful for the client?</a:t>
            </a:r>
            <a:endParaRPr/>
          </a:p>
          <a:p>
            <a:pPr marL="0" lvl="0" indent="0" algn="l" rtl="0">
              <a:spcBef>
                <a:spcPts val="0"/>
              </a:spcBef>
              <a:spcAft>
                <a:spcPts val="0"/>
              </a:spcAft>
              <a:buNone/>
            </a:pPr>
            <a:endParaRPr/>
          </a:p>
        </p:txBody>
      </p:sp>
      <p:sp>
        <p:nvSpPr>
          <p:cNvPr id="136" name="Google Shape;13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Client is provided with a help window which helps them understand how to interact with the system and what different functionalities are available to them.</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37" name="Google Shape;137;p25"/>
          <p:cNvPicPr preferRelativeResize="0"/>
          <p:nvPr/>
        </p:nvPicPr>
        <p:blipFill>
          <a:blip r:embed="rId3">
            <a:alphaModFix/>
          </a:blip>
          <a:stretch>
            <a:fillRect/>
          </a:stretch>
        </p:blipFill>
        <p:spPr>
          <a:xfrm>
            <a:off x="311700" y="2117350"/>
            <a:ext cx="4140276" cy="2780300"/>
          </a:xfrm>
          <a:prstGeom prst="rect">
            <a:avLst/>
          </a:prstGeom>
          <a:noFill/>
          <a:ln>
            <a:noFill/>
          </a:ln>
        </p:spPr>
      </p:pic>
      <p:pic>
        <p:nvPicPr>
          <p:cNvPr id="138" name="Google Shape;138;p25"/>
          <p:cNvPicPr preferRelativeResize="0"/>
          <p:nvPr/>
        </p:nvPicPr>
        <p:blipFill>
          <a:blip r:embed="rId4">
            <a:alphaModFix/>
          </a:blip>
          <a:stretch>
            <a:fillRect/>
          </a:stretch>
        </p:blipFill>
        <p:spPr>
          <a:xfrm>
            <a:off x="4653625" y="2502000"/>
            <a:ext cx="4408725" cy="219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it useful for the client?</a:t>
            </a: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Client is able to time shift, that is, when they come back online, it looks like the service is picking up from where they left off.</a:t>
            </a:r>
            <a:endParaRPr/>
          </a:p>
          <a:p>
            <a:pPr marL="457200" lvl="0" indent="-342900" algn="l" rtl="0">
              <a:spcBef>
                <a:spcPts val="0"/>
              </a:spcBef>
              <a:spcAft>
                <a:spcPts val="0"/>
              </a:spcAft>
              <a:buSzPts val="1800"/>
              <a:buChar char="●"/>
            </a:pPr>
            <a:r>
              <a:rPr lang="en"/>
              <a:t>Client can interact with the system with just the basic understanding of simple English language.</a:t>
            </a:r>
            <a:endParaRPr/>
          </a:p>
          <a:p>
            <a:pPr marL="457200" lvl="0" indent="-342900" algn="l" rtl="0">
              <a:spcBef>
                <a:spcPts val="0"/>
              </a:spcBef>
              <a:spcAft>
                <a:spcPts val="0"/>
              </a:spcAft>
              <a:buSzPts val="1800"/>
              <a:buChar char="●"/>
            </a:pPr>
            <a:r>
              <a:rPr lang="en"/>
              <a:t>Client can make their profiles either public or private. This enables the client to either be found or not. Therefore, they get control in their hands, if they want to keep themselves visible to others or not, giving them a good feel of security.</a:t>
            </a:r>
            <a:endParaRPr/>
          </a:p>
          <a:p>
            <a:pPr marL="457200" lvl="0" indent="-342900" algn="l" rtl="0">
              <a:spcBef>
                <a:spcPts val="0"/>
              </a:spcBef>
              <a:spcAft>
                <a:spcPts val="0"/>
              </a:spcAft>
              <a:buSzPts val="1800"/>
              <a:buChar char="●"/>
            </a:pPr>
            <a:r>
              <a:rPr lang="en"/>
              <a:t>Client gets a separate window for their respective personal or group conversations.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t>Message windows</a:t>
            </a:r>
            <a:endParaRPr/>
          </a:p>
        </p:txBody>
      </p:sp>
      <p:sp>
        <p:nvSpPr>
          <p:cNvPr id="150" name="Google Shape;150;p27"/>
          <p:cNvSpPr txBox="1">
            <a:spLocks noGrp="1"/>
          </p:cNvSpPr>
          <p:nvPr>
            <p:ph type="body" idx="1"/>
          </p:nvPr>
        </p:nvSpPr>
        <p:spPr>
          <a:xfrm>
            <a:off x="311700" y="2257075"/>
            <a:ext cx="3999900" cy="23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51" name="Google Shape;151;p27"/>
          <p:cNvPicPr preferRelativeResize="0"/>
          <p:nvPr/>
        </p:nvPicPr>
        <p:blipFill>
          <a:blip r:embed="rId3">
            <a:alphaModFix/>
          </a:blip>
          <a:stretch>
            <a:fillRect/>
          </a:stretch>
        </p:blipFill>
        <p:spPr>
          <a:xfrm>
            <a:off x="490025" y="1821650"/>
            <a:ext cx="4081975" cy="2677000"/>
          </a:xfrm>
          <a:prstGeom prst="rect">
            <a:avLst/>
          </a:prstGeom>
          <a:noFill/>
          <a:ln>
            <a:noFill/>
          </a:ln>
        </p:spPr>
      </p:pic>
      <p:sp>
        <p:nvSpPr>
          <p:cNvPr id="152" name="Google Shape;152;p27"/>
          <p:cNvSpPr txBox="1">
            <a:spLocks noGrp="1"/>
          </p:cNvSpPr>
          <p:nvPr>
            <p:ph type="body" idx="2"/>
          </p:nvPr>
        </p:nvSpPr>
        <p:spPr>
          <a:xfrm>
            <a:off x="4832400" y="2257000"/>
            <a:ext cx="3999900" cy="231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3" name="Google Shape;153;p27"/>
          <p:cNvPicPr preferRelativeResize="0"/>
          <p:nvPr/>
        </p:nvPicPr>
        <p:blipFill>
          <a:blip r:embed="rId4">
            <a:alphaModFix/>
          </a:blip>
          <a:stretch>
            <a:fillRect/>
          </a:stretch>
        </p:blipFill>
        <p:spPr>
          <a:xfrm>
            <a:off x="4832400" y="1821650"/>
            <a:ext cx="3999900" cy="2747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10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evidence from the backlog/requirements to support these claims?</a:t>
            </a:r>
            <a:endParaRPr/>
          </a:p>
        </p:txBody>
      </p:sp>
      <p:sp>
        <p:nvSpPr>
          <p:cNvPr id="159" name="Google Shape;159;p28"/>
          <p:cNvSpPr txBox="1">
            <a:spLocks noGrp="1"/>
          </p:cNvSpPr>
          <p:nvPr>
            <p:ph type="body" idx="1"/>
          </p:nvPr>
        </p:nvSpPr>
        <p:spPr>
          <a:xfrm>
            <a:off x="311700" y="1484825"/>
            <a:ext cx="85206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0" name="Google Shape;160;p28"/>
          <p:cNvPicPr preferRelativeResize="0"/>
          <p:nvPr/>
        </p:nvPicPr>
        <p:blipFill>
          <a:blip r:embed="rId3">
            <a:alphaModFix/>
          </a:blip>
          <a:stretch>
            <a:fillRect/>
          </a:stretch>
        </p:blipFill>
        <p:spPr>
          <a:xfrm>
            <a:off x="311700" y="1484825"/>
            <a:ext cx="8597575" cy="337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10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evidence from the backlog/requirements to support these claims?</a:t>
            </a:r>
            <a:endParaRPr/>
          </a:p>
        </p:txBody>
      </p:sp>
      <p:sp>
        <p:nvSpPr>
          <p:cNvPr id="166" name="Google Shape;166;p29"/>
          <p:cNvSpPr txBox="1">
            <a:spLocks noGrp="1"/>
          </p:cNvSpPr>
          <p:nvPr>
            <p:ph type="body" idx="1"/>
          </p:nvPr>
        </p:nvSpPr>
        <p:spPr>
          <a:xfrm>
            <a:off x="311700" y="1484825"/>
            <a:ext cx="85206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7" name="Google Shape;167;p29"/>
          <p:cNvPicPr preferRelativeResize="0"/>
          <p:nvPr/>
        </p:nvPicPr>
        <p:blipFill>
          <a:blip r:embed="rId3">
            <a:alphaModFix/>
          </a:blip>
          <a:stretch>
            <a:fillRect/>
          </a:stretch>
        </p:blipFill>
        <p:spPr>
          <a:xfrm>
            <a:off x="214325" y="1484825"/>
            <a:ext cx="8617974" cy="324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10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evidence from the backlog/requirements to support these claims?</a:t>
            </a:r>
            <a:endParaRPr/>
          </a:p>
        </p:txBody>
      </p:sp>
      <p:sp>
        <p:nvSpPr>
          <p:cNvPr id="173" name="Google Shape;173;p30"/>
          <p:cNvSpPr txBox="1">
            <a:spLocks noGrp="1"/>
          </p:cNvSpPr>
          <p:nvPr>
            <p:ph type="body" idx="1"/>
          </p:nvPr>
        </p:nvSpPr>
        <p:spPr>
          <a:xfrm>
            <a:off x="311700" y="1484825"/>
            <a:ext cx="85206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30"/>
          <p:cNvPicPr preferRelativeResize="0"/>
          <p:nvPr/>
        </p:nvPicPr>
        <p:blipFill>
          <a:blip r:embed="rId3">
            <a:alphaModFix/>
          </a:blip>
          <a:stretch>
            <a:fillRect/>
          </a:stretch>
        </p:blipFill>
        <p:spPr>
          <a:xfrm>
            <a:off x="311700" y="1484825"/>
            <a:ext cx="8520601" cy="329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10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evidence from the backlog/requirements to support these claims?</a:t>
            </a:r>
            <a:endParaRPr/>
          </a:p>
        </p:txBody>
      </p:sp>
      <p:sp>
        <p:nvSpPr>
          <p:cNvPr id="180" name="Google Shape;180;p31"/>
          <p:cNvSpPr txBox="1">
            <a:spLocks noGrp="1"/>
          </p:cNvSpPr>
          <p:nvPr>
            <p:ph type="body" idx="1"/>
          </p:nvPr>
        </p:nvSpPr>
        <p:spPr>
          <a:xfrm>
            <a:off x="311700" y="1484825"/>
            <a:ext cx="85206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1" name="Google Shape;181;p31"/>
          <p:cNvPicPr preferRelativeResize="0"/>
          <p:nvPr/>
        </p:nvPicPr>
        <p:blipFill>
          <a:blip r:embed="rId3">
            <a:alphaModFix/>
          </a:blip>
          <a:stretch>
            <a:fillRect/>
          </a:stretch>
        </p:blipFill>
        <p:spPr>
          <a:xfrm>
            <a:off x="311700" y="1484825"/>
            <a:ext cx="8520598" cy="323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Functionality</a:t>
            </a:r>
            <a:endParaRPr/>
          </a:p>
        </p:txBody>
      </p:sp>
      <p:sp>
        <p:nvSpPr>
          <p:cNvPr id="66" name="Google Shape;66;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CACACA"/>
                </a:solidFill>
              </a:rPr>
              <a:t>Core Features provided in the application:</a:t>
            </a:r>
            <a:endParaRPr dirty="0"/>
          </a:p>
          <a:p>
            <a:pPr marL="457200" lvl="0" indent="-342900" algn="l" rtl="0">
              <a:spcBef>
                <a:spcPts val="1600"/>
              </a:spcBef>
              <a:spcAft>
                <a:spcPts val="0"/>
              </a:spcAft>
              <a:buSzPts val="1800"/>
              <a:buChar char="-"/>
            </a:pPr>
            <a:r>
              <a:rPr lang="en" dirty="0">
                <a:solidFill>
                  <a:srgbClr val="CACACA"/>
                </a:solidFill>
              </a:rPr>
              <a:t>User to user conversation</a:t>
            </a:r>
            <a:endParaRPr dirty="0"/>
          </a:p>
          <a:p>
            <a:pPr marL="914400" lvl="1" indent="-317500" algn="l" rtl="0">
              <a:spcBef>
                <a:spcPts val="0"/>
              </a:spcBef>
              <a:spcAft>
                <a:spcPts val="0"/>
              </a:spcAft>
              <a:buSzPts val="1400"/>
              <a:buChar char="-"/>
            </a:pPr>
            <a:r>
              <a:rPr lang="en" sz="1600" dirty="0"/>
              <a:t>A user will be able to search for a user and message to the user directly</a:t>
            </a:r>
            <a:endParaRPr dirty="0"/>
          </a:p>
          <a:p>
            <a:pPr marL="457200" lvl="0" indent="-342900" algn="l" rtl="0">
              <a:spcBef>
                <a:spcPts val="1600"/>
              </a:spcBef>
              <a:spcAft>
                <a:spcPts val="0"/>
              </a:spcAft>
              <a:buSzPts val="1800"/>
              <a:buChar char="-"/>
            </a:pPr>
            <a:r>
              <a:rPr lang="en" dirty="0">
                <a:solidFill>
                  <a:srgbClr val="CACACA"/>
                </a:solidFill>
              </a:rPr>
              <a:t>Group messaging</a:t>
            </a:r>
            <a:endParaRPr dirty="0"/>
          </a:p>
          <a:p>
            <a:pPr marL="914400" lvl="1" indent="-317500" algn="l" rtl="0">
              <a:spcBef>
                <a:spcPts val="0"/>
              </a:spcBef>
              <a:spcAft>
                <a:spcPts val="0"/>
              </a:spcAft>
              <a:buSzPts val="1400"/>
              <a:buChar char="-"/>
            </a:pPr>
            <a:r>
              <a:rPr lang="en" sz="1600" dirty="0"/>
              <a:t>A user will be able to search for a group and will be able to message in that group if he/she is part of the group.</a:t>
            </a:r>
            <a:endParaRPr sz="1600" dirty="0"/>
          </a:p>
          <a:p>
            <a:pPr marL="914400" lvl="1" indent="-317500" algn="l" rtl="0">
              <a:spcBef>
                <a:spcPts val="0"/>
              </a:spcBef>
              <a:spcAft>
                <a:spcPts val="0"/>
              </a:spcAft>
              <a:buSzPts val="1400"/>
              <a:buChar char="-"/>
            </a:pPr>
            <a:r>
              <a:rPr lang="en" sz="1600" dirty="0"/>
              <a:t>A user will be able to perform other activities on the group such as viewing the group details, creating sub-group(moderator), setting password to a group(moderator).</a:t>
            </a:r>
            <a:endParaRPr sz="1600" dirty="0"/>
          </a:p>
          <a:p>
            <a:pPr marL="914400" lvl="1" indent="-317500" algn="l" rtl="0">
              <a:spcBef>
                <a:spcPts val="0"/>
              </a:spcBef>
              <a:spcAft>
                <a:spcPts val="0"/>
              </a:spcAft>
              <a:buSzPts val="1400"/>
              <a:buChar char="-"/>
            </a:pPr>
            <a:r>
              <a:rPr lang="en" sz="1600" dirty="0"/>
              <a:t>Every user also has an option to a create a group and add/remove users from it.</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10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evidence from the backlog/requirements to support these claims?</a:t>
            </a:r>
            <a:endParaRPr/>
          </a:p>
        </p:txBody>
      </p:sp>
      <p:sp>
        <p:nvSpPr>
          <p:cNvPr id="187" name="Google Shape;187;p32"/>
          <p:cNvSpPr txBox="1">
            <a:spLocks noGrp="1"/>
          </p:cNvSpPr>
          <p:nvPr>
            <p:ph type="body" idx="1"/>
          </p:nvPr>
        </p:nvSpPr>
        <p:spPr>
          <a:xfrm>
            <a:off x="311700" y="1484825"/>
            <a:ext cx="8520600" cy="308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8" name="Google Shape;188;p32"/>
          <p:cNvPicPr preferRelativeResize="0"/>
          <p:nvPr/>
        </p:nvPicPr>
        <p:blipFill>
          <a:blip r:embed="rId3">
            <a:alphaModFix/>
          </a:blip>
          <a:stretch>
            <a:fillRect/>
          </a:stretch>
        </p:blipFill>
        <p:spPr>
          <a:xfrm>
            <a:off x="311700" y="1484825"/>
            <a:ext cx="8597574" cy="320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Quality</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SzPts val="1800"/>
              <a:buChar char="-"/>
            </a:pPr>
            <a:r>
              <a:rPr lang="en"/>
              <a:t>Designed the entire code base using MVC architecture to have clear bifurcation between the implementation layers.</a:t>
            </a:r>
            <a:endParaRPr/>
          </a:p>
          <a:p>
            <a:pPr marL="457200" lvl="0" indent="-342900" algn="l" rtl="0">
              <a:lnSpc>
                <a:spcPct val="115000"/>
              </a:lnSpc>
              <a:spcBef>
                <a:spcPts val="0"/>
              </a:spcBef>
              <a:spcAft>
                <a:spcPts val="0"/>
              </a:spcAft>
              <a:buSzPts val="1800"/>
              <a:buChar char="-"/>
            </a:pPr>
            <a:r>
              <a:rPr lang="en"/>
              <a:t>Added JavaDocs for all classes and methods to have a better understanding of the   code functionality.</a:t>
            </a:r>
            <a:endParaRPr/>
          </a:p>
          <a:p>
            <a:pPr marL="457200" lvl="0" indent="-342900" algn="l" rtl="0">
              <a:lnSpc>
                <a:spcPct val="115000"/>
              </a:lnSpc>
              <a:spcBef>
                <a:spcPts val="0"/>
              </a:spcBef>
              <a:spcAft>
                <a:spcPts val="0"/>
              </a:spcAft>
              <a:buSzPts val="1800"/>
              <a:buChar char="-"/>
            </a:pPr>
            <a:r>
              <a:rPr lang="en"/>
              <a:t>Added SonarLint to development environment to avoid code smells while coding.</a:t>
            </a:r>
            <a:endParaRPr/>
          </a:p>
          <a:p>
            <a:pPr marL="457200" lvl="0" indent="-342900" algn="l" rtl="0">
              <a:lnSpc>
                <a:spcPct val="115000"/>
              </a:lnSpc>
              <a:spcBef>
                <a:spcPts val="0"/>
              </a:spcBef>
              <a:spcAft>
                <a:spcPts val="0"/>
              </a:spcAft>
              <a:buSzPts val="1800"/>
              <a:buChar char="-"/>
            </a:pPr>
            <a:r>
              <a:rPr lang="en"/>
              <a:t>Every new feature was tested using Junit test cases and integration tests.</a:t>
            </a:r>
            <a:endParaRPr/>
          </a:p>
          <a:p>
            <a:pPr marL="457200" lvl="0" indent="-342900" algn="l" rtl="0">
              <a:lnSpc>
                <a:spcPct val="115000"/>
              </a:lnSpc>
              <a:spcBef>
                <a:spcPts val="0"/>
              </a:spcBef>
              <a:spcAft>
                <a:spcPts val="0"/>
              </a:spcAft>
              <a:buSzPts val="1800"/>
              <a:buChar char="-"/>
            </a:pPr>
            <a:r>
              <a:rPr lang="en"/>
              <a:t>Every new feature had a separate branch on GitHub. To merge to other branches, we used git pull requests and facilitate peer acknowledgments.</a:t>
            </a:r>
            <a:endParaRPr/>
          </a:p>
          <a:p>
            <a:pPr marL="457200" lvl="0" indent="0" algn="l" rtl="0">
              <a:lnSpc>
                <a:spcPct val="90000"/>
              </a:lnSpc>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Quality</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SzPts val="1800"/>
              <a:buChar char="-"/>
            </a:pPr>
            <a:r>
              <a:rPr lang="en"/>
              <a:t>A pseudo-master branch was implemented every sprint and all the code merges to this branch were done using PR. This helped us to maintain constant peer review for every code merge and nip the problem in the bud, if any.</a:t>
            </a:r>
            <a:endParaRPr/>
          </a:p>
          <a:p>
            <a:pPr marL="457200" lvl="0" indent="-342900" algn="l" rtl="0">
              <a:lnSpc>
                <a:spcPct val="115000"/>
              </a:lnSpc>
              <a:spcBef>
                <a:spcPts val="0"/>
              </a:spcBef>
              <a:spcAft>
                <a:spcPts val="0"/>
              </a:spcAft>
              <a:buSzPts val="1800"/>
              <a:buChar char="-"/>
            </a:pPr>
            <a:r>
              <a:rPr lang="en"/>
              <a:t>These pseudo-master branches also had CI tool Jenkins enabled to it to track the code quality.</a:t>
            </a:r>
            <a:endParaRPr/>
          </a:p>
          <a:p>
            <a:pPr marL="457200" lvl="0" indent="-342900" algn="l" rtl="0">
              <a:lnSpc>
                <a:spcPct val="115000"/>
              </a:lnSpc>
              <a:spcBef>
                <a:spcPts val="0"/>
              </a:spcBef>
              <a:spcAft>
                <a:spcPts val="0"/>
              </a:spcAft>
              <a:buSzPts val="1800"/>
              <a:buChar char="-"/>
            </a:pPr>
            <a:r>
              <a:rPr lang="en"/>
              <a:t>Feedback from the sprint review report helped us further improve the code quality.</a:t>
            </a:r>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Quality</a:t>
            </a:r>
            <a:endParaRPr/>
          </a:p>
        </p:txBody>
      </p:sp>
      <p:sp>
        <p:nvSpPr>
          <p:cNvPr id="206" name="Google Shape;206;p35"/>
          <p:cNvSpPr txBox="1">
            <a:spLocks noGrp="1"/>
          </p:cNvSpPr>
          <p:nvPr>
            <p:ph type="body" idx="1"/>
          </p:nvPr>
        </p:nvSpPr>
        <p:spPr>
          <a:xfrm>
            <a:off x="311700" y="1152475"/>
            <a:ext cx="8520600" cy="3850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SzPts val="1800"/>
              <a:buChar char="-"/>
            </a:pPr>
            <a:r>
              <a:rPr lang="en"/>
              <a:t>Constantly monitored Jenkins and SonarQube report to assure 85% or above code coverage, fixing bugs and eliminating code smells.</a:t>
            </a:r>
            <a:endParaRPr/>
          </a:p>
          <a:p>
            <a:pPr marL="0" lvl="0" indent="0" algn="l" rtl="0">
              <a:spcBef>
                <a:spcPts val="0"/>
              </a:spcBef>
              <a:spcAft>
                <a:spcPts val="1600"/>
              </a:spcAft>
              <a:buNone/>
            </a:pPr>
            <a:endParaRPr/>
          </a:p>
        </p:txBody>
      </p:sp>
      <p:pic>
        <p:nvPicPr>
          <p:cNvPr id="207" name="Google Shape;207;p35"/>
          <p:cNvPicPr preferRelativeResize="0"/>
          <p:nvPr/>
        </p:nvPicPr>
        <p:blipFill>
          <a:blip r:embed="rId3">
            <a:alphaModFix/>
          </a:blip>
          <a:stretch>
            <a:fillRect/>
          </a:stretch>
        </p:blipFill>
        <p:spPr>
          <a:xfrm>
            <a:off x="4845000" y="2131600"/>
            <a:ext cx="3051099" cy="2285065"/>
          </a:xfrm>
          <a:prstGeom prst="rect">
            <a:avLst/>
          </a:prstGeom>
          <a:noFill/>
          <a:ln>
            <a:noFill/>
          </a:ln>
        </p:spPr>
      </p:pic>
      <p:pic>
        <p:nvPicPr>
          <p:cNvPr id="208" name="Google Shape;208;p35"/>
          <p:cNvPicPr preferRelativeResize="0"/>
          <p:nvPr/>
        </p:nvPicPr>
        <p:blipFill>
          <a:blip r:embed="rId4">
            <a:alphaModFix/>
          </a:blip>
          <a:stretch>
            <a:fillRect/>
          </a:stretch>
        </p:blipFill>
        <p:spPr>
          <a:xfrm>
            <a:off x="1067696" y="2135526"/>
            <a:ext cx="3051101" cy="2277225"/>
          </a:xfrm>
          <a:prstGeom prst="rect">
            <a:avLst/>
          </a:prstGeom>
          <a:noFill/>
          <a:ln>
            <a:noFill/>
          </a:ln>
          <a:effectLst>
            <a:outerShdw blurRad="57150" dist="19050" dir="5400000" algn="bl" rotWithShape="0">
              <a:srgbClr val="000000">
                <a:alpha val="50000"/>
              </a:srgbClr>
            </a:outerShdw>
          </a:effectLst>
        </p:spPr>
      </p:pic>
      <p:sp>
        <p:nvSpPr>
          <p:cNvPr id="209" name="Google Shape;209;p35"/>
          <p:cNvSpPr txBox="1"/>
          <p:nvPr/>
        </p:nvSpPr>
        <p:spPr>
          <a:xfrm>
            <a:off x="1357550" y="4416675"/>
            <a:ext cx="24714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Fig 1. </a:t>
            </a:r>
            <a:r>
              <a:rPr lang="en" u="sng">
                <a:solidFill>
                  <a:schemeClr val="hlink"/>
                </a:solidFill>
                <a:latin typeface="Average"/>
                <a:ea typeface="Average"/>
                <a:cs typeface="Average"/>
                <a:sym typeface="Average"/>
                <a:hlinkClick r:id="rId5"/>
              </a:rPr>
              <a:t>Sprint 1 SonarQube</a:t>
            </a:r>
            <a:r>
              <a:rPr lang="en">
                <a:solidFill>
                  <a:schemeClr val="accent3"/>
                </a:solidFill>
                <a:latin typeface="Average"/>
                <a:ea typeface="Average"/>
                <a:cs typeface="Average"/>
                <a:sym typeface="Average"/>
              </a:rPr>
              <a:t> report (60 tests)</a:t>
            </a:r>
            <a:endParaRPr>
              <a:solidFill>
                <a:schemeClr val="accent3"/>
              </a:solidFill>
              <a:latin typeface="Average"/>
              <a:ea typeface="Average"/>
              <a:cs typeface="Average"/>
              <a:sym typeface="Average"/>
            </a:endParaRPr>
          </a:p>
        </p:txBody>
      </p:sp>
      <p:sp>
        <p:nvSpPr>
          <p:cNvPr id="210" name="Google Shape;210;p35"/>
          <p:cNvSpPr txBox="1"/>
          <p:nvPr/>
        </p:nvSpPr>
        <p:spPr>
          <a:xfrm>
            <a:off x="5384600" y="4416675"/>
            <a:ext cx="2180100" cy="39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Fig 2. </a:t>
            </a:r>
            <a:r>
              <a:rPr lang="en" u="sng">
                <a:solidFill>
                  <a:schemeClr val="hlink"/>
                </a:solidFill>
                <a:latin typeface="Average"/>
                <a:ea typeface="Average"/>
                <a:cs typeface="Average"/>
                <a:sym typeface="Average"/>
                <a:hlinkClick r:id="rId6"/>
              </a:rPr>
              <a:t>Sprint 4 SonarQube</a:t>
            </a:r>
            <a:r>
              <a:rPr lang="en">
                <a:solidFill>
                  <a:schemeClr val="accent3"/>
                </a:solidFill>
                <a:latin typeface="Average"/>
                <a:ea typeface="Average"/>
                <a:cs typeface="Average"/>
                <a:sym typeface="Average"/>
              </a:rPr>
              <a:t> report (385 tests)</a:t>
            </a:r>
            <a:endParaRPr>
              <a:solidFill>
                <a:schemeClr val="accent3"/>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Quality</a:t>
            </a:r>
            <a:endParaRPr/>
          </a:p>
        </p:txBody>
      </p:sp>
      <p:sp>
        <p:nvSpPr>
          <p:cNvPr id="216" name="Google Shape;216;p3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SzPts val="1800"/>
              <a:buChar char="-"/>
            </a:pPr>
            <a:r>
              <a:rPr lang="en"/>
              <a:t>Had a dedicated sprint to refactor the code to have better readability, wherever it was deemed necessary.</a:t>
            </a:r>
            <a:endParaRPr/>
          </a:p>
          <a:p>
            <a:pPr marL="457200" lvl="0" indent="-342900" algn="l" rtl="0">
              <a:lnSpc>
                <a:spcPct val="115000"/>
              </a:lnSpc>
              <a:spcBef>
                <a:spcPts val="0"/>
              </a:spcBef>
              <a:spcAft>
                <a:spcPts val="0"/>
              </a:spcAft>
              <a:buSzPts val="1800"/>
              <a:buChar char="-"/>
            </a:pPr>
            <a:r>
              <a:rPr lang="en"/>
              <a:t>Refactored the code to include design patterns such as singleton and strategy pattern etc.</a:t>
            </a:r>
            <a:endParaRPr/>
          </a:p>
          <a:p>
            <a:pPr marL="457200" lvl="0" indent="0" algn="l" rtl="0">
              <a:lnSpc>
                <a:spcPct val="150000"/>
              </a:lnSpc>
              <a:spcBef>
                <a:spcPts val="1000"/>
              </a:spcBef>
              <a:spcAft>
                <a:spcPts val="0"/>
              </a:spcAft>
              <a:buNone/>
            </a:pPr>
            <a:endParaRPr sz="2800">
              <a:latin typeface="Arial"/>
              <a:ea typeface="Arial"/>
              <a:cs typeface="Arial"/>
              <a:sym typeface="Arial"/>
            </a:endParaRPr>
          </a:p>
          <a:p>
            <a:pPr marL="0" lvl="0" indent="0" algn="l" rtl="0">
              <a:spcBef>
                <a:spcPts val="0"/>
              </a:spcBef>
              <a:spcAft>
                <a:spcPts val="1600"/>
              </a:spcAft>
              <a:buNone/>
            </a:pPr>
            <a:endParaRPr/>
          </a:p>
        </p:txBody>
      </p:sp>
      <p:pic>
        <p:nvPicPr>
          <p:cNvPr id="217" name="Google Shape;217;p36"/>
          <p:cNvPicPr preferRelativeResize="0"/>
          <p:nvPr/>
        </p:nvPicPr>
        <p:blipFill>
          <a:blip r:embed="rId3">
            <a:alphaModFix/>
          </a:blip>
          <a:stretch>
            <a:fillRect/>
          </a:stretch>
        </p:blipFill>
        <p:spPr>
          <a:xfrm>
            <a:off x="1326500" y="2390074"/>
            <a:ext cx="2603801" cy="2122501"/>
          </a:xfrm>
          <a:prstGeom prst="rect">
            <a:avLst/>
          </a:prstGeom>
          <a:noFill/>
          <a:ln>
            <a:noFill/>
          </a:ln>
        </p:spPr>
      </p:pic>
      <p:pic>
        <p:nvPicPr>
          <p:cNvPr id="218" name="Google Shape;218;p36"/>
          <p:cNvPicPr preferRelativeResize="0"/>
          <p:nvPr/>
        </p:nvPicPr>
        <p:blipFill>
          <a:blip r:embed="rId4">
            <a:alphaModFix/>
          </a:blip>
          <a:stretch>
            <a:fillRect/>
          </a:stretch>
        </p:blipFill>
        <p:spPr>
          <a:xfrm>
            <a:off x="5247900" y="2390075"/>
            <a:ext cx="2487578" cy="2178801"/>
          </a:xfrm>
          <a:prstGeom prst="rect">
            <a:avLst/>
          </a:prstGeom>
          <a:noFill/>
          <a:ln>
            <a:noFill/>
          </a:ln>
        </p:spPr>
      </p:pic>
      <p:sp>
        <p:nvSpPr>
          <p:cNvPr id="219" name="Google Shape;219;p36"/>
          <p:cNvSpPr txBox="1"/>
          <p:nvPr/>
        </p:nvSpPr>
        <p:spPr>
          <a:xfrm>
            <a:off x="1302400" y="4512575"/>
            <a:ext cx="26520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Sprint 2 RequestDispatcher.java </a:t>
            </a:r>
            <a:endParaRPr>
              <a:solidFill>
                <a:schemeClr val="accent3"/>
              </a:solidFill>
              <a:latin typeface="Average"/>
              <a:ea typeface="Average"/>
              <a:cs typeface="Average"/>
              <a:sym typeface="Average"/>
            </a:endParaRPr>
          </a:p>
          <a:p>
            <a:pPr marL="0" lvl="0" indent="0" algn="l" rtl="0">
              <a:spcBef>
                <a:spcPts val="0"/>
              </a:spcBef>
              <a:spcAft>
                <a:spcPts val="0"/>
              </a:spcAft>
              <a:buNone/>
            </a:pPr>
            <a:r>
              <a:rPr lang="en">
                <a:solidFill>
                  <a:schemeClr val="accent3"/>
                </a:solidFill>
                <a:latin typeface="Average"/>
                <a:ea typeface="Average"/>
                <a:cs typeface="Average"/>
                <a:sym typeface="Average"/>
              </a:rPr>
              <a:t>Code snippet </a:t>
            </a:r>
            <a:endParaRPr>
              <a:solidFill>
                <a:schemeClr val="accent3"/>
              </a:solidFill>
              <a:latin typeface="Average"/>
              <a:ea typeface="Average"/>
              <a:cs typeface="Average"/>
              <a:sym typeface="Average"/>
            </a:endParaRPr>
          </a:p>
        </p:txBody>
      </p:sp>
      <p:sp>
        <p:nvSpPr>
          <p:cNvPr id="220" name="Google Shape;220;p36"/>
          <p:cNvSpPr txBox="1"/>
          <p:nvPr/>
        </p:nvSpPr>
        <p:spPr>
          <a:xfrm>
            <a:off x="5183650" y="4512575"/>
            <a:ext cx="2973600" cy="26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Sprint 4 RequestDispatcher.java code snippet with strategy pattern</a:t>
            </a:r>
            <a:endParaRPr>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and Teamwork</a:t>
            </a:r>
            <a:endParaRPr/>
          </a:p>
        </p:txBody>
      </p:sp>
      <p:sp>
        <p:nvSpPr>
          <p:cNvPr id="226" name="Google Shape;22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process involved splitting the team into a couple teams. </a:t>
            </a:r>
            <a:endParaRPr/>
          </a:p>
          <a:p>
            <a:pPr marL="914400" lvl="1" indent="-317500" algn="l" rtl="0">
              <a:spcBef>
                <a:spcPts val="0"/>
              </a:spcBef>
              <a:spcAft>
                <a:spcPts val="0"/>
              </a:spcAft>
              <a:buSzPts val="1400"/>
              <a:buChar char="-"/>
            </a:pPr>
            <a:r>
              <a:rPr lang="en"/>
              <a:t>One working on the client side.</a:t>
            </a:r>
            <a:endParaRPr/>
          </a:p>
          <a:p>
            <a:pPr marL="914400" lvl="1" indent="-317500" algn="l" rtl="0">
              <a:spcBef>
                <a:spcPts val="0"/>
              </a:spcBef>
              <a:spcAft>
                <a:spcPts val="0"/>
              </a:spcAft>
              <a:buSzPts val="1400"/>
              <a:buChar char="-"/>
            </a:pPr>
            <a:r>
              <a:rPr lang="en"/>
              <a:t>The other team working on the controller and service layers.</a:t>
            </a:r>
            <a:endParaRPr/>
          </a:p>
          <a:p>
            <a:pPr marL="457200" lvl="0" indent="-342900" algn="l" rtl="0">
              <a:spcBef>
                <a:spcPts val="0"/>
              </a:spcBef>
              <a:spcAft>
                <a:spcPts val="0"/>
              </a:spcAft>
              <a:buSzPts val="1800"/>
              <a:buChar char="-"/>
            </a:pPr>
            <a:r>
              <a:rPr lang="en"/>
              <a:t>Development Branch on GitHub</a:t>
            </a:r>
            <a:endParaRPr/>
          </a:p>
          <a:p>
            <a:pPr marL="914400" lvl="1" indent="-317500" algn="l" rtl="0">
              <a:spcBef>
                <a:spcPts val="0"/>
              </a:spcBef>
              <a:spcAft>
                <a:spcPts val="0"/>
              </a:spcAft>
              <a:buSzPts val="1400"/>
              <a:buChar char="-"/>
            </a:pPr>
            <a:r>
              <a:rPr lang="en"/>
              <a:t>Everyone creates PRs to a single branch and everyone contributes to the same code base to avoid merge conflicts.</a:t>
            </a:r>
            <a:endParaRPr/>
          </a:p>
          <a:p>
            <a:pPr marL="457200" lvl="0" indent="-342900" algn="l" rtl="0">
              <a:spcBef>
                <a:spcPts val="0"/>
              </a:spcBef>
              <a:spcAft>
                <a:spcPts val="0"/>
              </a:spcAft>
              <a:buSzPts val="1800"/>
              <a:buChar char="-"/>
            </a:pPr>
            <a:r>
              <a:rPr lang="en"/>
              <a:t>Separation of Tasks</a:t>
            </a:r>
            <a:endParaRPr/>
          </a:p>
          <a:p>
            <a:pPr marL="914400" lvl="1" indent="-317500" algn="l" rtl="0">
              <a:spcBef>
                <a:spcPts val="0"/>
              </a:spcBef>
              <a:spcAft>
                <a:spcPts val="0"/>
              </a:spcAft>
              <a:buSzPts val="1400"/>
              <a:buChar char="-"/>
            </a:pPr>
            <a:r>
              <a:rPr lang="en"/>
              <a:t>Each team had their own tasks in the process and were able to focus on ensuring their tasks were working.</a:t>
            </a:r>
            <a:endParaRPr/>
          </a:p>
          <a:p>
            <a:pPr marL="457200" lvl="0" indent="-342900" algn="l" rtl="0">
              <a:spcBef>
                <a:spcPts val="0"/>
              </a:spcBef>
              <a:spcAft>
                <a:spcPts val="0"/>
              </a:spcAft>
              <a:buSzPts val="1800"/>
              <a:buChar char="-"/>
            </a:pPr>
            <a:r>
              <a:rPr lang="en"/>
              <a:t>Focus on the Goals with more dependencies.</a:t>
            </a:r>
            <a:endParaRPr/>
          </a:p>
          <a:p>
            <a:pPr marL="914400" lvl="1" indent="-317500" algn="l" rtl="0">
              <a:spcBef>
                <a:spcPts val="0"/>
              </a:spcBef>
              <a:spcAft>
                <a:spcPts val="0"/>
              </a:spcAft>
              <a:buSzPts val="1400"/>
              <a:buChar char="-"/>
            </a:pPr>
            <a:r>
              <a:rPr lang="en"/>
              <a:t>We don’t want other people affected because we haven’t completed a specific task.</a:t>
            </a:r>
            <a:endParaRPr/>
          </a:p>
          <a:p>
            <a:pPr marL="457200" lvl="0" indent="-342900" algn="l" rtl="0">
              <a:spcBef>
                <a:spcPts val="0"/>
              </a:spcBef>
              <a:spcAft>
                <a:spcPts val="0"/>
              </a:spcAft>
              <a:buSzPts val="1800"/>
              <a:buChar char="-"/>
            </a:pPr>
            <a:r>
              <a:rPr lang="en"/>
              <a:t>Managing Our Course Load</a:t>
            </a:r>
            <a:endParaRPr/>
          </a:p>
          <a:p>
            <a:pPr marL="914400" lvl="1" indent="-317500" algn="l" rtl="0">
              <a:spcBef>
                <a:spcPts val="0"/>
              </a:spcBef>
              <a:spcAft>
                <a:spcPts val="0"/>
              </a:spcAft>
              <a:buSzPts val="1400"/>
              <a:buChar char="-"/>
            </a:pPr>
            <a:r>
              <a:rPr lang="en"/>
              <a:t>Ensuring people with heavier weeks were given lighter loads when they needed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as a team</a:t>
            </a:r>
            <a:endParaRPr/>
          </a:p>
        </p:txBody>
      </p:sp>
      <p:sp>
        <p:nvSpPr>
          <p:cNvPr id="232" name="Google Shape;23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Each member was open about their workload.</a:t>
            </a:r>
            <a:endParaRPr dirty="0"/>
          </a:p>
          <a:p>
            <a:pPr marL="914400" lvl="1" indent="-317500" algn="l" rtl="0">
              <a:spcBef>
                <a:spcPts val="0"/>
              </a:spcBef>
              <a:spcAft>
                <a:spcPts val="0"/>
              </a:spcAft>
              <a:buSzPts val="1400"/>
              <a:buChar char="-"/>
            </a:pPr>
            <a:r>
              <a:rPr lang="en" sz="1600" dirty="0"/>
              <a:t>People with heavier workloads wouldn’t have to as many tasks as someone with a lighter workload that week. This came with the expectation they would do more work in the week they had a lighter workload.</a:t>
            </a:r>
            <a:endParaRPr sz="1600" dirty="0"/>
          </a:p>
          <a:p>
            <a:pPr marL="457200" lvl="0" indent="-342900" algn="l" rtl="0">
              <a:spcBef>
                <a:spcPts val="0"/>
              </a:spcBef>
              <a:spcAft>
                <a:spcPts val="0"/>
              </a:spcAft>
              <a:buSzPts val="1800"/>
              <a:buChar char="-"/>
            </a:pPr>
            <a:r>
              <a:rPr lang="en" dirty="0"/>
              <a:t>Each member was honest about what tasks they were comfortable with.</a:t>
            </a:r>
            <a:endParaRPr dirty="0"/>
          </a:p>
          <a:p>
            <a:pPr marL="914400" lvl="1" indent="-317500" algn="l" rtl="0">
              <a:spcBef>
                <a:spcPts val="0"/>
              </a:spcBef>
              <a:spcAft>
                <a:spcPts val="0"/>
              </a:spcAft>
              <a:buSzPts val="1400"/>
              <a:buChar char="-"/>
            </a:pPr>
            <a:r>
              <a:rPr lang="en" sz="1600" dirty="0"/>
              <a:t>Assigning tasks to people with the most experience in each task.</a:t>
            </a:r>
            <a:endParaRPr sz="1600" dirty="0"/>
          </a:p>
          <a:p>
            <a:pPr marL="457200" lvl="0" indent="-342900" algn="l" rtl="0">
              <a:spcBef>
                <a:spcPts val="0"/>
              </a:spcBef>
              <a:spcAft>
                <a:spcPts val="0"/>
              </a:spcAft>
              <a:buSzPts val="1800"/>
              <a:buChar char="-"/>
            </a:pPr>
            <a:r>
              <a:rPr lang="en" dirty="0"/>
              <a:t>Daily Scrums</a:t>
            </a:r>
            <a:endParaRPr dirty="0"/>
          </a:p>
          <a:p>
            <a:pPr marL="914400" lvl="1" indent="-317500" algn="l" rtl="0">
              <a:spcBef>
                <a:spcPts val="0"/>
              </a:spcBef>
              <a:spcAft>
                <a:spcPts val="0"/>
              </a:spcAft>
              <a:buSzPts val="1400"/>
              <a:buChar char="-"/>
            </a:pPr>
            <a:r>
              <a:rPr lang="en" sz="1600" dirty="0"/>
              <a:t>Working in daily 10-15 min scrums helped us communicate progress</a:t>
            </a:r>
            <a:endParaRPr sz="1600" dirty="0"/>
          </a:p>
          <a:p>
            <a:pPr marL="457200" lvl="0" indent="-342900" algn="l" rtl="0">
              <a:spcBef>
                <a:spcPts val="0"/>
              </a:spcBef>
              <a:spcAft>
                <a:spcPts val="0"/>
              </a:spcAft>
              <a:buSzPts val="1800"/>
              <a:buChar char="-"/>
            </a:pPr>
            <a:r>
              <a:rPr lang="en" dirty="0"/>
              <a:t>Code Meetings</a:t>
            </a:r>
            <a:endParaRPr dirty="0"/>
          </a:p>
          <a:p>
            <a:pPr marL="914400" lvl="1" indent="-317500" algn="l" rtl="0">
              <a:spcBef>
                <a:spcPts val="0"/>
              </a:spcBef>
              <a:spcAft>
                <a:spcPts val="0"/>
              </a:spcAft>
              <a:buSzPts val="1400"/>
              <a:buChar char="-"/>
            </a:pPr>
            <a:r>
              <a:rPr lang="en" sz="1600" dirty="0"/>
              <a:t>Sitting down and coding together allowed for easy communication.</a:t>
            </a: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Process, Did it Work?</a:t>
            </a:r>
            <a:endParaRPr/>
          </a:p>
        </p:txBody>
      </p:sp>
      <p:sp>
        <p:nvSpPr>
          <p:cNvPr id="238" name="Google Shape;23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process as a whole worked.</a:t>
            </a:r>
            <a:endParaRPr dirty="0"/>
          </a:p>
          <a:p>
            <a:pPr marL="457200" lvl="0" indent="-342900" algn="l" rtl="0">
              <a:spcBef>
                <a:spcPts val="0"/>
              </a:spcBef>
              <a:spcAft>
                <a:spcPts val="0"/>
              </a:spcAft>
              <a:buSzPts val="1800"/>
              <a:buChar char="-"/>
            </a:pPr>
            <a:r>
              <a:rPr lang="en" dirty="0"/>
              <a:t>Completing tasks with more dependencies.</a:t>
            </a:r>
            <a:endParaRPr dirty="0"/>
          </a:p>
          <a:p>
            <a:pPr marL="914400" lvl="1" indent="-317500" algn="l" rtl="0">
              <a:spcBef>
                <a:spcPts val="0"/>
              </a:spcBef>
              <a:spcAft>
                <a:spcPts val="0"/>
              </a:spcAft>
              <a:buSzPts val="1400"/>
              <a:buChar char="-"/>
            </a:pPr>
            <a:r>
              <a:rPr lang="en" sz="1600" dirty="0"/>
              <a:t>Completing tasks with more dependencies early led to less frustration between team members.</a:t>
            </a:r>
            <a:endParaRPr sz="1600" dirty="0"/>
          </a:p>
          <a:p>
            <a:pPr marL="457200" lvl="0" indent="-342900" algn="l" rtl="0">
              <a:spcBef>
                <a:spcPts val="0"/>
              </a:spcBef>
              <a:spcAft>
                <a:spcPts val="0"/>
              </a:spcAft>
              <a:buSzPts val="1800"/>
              <a:buChar char="-"/>
            </a:pPr>
            <a:r>
              <a:rPr lang="en" dirty="0"/>
              <a:t>Ensure tested code is pushed to master.</a:t>
            </a:r>
            <a:endParaRPr dirty="0"/>
          </a:p>
          <a:p>
            <a:pPr marL="914400" lvl="1" indent="-317500" algn="l" rtl="0">
              <a:spcBef>
                <a:spcPts val="0"/>
              </a:spcBef>
              <a:spcAft>
                <a:spcPts val="0"/>
              </a:spcAft>
              <a:buSzPts val="1400"/>
              <a:buChar char="-"/>
            </a:pPr>
            <a:r>
              <a:rPr lang="en" sz="1600" dirty="0"/>
              <a:t>This lead to code that didn’t break when other people used it.</a:t>
            </a:r>
            <a:endParaRPr sz="1600" dirty="0"/>
          </a:p>
          <a:p>
            <a:pPr marL="457200" lvl="0" indent="-342900" algn="l" rtl="0">
              <a:spcBef>
                <a:spcPts val="0"/>
              </a:spcBef>
              <a:spcAft>
                <a:spcPts val="0"/>
              </a:spcAft>
              <a:buSzPts val="1800"/>
              <a:buChar char="-"/>
            </a:pPr>
            <a:r>
              <a:rPr lang="en" dirty="0"/>
              <a:t>Daily Scrums</a:t>
            </a:r>
            <a:endParaRPr dirty="0"/>
          </a:p>
          <a:p>
            <a:pPr marL="914400" lvl="1" indent="-317500" algn="l" rtl="0">
              <a:spcBef>
                <a:spcPts val="0"/>
              </a:spcBef>
              <a:spcAft>
                <a:spcPts val="0"/>
              </a:spcAft>
              <a:buSzPts val="1400"/>
              <a:buChar char="-"/>
            </a:pPr>
            <a:r>
              <a:rPr lang="en" sz="1600" dirty="0"/>
              <a:t>Communication is KEY, the daily scrums kept us on track.</a:t>
            </a:r>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Automation</a:t>
            </a:r>
            <a:endParaRPr/>
          </a:p>
        </p:txBody>
      </p:sp>
      <p:sp>
        <p:nvSpPr>
          <p:cNvPr id="244" name="Google Shape;24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Work in a build, test and promote process.</a:t>
            </a:r>
            <a:endParaRPr dirty="0"/>
          </a:p>
          <a:p>
            <a:pPr marL="914400" lvl="1" indent="-317500" algn="l" rtl="0">
              <a:spcBef>
                <a:spcPts val="0"/>
              </a:spcBef>
              <a:spcAft>
                <a:spcPts val="0"/>
              </a:spcAft>
              <a:buSzPts val="1400"/>
              <a:buChar char="-"/>
            </a:pPr>
            <a:r>
              <a:rPr lang="en" sz="1600" dirty="0"/>
              <a:t>We started by building a feature.</a:t>
            </a:r>
            <a:endParaRPr sz="1600" dirty="0"/>
          </a:p>
          <a:p>
            <a:pPr marL="914400" lvl="1" indent="-317500" algn="l" rtl="0">
              <a:spcBef>
                <a:spcPts val="0"/>
              </a:spcBef>
              <a:spcAft>
                <a:spcPts val="0"/>
              </a:spcAft>
              <a:buSzPts val="1400"/>
              <a:buChar char="-"/>
            </a:pPr>
            <a:r>
              <a:rPr lang="en" sz="1600" dirty="0"/>
              <a:t>After building a feature we put it through the testing phase.</a:t>
            </a:r>
            <a:endParaRPr sz="1600" dirty="0"/>
          </a:p>
          <a:p>
            <a:pPr marL="914400" lvl="1" indent="-317500" algn="l" rtl="0">
              <a:spcBef>
                <a:spcPts val="0"/>
              </a:spcBef>
              <a:spcAft>
                <a:spcPts val="0"/>
              </a:spcAft>
              <a:buSzPts val="1400"/>
              <a:buChar char="-"/>
            </a:pPr>
            <a:r>
              <a:rPr lang="en" sz="1600" dirty="0"/>
              <a:t>If the build failed tests we needed to alter the way we built the code and refactor the existing code.</a:t>
            </a:r>
            <a:endParaRPr sz="1600" dirty="0"/>
          </a:p>
          <a:p>
            <a:pPr marL="914400" lvl="1" indent="-317500" algn="l" rtl="0">
              <a:spcBef>
                <a:spcPts val="0"/>
              </a:spcBef>
              <a:spcAft>
                <a:spcPts val="0"/>
              </a:spcAft>
              <a:buSzPts val="1400"/>
              <a:buChar char="-"/>
            </a:pPr>
            <a:r>
              <a:rPr lang="en" sz="1600" dirty="0"/>
              <a:t>After passing our tests we could push our code to a develop branch for others to try to find bugs</a:t>
            </a:r>
            <a:endParaRPr sz="1600" dirty="0"/>
          </a:p>
          <a:p>
            <a:pPr marL="914400" lvl="1" indent="-317500" algn="l" rtl="0">
              <a:spcBef>
                <a:spcPts val="0"/>
              </a:spcBef>
              <a:spcAft>
                <a:spcPts val="0"/>
              </a:spcAft>
              <a:buSzPts val="1400"/>
              <a:buChar char="-"/>
            </a:pPr>
            <a:r>
              <a:rPr lang="en" sz="1600" dirty="0"/>
              <a:t>If no bugs were found we thought about different ways to refactor the code to be more efficient.</a:t>
            </a:r>
            <a:endParaRPr sz="1600" dirty="0"/>
          </a:p>
          <a:p>
            <a:pPr marL="914400" lvl="1" indent="-317500" algn="l" rtl="0">
              <a:spcBef>
                <a:spcPts val="0"/>
              </a:spcBef>
              <a:spcAft>
                <a:spcPts val="0"/>
              </a:spcAft>
              <a:buSzPts val="1400"/>
              <a:buChar char="-"/>
            </a:pPr>
            <a:r>
              <a:rPr lang="en" sz="1600" dirty="0"/>
              <a:t>After everyone tried to break our code and gave their input we could push the develop branch to master.</a:t>
            </a:r>
            <a:endParaRP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Recognize Short Comings </a:t>
            </a:r>
            <a:endParaRPr/>
          </a:p>
          <a:p>
            <a:pPr marL="0" lvl="0" indent="0" algn="l" rtl="0">
              <a:spcBef>
                <a:spcPts val="0"/>
              </a:spcBef>
              <a:spcAft>
                <a:spcPts val="0"/>
              </a:spcAft>
              <a:buNone/>
            </a:pPr>
            <a:endParaRPr/>
          </a:p>
        </p:txBody>
      </p:sp>
      <p:sp>
        <p:nvSpPr>
          <p:cNvPr id="250" name="Google Shape;25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Separation of Tasks</a:t>
            </a:r>
            <a:endParaRPr/>
          </a:p>
          <a:p>
            <a:pPr marL="914400" lvl="1" indent="-317500" algn="l" rtl="0">
              <a:spcBef>
                <a:spcPts val="0"/>
              </a:spcBef>
              <a:spcAft>
                <a:spcPts val="0"/>
              </a:spcAft>
              <a:buSzPts val="1400"/>
              <a:buChar char="-"/>
            </a:pPr>
            <a:r>
              <a:rPr lang="en"/>
              <a:t>We couldn’t all just work on the list of Goals, we had to separate the list of goals into individual tasks.</a:t>
            </a:r>
            <a:endParaRPr/>
          </a:p>
          <a:p>
            <a:pPr marL="457200" lvl="0" indent="-342900" algn="l" rtl="0">
              <a:spcBef>
                <a:spcPts val="0"/>
              </a:spcBef>
              <a:spcAft>
                <a:spcPts val="0"/>
              </a:spcAft>
              <a:buSzPts val="1800"/>
              <a:buChar char="-"/>
            </a:pPr>
            <a:r>
              <a:rPr lang="en"/>
              <a:t>Separation of layers</a:t>
            </a:r>
            <a:endParaRPr/>
          </a:p>
          <a:p>
            <a:pPr marL="914400" lvl="1" indent="-317500" algn="l" rtl="0">
              <a:spcBef>
                <a:spcPts val="0"/>
              </a:spcBef>
              <a:spcAft>
                <a:spcPts val="0"/>
              </a:spcAft>
              <a:buSzPts val="1400"/>
              <a:buChar char="-"/>
            </a:pPr>
            <a:r>
              <a:rPr lang="en"/>
              <a:t>Allowed us to more efficiently develop code.</a:t>
            </a:r>
            <a:endParaRPr/>
          </a:p>
          <a:p>
            <a:pPr marL="457200" lvl="0" indent="-342900" algn="l" rtl="0">
              <a:spcBef>
                <a:spcPts val="0"/>
              </a:spcBef>
              <a:spcAft>
                <a:spcPts val="0"/>
              </a:spcAft>
              <a:buSzPts val="1800"/>
              <a:buChar char="-"/>
            </a:pPr>
            <a:r>
              <a:rPr lang="en"/>
              <a:t>Too many Goals/Commitments! </a:t>
            </a:r>
            <a:endParaRPr/>
          </a:p>
          <a:p>
            <a:pPr marL="914400" lvl="1" indent="-317500" algn="l" rtl="0">
              <a:spcBef>
                <a:spcPts val="0"/>
              </a:spcBef>
              <a:spcAft>
                <a:spcPts val="0"/>
              </a:spcAft>
              <a:buSzPts val="1400"/>
              <a:buChar char="-"/>
            </a:pPr>
            <a:r>
              <a:rPr lang="en"/>
              <a:t>After a couple sleepless nights we learned how to better predict our work load.</a:t>
            </a:r>
            <a:endParaRPr/>
          </a:p>
          <a:p>
            <a:pPr marL="457200" lvl="0" indent="-342900" algn="l" rtl="0">
              <a:spcBef>
                <a:spcPts val="0"/>
              </a:spcBef>
              <a:spcAft>
                <a:spcPts val="0"/>
              </a:spcAft>
              <a:buSzPts val="1800"/>
              <a:buChar char="-"/>
            </a:pPr>
            <a:r>
              <a:rPr lang="en"/>
              <a:t>Merge Conflicts!</a:t>
            </a:r>
            <a:endParaRPr/>
          </a:p>
          <a:p>
            <a:pPr marL="914400" lvl="1" indent="-317500" algn="l" rtl="0">
              <a:spcBef>
                <a:spcPts val="0"/>
              </a:spcBef>
              <a:spcAft>
                <a:spcPts val="0"/>
              </a:spcAft>
              <a:buSzPts val="1400"/>
              <a:buChar char="-"/>
            </a:pPr>
            <a:r>
              <a:rPr lang="en"/>
              <a:t>Many merged conflicts arose, by creating a develop branch everyone branched off of it allowed us to create PR’s and recognize merge conflicts before they happened!</a:t>
            </a:r>
            <a:endParaRPr/>
          </a:p>
          <a:p>
            <a:pPr marL="457200" lvl="0" indent="-342900" algn="l" rtl="0">
              <a:spcBef>
                <a:spcPts val="0"/>
              </a:spcBef>
              <a:spcAft>
                <a:spcPts val="0"/>
              </a:spcAft>
              <a:buSzPts val="1800"/>
              <a:buChar char="-"/>
            </a:pPr>
            <a:r>
              <a:rPr lang="en"/>
              <a:t>Ask for Help!</a:t>
            </a:r>
            <a:endParaRPr/>
          </a:p>
          <a:p>
            <a:pPr marL="914400" lvl="1" indent="-317500" algn="l" rtl="0">
              <a:spcBef>
                <a:spcPts val="0"/>
              </a:spcBef>
              <a:spcAft>
                <a:spcPts val="0"/>
              </a:spcAft>
              <a:buSzPts val="1400"/>
              <a:buChar char="-"/>
            </a:pPr>
            <a:r>
              <a:rPr lang="en"/>
              <a:t>If you’re feeling overwhelmed the best thing to do is ask for help!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Functionality(contd)</a:t>
            </a:r>
            <a:endParaRPr/>
          </a:p>
          <a:p>
            <a:pPr marL="0" lvl="0" indent="0" algn="l" rtl="0">
              <a:spcBef>
                <a:spcPts val="0"/>
              </a:spcBef>
              <a:spcAft>
                <a:spcPts val="0"/>
              </a:spcAft>
              <a:buNone/>
            </a:pP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CACACA"/>
                </a:solidFill>
              </a:rPr>
              <a:t>Invite System</a:t>
            </a:r>
            <a:endParaRPr dirty="0"/>
          </a:p>
          <a:p>
            <a:pPr marL="914400" lvl="1" indent="-317500" algn="l" rtl="0">
              <a:spcBef>
                <a:spcPts val="0"/>
              </a:spcBef>
              <a:spcAft>
                <a:spcPts val="0"/>
              </a:spcAft>
              <a:buSzPts val="1400"/>
              <a:buChar char="-"/>
            </a:pPr>
            <a:r>
              <a:rPr lang="en" sz="1600" dirty="0"/>
              <a:t>Every user will be able to add users to a group if the user is the moderator of the group.</a:t>
            </a:r>
            <a:endParaRPr sz="1600" dirty="0"/>
          </a:p>
          <a:p>
            <a:pPr marL="914400" lvl="1" indent="-317500" algn="l" rtl="0">
              <a:spcBef>
                <a:spcPts val="0"/>
              </a:spcBef>
              <a:spcAft>
                <a:spcPts val="0"/>
              </a:spcAft>
              <a:buSzPts val="1400"/>
              <a:buChar char="-"/>
            </a:pPr>
            <a:r>
              <a:rPr lang="en" sz="1600" dirty="0"/>
              <a:t>If a user wants to join a group, then the user must send a request invite to the moderator of the group who will accept or reject the invite.</a:t>
            </a:r>
            <a:endParaRPr dirty="0"/>
          </a:p>
          <a:p>
            <a:pPr marL="457200" lvl="0" indent="-342900" algn="l" rtl="0">
              <a:spcBef>
                <a:spcPts val="1600"/>
              </a:spcBef>
              <a:spcAft>
                <a:spcPts val="0"/>
              </a:spcAft>
              <a:buSzPts val="1800"/>
              <a:buChar char="-"/>
            </a:pPr>
            <a:r>
              <a:rPr lang="en" dirty="0">
                <a:solidFill>
                  <a:srgbClr val="CACACA"/>
                </a:solidFill>
              </a:rPr>
              <a:t>Profile</a:t>
            </a:r>
            <a:endParaRPr dirty="0"/>
          </a:p>
          <a:p>
            <a:pPr marL="914400" lvl="1" indent="-317500" algn="l" rtl="0">
              <a:spcBef>
                <a:spcPts val="0"/>
              </a:spcBef>
              <a:spcAft>
                <a:spcPts val="0"/>
              </a:spcAft>
              <a:buSzPts val="1400"/>
              <a:buChar char="-"/>
            </a:pPr>
            <a:r>
              <a:rPr lang="en" sz="1600" dirty="0"/>
              <a:t>Each user has a </a:t>
            </a:r>
            <a:r>
              <a:rPr lang="en" sz="1600" dirty="0" err="1"/>
              <a:t>seperate</a:t>
            </a:r>
            <a:r>
              <a:rPr lang="en" sz="1600" dirty="0"/>
              <a:t> profile which can be updated by the user at any time.</a:t>
            </a:r>
            <a:endParaRPr sz="1600" dirty="0"/>
          </a:p>
          <a:p>
            <a:pPr marL="914400" lvl="1" indent="-317500" algn="l" rtl="0">
              <a:spcBef>
                <a:spcPts val="0"/>
              </a:spcBef>
              <a:spcAft>
                <a:spcPts val="0"/>
              </a:spcAft>
              <a:buSzPts val="1400"/>
              <a:buChar char="-"/>
            </a:pPr>
            <a:r>
              <a:rPr lang="en" sz="1600" dirty="0"/>
              <a:t>The user can update their email address, image </a:t>
            </a:r>
            <a:r>
              <a:rPr lang="en" sz="1600" dirty="0" err="1"/>
              <a:t>url</a:t>
            </a:r>
            <a:r>
              <a:rPr lang="en" sz="1600" dirty="0"/>
              <a:t>, password.</a:t>
            </a:r>
            <a:endParaRPr sz="1600" dirty="0"/>
          </a:p>
          <a:p>
            <a:pPr marL="914400" lvl="1" indent="-317500" algn="l" rtl="0">
              <a:spcBef>
                <a:spcPts val="0"/>
              </a:spcBef>
              <a:spcAft>
                <a:spcPts val="0"/>
              </a:spcAft>
              <a:buSzPts val="1400"/>
              <a:buChar char="-"/>
            </a:pPr>
            <a:r>
              <a:rPr lang="en" sz="1600" dirty="0"/>
              <a:t>The user also has an option to update his/her profile access to be set either public or private</a:t>
            </a:r>
            <a:endParaRPr sz="1600"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Technology Transfer</a:t>
            </a:r>
            <a:endParaRPr/>
          </a:p>
        </p:txBody>
      </p:sp>
      <p:sp>
        <p:nvSpPr>
          <p:cNvPr id="256" name="Google Shape;25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accent3"/>
              </a:buClr>
              <a:buSzPts val="1800"/>
              <a:buFont typeface="Average"/>
              <a:buChar char="-"/>
            </a:pPr>
            <a:r>
              <a:rPr lang="en"/>
              <a:t>Extensible codebase.</a:t>
            </a:r>
            <a:endParaRPr/>
          </a:p>
          <a:p>
            <a:pPr marL="914400" lvl="1" indent="-317500" algn="l" rtl="0">
              <a:spcBef>
                <a:spcPts val="0"/>
              </a:spcBef>
              <a:spcAft>
                <a:spcPts val="0"/>
              </a:spcAft>
              <a:buSzPts val="1400"/>
              <a:buChar char="-"/>
            </a:pPr>
            <a:r>
              <a:rPr lang="en"/>
              <a:t>Good design principles makes way for a good future development.</a:t>
            </a:r>
            <a:endParaRPr/>
          </a:p>
          <a:p>
            <a:pPr marL="457200" marR="0" lvl="0" indent="-342900" algn="l" rtl="0">
              <a:lnSpc>
                <a:spcPct val="115000"/>
              </a:lnSpc>
              <a:spcBef>
                <a:spcPts val="0"/>
              </a:spcBef>
              <a:spcAft>
                <a:spcPts val="0"/>
              </a:spcAft>
              <a:buClr>
                <a:schemeClr val="accent3"/>
              </a:buClr>
              <a:buSzPts val="1800"/>
              <a:buFont typeface="Average"/>
              <a:buChar char="-"/>
            </a:pPr>
            <a:r>
              <a:rPr lang="en" sz="1800"/>
              <a:t>Live system up and running.</a:t>
            </a:r>
            <a:endParaRPr sz="1800"/>
          </a:p>
          <a:p>
            <a:pPr marL="914400" marR="0" lvl="1" indent="-317500" algn="l" rtl="0">
              <a:lnSpc>
                <a:spcPct val="115000"/>
              </a:lnSpc>
              <a:spcBef>
                <a:spcPts val="0"/>
              </a:spcBef>
              <a:spcAft>
                <a:spcPts val="0"/>
              </a:spcAft>
              <a:buSzPts val="1400"/>
              <a:buChar char="-"/>
            </a:pPr>
            <a:r>
              <a:rPr lang="en"/>
              <a:t>Live system has an embedded database for testing the product functionalities.</a:t>
            </a:r>
            <a:endParaRPr/>
          </a:p>
          <a:p>
            <a:pPr marL="457200" marR="0" lvl="0" indent="-342900" algn="l" rtl="0">
              <a:lnSpc>
                <a:spcPct val="115000"/>
              </a:lnSpc>
              <a:spcBef>
                <a:spcPts val="0"/>
              </a:spcBef>
              <a:spcAft>
                <a:spcPts val="0"/>
              </a:spcAft>
              <a:buClr>
                <a:schemeClr val="accent3"/>
              </a:buClr>
              <a:buSzPts val="1800"/>
              <a:buFont typeface="Average"/>
              <a:buChar char="-"/>
            </a:pPr>
            <a:r>
              <a:rPr lang="en" sz="1800"/>
              <a:t>System </a:t>
            </a:r>
            <a:r>
              <a:rPr lang="en"/>
              <a:t>demo</a:t>
            </a:r>
            <a:r>
              <a:rPr lang="en" sz="1800"/>
              <a:t> video</a:t>
            </a:r>
            <a:r>
              <a:rPr lang="en"/>
              <a:t>.</a:t>
            </a:r>
            <a:endParaRPr/>
          </a:p>
          <a:p>
            <a:pPr marL="914400" marR="0" lvl="1" indent="-317500" algn="l" rtl="0">
              <a:lnSpc>
                <a:spcPct val="115000"/>
              </a:lnSpc>
              <a:spcBef>
                <a:spcPts val="0"/>
              </a:spcBef>
              <a:spcAft>
                <a:spcPts val="0"/>
              </a:spcAft>
              <a:buSzPts val="1400"/>
              <a:buChar char="-"/>
            </a:pPr>
            <a:r>
              <a:rPr lang="en"/>
              <a:t>Shows overview of the core functionality.</a:t>
            </a:r>
            <a:endParaRPr/>
          </a:p>
          <a:p>
            <a:pPr marL="457200" marR="0" lvl="0" indent="-342900" algn="l" rtl="0">
              <a:lnSpc>
                <a:spcPct val="115000"/>
              </a:lnSpc>
              <a:spcBef>
                <a:spcPts val="0"/>
              </a:spcBef>
              <a:spcAft>
                <a:spcPts val="0"/>
              </a:spcAft>
              <a:buSzPts val="1800"/>
              <a:buChar char="-"/>
            </a:pPr>
            <a:r>
              <a:rPr lang="en"/>
              <a:t>System setup video.</a:t>
            </a:r>
            <a:endParaRPr/>
          </a:p>
          <a:p>
            <a:pPr marL="914400" marR="0" lvl="1" indent="-317500" algn="l" rtl="0">
              <a:lnSpc>
                <a:spcPct val="115000"/>
              </a:lnSpc>
              <a:spcBef>
                <a:spcPts val="0"/>
              </a:spcBef>
              <a:spcAft>
                <a:spcPts val="0"/>
              </a:spcAft>
              <a:buSzPts val="1400"/>
              <a:buChar char="-"/>
            </a:pPr>
            <a:r>
              <a:rPr lang="en"/>
              <a:t>Tutorial to demonstrate the steps for running the system.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Future Enhancements to the Application</a:t>
            </a:r>
            <a:endParaRPr/>
          </a:p>
        </p:txBody>
      </p:sp>
      <p:sp>
        <p:nvSpPr>
          <p:cNvPr id="262" name="Google Shape;26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CACACA"/>
                </a:solidFill>
              </a:rPr>
              <a:t>Reply to particular message in separate thread.	</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Forwarding message to other groups.</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Tracking the source of the message that has been forwarded.</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Sending and receiving attachments.</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Sending auto-delete messages to a user/group.</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Providing localisation in the app that supports various languages.</a:t>
            </a:r>
            <a:endParaRPr>
              <a:solidFill>
                <a:srgbClr val="CACACA"/>
              </a:solidFill>
            </a:endParaRPr>
          </a:p>
          <a:p>
            <a:pPr marL="0" lvl="0" indent="0" algn="l" rtl="0">
              <a:spcBef>
                <a:spcPts val="1600"/>
              </a:spcBef>
              <a:spcAft>
                <a:spcPts val="0"/>
              </a:spcAft>
              <a:buNone/>
            </a:pPr>
            <a:endParaRPr>
              <a:solidFill>
                <a:srgbClr val="CACACA"/>
              </a:solidFill>
            </a:endParaRPr>
          </a:p>
          <a:p>
            <a:pPr marL="0" lvl="0" indent="0" algn="l" rtl="0">
              <a:spcBef>
                <a:spcPts val="16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Any Questions???</a:t>
            </a:r>
            <a:endParaRPr/>
          </a:p>
        </p:txBody>
      </p:sp>
      <p:sp>
        <p:nvSpPr>
          <p:cNvPr id="268" name="Google Shape;26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contact us at the following email addresses: </a:t>
            </a:r>
            <a:endParaRPr/>
          </a:p>
          <a:p>
            <a:pPr marL="0" lvl="0" indent="0" algn="l" rtl="0">
              <a:spcBef>
                <a:spcPts val="1600"/>
              </a:spcBef>
              <a:spcAft>
                <a:spcPts val="0"/>
              </a:spcAft>
              <a:buNone/>
            </a:pPr>
            <a:r>
              <a:rPr lang="en"/>
              <a:t>Jerry Lanning &lt;lanning.j@husky.neu.edu&gt;</a:t>
            </a:r>
            <a:endParaRPr/>
          </a:p>
          <a:p>
            <a:pPr marL="0" lvl="0" indent="0" algn="l" rtl="0">
              <a:spcBef>
                <a:spcPts val="1600"/>
              </a:spcBef>
              <a:spcAft>
                <a:spcPts val="0"/>
              </a:spcAft>
              <a:buNone/>
            </a:pPr>
            <a:r>
              <a:rPr lang="en"/>
              <a:t>Sangeetha Chandrashekar &lt;chandrashekar.s@husky.neu.edu&gt;,</a:t>
            </a:r>
            <a:endParaRPr/>
          </a:p>
          <a:p>
            <a:pPr marL="0" lvl="0" indent="0" algn="l" rtl="0">
              <a:spcBef>
                <a:spcPts val="1600"/>
              </a:spcBef>
              <a:spcAft>
                <a:spcPts val="0"/>
              </a:spcAft>
              <a:buNone/>
            </a:pPr>
            <a:r>
              <a:rPr lang="en"/>
              <a:t>Sibendu Dey &lt;dey.s@husky.neu.edu&gt;,</a:t>
            </a:r>
            <a:endParaRPr/>
          </a:p>
          <a:p>
            <a:pPr marL="0" lvl="0" indent="0" algn="l" rtl="0">
              <a:spcBef>
                <a:spcPts val="1600"/>
              </a:spcBef>
              <a:spcAft>
                <a:spcPts val="0"/>
              </a:spcAft>
              <a:buNone/>
            </a:pPr>
            <a:r>
              <a:rPr lang="en"/>
              <a:t>Virat Goradia &lt;goradia.v@husky.neu.edu&gt;,</a:t>
            </a:r>
            <a:endParaRPr/>
          </a:p>
          <a:p>
            <a:pPr marL="0" lvl="0" indent="0" algn="l" rtl="0">
              <a:spcBef>
                <a:spcPts val="1600"/>
              </a:spcBef>
              <a:spcAft>
                <a:spcPts val="0"/>
              </a:spcAft>
              <a:buNone/>
            </a:pPr>
            <a:r>
              <a:rPr lang="en"/>
              <a:t>Tarun Kumar Attayampatty Sekar &lt;attayampattysekar.t@husky.neu.edu&gt;</a:t>
            </a: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Functionality(contd)</a:t>
            </a:r>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CACACA"/>
                </a:solidFill>
              </a:rPr>
              <a:t>Circles</a:t>
            </a:r>
            <a:endParaRPr dirty="0"/>
          </a:p>
          <a:p>
            <a:pPr marL="914400" lvl="1" indent="-317500" algn="l" rtl="0">
              <a:spcBef>
                <a:spcPts val="0"/>
              </a:spcBef>
              <a:spcAft>
                <a:spcPts val="0"/>
              </a:spcAft>
              <a:buSzPts val="1400"/>
              <a:buChar char="-"/>
            </a:pPr>
            <a:r>
              <a:rPr lang="en" sz="1600" dirty="0"/>
              <a:t>A user will be able to search for a user and will be able to follow or unfollow a user.</a:t>
            </a:r>
            <a:endParaRPr sz="1600" dirty="0"/>
          </a:p>
          <a:p>
            <a:pPr marL="914400" lvl="1" indent="-317500" algn="l" rtl="0">
              <a:spcBef>
                <a:spcPts val="0"/>
              </a:spcBef>
              <a:spcAft>
                <a:spcPts val="0"/>
              </a:spcAft>
              <a:buSzPts val="1400"/>
              <a:buChar char="-"/>
            </a:pPr>
            <a:r>
              <a:rPr lang="en" sz="1600" dirty="0"/>
              <a:t>Once a user follows another user he/ she will be able to view the details of the user following.</a:t>
            </a:r>
            <a:endParaRPr sz="1600" dirty="0"/>
          </a:p>
          <a:p>
            <a:pPr marL="914400" lvl="1" indent="-317500" algn="l" rtl="0">
              <a:spcBef>
                <a:spcPts val="0"/>
              </a:spcBef>
              <a:spcAft>
                <a:spcPts val="0"/>
              </a:spcAft>
              <a:buSzPts val="1400"/>
              <a:buChar char="-"/>
            </a:pPr>
            <a:r>
              <a:rPr lang="en" sz="1600" dirty="0"/>
              <a:t>If a user has set their profile is private, then the list of users following the user will not be able to access his/her details.</a:t>
            </a:r>
            <a:endParaRPr sz="1600"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Programming Features Provided</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solidFill>
                  <a:srgbClr val="CACACA"/>
                </a:solidFill>
              </a:rPr>
              <a:t>Hosted the app in the cloud.</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Created a client side part to the application as a jar which the user can run and access the various features of the app.</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Created custom exception for each kind of error thrown from the network layer of the app.</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Implemented the singleton pattern in all the JPA service classes and made use of the singleton in the Junit test cases.</a:t>
            </a:r>
            <a:endParaRPr>
              <a:solidFill>
                <a:srgbClr val="CACACA"/>
              </a:solidFill>
            </a:endParaRPr>
          </a:p>
          <a:p>
            <a:pPr marL="457200" lvl="0" indent="-342900" algn="l" rtl="0">
              <a:spcBef>
                <a:spcPts val="0"/>
              </a:spcBef>
              <a:spcAft>
                <a:spcPts val="0"/>
              </a:spcAft>
              <a:buClr>
                <a:srgbClr val="CACACA"/>
              </a:buClr>
              <a:buSzPts val="1800"/>
              <a:buChar char="-"/>
            </a:pPr>
            <a:r>
              <a:rPr lang="en">
                <a:solidFill>
                  <a:srgbClr val="CACACA"/>
                </a:solidFill>
              </a:rPr>
              <a:t>Made use of various design patterns – factory method, abstract pattern, etc which improved the code readability.</a:t>
            </a:r>
            <a:endParaRPr>
              <a:solidFill>
                <a:srgbClr val="CACACA"/>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Security Features Provided</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rgbClr val="CACACA"/>
                </a:solidFill>
              </a:rPr>
              <a:t>The user email address and password are encrypted and saved in the database. Thus even if the DB is compromised, the data can not be decrypted unless the decryption key is known to the hacker.</a:t>
            </a:r>
            <a:r>
              <a:rPr lang="en-US" dirty="0">
                <a:solidFill>
                  <a:srgbClr val="CACACA"/>
                </a:solidFill>
              </a:rPr>
              <a:t> Java crypto cipher is used by our system for encryption.</a:t>
            </a:r>
          </a:p>
          <a:p>
            <a:pPr marL="457200" lvl="0" indent="-342900" algn="l" rtl="0">
              <a:spcBef>
                <a:spcPts val="0"/>
              </a:spcBef>
              <a:spcAft>
                <a:spcPts val="0"/>
              </a:spcAft>
              <a:buSzPts val="1800"/>
              <a:buChar char="-"/>
            </a:pPr>
            <a:r>
              <a:rPr lang="en" dirty="0">
                <a:solidFill>
                  <a:srgbClr val="CACACA"/>
                </a:solidFill>
              </a:rPr>
              <a:t>In order to provide security to a chat group, only the moderator of the group can accept or reject invitations. </a:t>
            </a:r>
            <a:endParaRPr dirty="0">
              <a:solidFill>
                <a:srgbClr val="CACACA"/>
              </a:solidFill>
            </a:endParaRPr>
          </a:p>
          <a:p>
            <a:pPr marL="457200" lvl="0" indent="-342900" algn="l" rtl="0">
              <a:spcBef>
                <a:spcPts val="0"/>
              </a:spcBef>
              <a:spcAft>
                <a:spcPts val="0"/>
              </a:spcAft>
              <a:buClr>
                <a:srgbClr val="CACACA"/>
              </a:buClr>
              <a:buSzPts val="1800"/>
              <a:buChar char="-"/>
            </a:pPr>
            <a:r>
              <a:rPr lang="en" dirty="0">
                <a:solidFill>
                  <a:srgbClr val="CACACA"/>
                </a:solidFill>
              </a:rPr>
              <a:t>A user will be able to delete a message from his chat conversation and that message will be removed from that particular window view, but the deleted message will still be persisted in the database.</a:t>
            </a:r>
            <a:endParaRPr dirty="0">
              <a:solidFill>
                <a:srgbClr val="CACACA"/>
              </a:solidFill>
            </a:endParaRPr>
          </a:p>
          <a:p>
            <a:pPr marL="457200" lvl="0" indent="-342900" algn="l" rtl="0">
              <a:spcBef>
                <a:spcPts val="0"/>
              </a:spcBef>
              <a:spcAft>
                <a:spcPts val="0"/>
              </a:spcAft>
              <a:buClr>
                <a:srgbClr val="CACACA"/>
              </a:buClr>
              <a:buSzPts val="1800"/>
              <a:buChar char="-"/>
            </a:pPr>
            <a:r>
              <a:rPr lang="en" dirty="0">
                <a:solidFill>
                  <a:srgbClr val="CACACA"/>
                </a:solidFill>
              </a:rPr>
              <a:t>A user will not be able to inject SQL query in any form in the entire application.</a:t>
            </a:r>
            <a:endParaRPr dirty="0">
              <a:solidFill>
                <a:srgbClr val="CACACA"/>
              </a:solidFill>
            </a:endParaRPr>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it useful for the client?</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Client is unable to enter invalid/incorrect inputs.</a:t>
            </a:r>
            <a:endParaRPr dirty="0"/>
          </a:p>
          <a:p>
            <a:pPr marL="457200" lvl="0" indent="-342900" algn="l" rtl="0">
              <a:spcBef>
                <a:spcPts val="0"/>
              </a:spcBef>
              <a:spcAft>
                <a:spcPts val="0"/>
              </a:spcAft>
              <a:buSzPts val="1800"/>
              <a:buChar char="●"/>
            </a:pPr>
            <a:r>
              <a:rPr lang="en" dirty="0"/>
              <a:t>Client is provided an appropriate error message whenever they enter any invalid/incorrect data or when they try to perform a functionality they do not have access to.</a:t>
            </a:r>
            <a:endParaRPr dirty="0"/>
          </a:p>
          <a:p>
            <a:pPr marL="457200" lvl="0" indent="-342900" algn="l" rtl="0">
              <a:spcBef>
                <a:spcPts val="0"/>
              </a:spcBef>
              <a:spcAft>
                <a:spcPts val="0"/>
              </a:spcAft>
              <a:buSzPts val="1800"/>
              <a:buChar char="●"/>
            </a:pPr>
            <a:r>
              <a:rPr lang="en" dirty="0"/>
              <a:t>The error message is in simple </a:t>
            </a:r>
            <a:r>
              <a:rPr lang="en" dirty="0" err="1"/>
              <a:t>english</a:t>
            </a:r>
            <a:r>
              <a:rPr lang="en" dirty="0"/>
              <a:t> making it easy for the client to understand on the high level as to what went wrong. They need not worry about the internal working of the system.</a:t>
            </a:r>
            <a:endParaRPr dirty="0"/>
          </a:p>
          <a:p>
            <a:pPr marL="457200" lvl="0" indent="-342900" algn="l" rtl="0">
              <a:spcBef>
                <a:spcPts val="0"/>
              </a:spcBef>
              <a:spcAft>
                <a:spcPts val="0"/>
              </a:spcAft>
              <a:buSzPts val="1800"/>
              <a:buChar char="●"/>
            </a:pPr>
            <a:r>
              <a:rPr lang="en" dirty="0"/>
              <a:t>Clients can easily navigate the system using numbers that map to a particular action they wish to perform. Example: The console displays: “1 - Chat with User.” Client just needs to enter “1” to be able to chat with some user.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Invalid Email</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204175" y="1017725"/>
            <a:ext cx="8628125" cy="396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Invalid image url</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0" name="Google Shape;110;p21"/>
          <p:cNvPicPr preferRelativeResize="0"/>
          <p:nvPr/>
        </p:nvPicPr>
        <p:blipFill>
          <a:blip r:embed="rId3">
            <a:alphaModFix/>
          </a:blip>
          <a:stretch>
            <a:fillRect/>
          </a:stretch>
        </p:blipFill>
        <p:spPr>
          <a:xfrm>
            <a:off x="57150" y="1031875"/>
            <a:ext cx="9029700" cy="36576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1819</Words>
  <Application>Microsoft Macintosh PowerPoint</Application>
  <PresentationFormat>On-screen Show (16:9)</PresentationFormat>
  <Paragraphs>149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Oswald</vt:lpstr>
      <vt:lpstr>Average</vt:lpstr>
      <vt:lpstr>Arial</vt:lpstr>
      <vt:lpstr>Slate</vt:lpstr>
      <vt:lpstr>Final Presentation Chatter</vt:lpstr>
      <vt:lpstr>System Functionality</vt:lpstr>
      <vt:lpstr>System Functionality(contd) </vt:lpstr>
      <vt:lpstr>System Functionality(contd) </vt:lpstr>
      <vt:lpstr>Programming Features Provided</vt:lpstr>
      <vt:lpstr>Security Features Provided</vt:lpstr>
      <vt:lpstr>Is it useful for the client?</vt:lpstr>
      <vt:lpstr>Invalid Email</vt:lpstr>
      <vt:lpstr>Invalid image url</vt:lpstr>
      <vt:lpstr>Invalid Username</vt:lpstr>
      <vt:lpstr>Invalid password</vt:lpstr>
      <vt:lpstr>Incorrect Password</vt:lpstr>
      <vt:lpstr>Is it useful for the client? </vt:lpstr>
      <vt:lpstr>Is it useful for the client?</vt:lpstr>
      <vt:lpstr>Message windows</vt:lpstr>
      <vt:lpstr>Is there evidence from the backlog/requirements to support these claims?</vt:lpstr>
      <vt:lpstr>Is there evidence from the backlog/requirements to support these claims?</vt:lpstr>
      <vt:lpstr>Is there evidence from the backlog/requirements to support these claims?</vt:lpstr>
      <vt:lpstr>Is there evidence from the backlog/requirements to support these claims?</vt:lpstr>
      <vt:lpstr>Is there evidence from the backlog/requirements to support these claims?</vt:lpstr>
      <vt:lpstr>Job Quality</vt:lpstr>
      <vt:lpstr>Job Quality</vt:lpstr>
      <vt:lpstr>Job Quality</vt:lpstr>
      <vt:lpstr>Job Quality</vt:lpstr>
      <vt:lpstr>Process and Teamwork</vt:lpstr>
      <vt:lpstr>Working as a team</vt:lpstr>
      <vt:lpstr>The Process, Did it Work?</vt:lpstr>
      <vt:lpstr>Automation</vt:lpstr>
      <vt:lpstr>Recognize Short Comings  </vt:lpstr>
      <vt:lpstr>Technology Transfer</vt:lpstr>
      <vt:lpstr>Future Enhancements to the Application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Chatter</dc:title>
  <cp:lastModifiedBy>Sibendu Dey</cp:lastModifiedBy>
  <cp:revision>2</cp:revision>
  <dcterms:modified xsi:type="dcterms:W3CDTF">2019-04-23T02:33:54Z</dcterms:modified>
</cp:coreProperties>
</file>