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oboto"/>
      <p:regular r:id="rId13"/>
      <p:bold r:id="rId14"/>
      <p:italic r:id="rId15"/>
      <p:boldItalic r:id="rId16"/>
    </p:embeddedFont>
    <p:embeddedFont>
      <p:font typeface="Lobster"/>
      <p:regular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23846E1-5E84-4416-B76B-56CB9F549990}">
  <a:tblStyle styleId="{723846E1-5E84-4416-B76B-56CB9F5499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Merriweather-boldItalic.fntdata"/><Relationship Id="rId13" Type="http://schemas.openxmlformats.org/officeDocument/2006/relationships/font" Target="fonts/Roboto-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Lobster-regular.fntdata"/><Relationship Id="rId16" Type="http://schemas.openxmlformats.org/officeDocument/2006/relationships/font" Target="fonts/Roboto-boldItalic.fntdata"/><Relationship Id="rId5" Type="http://schemas.openxmlformats.org/officeDocument/2006/relationships/slideMaster" Target="slideMasters/slideMaster1.xml"/><Relationship Id="rId19" Type="http://schemas.openxmlformats.org/officeDocument/2006/relationships/font" Target="fonts/Merriweather-bold.fntdata"/><Relationship Id="rId6" Type="http://schemas.openxmlformats.org/officeDocument/2006/relationships/notesMaster" Target="notesMasters/notesMaster1.xml"/><Relationship Id="rId18" Type="http://schemas.openxmlformats.org/officeDocument/2006/relationships/font" Target="fonts/Merriweather-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0dc8a579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0dc8a579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0dc8a579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0dc8a579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0dc8a5796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0dc8a579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0dc8a5796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0dc8a5796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0dc8a5796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0dc8a579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0">
        <p14:prism dir="l"/>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921900" y="11614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a:latin typeface="Merriweather"/>
                <a:ea typeface="Merriweather"/>
                <a:cs typeface="Merriweather"/>
                <a:sym typeface="Merriweather"/>
              </a:rPr>
              <a:t>ANIMATIONS</a:t>
            </a:r>
            <a:endParaRPr i="1">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3514650" y="282875"/>
            <a:ext cx="10261200" cy="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Animation:</a:t>
            </a:r>
            <a:endParaRPr>
              <a:latin typeface="Impact"/>
              <a:ea typeface="Impact"/>
              <a:cs typeface="Impact"/>
              <a:sym typeface="Impact"/>
            </a:endParaRPr>
          </a:p>
          <a:p>
            <a:pPr indent="0" lvl="0" marL="0" rtl="0" algn="l">
              <a:spcBef>
                <a:spcPts val="0"/>
              </a:spcBef>
              <a:spcAft>
                <a:spcPts val="0"/>
              </a:spcAft>
              <a:buNone/>
            </a:pPr>
            <a:r>
              <a:t/>
            </a:r>
            <a:endParaRPr/>
          </a:p>
        </p:txBody>
      </p:sp>
      <p:sp>
        <p:nvSpPr>
          <p:cNvPr id="91" name="Google Shape;91;p14"/>
          <p:cNvSpPr txBox="1"/>
          <p:nvPr>
            <p:ph idx="1" type="body"/>
          </p:nvPr>
        </p:nvSpPr>
        <p:spPr>
          <a:xfrm>
            <a:off x="1214400" y="1024675"/>
            <a:ext cx="6715200" cy="266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22222"/>
                </a:solidFill>
                <a:highlight>
                  <a:srgbClr val="FFFFFF"/>
                </a:highlight>
                <a:latin typeface="Lobster"/>
                <a:ea typeface="Lobster"/>
                <a:cs typeface="Lobster"/>
                <a:sym typeface="Lobster"/>
              </a:rPr>
              <a:t>Animation is a method in which pictures are manipulated to appear as moving images. In traditional animation, images are drawn or painted by hand on transparent celluloid sheets to be photographed and exhibited on film. Today, most animations are made with computer-generated imagery.</a:t>
            </a:r>
            <a:endParaRPr>
              <a:latin typeface="Lobster"/>
              <a:ea typeface="Lobster"/>
              <a:cs typeface="Lobster"/>
              <a:sym typeface="Lobs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5"/>
          <p:cNvPicPr preferRelativeResize="0"/>
          <p:nvPr/>
        </p:nvPicPr>
        <p:blipFill>
          <a:blip r:embed="rId3">
            <a:alphaModFix/>
          </a:blip>
          <a:stretch>
            <a:fillRect/>
          </a:stretch>
        </p:blipFill>
        <p:spPr>
          <a:xfrm>
            <a:off x="-48075" y="47625"/>
            <a:ext cx="9039674" cy="4724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graphicFrame>
        <p:nvGraphicFramePr>
          <p:cNvPr id="101" name="Google Shape;101;p16"/>
          <p:cNvGraphicFramePr/>
          <p:nvPr/>
        </p:nvGraphicFramePr>
        <p:xfrm>
          <a:off x="311700" y="1580225"/>
          <a:ext cx="3000000" cy="3000000"/>
        </p:xfrm>
        <a:graphic>
          <a:graphicData uri="http://schemas.openxmlformats.org/drawingml/2006/table">
            <a:tbl>
              <a:tblPr>
                <a:noFill/>
                <a:tableStyleId>{723846E1-5E84-4416-B76B-56CB9F549990}</a:tableStyleId>
              </a:tblPr>
              <a:tblGrid>
                <a:gridCol w="3619500"/>
              </a:tblGrid>
              <a:tr h="527975">
                <a:tc>
                  <a:txBody>
                    <a:bodyPr/>
                    <a:lstStyle/>
                    <a:p>
                      <a:pPr indent="0" lvl="0" marL="0" rtl="0" algn="l">
                        <a:spcBef>
                          <a:spcPts val="0"/>
                        </a:spcBef>
                        <a:spcAft>
                          <a:spcPts val="0"/>
                        </a:spcAft>
                        <a:buNone/>
                      </a:pPr>
                      <a:r>
                        <a:rPr lang="en"/>
                        <a:t>Animation:</a:t>
                      </a:r>
                      <a:endParaRPr/>
                    </a:p>
                  </a:txBody>
                  <a:tcPr marT="91425" marB="91425" marR="91425" marL="91425"/>
                </a:tc>
              </a:tr>
              <a:tr h="182150">
                <a:tc>
                  <a:txBody>
                    <a:bodyPr/>
                    <a:lstStyle/>
                    <a:p>
                      <a:pPr indent="0" lvl="0" marL="0" rtl="0" algn="l">
                        <a:spcBef>
                          <a:spcPts val="0"/>
                        </a:spcBef>
                        <a:spcAft>
                          <a:spcPts val="0"/>
                        </a:spcAft>
                        <a:buNone/>
                      </a:pPr>
                      <a:r>
                        <a:rPr lang="en"/>
                        <a:t>To create a games</a:t>
                      </a:r>
                      <a:endParaRPr/>
                    </a:p>
                  </a:txBody>
                  <a:tcPr marT="91425" marB="91425" marR="91425" marL="91425"/>
                </a:tc>
              </a:tr>
            </a:tbl>
          </a:graphicData>
        </a:graphic>
      </p:graphicFrame>
      <p:pic>
        <p:nvPicPr>
          <p:cNvPr id="102" name="Google Shape;102;p16" title="Points scored"/>
          <p:cNvPicPr preferRelativeResize="0"/>
          <p:nvPr/>
        </p:nvPicPr>
        <p:blipFill>
          <a:blip r:embed="rId3">
            <a:alphaModFix/>
          </a:blip>
          <a:stretch>
            <a:fillRect/>
          </a:stretch>
        </p:blipFill>
        <p:spPr>
          <a:xfrm>
            <a:off x="4157500" y="1011400"/>
            <a:ext cx="4740000" cy="293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CONCLUSION:</a:t>
            </a:r>
            <a:endParaRPr>
              <a:latin typeface="Impact"/>
              <a:ea typeface="Impact"/>
              <a:cs typeface="Impact"/>
              <a:sym typeface="Impact"/>
            </a:endParaRPr>
          </a:p>
        </p:txBody>
      </p:sp>
      <p:sp>
        <p:nvSpPr>
          <p:cNvPr id="108" name="Google Shape;108;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Lobster"/>
                <a:ea typeface="Lobster"/>
                <a:cs typeface="Lobster"/>
                <a:sym typeface="Lobster"/>
              </a:rPr>
              <a:t>We can animate images,text.</a:t>
            </a:r>
            <a:endParaRPr>
              <a:latin typeface="Lobster"/>
              <a:ea typeface="Lobster"/>
              <a:cs typeface="Lobster"/>
              <a:sym typeface="Lobs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18"/>
          <p:cNvPicPr preferRelativeResize="0"/>
          <p:nvPr/>
        </p:nvPicPr>
        <p:blipFill>
          <a:blip r:embed="rId3">
            <a:alphaModFix/>
          </a:blip>
          <a:stretch>
            <a:fillRect/>
          </a:stretch>
        </p:blipFill>
        <p:spPr>
          <a:xfrm>
            <a:off x="-85672" y="-685550"/>
            <a:ext cx="9229675" cy="58290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