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2" d="100"/>
          <a:sy n="72" d="100"/>
        </p:scale>
        <p:origin x="72" y="48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7/25/2020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7/25/2020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7/25/2020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7/25/2020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64749" y="457201"/>
            <a:ext cx="3575737" cy="1332688"/>
          </a:xfrm>
        </p:spPr>
        <p:txBody>
          <a:bodyPr anchor="b">
            <a:normAutofit/>
          </a:bodyPr>
          <a:lstStyle/>
          <a:p>
            <a:pPr algn="ctr"/>
            <a:r>
              <a:rPr lang="en-US" sz="3000">
                <a:solidFill>
                  <a:srgbClr val="FFFFFF"/>
                </a:solidFill>
              </a:rPr>
              <a:t>Sample Conversation flow</a:t>
            </a:r>
          </a:p>
        </p:txBody>
      </p:sp>
      <p:pic>
        <p:nvPicPr>
          <p:cNvPr id="7" name="Content Placeholder 6">
            <a:extLst>
              <a:ext uri="{FF2B5EF4-FFF2-40B4-BE49-F238E27FC236}">
                <a16:creationId xmlns:a16="http://schemas.microsoft.com/office/drawing/2014/main" id="{AF6A609F-6C6B-4455-9A36-4C23399E4A68}"/>
              </a:ext>
            </a:extLst>
          </p:cNvPr>
          <p:cNvPicPr>
            <a:picLocks noChangeAspect="1"/>
          </p:cNvPicPr>
          <p:nvPr/>
        </p:nvPicPr>
        <p:blipFill>
          <a:blip r:embed="rId2"/>
          <a:stretch>
            <a:fillRect/>
          </a:stretch>
        </p:blipFill>
        <p:spPr>
          <a:xfrm>
            <a:off x="463961" y="1182764"/>
            <a:ext cx="6612856" cy="4133034"/>
          </a:xfrm>
          <a:prstGeom prst="roundRect">
            <a:avLst>
              <a:gd name="adj" fmla="val 3876"/>
            </a:avLst>
          </a:prstGeom>
          <a:ln>
            <a:solidFill>
              <a:schemeClr val="accent1"/>
            </a:solidFill>
          </a:ln>
          <a:effectLst/>
        </p:spPr>
      </p:pic>
      <p:sp>
        <p:nvSpPr>
          <p:cNvPr id="11" name="Content Placeholder 10">
            <a:extLst>
              <a:ext uri="{FF2B5EF4-FFF2-40B4-BE49-F238E27FC236}">
                <a16:creationId xmlns:a16="http://schemas.microsoft.com/office/drawing/2014/main" id="{F7F2B03B-BCE3-4D4D-BF82-34FCD02D9F09}"/>
              </a:ext>
            </a:extLst>
          </p:cNvPr>
          <p:cNvSpPr>
            <a:spLocks noGrp="1"/>
          </p:cNvSpPr>
          <p:nvPr>
            <p:ph idx="1"/>
          </p:nvPr>
        </p:nvSpPr>
        <p:spPr>
          <a:xfrm>
            <a:off x="8164749" y="2024743"/>
            <a:ext cx="3575737" cy="4016619"/>
          </a:xfrm>
        </p:spPr>
        <p:txBody>
          <a:bodyPr>
            <a:normAutofit lnSpcReduction="10000"/>
          </a:bodyPr>
          <a:lstStyle/>
          <a:p>
            <a:r>
              <a:rPr lang="en-US" sz="1600" dirty="0">
                <a:solidFill>
                  <a:srgbClr val="FFFFFF"/>
                </a:solidFill>
              </a:rPr>
              <a:t>User enters a query.</a:t>
            </a:r>
          </a:p>
          <a:p>
            <a:r>
              <a:rPr lang="en-US" sz="1600" dirty="0">
                <a:solidFill>
                  <a:srgbClr val="FFFFFF"/>
                </a:solidFill>
              </a:rPr>
              <a:t>If intent is not recognized, fall back intent is triggered, default response sent at most 3 times, after that manual intervention if required.</a:t>
            </a:r>
          </a:p>
          <a:p>
            <a:r>
              <a:rPr lang="en-US" sz="1600" dirty="0">
                <a:solidFill>
                  <a:srgbClr val="FFFFFF"/>
                </a:solidFill>
              </a:rPr>
              <a:t>Store the failure scenario in the DB for retraining of the bot.</a:t>
            </a:r>
          </a:p>
          <a:p>
            <a:r>
              <a:rPr lang="en-US" sz="1600" dirty="0">
                <a:solidFill>
                  <a:srgbClr val="FFFFFF"/>
                </a:solidFill>
              </a:rPr>
              <a:t>If intent is recognized, try to extract any entity if possible.</a:t>
            </a:r>
          </a:p>
          <a:p>
            <a:r>
              <a:rPr lang="en-US" sz="1600" dirty="0">
                <a:solidFill>
                  <a:srgbClr val="FFFFFF"/>
                </a:solidFill>
              </a:rPr>
              <a:t>Try to fulfill the user request based on intent and entity extracted.</a:t>
            </a:r>
          </a:p>
          <a:p>
            <a:r>
              <a:rPr lang="en-US" sz="1600" dirty="0">
                <a:solidFill>
                  <a:srgbClr val="FFFFFF"/>
                </a:solidFill>
              </a:rPr>
              <a:t>Send the response after fulfillment.</a:t>
            </a:r>
          </a:p>
        </p:txBody>
      </p:sp>
    </p:spTree>
    <p:extLst>
      <p:ext uri="{BB962C8B-B14F-4D97-AF65-F5344CB8AC3E}">
        <p14:creationId xmlns:p14="http://schemas.microsoft.com/office/powerpoint/2010/main" val="317145087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746C-CF91-40DF-869F-ECB81E26D88A}"/>
              </a:ext>
            </a:extLst>
          </p:cNvPr>
          <p:cNvSpPr>
            <a:spLocks noGrp="1"/>
          </p:cNvSpPr>
          <p:nvPr>
            <p:ph type="title"/>
          </p:nvPr>
        </p:nvSpPr>
        <p:spPr>
          <a:xfrm>
            <a:off x="810000" y="-978195"/>
            <a:ext cx="10571998" cy="765544"/>
          </a:xfrm>
          <a:effectLst/>
        </p:spPr>
        <p:txBody>
          <a:bodyPr anchor="ctr">
            <a:normAutofit/>
          </a:bodyPr>
          <a:lstStyle/>
          <a:p>
            <a:r>
              <a:rPr lang="en-US" sz="2800" dirty="0">
                <a:solidFill>
                  <a:schemeClr val="tx1"/>
                </a:solidFill>
              </a:rPr>
              <a:t>Answers</a:t>
            </a:r>
            <a:endParaRPr lang="en-IN" sz="2800" dirty="0">
              <a:solidFill>
                <a:schemeClr val="tx1"/>
              </a:solidFill>
            </a:endParaRPr>
          </a:p>
        </p:txBody>
      </p:sp>
      <p:sp>
        <p:nvSpPr>
          <p:cNvPr id="3" name="Content Placeholder 2">
            <a:extLst>
              <a:ext uri="{FF2B5EF4-FFF2-40B4-BE49-F238E27FC236}">
                <a16:creationId xmlns:a16="http://schemas.microsoft.com/office/drawing/2014/main" id="{4615D96A-BED3-4432-98B8-52B031463DC7}"/>
              </a:ext>
            </a:extLst>
          </p:cNvPr>
          <p:cNvSpPr>
            <a:spLocks noGrp="1"/>
          </p:cNvSpPr>
          <p:nvPr>
            <p:ph idx="1"/>
          </p:nvPr>
        </p:nvSpPr>
        <p:spPr>
          <a:xfrm>
            <a:off x="818712" y="255181"/>
            <a:ext cx="10563286" cy="6368903"/>
          </a:xfrm>
          <a:effectLst/>
        </p:spPr>
        <p:txBody>
          <a:bodyPr anchor="t">
            <a:normAutofit fontScale="92500" lnSpcReduction="20000"/>
          </a:bodyPr>
          <a:lstStyle/>
          <a:p>
            <a:pPr marL="285750" indent="-285750">
              <a:lnSpc>
                <a:spcPct val="90000"/>
              </a:lnSpc>
              <a:buFont typeface="Arial" panose="020B0604020202020204" pitchFamily="34" charset="0"/>
              <a:buChar char="•"/>
            </a:pPr>
            <a:r>
              <a:rPr lang="en-IN" sz="1600" b="1" dirty="0"/>
              <a:t>What kind of algorithm you will use?</a:t>
            </a:r>
          </a:p>
          <a:p>
            <a:pPr marL="0" indent="0">
              <a:lnSpc>
                <a:spcPct val="90000"/>
              </a:lnSpc>
              <a:buNone/>
            </a:pPr>
            <a:r>
              <a:rPr lang="en-IN" sz="1600" dirty="0"/>
              <a:t>Naïve Bayes</a:t>
            </a:r>
          </a:p>
          <a:p>
            <a:pPr marL="0" indent="0">
              <a:lnSpc>
                <a:spcPct val="90000"/>
              </a:lnSpc>
              <a:buNone/>
            </a:pPr>
            <a:r>
              <a:rPr lang="en-IN" sz="1600" dirty="0"/>
              <a:t>RNN LSTM</a:t>
            </a:r>
          </a:p>
          <a:p>
            <a:pPr>
              <a:lnSpc>
                <a:spcPct val="90000"/>
              </a:lnSpc>
            </a:pPr>
            <a:endParaRPr lang="en-IN" sz="1600" dirty="0"/>
          </a:p>
          <a:p>
            <a:pPr marL="285750" indent="-285750">
              <a:lnSpc>
                <a:spcPct val="90000"/>
              </a:lnSpc>
              <a:buFont typeface="Arial" panose="020B0604020202020204" pitchFamily="34" charset="0"/>
              <a:buChar char="•"/>
            </a:pPr>
            <a:r>
              <a:rPr lang="en-IN" sz="1600" b="1" dirty="0"/>
              <a:t>How does the bot understand what the customer is saying?</a:t>
            </a:r>
          </a:p>
          <a:p>
            <a:pPr marL="0" indent="0">
              <a:lnSpc>
                <a:spcPct val="90000"/>
              </a:lnSpc>
              <a:buNone/>
            </a:pPr>
            <a:r>
              <a:rPr lang="en-IN" sz="1600" dirty="0"/>
              <a:t>The bot will be trained with the sample user utterances for individual intents.</a:t>
            </a:r>
          </a:p>
          <a:p>
            <a:pPr marL="0" indent="0">
              <a:lnSpc>
                <a:spcPct val="90000"/>
              </a:lnSpc>
              <a:buNone/>
            </a:pPr>
            <a:r>
              <a:rPr lang="en-IN" sz="1600" dirty="0"/>
              <a:t>This will require a lot of labelled data to train our model with</a:t>
            </a:r>
          </a:p>
          <a:p>
            <a:pPr marL="0" indent="0">
              <a:lnSpc>
                <a:spcPct val="90000"/>
              </a:lnSpc>
              <a:buNone/>
            </a:pPr>
            <a:endParaRPr lang="en-IN" sz="1600" dirty="0"/>
          </a:p>
          <a:p>
            <a:pPr marL="285750" indent="-285750">
              <a:lnSpc>
                <a:spcPct val="90000"/>
              </a:lnSpc>
              <a:buFont typeface="Arial" panose="020B0604020202020204" pitchFamily="34" charset="0"/>
              <a:buChar char="•"/>
            </a:pPr>
            <a:r>
              <a:rPr lang="en-IN" sz="1600" b="1" dirty="0"/>
              <a:t>What if you encounter with a new question that bot didn’t see while training?</a:t>
            </a:r>
          </a:p>
          <a:p>
            <a:pPr marL="0" indent="0">
              <a:lnSpc>
                <a:spcPct val="90000"/>
              </a:lnSpc>
              <a:buNone/>
            </a:pPr>
            <a:r>
              <a:rPr lang="en-IN" sz="1600" dirty="0"/>
              <a:t>For that a default response will be sent till a specified number of times. After that manual intervention might be required.</a:t>
            </a:r>
          </a:p>
          <a:p>
            <a:pPr marL="285750" indent="-285750">
              <a:lnSpc>
                <a:spcPct val="90000"/>
              </a:lnSpc>
              <a:buFont typeface="Arial" panose="020B0604020202020204" pitchFamily="34" charset="0"/>
              <a:buChar char="•"/>
            </a:pPr>
            <a:endParaRPr lang="en-IN" sz="1600" dirty="0"/>
          </a:p>
          <a:p>
            <a:pPr marL="285750" indent="-285750">
              <a:lnSpc>
                <a:spcPct val="90000"/>
              </a:lnSpc>
              <a:buFont typeface="Arial" panose="020B0604020202020204" pitchFamily="34" charset="0"/>
              <a:buChar char="•"/>
            </a:pPr>
            <a:r>
              <a:rPr lang="en-IN" sz="1600" b="1" dirty="0"/>
              <a:t>How does the bot continue to learn once it’s live? Or how can I make sure that my bot won’t turn crazy and start speaking nonsense?</a:t>
            </a:r>
          </a:p>
          <a:p>
            <a:pPr marL="0" indent="0">
              <a:lnSpc>
                <a:spcPct val="90000"/>
              </a:lnSpc>
              <a:buNone/>
            </a:pPr>
            <a:r>
              <a:rPr lang="en-IN" sz="1600" dirty="0"/>
              <a:t>We’ll log all those utterances for which our bot was not able to recognize an intent. Then that data will be labelled with the correct intent and then again will be used for retraining the model. </a:t>
            </a:r>
          </a:p>
          <a:p>
            <a:pPr>
              <a:lnSpc>
                <a:spcPct val="90000"/>
              </a:lnSpc>
            </a:pPr>
            <a:endParaRPr lang="en-IN" sz="1600" dirty="0"/>
          </a:p>
          <a:p>
            <a:pPr marL="285750" indent="-285750">
              <a:lnSpc>
                <a:spcPct val="90000"/>
              </a:lnSpc>
              <a:buFont typeface="Arial" panose="020B0604020202020204" pitchFamily="34" charset="0"/>
              <a:buChar char="•"/>
            </a:pPr>
            <a:r>
              <a:rPr lang="en-IN" sz="1600" b="1" dirty="0"/>
              <a:t>How would you optimize when thousands of users will be interacting with the bot?</a:t>
            </a:r>
          </a:p>
          <a:p>
            <a:pPr marL="0" indent="0">
              <a:lnSpc>
                <a:spcPct val="90000"/>
              </a:lnSpc>
              <a:buNone/>
            </a:pPr>
            <a:r>
              <a:rPr lang="en-IN" sz="1600" dirty="0"/>
              <a:t>Some of the ways will be:</a:t>
            </a:r>
          </a:p>
          <a:p>
            <a:pPr marL="0" indent="0">
              <a:lnSpc>
                <a:spcPct val="90000"/>
              </a:lnSpc>
              <a:buNone/>
            </a:pPr>
            <a:r>
              <a:rPr lang="en-IN" sz="1600" dirty="0"/>
              <a:t>Use LB to redirect requests</a:t>
            </a:r>
          </a:p>
          <a:p>
            <a:pPr marL="0" indent="0">
              <a:lnSpc>
                <a:spcPct val="90000"/>
              </a:lnSpc>
              <a:buNone/>
            </a:pPr>
            <a:r>
              <a:rPr lang="en-IN" sz="1600" dirty="0"/>
              <a:t>Use Dockers and Kubernetes to scale up the application as per need.</a:t>
            </a:r>
          </a:p>
          <a:p>
            <a:pPr>
              <a:lnSpc>
                <a:spcPct val="90000"/>
              </a:lnSpc>
            </a:pPr>
            <a:endParaRPr lang="en-IN" sz="1600" dirty="0"/>
          </a:p>
          <a:p>
            <a:pPr>
              <a:lnSpc>
                <a:spcPct val="90000"/>
              </a:lnSpc>
            </a:pPr>
            <a:r>
              <a:rPr lang="en-IN" sz="1600" b="1" dirty="0"/>
              <a:t>Note: </a:t>
            </a:r>
            <a:r>
              <a:rPr lang="en-IN" sz="1600" dirty="0"/>
              <a:t>There are a lot of chatbot building platforms which are present which actually reduce our overhead to do all the data labelling and model training. We can also think to use them, For example RASA.</a:t>
            </a:r>
          </a:p>
        </p:txBody>
      </p:sp>
    </p:spTree>
    <p:extLst>
      <p:ext uri="{BB962C8B-B14F-4D97-AF65-F5344CB8AC3E}">
        <p14:creationId xmlns:p14="http://schemas.microsoft.com/office/powerpoint/2010/main" val="2720191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TotalTime>
  <Words>315</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Century Gothic</vt:lpstr>
      <vt:lpstr>Wingdings 2</vt:lpstr>
      <vt:lpstr>Quotable</vt:lpstr>
      <vt:lpstr>Sample Conversation flow</vt:lpstr>
      <vt:lpstr>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Conversation flow</dc:title>
  <dc:creator>virat Sagar</dc:creator>
  <cp:lastModifiedBy>virat Sagar</cp:lastModifiedBy>
  <cp:revision>3</cp:revision>
  <dcterms:created xsi:type="dcterms:W3CDTF">2020-07-25T16:50:01Z</dcterms:created>
  <dcterms:modified xsi:type="dcterms:W3CDTF">2020-07-25T17:04:38Z</dcterms:modified>
</cp:coreProperties>
</file>