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6/21/2021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6/21/2021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6/21/2021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6/21/2021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6/21/2021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B0271-2ED4-4F4C-AAA5-41C56F222A83}"/>
              </a:ext>
            </a:extLst>
          </p:cNvPr>
          <p:cNvSpPr>
            <a:spLocks noGrp="1"/>
          </p:cNvSpPr>
          <p:nvPr>
            <p:ph type="ctrTitle"/>
          </p:nvPr>
        </p:nvSpPr>
        <p:spPr>
          <a:xfrm>
            <a:off x="2611808" y="3428998"/>
            <a:ext cx="5518066" cy="3024811"/>
          </a:xfrm>
        </p:spPr>
        <p:txBody>
          <a:bodyPr>
            <a:normAutofit fontScale="90000"/>
          </a:bodyPr>
          <a:lstStyle/>
          <a:p>
            <a:r>
              <a:rPr lang="es-UY" dirty="0" err="1"/>
              <a:t>Clustering</a:t>
            </a:r>
            <a:r>
              <a:rPr lang="es-UY" dirty="0"/>
              <a:t> </a:t>
            </a:r>
            <a:r>
              <a:rPr lang="es-UY" dirty="0" err="1"/>
              <a:t>Neighborhoods</a:t>
            </a:r>
            <a:r>
              <a:rPr lang="es-UY" dirty="0"/>
              <a:t> in Ottawa and Toronto</a:t>
            </a:r>
          </a:p>
        </p:txBody>
      </p:sp>
      <p:sp>
        <p:nvSpPr>
          <p:cNvPr id="3" name="Subtítulo 2">
            <a:extLst>
              <a:ext uri="{FF2B5EF4-FFF2-40B4-BE49-F238E27FC236}">
                <a16:creationId xmlns:a16="http://schemas.microsoft.com/office/drawing/2014/main" id="{0D92D5D6-2810-4CF6-9CE1-5D425C1A1A1A}"/>
              </a:ext>
            </a:extLst>
          </p:cNvPr>
          <p:cNvSpPr>
            <a:spLocks noGrp="1"/>
          </p:cNvSpPr>
          <p:nvPr>
            <p:ph type="subTitle" idx="1"/>
          </p:nvPr>
        </p:nvSpPr>
        <p:spPr/>
        <p:txBody>
          <a:bodyPr/>
          <a:lstStyle/>
          <a:p>
            <a:r>
              <a:rPr lang="es-UY" dirty="0"/>
              <a:t>Valentín Irazabal</a:t>
            </a:r>
          </a:p>
        </p:txBody>
      </p:sp>
    </p:spTree>
    <p:extLst>
      <p:ext uri="{BB962C8B-B14F-4D97-AF65-F5344CB8AC3E}">
        <p14:creationId xmlns:p14="http://schemas.microsoft.com/office/powerpoint/2010/main" val="105449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E6CAC-D451-4382-A4D4-506988A49656}"/>
              </a:ext>
            </a:extLst>
          </p:cNvPr>
          <p:cNvSpPr>
            <a:spLocks noGrp="1"/>
          </p:cNvSpPr>
          <p:nvPr>
            <p:ph type="title"/>
          </p:nvPr>
        </p:nvSpPr>
        <p:spPr/>
        <p:txBody>
          <a:bodyPr/>
          <a:lstStyle/>
          <a:p>
            <a:r>
              <a:rPr lang="es-UY" dirty="0" err="1"/>
              <a:t>Introduction</a:t>
            </a:r>
            <a:endParaRPr lang="es-UY" dirty="0"/>
          </a:p>
        </p:txBody>
      </p:sp>
      <p:sp>
        <p:nvSpPr>
          <p:cNvPr id="3" name="Marcador de contenido 2">
            <a:extLst>
              <a:ext uri="{FF2B5EF4-FFF2-40B4-BE49-F238E27FC236}">
                <a16:creationId xmlns:a16="http://schemas.microsoft.com/office/drawing/2014/main" id="{A84BD9F3-6FC9-4A6F-A498-57750E1FF477}"/>
              </a:ext>
            </a:extLst>
          </p:cNvPr>
          <p:cNvSpPr>
            <a:spLocks noGrp="1"/>
          </p:cNvSpPr>
          <p:nvPr>
            <p:ph idx="1"/>
          </p:nvPr>
        </p:nvSpPr>
        <p:spPr>
          <a:xfrm>
            <a:off x="1621861" y="1885285"/>
            <a:ext cx="8948278" cy="4489011"/>
          </a:xfrm>
        </p:spPr>
        <p:txBody>
          <a:bodyPr>
            <a:normAutofit/>
          </a:bodyPr>
          <a:lstStyle/>
          <a:p>
            <a:pPr marL="0" indent="0" algn="just">
              <a:buNone/>
            </a:pPr>
            <a:r>
              <a:rPr lang="en-GB" dirty="0">
                <a:effectLst/>
                <a:latin typeface="Calibri" panose="020F0502020204030204" pitchFamily="34" charset="0"/>
                <a:ea typeface="Calibri" panose="020F0502020204030204" pitchFamily="34" charset="0"/>
                <a:cs typeface="Times New Roman" panose="02020603050405020304" pitchFamily="18" charset="0"/>
              </a:rPr>
              <a:t>This project will intend to approach the resolution of a common problem for many Canadians: not knowing which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GB" dirty="0">
                <a:effectLst/>
                <a:latin typeface="Calibri" panose="020F0502020204030204" pitchFamily="34" charset="0"/>
                <a:ea typeface="Calibri" panose="020F0502020204030204" pitchFamily="34" charset="0"/>
                <a:cs typeface="Times New Roman" panose="02020603050405020304" pitchFamily="18" charset="0"/>
              </a:rPr>
              <a:t> would suit them better when moving or travelling from Ottawa (the country's administrative capital) to Toronto (Ontario´s state capital as well as the country´s financial centre and most populated city). </a:t>
            </a:r>
          </a:p>
          <a:p>
            <a:pPr marL="0" indent="0" algn="just">
              <a:buNone/>
            </a:pPr>
            <a:r>
              <a:rPr lang="en-GB" dirty="0">
                <a:effectLst/>
                <a:latin typeface="Calibri" panose="020F0502020204030204" pitchFamily="34" charset="0"/>
                <a:ea typeface="Calibri" panose="020F0502020204030204" pitchFamily="34" charset="0"/>
                <a:cs typeface="Times New Roman" panose="02020603050405020304" pitchFamily="18" charset="0"/>
              </a:rPr>
              <a:t>Since these two cities could be considered to be the country´s "top two", and given their proximity, Canadians living in one or the other may have to often visit the other city either for financial or administrative purposes. </a:t>
            </a:r>
          </a:p>
          <a:p>
            <a:pPr marL="0" indent="0" algn="just">
              <a:buNone/>
            </a:pPr>
            <a:r>
              <a:rPr lang="en-GB" dirty="0">
                <a:effectLst/>
                <a:latin typeface="Calibri" panose="020F0502020204030204" pitchFamily="34" charset="0"/>
                <a:ea typeface="Calibri" panose="020F0502020204030204" pitchFamily="34" charset="0"/>
                <a:cs typeface="Times New Roman" panose="02020603050405020304" pitchFamily="18" charset="0"/>
              </a:rPr>
              <a:t>The aim of the project is to group similar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neighborhoods</a:t>
            </a:r>
            <a:r>
              <a:rPr lang="en-GB" dirty="0">
                <a:effectLst/>
                <a:latin typeface="Calibri" panose="020F0502020204030204" pitchFamily="34" charset="0"/>
                <a:ea typeface="Calibri" panose="020F0502020204030204" pitchFamily="34" charset="0"/>
                <a:cs typeface="Times New Roman" panose="02020603050405020304" pitchFamily="18" charset="0"/>
              </a:rPr>
              <a:t> in both cities into clusters in order to allow anyone to recognize which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neighborhoods</a:t>
            </a:r>
            <a:r>
              <a:rPr lang="en-GB" dirty="0">
                <a:effectLst/>
                <a:latin typeface="Calibri" panose="020F0502020204030204" pitchFamily="34" charset="0"/>
                <a:ea typeface="Calibri" panose="020F0502020204030204" pitchFamily="34" charset="0"/>
                <a:cs typeface="Times New Roman" panose="02020603050405020304" pitchFamily="18" charset="0"/>
              </a:rPr>
              <a:t> are more similar to their own in the other city.</a:t>
            </a:r>
            <a:endParaRPr lang="es-UY"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UY" dirty="0"/>
          </a:p>
        </p:txBody>
      </p:sp>
    </p:spTree>
    <p:extLst>
      <p:ext uri="{BB962C8B-B14F-4D97-AF65-F5344CB8AC3E}">
        <p14:creationId xmlns:p14="http://schemas.microsoft.com/office/powerpoint/2010/main" val="253084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4D4D6-6A5D-4286-9CD0-38F2A1C4289F}"/>
              </a:ext>
            </a:extLst>
          </p:cNvPr>
          <p:cNvSpPr>
            <a:spLocks noGrp="1"/>
          </p:cNvSpPr>
          <p:nvPr>
            <p:ph type="title"/>
          </p:nvPr>
        </p:nvSpPr>
        <p:spPr/>
        <p:txBody>
          <a:bodyPr/>
          <a:lstStyle/>
          <a:p>
            <a:r>
              <a:rPr lang="es-UY" dirty="0" err="1"/>
              <a:t>Problem</a:t>
            </a:r>
            <a:endParaRPr lang="es-UY" dirty="0"/>
          </a:p>
        </p:txBody>
      </p:sp>
      <p:sp>
        <p:nvSpPr>
          <p:cNvPr id="3" name="Marcador de contenido 2">
            <a:extLst>
              <a:ext uri="{FF2B5EF4-FFF2-40B4-BE49-F238E27FC236}">
                <a16:creationId xmlns:a16="http://schemas.microsoft.com/office/drawing/2014/main" id="{85B687A1-26F1-44F1-B96F-FDA87696E445}"/>
              </a:ext>
            </a:extLst>
          </p:cNvPr>
          <p:cNvSpPr>
            <a:spLocks noGrp="1"/>
          </p:cNvSpPr>
          <p:nvPr>
            <p:ph idx="1"/>
          </p:nvPr>
        </p:nvSpPr>
        <p:spPr>
          <a:xfrm>
            <a:off x="2385391" y="2054086"/>
            <a:ext cx="8184748" cy="3995857"/>
          </a:xfrm>
        </p:spPr>
        <p:txBody>
          <a:bodyPr>
            <a:normAutofit/>
          </a:bodyPr>
          <a:lstStyle/>
          <a:p>
            <a:pPr marL="0" indent="0" algn="just">
              <a:buNone/>
            </a:pPr>
            <a:r>
              <a:rPr lang="en-GB" dirty="0">
                <a:effectLst/>
                <a:latin typeface="Calibri" panose="020F0502020204030204" pitchFamily="34" charset="0"/>
                <a:ea typeface="Calibri" panose="020F0502020204030204" pitchFamily="34" charset="0"/>
                <a:cs typeface="Times New Roman" panose="02020603050405020304" pitchFamily="18" charset="0"/>
              </a:rPr>
              <a:t>Ottawa and Toronto are two large multicultural cities that can have very different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neighborhoods</a:t>
            </a:r>
            <a:r>
              <a:rPr lang="en-GB" dirty="0">
                <a:effectLst/>
                <a:latin typeface="Calibri" panose="020F0502020204030204" pitchFamily="34" charset="0"/>
                <a:ea typeface="Calibri" panose="020F0502020204030204" pitchFamily="34" charset="0"/>
                <a:cs typeface="Times New Roman" panose="02020603050405020304" pitchFamily="18" charset="0"/>
              </a:rPr>
              <a:t>, still, they are vastly interconnected since they are one the country´s administrative capital and the other the economic capita. The problem to solve will be in which Toronto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GB" dirty="0">
                <a:effectLst/>
                <a:latin typeface="Calibri" panose="020F0502020204030204" pitchFamily="34" charset="0"/>
                <a:ea typeface="Calibri" panose="020F0502020204030204" pitchFamily="34" charset="0"/>
                <a:cs typeface="Times New Roman" panose="02020603050405020304" pitchFamily="18" charset="0"/>
              </a:rPr>
              <a:t> would someone coming from any Ottawa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GB" dirty="0">
                <a:effectLst/>
                <a:latin typeface="Calibri" panose="020F0502020204030204" pitchFamily="34" charset="0"/>
                <a:ea typeface="Calibri" panose="020F0502020204030204" pitchFamily="34" charset="0"/>
                <a:cs typeface="Times New Roman" panose="02020603050405020304" pitchFamily="18" charset="0"/>
              </a:rPr>
              <a:t> fell more at home. </a:t>
            </a:r>
            <a:endParaRPr lang="es-UY"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244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44998-1BA0-403A-A9F7-B732902D46F7}"/>
              </a:ext>
            </a:extLst>
          </p:cNvPr>
          <p:cNvSpPr>
            <a:spLocks noGrp="1"/>
          </p:cNvSpPr>
          <p:nvPr>
            <p:ph type="title"/>
          </p:nvPr>
        </p:nvSpPr>
        <p:spPr/>
        <p:txBody>
          <a:bodyPr/>
          <a:lstStyle/>
          <a:p>
            <a:r>
              <a:rPr lang="es-UY" dirty="0"/>
              <a:t>Data</a:t>
            </a:r>
          </a:p>
        </p:txBody>
      </p:sp>
      <p:sp>
        <p:nvSpPr>
          <p:cNvPr id="3" name="Marcador de contenido 2">
            <a:extLst>
              <a:ext uri="{FF2B5EF4-FFF2-40B4-BE49-F238E27FC236}">
                <a16:creationId xmlns:a16="http://schemas.microsoft.com/office/drawing/2014/main" id="{20384079-DE57-460D-8D2E-7BE1CC8FC3DD}"/>
              </a:ext>
            </a:extLst>
          </p:cNvPr>
          <p:cNvSpPr>
            <a:spLocks noGrp="1"/>
          </p:cNvSpPr>
          <p:nvPr>
            <p:ph idx="1"/>
          </p:nvPr>
        </p:nvSpPr>
        <p:spPr>
          <a:xfrm>
            <a:off x="1789043" y="2027583"/>
            <a:ext cx="8781096" cy="4022361"/>
          </a:xfrm>
        </p:spPr>
        <p:txBody>
          <a:bodyPr>
            <a:normAutofit lnSpcReduction="10000"/>
          </a:bodyPr>
          <a:lstStyle/>
          <a:p>
            <a:pPr marL="0" indent="0" algn="just">
              <a:buNone/>
            </a:pPr>
            <a:r>
              <a:rPr lang="en-US" dirty="0"/>
              <a:t>Two main sources of Data were used: first the Wikipedia pages on postal codes from </a:t>
            </a:r>
            <a:r>
              <a:rPr lang="en-US" dirty="0" err="1"/>
              <a:t>Toronro</a:t>
            </a:r>
            <a:r>
              <a:rPr lang="en-US" dirty="0"/>
              <a:t> and from Ottawa, from where I will use </a:t>
            </a:r>
            <a:r>
              <a:rPr lang="en-US" dirty="0" err="1"/>
              <a:t>BeautifulSoup</a:t>
            </a:r>
            <a:r>
              <a:rPr lang="en-US" dirty="0"/>
              <a:t> to obtain Postal Codes From the different boroughs, which will then be very </a:t>
            </a:r>
            <a:r>
              <a:rPr lang="en-US" dirty="0" err="1"/>
              <a:t>usefull</a:t>
            </a:r>
            <a:r>
              <a:rPr lang="en-US" dirty="0"/>
              <a:t> to use the geocoder API in order to obtain their geospatial coordinates. </a:t>
            </a:r>
          </a:p>
          <a:p>
            <a:pPr marL="0" indent="0" algn="just">
              <a:buNone/>
            </a:pPr>
            <a:r>
              <a:rPr lang="en-US" dirty="0"/>
              <a:t>This information will be then </a:t>
            </a:r>
            <a:r>
              <a:rPr lang="en-US" dirty="0" err="1"/>
              <a:t>usefull</a:t>
            </a:r>
            <a:r>
              <a:rPr lang="en-US" dirty="0"/>
              <a:t> to obtain the neighborhoods' venues by using the Foursquare API. </a:t>
            </a:r>
          </a:p>
          <a:p>
            <a:pPr marL="0" indent="0" algn="just">
              <a:buNone/>
            </a:pPr>
            <a:r>
              <a:rPr lang="en-US" dirty="0"/>
              <a:t>Finally, once I obtain the venues I will be able to cluster the </a:t>
            </a:r>
            <a:r>
              <a:rPr lang="en-US" dirty="0" err="1"/>
              <a:t>naighborhoods</a:t>
            </a:r>
            <a:r>
              <a:rPr lang="en-US" dirty="0"/>
              <a:t> from both cities into clusters, in order to recognize which of them are similar to one another.</a:t>
            </a:r>
            <a:endParaRPr lang="es-UY" dirty="0"/>
          </a:p>
        </p:txBody>
      </p:sp>
    </p:spTree>
    <p:extLst>
      <p:ext uri="{BB962C8B-B14F-4D97-AF65-F5344CB8AC3E}">
        <p14:creationId xmlns:p14="http://schemas.microsoft.com/office/powerpoint/2010/main" val="366085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8D53D-6F0B-4BBC-8E9C-B1EC34EEEDCB}"/>
              </a:ext>
            </a:extLst>
          </p:cNvPr>
          <p:cNvSpPr>
            <a:spLocks noGrp="1"/>
          </p:cNvSpPr>
          <p:nvPr>
            <p:ph type="title"/>
          </p:nvPr>
        </p:nvSpPr>
        <p:spPr/>
        <p:txBody>
          <a:bodyPr/>
          <a:lstStyle/>
          <a:p>
            <a:r>
              <a:rPr lang="es-UY" dirty="0" err="1"/>
              <a:t>Clusters</a:t>
            </a:r>
            <a:r>
              <a:rPr lang="es-UY" dirty="0"/>
              <a:t> </a:t>
            </a:r>
            <a:r>
              <a:rPr lang="es-UY" dirty="0" err="1"/>
              <a:t>Obtained</a:t>
            </a:r>
            <a:endParaRPr lang="es-UY" dirty="0"/>
          </a:p>
        </p:txBody>
      </p:sp>
      <p:pic>
        <p:nvPicPr>
          <p:cNvPr id="4" name="Marcador de contenido 3">
            <a:extLst>
              <a:ext uri="{FF2B5EF4-FFF2-40B4-BE49-F238E27FC236}">
                <a16:creationId xmlns:a16="http://schemas.microsoft.com/office/drawing/2014/main" id="{02A7BC87-82C9-4B1C-ACD7-13DCC993990A}"/>
              </a:ext>
            </a:extLst>
          </p:cNvPr>
          <p:cNvPicPr>
            <a:picLocks noGrp="1"/>
          </p:cNvPicPr>
          <p:nvPr>
            <p:ph idx="1"/>
          </p:nvPr>
        </p:nvPicPr>
        <p:blipFill rotWithShape="1">
          <a:blip r:embed="rId2"/>
          <a:srcRect l="4960" t="15669"/>
          <a:stretch/>
        </p:blipFill>
        <p:spPr bwMode="auto">
          <a:xfrm>
            <a:off x="1707779" y="2580352"/>
            <a:ext cx="4454481" cy="2835878"/>
          </a:xfrm>
          <a:prstGeom prst="rect">
            <a:avLst/>
          </a:prstGeom>
          <a:ln>
            <a:noFill/>
          </a:ln>
          <a:extLst>
            <a:ext uri="{53640926-AAD7-44D8-BBD7-CCE9431645EC}">
              <a14:shadowObscured xmlns:a14="http://schemas.microsoft.com/office/drawing/2010/main"/>
            </a:ext>
          </a:extLst>
        </p:spPr>
      </p:pic>
      <p:pic>
        <p:nvPicPr>
          <p:cNvPr id="5" name="Imagen 4">
            <a:extLst>
              <a:ext uri="{FF2B5EF4-FFF2-40B4-BE49-F238E27FC236}">
                <a16:creationId xmlns:a16="http://schemas.microsoft.com/office/drawing/2014/main" id="{A07DA00B-A70C-4597-8506-34E2B29B0413}"/>
              </a:ext>
            </a:extLst>
          </p:cNvPr>
          <p:cNvPicPr/>
          <p:nvPr/>
        </p:nvPicPr>
        <p:blipFill rotWithShape="1">
          <a:blip r:embed="rId3"/>
          <a:srcRect l="13778" r="1759"/>
          <a:stretch/>
        </p:blipFill>
        <p:spPr bwMode="auto">
          <a:xfrm>
            <a:off x="6414052" y="2580352"/>
            <a:ext cx="4118431" cy="28358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717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B5973-1BAA-4167-A99E-4FCC60C350A3}"/>
              </a:ext>
            </a:extLst>
          </p:cNvPr>
          <p:cNvSpPr>
            <a:spLocks noGrp="1"/>
          </p:cNvSpPr>
          <p:nvPr>
            <p:ph type="title"/>
          </p:nvPr>
        </p:nvSpPr>
        <p:spPr/>
        <p:txBody>
          <a:bodyPr/>
          <a:lstStyle/>
          <a:p>
            <a:r>
              <a:rPr lang="es-UY" dirty="0" err="1"/>
              <a:t>Discussion</a:t>
            </a:r>
            <a:endParaRPr lang="es-UY" dirty="0"/>
          </a:p>
        </p:txBody>
      </p:sp>
      <p:sp>
        <p:nvSpPr>
          <p:cNvPr id="3" name="Marcador de contenido 2">
            <a:extLst>
              <a:ext uri="{FF2B5EF4-FFF2-40B4-BE49-F238E27FC236}">
                <a16:creationId xmlns:a16="http://schemas.microsoft.com/office/drawing/2014/main" id="{B0885B2C-37E0-48D0-82F1-801D44B435AE}"/>
              </a:ext>
            </a:extLst>
          </p:cNvPr>
          <p:cNvSpPr>
            <a:spLocks noGrp="1"/>
          </p:cNvSpPr>
          <p:nvPr>
            <p:ph idx="1"/>
          </p:nvPr>
        </p:nvSpPr>
        <p:spPr>
          <a:xfrm>
            <a:off x="2080591" y="2052116"/>
            <a:ext cx="8489548" cy="4322180"/>
          </a:xfrm>
        </p:spPr>
        <p:txBody>
          <a:bodyPr>
            <a:normAutofit/>
          </a:bodyPr>
          <a:lstStyle/>
          <a:p>
            <a:pPr algn="just">
              <a:lnSpc>
                <a:spcPct val="107000"/>
              </a:lnSpc>
              <a:spcAft>
                <a:spcPts val="800"/>
              </a:spcAft>
            </a:pPr>
            <a:r>
              <a:rPr lang="en-GB" dirty="0">
                <a:effectLst/>
                <a:latin typeface="Calibri" panose="020F0502020204030204" pitchFamily="34" charset="0"/>
                <a:ea typeface="Calibri" panose="020F0502020204030204" pitchFamily="34" charset="0"/>
                <a:cs typeface="Times New Roman" panose="02020603050405020304" pitchFamily="18" charset="0"/>
              </a:rPr>
              <a:t>This can be a useful approach for travellers and people who move within these two cities. On top of this, the same methodology may be applied to any other city of the world, using the same Foursquare API. This has the potential to allow any traveller to feel “at home” when visiting any spot in the world by simply choosing wisely the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GB" dirty="0">
                <a:effectLst/>
                <a:latin typeface="Calibri" panose="020F0502020204030204" pitchFamily="34" charset="0"/>
                <a:ea typeface="Calibri" panose="020F0502020204030204" pitchFamily="34" charset="0"/>
                <a:cs typeface="Times New Roman" panose="02020603050405020304" pitchFamily="18" charset="0"/>
              </a:rPr>
              <a:t>. </a:t>
            </a:r>
            <a:endParaRPr lang="es-UY"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a:t>
            </a:r>
            <a:r>
              <a:rPr lang="en-GB" dirty="0">
                <a:effectLst/>
                <a:latin typeface="Calibri" panose="020F0502020204030204" pitchFamily="34" charset="0"/>
                <a:ea typeface="Calibri" panose="020F0502020204030204" pitchFamily="34" charset="0"/>
                <a:cs typeface="Times New Roman" panose="02020603050405020304" pitchFamily="18" charset="0"/>
              </a:rPr>
              <a:t>his methodology carries some limitations, for example, the most amount of clusters were used until clusters with only one observation appeared, still, some of the clusters contain up to a hundred observations which is, from my point of view, too generic. Furthermore, there is a cluster unique to each city, meaning that people living in the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neighborhoods</a:t>
            </a:r>
            <a:r>
              <a:rPr lang="en-GB" dirty="0">
                <a:effectLst/>
                <a:latin typeface="Calibri" panose="020F0502020204030204" pitchFamily="34" charset="0"/>
                <a:ea typeface="Calibri" panose="020F0502020204030204" pitchFamily="34" charset="0"/>
                <a:cs typeface="Times New Roman" panose="02020603050405020304" pitchFamily="18" charset="0"/>
              </a:rPr>
              <a:t> contained in this clusters would be unable to find their corresponding in the other city. </a:t>
            </a:r>
            <a:endParaRPr lang="es-UY"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UY" dirty="0"/>
          </a:p>
        </p:txBody>
      </p:sp>
    </p:spTree>
    <p:extLst>
      <p:ext uri="{BB962C8B-B14F-4D97-AF65-F5344CB8AC3E}">
        <p14:creationId xmlns:p14="http://schemas.microsoft.com/office/powerpoint/2010/main" val="161136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9B459-76E0-4C99-906E-4FC66BFDF318}"/>
              </a:ext>
            </a:extLst>
          </p:cNvPr>
          <p:cNvSpPr>
            <a:spLocks noGrp="1"/>
          </p:cNvSpPr>
          <p:nvPr>
            <p:ph type="title"/>
          </p:nvPr>
        </p:nvSpPr>
        <p:spPr/>
        <p:txBody>
          <a:bodyPr/>
          <a:lstStyle/>
          <a:p>
            <a:r>
              <a:rPr lang="es-UY" dirty="0" err="1"/>
              <a:t>Conclusion</a:t>
            </a:r>
            <a:endParaRPr lang="es-UY" dirty="0"/>
          </a:p>
        </p:txBody>
      </p:sp>
      <p:sp>
        <p:nvSpPr>
          <p:cNvPr id="3" name="Marcador de contenido 2">
            <a:extLst>
              <a:ext uri="{FF2B5EF4-FFF2-40B4-BE49-F238E27FC236}">
                <a16:creationId xmlns:a16="http://schemas.microsoft.com/office/drawing/2014/main" id="{6983BE80-C74A-4799-8F60-989E9440E285}"/>
              </a:ext>
            </a:extLst>
          </p:cNvPr>
          <p:cNvSpPr>
            <a:spLocks noGrp="1"/>
          </p:cNvSpPr>
          <p:nvPr>
            <p:ph idx="1"/>
          </p:nvPr>
        </p:nvSpPr>
        <p:spPr/>
        <p:txBody>
          <a:bodyPr>
            <a:normAutofit/>
          </a:bodyPr>
          <a:lstStyle/>
          <a:p>
            <a:pPr algn="just">
              <a:lnSpc>
                <a:spcPct val="107000"/>
              </a:lnSpc>
              <a:spcAft>
                <a:spcPts val="800"/>
              </a:spcAft>
            </a:pPr>
            <a:r>
              <a:rPr lang="en-GB" dirty="0">
                <a:effectLst/>
                <a:latin typeface="Calibri" panose="020F0502020204030204" pitchFamily="34" charset="0"/>
                <a:ea typeface="Calibri" panose="020F0502020204030204" pitchFamily="34" charset="0"/>
                <a:cs typeface="Times New Roman" panose="02020603050405020304" pitchFamily="18" charset="0"/>
              </a:rPr>
              <a:t>In this study I obtained information from two different cities in Canada and was able to group them into clusters using their venues as criteria. This successfully fulfilled the purpose of obtaining similar and dissimilar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neighborhoods</a:t>
            </a:r>
            <a:r>
              <a:rPr lang="en-GB" dirty="0">
                <a:effectLst/>
                <a:latin typeface="Calibri" panose="020F0502020204030204" pitchFamily="34" charset="0"/>
                <a:ea typeface="Calibri" panose="020F0502020204030204" pitchFamily="34" charset="0"/>
                <a:cs typeface="Times New Roman" panose="02020603050405020304" pitchFamily="18" charset="0"/>
              </a:rPr>
              <a:t> in both cities. </a:t>
            </a:r>
            <a:endParaRPr lang="es-UY"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effectLst/>
                <a:latin typeface="Calibri" panose="020F0502020204030204" pitchFamily="34" charset="0"/>
                <a:ea typeface="Calibri" panose="020F0502020204030204" pitchFamily="34" charset="0"/>
                <a:cs typeface="Times New Roman" panose="02020603050405020304" pitchFamily="18" charset="0"/>
              </a:rPr>
              <a:t>Although this analysis may have some limitations, I consider this approach to be interesting to extrapolate to every city in the world, allowing anyone to know which </a:t>
            </a:r>
            <a:r>
              <a:rPr lang="en-GB"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GB" dirty="0">
                <a:effectLst/>
                <a:latin typeface="Calibri" panose="020F0502020204030204" pitchFamily="34" charset="0"/>
                <a:ea typeface="Calibri" panose="020F0502020204030204" pitchFamily="34" charset="0"/>
                <a:cs typeface="Times New Roman" panose="02020603050405020304" pitchFamily="18" charset="0"/>
              </a:rPr>
              <a:t> will they be the most familiar with when travelling or moving. </a:t>
            </a:r>
            <a:endParaRPr lang="es-UY"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5435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{CA4CBB94-2940-4AE8-9BD7-1AEE57D818D1}tf16401375</Template>
  <TotalTime>10</TotalTime>
  <Words>554</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MS Shell Dlg 2</vt:lpstr>
      <vt:lpstr>Wingdings</vt:lpstr>
      <vt:lpstr>Wingdings 3</vt:lpstr>
      <vt:lpstr>Madison</vt:lpstr>
      <vt:lpstr>Clustering Neighborhoods in Ottawa and Toronto</vt:lpstr>
      <vt:lpstr>Introduction</vt:lpstr>
      <vt:lpstr>Problem</vt:lpstr>
      <vt:lpstr>Data</vt:lpstr>
      <vt:lpstr>Clusters Obtained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Neighborhoods in Ottawa and Toronto</dc:title>
  <dc:creator>Valentín Irazabal</dc:creator>
  <cp:lastModifiedBy>Valentín Irazabal</cp:lastModifiedBy>
  <cp:revision>2</cp:revision>
  <dcterms:created xsi:type="dcterms:W3CDTF">2021-06-21T23:14:22Z</dcterms:created>
  <dcterms:modified xsi:type="dcterms:W3CDTF">2021-06-21T23:24:29Z</dcterms:modified>
</cp:coreProperties>
</file>