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283" r:id="rId3"/>
    <p:sldId id="316" r:id="rId4"/>
    <p:sldId id="319" r:id="rId5"/>
    <p:sldId id="306" r:id="rId6"/>
    <p:sldId id="286" r:id="rId7"/>
    <p:sldId id="289" r:id="rId8"/>
    <p:sldId id="288" r:id="rId9"/>
    <p:sldId id="290" r:id="rId10"/>
    <p:sldId id="291" r:id="rId11"/>
    <p:sldId id="292" r:id="rId12"/>
    <p:sldId id="313" r:id="rId13"/>
    <p:sldId id="317" r:id="rId14"/>
    <p:sldId id="297" r:id="rId15"/>
    <p:sldId id="300" r:id="rId16"/>
    <p:sldId id="298" r:id="rId17"/>
    <p:sldId id="299" r:id="rId18"/>
    <p:sldId id="301" r:id="rId19"/>
    <p:sldId id="302" r:id="rId20"/>
    <p:sldId id="315" r:id="rId21"/>
    <p:sldId id="303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 showScrollbar="0"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5E9EF"/>
    <a:srgbClr val="D3DAE9"/>
    <a:srgbClr val="0000FF"/>
    <a:srgbClr val="FF00FF"/>
    <a:srgbClr val="006600"/>
    <a:srgbClr val="64A0FF"/>
    <a:srgbClr val="B7DBFF"/>
    <a:srgbClr val="FFCCCC"/>
    <a:srgbClr val="CCECFF"/>
    <a:srgbClr val="A0FFA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Objects="1">
      <p:cViewPr>
        <p:scale>
          <a:sx n="125" d="100"/>
          <a:sy n="125" d="100"/>
        </p:scale>
        <p:origin x="222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3B9DF4B-0C72-4846-9560-CA4C0EF1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85B1628-0B9C-4511-8020-749CB381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4B80B3E-D487-4AED-BB83-C0CCE4C6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C360251-304A-4F05-98C3-0F4C6ACE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799EFD0-FF52-4DE6-868B-77F17D2F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3056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C87140-B7D9-4FA4-A34F-FB77A366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850563DB-D0F8-4DBB-A77B-19BBDF9BD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3F66AC4-DE53-4169-9771-B049F319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F1B4E51-E6DE-4608-865D-CC9B9B28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C49A7EA-BD2D-4D11-9E44-7FD8F284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677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5B32CEA0-9850-4637-812E-6A3BA3FDC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939BC441-ACB3-491E-BDDF-AAB44A6A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E5F3364-5D05-4590-944A-B62A5881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6634A9D-820F-4C3B-AD07-AAB5383B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F9F029D-3E88-4B7B-BB5B-24C24BC1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2713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950D71-BF45-4BBD-819C-49E96999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61FBA74-E944-406F-826A-2C37A64F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BF5C59E-1E2B-45B4-9381-181FD109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837392A-47E5-47F6-8C55-2267B7EE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DAD3A73-252F-438F-9D6E-BFF97E28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015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95F49E8-9F51-4C29-B594-41EFB07B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4212A7B-BB3F-43D7-BB50-5C778BF31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D1F1240-5664-43E2-A8B7-3D42989C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2038497-9614-49CA-BFAB-997CB1B2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33C8CA2-40EC-4045-B0F5-731AF8AE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113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1A6C47D-FD4D-4D43-801F-33070050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281C82E-1633-42E6-B5C4-E8BF7CD2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BCA14AFC-7189-41E3-BA37-BCF1815C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9ABDD57-5E98-4A92-91B4-6445F283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8BE8DE0D-8FE7-404D-82FA-81005C03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89226D1-4424-4713-8FA0-A7E883DD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789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02F9D12-A55E-498F-94E5-6AA1DDDC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45F8F00-0AAE-4BCC-ACE0-EF39A785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480D2540-C401-4457-A666-27A2FE07A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162F695D-A642-46C8-A831-1B43A3621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28899A86-5725-455F-94EE-5587484C3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71554A8D-DBE0-4421-9267-7776721E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71B657D1-4479-4DAA-A27D-75F0872E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72E44760-02D4-4C5D-83CF-6712A82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874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270498C-939A-497C-AF25-022EDE14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38BD6F06-A827-4D38-A1D9-D7BF5373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3F2DAFBA-2A4E-4070-8FD2-B6A0C9CD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3299BBA-08D4-4CE8-8C03-024C7A0A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1133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B2784211-5E54-4766-8B46-12C57FC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92520B57-CC9A-4071-8120-E857E89E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8787466D-3F3F-4F9A-B628-C2FA36CE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134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E3FDF0-D5CD-4C55-83E1-A554A3F3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9135358-973E-4F29-858A-4C757270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F1FA2661-0462-4433-90DC-A1296028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9AD787B-F459-4052-B553-CF5A494D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382BE518-0B2A-4A03-AACE-B9DE17D0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A808C19-9692-46CC-B81D-3AB42159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9957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AD62FD5-B09C-4A87-8537-7356046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B3D90944-8F4E-47BC-BD69-8E893730E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094847E1-7783-460E-A2B7-D41F0DC27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28A8DEFC-7F7E-47C5-85E7-E75878D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6108570B-8B55-4DD4-ADE5-4F45C007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6E94416-1E50-4C95-B4AF-F8B12D8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8988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1C4EA66B-8008-4E62-B470-D012372D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32AAA69-39C0-42B4-B0CB-603BEA36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36B4845-2F33-4E2B-820D-DFDA07150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377ABD5-FE97-43F4-9196-F24C9B97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20E76EC-D35B-45EB-B53D-F96C980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5814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3 Conector recto"/>
          <p:cNvCxnSpPr/>
          <p:nvPr/>
        </p:nvCxnSpPr>
        <p:spPr>
          <a:xfrm>
            <a:off x="4069272" y="153748"/>
            <a:ext cx="0" cy="6570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8123054" y="176676"/>
            <a:ext cx="0" cy="65707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22 Grupo"/>
          <p:cNvGrpSpPr/>
          <p:nvPr/>
        </p:nvGrpSpPr>
        <p:grpSpPr>
          <a:xfrm>
            <a:off x="0" y="192863"/>
            <a:ext cx="4067596" cy="5976854"/>
            <a:chOff x="0" y="192863"/>
            <a:chExt cx="4067596" cy="5976854"/>
          </a:xfrm>
        </p:grpSpPr>
        <p:sp>
          <p:nvSpPr>
            <p:cNvPr id="11" name="10 CuadroTexto"/>
            <p:cNvSpPr txBox="1"/>
            <p:nvPr/>
          </p:nvSpPr>
          <p:spPr>
            <a:xfrm>
              <a:off x="0" y="192863"/>
              <a:ext cx="406759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s-ES" sz="2800" b="1" smtClean="0"/>
                <a:t>Máquina </a:t>
              </a:r>
              <a:r>
                <a:rPr lang="es-ES" sz="2800" b="1" smtClean="0">
                  <a:solidFill>
                    <a:srgbClr val="C00000"/>
                  </a:solidFill>
                </a:rPr>
                <a:t>Física</a:t>
              </a:r>
              <a:endParaRPr lang="es-ES" sz="2800" b="1" smtClean="0"/>
            </a:p>
            <a:p>
              <a:pPr algn="ctr"/>
              <a:r>
                <a:rPr lang="es-ES" sz="2000" smtClean="0"/>
                <a:t>Una consola que ya existe</a:t>
              </a:r>
              <a:endParaRPr lang="es-ES" sz="2000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523875" y="5154054"/>
              <a:ext cx="30099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 smtClean="0"/>
                <a:t>Cómo funciona, y lo que puede hacer, lo dictan sus </a:t>
              </a:r>
              <a:r>
                <a:rPr lang="es-ES" sz="2000" b="1" smtClean="0"/>
                <a:t>componentes</a:t>
              </a:r>
              <a:endParaRPr lang="es-ES" sz="2000" b="1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7853" y="1578539"/>
              <a:ext cx="2743200" cy="300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21 Grupo"/>
          <p:cNvGrpSpPr/>
          <p:nvPr/>
        </p:nvGrpSpPr>
        <p:grpSpPr>
          <a:xfrm>
            <a:off x="4069492" y="192863"/>
            <a:ext cx="4048897" cy="5950107"/>
            <a:chOff x="4069492" y="192863"/>
            <a:chExt cx="4048897" cy="5950107"/>
          </a:xfrm>
        </p:grpSpPr>
        <p:sp>
          <p:nvSpPr>
            <p:cNvPr id="10" name="9 CuadroTexto"/>
            <p:cNvSpPr txBox="1"/>
            <p:nvPr/>
          </p:nvSpPr>
          <p:spPr>
            <a:xfrm>
              <a:off x="4069492" y="192863"/>
              <a:ext cx="404889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s-ES" sz="2800" b="1" smtClean="0"/>
                <a:t>Máquina </a:t>
              </a:r>
              <a:r>
                <a:rPr lang="es-ES" sz="2800" b="1" smtClean="0">
                  <a:solidFill>
                    <a:schemeClr val="accent5">
                      <a:lumMod val="75000"/>
                    </a:schemeClr>
                  </a:solidFill>
                </a:rPr>
                <a:t>Emulada</a:t>
              </a:r>
              <a:endParaRPr lang="es-ES" sz="2800" b="1" smtClean="0"/>
            </a:p>
            <a:p>
              <a:pPr algn="ctr"/>
              <a:r>
                <a:rPr lang="es-ES" sz="2000" smtClean="0"/>
                <a:t>Programa que imita a una consola</a:t>
              </a:r>
              <a:endParaRPr lang="es-ES" sz="2000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4805321" y="5435084"/>
              <a:ext cx="265418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 smtClean="0"/>
                <a:t>Cómo funciona lo dicta </a:t>
              </a:r>
              <a:r>
                <a:rPr lang="es-ES" sz="2000" b="1" smtClean="0"/>
                <a:t>la máquina original</a:t>
              </a:r>
              <a:endParaRPr lang="es-ES" sz="2000" b="1"/>
            </a:p>
          </p:txBody>
        </p: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65721" y="1495765"/>
              <a:ext cx="1555051" cy="1704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16 Flecha derecha"/>
            <p:cNvSpPr/>
            <p:nvPr/>
          </p:nvSpPr>
          <p:spPr>
            <a:xfrm rot="3344360">
              <a:off x="6037168" y="2876052"/>
              <a:ext cx="665436" cy="275129"/>
            </a:xfrm>
            <a:prstGeom prst="rightArrow">
              <a:avLst>
                <a:gd name="adj1" fmla="val 41560"/>
                <a:gd name="adj2" fmla="val 794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8" name="Picture 7" descr="J:\Codigo\C++\Vircon32\Documentacion\Especificaciones\Imagenes\Snes9x - Mega Man X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18768" y="3377755"/>
              <a:ext cx="2055376" cy="1675505"/>
            </a:xfrm>
            <a:prstGeom prst="rect">
              <a:avLst/>
            </a:prstGeom>
            <a:noFill/>
          </p:spPr>
        </p:pic>
      </p:grpSp>
      <p:grpSp>
        <p:nvGrpSpPr>
          <p:cNvPr id="5" name="20 Grupo"/>
          <p:cNvGrpSpPr/>
          <p:nvPr/>
        </p:nvGrpSpPr>
        <p:grpSpPr>
          <a:xfrm>
            <a:off x="8124404" y="188745"/>
            <a:ext cx="4067596" cy="5955658"/>
            <a:chOff x="8124404" y="188745"/>
            <a:chExt cx="4067596" cy="5955658"/>
          </a:xfrm>
        </p:grpSpPr>
        <p:sp>
          <p:nvSpPr>
            <p:cNvPr id="9" name="8 CuadroTexto"/>
            <p:cNvSpPr txBox="1"/>
            <p:nvPr/>
          </p:nvSpPr>
          <p:spPr>
            <a:xfrm>
              <a:off x="8124404" y="188745"/>
              <a:ext cx="406759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s-ES" sz="2800" b="1" smtClean="0"/>
                <a:t>Máquina </a:t>
              </a:r>
              <a:r>
                <a:rPr lang="es-ES" sz="2800" b="1" smtClean="0">
                  <a:solidFill>
                    <a:srgbClr val="00B050"/>
                  </a:solidFill>
                </a:rPr>
                <a:t>Inventada</a:t>
              </a:r>
              <a:endParaRPr lang="es-ES" sz="2800" b="1" smtClean="0"/>
            </a:p>
            <a:p>
              <a:pPr algn="ctr"/>
              <a:r>
                <a:rPr lang="es-ES" sz="2000" smtClean="0"/>
                <a:t>Máquina nueva creada de cero</a:t>
              </a:r>
              <a:endParaRPr lang="es-ES" sz="2000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8620124" y="5436517"/>
              <a:ext cx="309562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 smtClean="0"/>
                <a:t>Cómo funciona lo dictan</a:t>
              </a:r>
              <a:br>
                <a:rPr lang="es-ES" sz="2000" smtClean="0"/>
              </a:br>
              <a:r>
                <a:rPr lang="es-ES" sz="2000" b="1" smtClean="0"/>
                <a:t>sus documentos de diseño</a:t>
              </a:r>
              <a:endParaRPr lang="es-ES" sz="2000" b="1"/>
            </a:p>
          </p:txBody>
        </p:sp>
        <p:pic>
          <p:nvPicPr>
            <p:cNvPr id="1027" name="Picture 3" descr="J:\Codigo\C++\Vircon32\Documentacion\Especificaciones\Imagenes\Chip-8 Specification page 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035017" y="1610316"/>
              <a:ext cx="1295376" cy="16721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1028" name="Picture 4" descr="J:\Codigo\C++\Vircon32\Documentacion\Especificaciones\Imagenes\Chip-8 Specification page 1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531548" y="1345240"/>
              <a:ext cx="1295375" cy="1669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  <p:pic>
          <p:nvPicPr>
            <p:cNvPr id="19" name="18 Imagen" descr="CTTT window screensho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2025" y="3457261"/>
              <a:ext cx="2621820" cy="1562540"/>
            </a:xfrm>
            <a:prstGeom prst="rect">
              <a:avLst/>
            </a:prstGeom>
          </p:spPr>
        </p:pic>
        <p:sp>
          <p:nvSpPr>
            <p:cNvPr id="20" name="19 Flecha derecha"/>
            <p:cNvSpPr/>
            <p:nvPr/>
          </p:nvSpPr>
          <p:spPr>
            <a:xfrm rot="3344360">
              <a:off x="10381242" y="2871331"/>
              <a:ext cx="665436" cy="275129"/>
            </a:xfrm>
            <a:prstGeom prst="rightArrow">
              <a:avLst>
                <a:gd name="adj1" fmla="val 41560"/>
                <a:gd name="adj2" fmla="val 7941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903440" y="1696377"/>
            <a:ext cx="3677785" cy="3504746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10" name="9 CuadroTexto"/>
          <p:cNvSpPr txBox="1"/>
          <p:nvPr/>
        </p:nvSpPr>
        <p:spPr>
          <a:xfrm>
            <a:off x="5255152" y="106755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/>
              <a:t>(0, 0)</a:t>
            </a:r>
          </a:p>
        </p:txBody>
      </p:sp>
      <p:pic>
        <p:nvPicPr>
          <p:cNvPr id="23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2476" y="2444174"/>
            <a:ext cx="2030577" cy="2064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21" name="20 Flecha derecha"/>
          <p:cNvSpPr/>
          <p:nvPr/>
        </p:nvSpPr>
        <p:spPr>
          <a:xfrm>
            <a:off x="4408070" y="3291114"/>
            <a:ext cx="1163583" cy="400050"/>
          </a:xfrm>
          <a:prstGeom prst="rightArrow">
            <a:avLst>
              <a:gd name="adj1" fmla="val 32665"/>
              <a:gd name="adj2" fmla="val 678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5224" y="1723409"/>
            <a:ext cx="2030577" cy="2064110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24" name="23 CuadroTexto"/>
          <p:cNvSpPr txBox="1"/>
          <p:nvPr/>
        </p:nvSpPr>
        <p:spPr>
          <a:xfrm>
            <a:off x="8695718" y="5348292"/>
            <a:ext cx="208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/>
              <a:t>(1023, 1023)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1847528" y="1406312"/>
            <a:ext cx="2441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smtClean="0"/>
              <a:t>Imagen guardada en el cartucho</a:t>
            </a:r>
            <a:endParaRPr lang="es-ES" sz="2400"/>
          </a:p>
        </p:txBody>
      </p:sp>
      <p:sp>
        <p:nvSpPr>
          <p:cNvPr id="26" name="25 CuadroTexto"/>
          <p:cNvSpPr txBox="1"/>
          <p:nvPr/>
        </p:nvSpPr>
        <p:spPr>
          <a:xfrm>
            <a:off x="6110898" y="1046732"/>
            <a:ext cx="3487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smtClean="0"/>
              <a:t>Textura en la </a:t>
            </a:r>
            <a:r>
              <a:rPr lang="es-ES" sz="2400"/>
              <a:t>GPU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18 Grupo"/>
          <p:cNvGrpSpPr/>
          <p:nvPr/>
        </p:nvGrpSpPr>
        <p:grpSpPr>
          <a:xfrm>
            <a:off x="3879326" y="2727609"/>
            <a:ext cx="4607318" cy="1498377"/>
            <a:chOff x="3850966" y="3220630"/>
            <a:chExt cx="4607318" cy="1498377"/>
          </a:xfrm>
        </p:grpSpPr>
        <p:sp>
          <p:nvSpPr>
            <p:cNvPr id="5" name="4 Rectángulo"/>
            <p:cNvSpPr/>
            <p:nvPr/>
          </p:nvSpPr>
          <p:spPr>
            <a:xfrm>
              <a:off x="4686300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3600"/>
                <a:t>0</a:t>
              </a: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441156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3600"/>
                <a:t>1</a:t>
              </a: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6196013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3600"/>
                <a:t>2</a:t>
              </a: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6950869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3600"/>
                <a:t>3</a:t>
              </a:r>
            </a:p>
          </p:txBody>
        </p:sp>
        <p:sp>
          <p:nvSpPr>
            <p:cNvPr id="41" name="CuadroTexto 19">
              <a:extLst>
                <a:ext uri="{FF2B5EF4-FFF2-40B4-BE49-F238E27FC236}">
                  <a16:creationId xmlns:a16="http://schemas.microsoft.com/office/drawing/2014/main" xmlns="" id="{B81A97C9-B44A-4DCA-962F-3BB6FD3A6362}"/>
                </a:ext>
              </a:extLst>
            </p:cNvPr>
            <p:cNvSpPr txBox="1"/>
            <p:nvPr/>
          </p:nvSpPr>
          <p:spPr>
            <a:xfrm>
              <a:off x="3850966" y="4288120"/>
              <a:ext cx="2648722" cy="4308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sz="2200" b="1" smtClean="0"/>
                <a:t>textura seleccionada</a:t>
              </a:r>
              <a:endParaRPr lang="es-ES" sz="2200" b="1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3933740" y="3325288"/>
              <a:ext cx="754856" cy="7548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3600"/>
                <a:t>-1</a:t>
              </a:r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4588184" y="3220630"/>
              <a:ext cx="938676" cy="9548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7703428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3600"/>
                <a:t>...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:\Codigo\C++\Vircon32\Documentacion\Especificaciones ingles\Imagenes\Texture regions 2 english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192675" y="260648"/>
            <a:ext cx="9702800" cy="6324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5" name="4 CuadroTexto"/>
          <p:cNvSpPr txBox="1"/>
          <p:nvPr/>
        </p:nvSpPr>
        <p:spPr>
          <a:xfrm>
            <a:off x="2117989" y="452670"/>
            <a:ext cx="4349903" cy="5693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s-ES" sz="2900" smtClean="0">
                <a:latin typeface="Consolas" pitchFamily="49" charset="0"/>
                <a:cs typeface="Consolas" pitchFamily="49" charset="0"/>
              </a:rPr>
              <a:t>1) Esquina sup. izda</a:t>
            </a:r>
            <a:endParaRPr lang="es-ES" sz="29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307468" y="5784001"/>
            <a:ext cx="4760271" cy="5693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s-ES" sz="2900" smtClean="0">
                <a:latin typeface="Consolas" pitchFamily="49" charset="0"/>
                <a:cs typeface="Consolas" pitchFamily="49" charset="0"/>
              </a:rPr>
              <a:t>3) Punto de referencia</a:t>
            </a:r>
            <a:endParaRPr lang="es-ES" sz="29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98625" y="5784001"/>
            <a:ext cx="4349903" cy="56938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s-ES" sz="2900" smtClean="0">
                <a:latin typeface="Consolas" pitchFamily="49" charset="0"/>
                <a:cs typeface="Consolas" pitchFamily="49" charset="0"/>
              </a:rPr>
              <a:t>2) Esquina inf. dcha</a:t>
            </a:r>
            <a:endParaRPr lang="es-ES" sz="290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 redondeado"/>
          <p:cNvSpPr/>
          <p:nvPr/>
        </p:nvSpPr>
        <p:spPr>
          <a:xfrm>
            <a:off x="3262706" y="1727784"/>
            <a:ext cx="5438775" cy="3495674"/>
          </a:xfrm>
          <a:prstGeom prst="roundRect">
            <a:avLst>
              <a:gd name="adj" fmla="val 807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Rectángulo"/>
          <p:cNvSpPr/>
          <p:nvPr/>
        </p:nvSpPr>
        <p:spPr>
          <a:xfrm>
            <a:off x="3584967" y="2042108"/>
            <a:ext cx="4832945" cy="28997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10" name="9 CuadroTexto"/>
          <p:cNvSpPr txBox="1"/>
          <p:nvPr/>
        </p:nvSpPr>
        <p:spPr>
          <a:xfrm>
            <a:off x="2646954" y="122677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smtClean="0"/>
              <a:t>(0, 0)</a:t>
            </a:r>
            <a:endParaRPr lang="es-ES" sz="2400"/>
          </a:p>
        </p:txBody>
      </p:sp>
      <p:sp>
        <p:nvSpPr>
          <p:cNvPr id="12" name="11 CuadroTexto"/>
          <p:cNvSpPr txBox="1"/>
          <p:nvPr/>
        </p:nvSpPr>
        <p:spPr>
          <a:xfrm>
            <a:off x="8049861" y="5265725"/>
            <a:ext cx="164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smtClean="0"/>
              <a:t>(639, 359)</a:t>
            </a:r>
            <a:endParaRPr lang="es-ES" sz="2400"/>
          </a:p>
        </p:txBody>
      </p:sp>
      <p:grpSp>
        <p:nvGrpSpPr>
          <p:cNvPr id="3" name="29 Grupo"/>
          <p:cNvGrpSpPr/>
          <p:nvPr/>
        </p:nvGrpSpPr>
        <p:grpSpPr>
          <a:xfrm>
            <a:off x="3565918" y="1197508"/>
            <a:ext cx="6583363" cy="3744367"/>
            <a:chOff x="5151437" y="1717625"/>
            <a:chExt cx="6583363" cy="3744367"/>
          </a:xfrm>
        </p:grpSpPr>
        <p:cxnSp>
          <p:nvCxnSpPr>
            <p:cNvPr id="6" name="5 Conector recto"/>
            <p:cNvCxnSpPr/>
            <p:nvPr/>
          </p:nvCxnSpPr>
          <p:spPr>
            <a:xfrm>
              <a:off x="7645682" y="2562225"/>
              <a:ext cx="0" cy="28997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6 Conector recto"/>
            <p:cNvCxnSpPr/>
            <p:nvPr/>
          </p:nvCxnSpPr>
          <p:spPr>
            <a:xfrm>
              <a:off x="5151437" y="4098404"/>
              <a:ext cx="484981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13 CuadroTexto"/>
            <p:cNvSpPr txBox="1"/>
            <p:nvPr/>
          </p:nvSpPr>
          <p:spPr>
            <a:xfrm>
              <a:off x="6819900" y="1717625"/>
              <a:ext cx="16036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800" smtClean="0">
                  <a:solidFill>
                    <a:srgbClr val="FF0000"/>
                  </a:solidFill>
                </a:rPr>
                <a:t>x = 320 </a:t>
              </a:r>
              <a:endParaRPr lang="es-ES" sz="2800">
                <a:solidFill>
                  <a:srgbClr val="FF0000"/>
                </a:solidFill>
              </a:endParaRP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10397058" y="3801988"/>
              <a:ext cx="13377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smtClean="0">
                  <a:solidFill>
                    <a:srgbClr val="FF0000"/>
                  </a:solidFill>
                </a:rPr>
                <a:t>y = 180 </a:t>
              </a:r>
              <a:endParaRPr lang="es-ES" sz="2800">
                <a:solidFill>
                  <a:srgbClr val="FF0000"/>
                </a:solidFill>
              </a:endParaRPr>
            </a:p>
          </p:txBody>
        </p:sp>
      </p:grpSp>
      <p:pic>
        <p:nvPicPr>
          <p:cNvPr id="1027" name="Picture 3" descr="J:\Codigo\C++\Vircon32\Documentacion\Especificaciones\Imagenes\Texture regions 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6065" y="2459883"/>
            <a:ext cx="2805589" cy="220046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4 Grupo"/>
          <p:cNvGrpSpPr/>
          <p:nvPr/>
        </p:nvGrpSpPr>
        <p:grpSpPr>
          <a:xfrm>
            <a:off x="4943476" y="2079954"/>
            <a:ext cx="4840880" cy="2907437"/>
            <a:chOff x="904876" y="3588613"/>
            <a:chExt cx="4840880" cy="2907437"/>
          </a:xfrm>
        </p:grpSpPr>
        <p:sp>
          <p:nvSpPr>
            <p:cNvPr id="26" name="25 Rectángulo"/>
            <p:cNvSpPr/>
            <p:nvPr/>
          </p:nvSpPr>
          <p:spPr>
            <a:xfrm>
              <a:off x="912811" y="3596283"/>
              <a:ext cx="4832945" cy="28997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pic>
          <p:nvPicPr>
            <p:cNvPr id="27" name="Picture 2" descr="J:\Codigo\C++\Vircon32\Documentacion\Especificaciones\Imagenes\TextureRegi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66768" y="4276725"/>
              <a:ext cx="1033707" cy="1862733"/>
            </a:xfrm>
            <a:prstGeom prst="rect">
              <a:avLst/>
            </a:prstGeom>
            <a:noFill/>
          </p:spPr>
        </p:pic>
        <p:sp>
          <p:nvSpPr>
            <p:cNvPr id="30" name="29 Rectángulo"/>
            <p:cNvSpPr/>
            <p:nvPr/>
          </p:nvSpPr>
          <p:spPr>
            <a:xfrm>
              <a:off x="904876" y="3588613"/>
              <a:ext cx="48291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800" smtClean="0">
                  <a:latin typeface="Arial Rounded MT Bold" pitchFamily="34" charset="0"/>
                </a:rPr>
                <a:t>Escala en </a:t>
              </a:r>
              <a:r>
                <a:rPr lang="es-ES" sz="2800">
                  <a:latin typeface="Arial Rounded MT Bold" pitchFamily="34" charset="0"/>
                </a:rPr>
                <a:t>X = 0.7, </a:t>
              </a:r>
              <a:r>
                <a:rPr lang="es-ES" sz="2800" smtClean="0">
                  <a:latin typeface="Arial Rounded MT Bold" pitchFamily="34" charset="0"/>
                </a:rPr>
                <a:t>en </a:t>
              </a:r>
              <a:r>
                <a:rPr lang="es-ES" sz="2800">
                  <a:latin typeface="Arial Rounded MT Bold" pitchFamily="34" charset="0"/>
                </a:rPr>
                <a:t>Y = 3</a:t>
              </a:r>
            </a:p>
          </p:txBody>
        </p:sp>
      </p:grpSp>
      <p:pic>
        <p:nvPicPr>
          <p:cNvPr id="23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6172" y="2488075"/>
            <a:ext cx="2030577" cy="2064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20" name="19 Rectángulo"/>
          <p:cNvSpPr/>
          <p:nvPr/>
        </p:nvSpPr>
        <p:spPr>
          <a:xfrm>
            <a:off x="2381249" y="4006316"/>
            <a:ext cx="1171576" cy="6191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Flecha derecha"/>
          <p:cNvSpPr/>
          <p:nvPr/>
        </p:nvSpPr>
        <p:spPr>
          <a:xfrm rot="21182756">
            <a:off x="3844136" y="3881277"/>
            <a:ext cx="2556637" cy="526859"/>
          </a:xfrm>
          <a:prstGeom prst="rightArrow">
            <a:avLst>
              <a:gd name="adj1" fmla="val 32813"/>
              <a:gd name="adj2" fmla="val 73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8 Grupo"/>
          <p:cNvGrpSpPr/>
          <p:nvPr/>
        </p:nvGrpSpPr>
        <p:grpSpPr>
          <a:xfrm>
            <a:off x="4951411" y="1883638"/>
            <a:ext cx="4832945" cy="2902079"/>
            <a:chOff x="6361111" y="445363"/>
            <a:chExt cx="4832945" cy="2902079"/>
          </a:xfrm>
        </p:grpSpPr>
        <p:sp>
          <p:nvSpPr>
            <p:cNvPr id="40" name="39 Rectángulo"/>
            <p:cNvSpPr/>
            <p:nvPr/>
          </p:nvSpPr>
          <p:spPr>
            <a:xfrm>
              <a:off x="6361111" y="447675"/>
              <a:ext cx="4832945" cy="28997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pic>
          <p:nvPicPr>
            <p:cNvPr id="41" name="Picture 2" descr="J:\Codigo\C++\Vircon32\Documentacion\Especificaciones\Imagenes\TextureRegio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9957725">
              <a:off x="8175965" y="1767147"/>
              <a:ext cx="1173271" cy="519973"/>
            </a:xfrm>
            <a:prstGeom prst="rect">
              <a:avLst/>
            </a:prstGeom>
            <a:noFill/>
          </p:spPr>
        </p:pic>
        <p:sp>
          <p:nvSpPr>
            <p:cNvPr id="42" name="41 Rectángulo"/>
            <p:cNvSpPr/>
            <p:nvPr/>
          </p:nvSpPr>
          <p:spPr>
            <a:xfrm>
              <a:off x="6362701" y="445363"/>
              <a:ext cx="48291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800" smtClean="0">
                  <a:latin typeface="Arial Rounded MT Bold" pitchFamily="34" charset="0"/>
                </a:rPr>
                <a:t>Rotación </a:t>
              </a:r>
              <a:r>
                <a:rPr lang="es-ES" sz="2800">
                  <a:latin typeface="Arial Rounded MT Bold" pitchFamily="34" charset="0"/>
                </a:rPr>
                <a:t>= -30º</a:t>
              </a:r>
            </a:p>
          </p:txBody>
        </p:sp>
      </p:grpSp>
      <p:pic>
        <p:nvPicPr>
          <p:cNvPr id="36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6172" y="2282234"/>
            <a:ext cx="2030577" cy="2064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37" name="36 Rectángulo"/>
          <p:cNvSpPr/>
          <p:nvPr/>
        </p:nvSpPr>
        <p:spPr>
          <a:xfrm>
            <a:off x="2381249" y="3800475"/>
            <a:ext cx="1171576" cy="6191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Flecha derecha"/>
          <p:cNvSpPr/>
          <p:nvPr/>
        </p:nvSpPr>
        <p:spPr>
          <a:xfrm rot="21182756">
            <a:off x="3844136" y="3675436"/>
            <a:ext cx="2556637" cy="526859"/>
          </a:xfrm>
          <a:prstGeom prst="rightArrow">
            <a:avLst>
              <a:gd name="adj1" fmla="val 32813"/>
              <a:gd name="adj2" fmla="val 73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4 Grupo"/>
          <p:cNvGrpSpPr/>
          <p:nvPr/>
        </p:nvGrpSpPr>
        <p:grpSpPr>
          <a:xfrm>
            <a:off x="5199061" y="1843683"/>
            <a:ext cx="4832945" cy="2899767"/>
            <a:chOff x="6361111" y="3596283"/>
            <a:chExt cx="4832945" cy="2899767"/>
          </a:xfrm>
        </p:grpSpPr>
        <p:sp>
          <p:nvSpPr>
            <p:cNvPr id="26" name="25 Rectángulo"/>
            <p:cNvSpPr/>
            <p:nvPr/>
          </p:nvSpPr>
          <p:spPr>
            <a:xfrm>
              <a:off x="6361111" y="3596283"/>
              <a:ext cx="4832945" cy="289976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pic>
          <p:nvPicPr>
            <p:cNvPr id="36" name="Picture 2" descr="J:\Codigo\C++\Vircon32\Documentacion\Especificaciones\Imagenes\TextureRegion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134350" y="4924425"/>
              <a:ext cx="1225062" cy="542925"/>
            </a:xfrm>
            <a:prstGeom prst="rect">
              <a:avLst/>
            </a:prstGeom>
            <a:noFill/>
          </p:spPr>
        </p:pic>
        <p:sp>
          <p:nvSpPr>
            <p:cNvPr id="42" name="41 Rectángulo"/>
            <p:cNvSpPr/>
            <p:nvPr/>
          </p:nvSpPr>
          <p:spPr>
            <a:xfrm>
              <a:off x="6362701" y="3598138"/>
              <a:ext cx="482917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800" smtClean="0">
                  <a:latin typeface="Arial Rounded MT Bold" pitchFamily="34" charset="0"/>
                </a:rPr>
                <a:t>Quitar componente rojo</a:t>
              </a:r>
              <a:endParaRPr lang="es-ES" sz="2800">
                <a:latin typeface="Arial Rounded MT Bold" pitchFamily="34" charset="0"/>
              </a:endParaRPr>
            </a:p>
          </p:txBody>
        </p:sp>
      </p:grpSp>
      <p:pic>
        <p:nvPicPr>
          <p:cNvPr id="18" name="Picture 3" descr="J:\Codigo\C++\Vircon32\Documentacion\Especificaciones\Imagenes\Texture-Brick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5247" y="2310809"/>
            <a:ext cx="2030577" cy="2064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19" name="18 Rectángulo"/>
          <p:cNvSpPr/>
          <p:nvPr/>
        </p:nvSpPr>
        <p:spPr>
          <a:xfrm>
            <a:off x="2600324" y="3829050"/>
            <a:ext cx="1171576" cy="6191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lecha derecha"/>
          <p:cNvSpPr/>
          <p:nvPr/>
        </p:nvSpPr>
        <p:spPr>
          <a:xfrm rot="21182756">
            <a:off x="4063211" y="3704011"/>
            <a:ext cx="2556637" cy="526859"/>
          </a:xfrm>
          <a:prstGeom prst="rightArrow">
            <a:avLst>
              <a:gd name="adj1" fmla="val 32813"/>
              <a:gd name="adj2" fmla="val 73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4718" y="1848609"/>
            <a:ext cx="2593460" cy="2550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253" y="1848609"/>
            <a:ext cx="2593460" cy="2550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55541" y="1847157"/>
            <a:ext cx="2593460" cy="2550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J:\Codigo\C++\ClimbToTheTop\Art\StageElements\Tre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6904" y="2595517"/>
            <a:ext cx="1052512" cy="1796287"/>
          </a:xfrm>
          <a:prstGeom prst="rect">
            <a:avLst/>
          </a:prstGeom>
          <a:noFill/>
        </p:spPr>
      </p:pic>
      <p:sp>
        <p:nvSpPr>
          <p:cNvPr id="21" name="20 Flecha derecha"/>
          <p:cNvSpPr/>
          <p:nvPr/>
        </p:nvSpPr>
        <p:spPr>
          <a:xfrm>
            <a:off x="1965003" y="3327729"/>
            <a:ext cx="1146964" cy="526859"/>
          </a:xfrm>
          <a:prstGeom prst="rightArrow">
            <a:avLst>
              <a:gd name="adj1" fmla="val 32813"/>
              <a:gd name="adj2" fmla="val 73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Rectángulo"/>
          <p:cNvSpPr/>
          <p:nvPr/>
        </p:nvSpPr>
        <p:spPr>
          <a:xfrm>
            <a:off x="3359616" y="4469630"/>
            <a:ext cx="258127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smtClean="0"/>
              <a:t>Alfa</a:t>
            </a:r>
            <a:endParaRPr lang="es-ES" sz="2800" b="1"/>
          </a:p>
          <a:p>
            <a:pPr algn="ctr"/>
            <a:r>
              <a:rPr lang="es-ES" sz="2400"/>
              <a:t>blending_alpha</a:t>
            </a:r>
          </a:p>
        </p:txBody>
      </p:sp>
      <p:sp>
        <p:nvSpPr>
          <p:cNvPr id="27" name="26 Rectángulo"/>
          <p:cNvSpPr/>
          <p:nvPr/>
        </p:nvSpPr>
        <p:spPr>
          <a:xfrm>
            <a:off x="6102816" y="4469630"/>
            <a:ext cx="258127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smtClean="0"/>
              <a:t>Suma</a:t>
            </a:r>
            <a:endParaRPr lang="es-ES" sz="2800" b="1"/>
          </a:p>
          <a:p>
            <a:pPr algn="ctr"/>
            <a:r>
              <a:rPr lang="es-ES" sz="2400"/>
              <a:t>blending_add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8855541" y="4469630"/>
            <a:ext cx="258127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smtClean="0"/>
              <a:t>Resta</a:t>
            </a:r>
            <a:endParaRPr lang="es-ES" sz="2800" b="1"/>
          </a:p>
          <a:p>
            <a:pPr algn="ctr"/>
            <a:r>
              <a:rPr lang="es-ES" sz="2400"/>
              <a:t>blending_subtract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40 Rectángulo"/>
          <p:cNvSpPr/>
          <p:nvPr/>
        </p:nvSpPr>
        <p:spPr>
          <a:xfrm>
            <a:off x="7876563" y="3586467"/>
            <a:ext cx="2505075" cy="8953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i="1">
                <a:solidFill>
                  <a:schemeClr val="bg2">
                    <a:lumMod val="50000"/>
                  </a:schemeClr>
                </a:solidFill>
              </a:rPr>
              <a:t>(inactivo)</a:t>
            </a:r>
          </a:p>
        </p:txBody>
      </p:sp>
      <p:sp>
        <p:nvSpPr>
          <p:cNvPr id="2" name="1 Rectángulo"/>
          <p:cNvSpPr/>
          <p:nvPr/>
        </p:nvSpPr>
        <p:spPr>
          <a:xfrm>
            <a:off x="1732939" y="1700519"/>
            <a:ext cx="2647949" cy="3467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s-ES" sz="2400" smtClean="0">
                <a:latin typeface="Arial Rounded MT Bold" pitchFamily="34" charset="0"/>
              </a:rPr>
              <a:t>Lista de</a:t>
            </a:r>
            <a:r>
              <a:rPr lang="es-ES" sz="2400">
                <a:latin typeface="Arial Rounded MT Bold" pitchFamily="34" charset="0"/>
              </a:rPr>
              <a:t/>
            </a:r>
            <a:br>
              <a:rPr lang="es-ES" sz="2400">
                <a:latin typeface="Arial Rounded MT Bold" pitchFamily="34" charset="0"/>
              </a:rPr>
            </a:br>
            <a:r>
              <a:rPr lang="es-ES" sz="2400" smtClean="0">
                <a:latin typeface="Arial Rounded MT Bold" pitchFamily="34" charset="0"/>
              </a:rPr>
              <a:t>sonidos</a:t>
            </a:r>
            <a:endParaRPr lang="es-ES" sz="2400">
              <a:latin typeface="Arial Rounded MT Bold" pitchFamily="34" charset="0"/>
            </a:endParaRPr>
          </a:p>
          <a:p>
            <a:pPr algn="ctr"/>
            <a:r>
              <a:rPr lang="es-ES" sz="2400" smtClean="0">
                <a:latin typeface="Arial Rounded MT Bold" pitchFamily="34" charset="0"/>
              </a:rPr>
              <a:t>del juego</a:t>
            </a:r>
            <a:endParaRPr lang="es-ES" sz="2400">
              <a:latin typeface="Arial Rounded MT Bold" pitchFamily="34" charset="0"/>
            </a:endParaRPr>
          </a:p>
        </p:txBody>
      </p:sp>
      <p:pic>
        <p:nvPicPr>
          <p:cNvPr id="8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8688" y="3186418"/>
            <a:ext cx="2066925" cy="16573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9" name="8 Flecha derecha"/>
          <p:cNvSpPr/>
          <p:nvPr/>
        </p:nvSpPr>
        <p:spPr>
          <a:xfrm>
            <a:off x="4542730" y="3768830"/>
            <a:ext cx="2292502" cy="504825"/>
          </a:xfrm>
          <a:prstGeom prst="rightArrow">
            <a:avLst>
              <a:gd name="adj1" fmla="val 30952"/>
              <a:gd name="adj2" fmla="val 111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6911990" y="1091675"/>
            <a:ext cx="358394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400"/>
              <a:t>16 </a:t>
            </a:r>
            <a:r>
              <a:rPr lang="es-ES" sz="2400" smtClean="0"/>
              <a:t>canales de sonido</a:t>
            </a:r>
            <a:endParaRPr lang="es-ES" sz="2400"/>
          </a:p>
        </p:txBody>
      </p:sp>
      <p:sp>
        <p:nvSpPr>
          <p:cNvPr id="27" name="26 Rectángulo"/>
          <p:cNvSpPr/>
          <p:nvPr/>
        </p:nvSpPr>
        <p:spPr>
          <a:xfrm>
            <a:off x="6981214" y="1805292"/>
            <a:ext cx="895350" cy="8953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/>
              <a:t>0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6981214" y="2691117"/>
            <a:ext cx="895350" cy="8953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/>
              <a:t>1</a:t>
            </a:r>
          </a:p>
        </p:txBody>
      </p:sp>
      <p:sp>
        <p:nvSpPr>
          <p:cNvPr id="29" name="28 Rectángulo"/>
          <p:cNvSpPr/>
          <p:nvPr/>
        </p:nvSpPr>
        <p:spPr>
          <a:xfrm>
            <a:off x="6981214" y="3586467"/>
            <a:ext cx="895350" cy="8953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/>
              <a:t>2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6981214" y="4481817"/>
            <a:ext cx="895350" cy="8953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000"/>
              <a:t>3</a:t>
            </a:r>
          </a:p>
        </p:txBody>
      </p:sp>
      <p:sp>
        <p:nvSpPr>
          <p:cNvPr id="31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6971689" y="5529568"/>
            <a:ext cx="923926" cy="476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b">
            <a:noAutofit/>
          </a:bodyPr>
          <a:lstStyle/>
          <a:p>
            <a:pPr algn="ctr"/>
            <a:r>
              <a:rPr lang="es-ES" sz="4400"/>
              <a:t>…</a:t>
            </a:r>
          </a:p>
        </p:txBody>
      </p:sp>
      <p:pic>
        <p:nvPicPr>
          <p:cNvPr id="33" name="Picture 3" descr="J:\Codigo\C++\Vircon32\Documentacion\Especificaciones\Imagenes\Sonido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2914" y="1824207"/>
            <a:ext cx="2479675" cy="8478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35" name="34 Rectángulo"/>
          <p:cNvSpPr/>
          <p:nvPr/>
        </p:nvSpPr>
        <p:spPr>
          <a:xfrm>
            <a:off x="7876563" y="2691117"/>
            <a:ext cx="2505075" cy="8953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i="1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s-ES" sz="3200" i="1" smtClean="0">
                <a:solidFill>
                  <a:schemeClr val="bg2">
                    <a:lumMod val="50000"/>
                  </a:schemeClr>
                </a:solidFill>
              </a:rPr>
              <a:t>inactivo)</a:t>
            </a:r>
            <a:endParaRPr lang="es-ES" sz="3200" i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7876563" y="4481817"/>
            <a:ext cx="2505075" cy="89535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i="1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s-ES" sz="3200" i="1" smtClean="0">
                <a:solidFill>
                  <a:schemeClr val="bg2">
                    <a:lumMod val="50000"/>
                  </a:schemeClr>
                </a:solidFill>
              </a:rPr>
              <a:t>inactivo)</a:t>
            </a:r>
            <a:endParaRPr lang="es-ES" sz="3200" i="1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8" name="37 Conector recto"/>
          <p:cNvCxnSpPr/>
          <p:nvPr/>
        </p:nvCxnSpPr>
        <p:spPr>
          <a:xfrm>
            <a:off x="8838589" y="1652893"/>
            <a:ext cx="0" cy="1219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41 Grupo"/>
          <p:cNvGrpSpPr/>
          <p:nvPr/>
        </p:nvGrpSpPr>
        <p:grpSpPr>
          <a:xfrm>
            <a:off x="7886088" y="3424543"/>
            <a:ext cx="2486026" cy="1219200"/>
            <a:chOff x="7372349" y="3743325"/>
            <a:chExt cx="2486026" cy="1219200"/>
          </a:xfrm>
        </p:grpSpPr>
        <p:pic>
          <p:nvPicPr>
            <p:cNvPr id="32" name="Picture 2" descr="J:\Codigo\C++\Vircon32\Documentacion\Especificaciones\Imagenes\Sonido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72349" y="3914774"/>
              <a:ext cx="2486026" cy="8858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</p:pic>
        <p:cxnSp>
          <p:nvCxnSpPr>
            <p:cNvPr id="40" name="39 Conector recto"/>
            <p:cNvCxnSpPr/>
            <p:nvPr/>
          </p:nvCxnSpPr>
          <p:spPr>
            <a:xfrm>
              <a:off x="7400925" y="3743325"/>
              <a:ext cx="0" cy="12192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4748317" y="2314451"/>
            <a:ext cx="170657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400" smtClean="0"/>
              <a:t>Sonido asignado</a:t>
            </a:r>
            <a:br>
              <a:rPr lang="es-ES" sz="2400" smtClean="0"/>
            </a:br>
            <a:r>
              <a:rPr lang="es-ES" sz="2400" smtClean="0"/>
              <a:t>al canal</a:t>
            </a:r>
            <a:endParaRPr lang="es-E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9603" y="1352549"/>
            <a:ext cx="2476501" cy="15335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34" name="33 Rectángulo"/>
          <p:cNvSpPr/>
          <p:nvPr/>
        </p:nvSpPr>
        <p:spPr>
          <a:xfrm>
            <a:off x="3320554" y="635863"/>
            <a:ext cx="2505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smtClean="0">
                <a:latin typeface="Arial Rounded MT Bold" pitchFamily="34" charset="0"/>
              </a:rPr>
              <a:t>Sin modificar</a:t>
            </a:r>
            <a:endParaRPr lang="es-ES" sz="2400">
              <a:latin typeface="Arial Rounded MT Bold" pitchFamily="34" charset="0"/>
            </a:endParaRPr>
          </a:p>
        </p:txBody>
      </p:sp>
      <p:sp>
        <p:nvSpPr>
          <p:cNvPr id="37" name="36 Rectángulo"/>
          <p:cNvSpPr/>
          <p:nvPr/>
        </p:nvSpPr>
        <p:spPr>
          <a:xfrm>
            <a:off x="6359029" y="635863"/>
            <a:ext cx="2524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smtClean="0">
                <a:latin typeface="Arial Rounded MT Bold" pitchFamily="34" charset="0"/>
              </a:rPr>
              <a:t>Volumen </a:t>
            </a:r>
            <a:r>
              <a:rPr lang="es-ES" sz="2400">
                <a:latin typeface="Arial Rounded MT Bold" pitchFamily="34" charset="0"/>
              </a:rPr>
              <a:t>= 1.8</a:t>
            </a:r>
          </a:p>
        </p:txBody>
      </p:sp>
      <p:pic>
        <p:nvPicPr>
          <p:cNvPr id="24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9103" y="4314824"/>
            <a:ext cx="1238251" cy="15335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19" name="18 Rectángulo"/>
          <p:cNvSpPr/>
          <p:nvPr/>
        </p:nvSpPr>
        <p:spPr>
          <a:xfrm>
            <a:off x="6339979" y="3598138"/>
            <a:ext cx="2524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smtClean="0">
                <a:latin typeface="Arial Rounded MT Bold" pitchFamily="34" charset="0"/>
              </a:rPr>
              <a:t>Velocidad </a:t>
            </a:r>
            <a:r>
              <a:rPr lang="es-ES" sz="2400">
                <a:latin typeface="Arial Rounded MT Bold" pitchFamily="34" charset="0"/>
              </a:rPr>
              <a:t>= 2.0</a:t>
            </a:r>
          </a:p>
        </p:txBody>
      </p:sp>
      <p:pic>
        <p:nvPicPr>
          <p:cNvPr id="20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 t="22921" b="21768"/>
          <a:stretch>
            <a:fillRect/>
          </a:stretch>
        </p:blipFill>
        <p:spPr bwMode="auto">
          <a:xfrm>
            <a:off x="6368553" y="1314449"/>
            <a:ext cx="2495551" cy="15716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pic>
        <p:nvPicPr>
          <p:cNvPr id="21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9603" y="4314824"/>
            <a:ext cx="2476501" cy="15335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22" name="21 Rectángulo"/>
          <p:cNvSpPr/>
          <p:nvPr/>
        </p:nvSpPr>
        <p:spPr>
          <a:xfrm>
            <a:off x="3320554" y="3598138"/>
            <a:ext cx="2505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smtClean="0">
                <a:latin typeface="Arial Rounded MT Bold" pitchFamily="34" charset="0"/>
              </a:rPr>
              <a:t>Sin modificar</a:t>
            </a:r>
            <a:endParaRPr lang="es-ES" sz="2400">
              <a:latin typeface="Arial Rounded MT Bold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:a16="http://schemas.microsoft.com/office/drawing/2014/main" xmlns="" id="{91083145-8B20-4DC2-B0C8-80BA773F821D}"/>
              </a:ext>
            </a:extLst>
          </p:cNvPr>
          <p:cNvSpPr txBox="1"/>
          <p:nvPr/>
        </p:nvSpPr>
        <p:spPr>
          <a:xfrm>
            <a:off x="2782079" y="3410105"/>
            <a:ext cx="17646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mtClean="0"/>
              <a:t>Botón Reset</a:t>
            </a:r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2782077" y="2682739"/>
            <a:ext cx="176463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mtClean="0"/>
              <a:t>On/Off</a:t>
            </a:r>
            <a:endParaRPr lang="es-ES"/>
          </a:p>
        </p:txBody>
      </p:sp>
      <p:sp>
        <p:nvSpPr>
          <p:cNvPr id="33" name="17 Rectángulo redondeado">
            <a:extLst>
              <a:ext uri="{FF2B5EF4-FFF2-40B4-BE49-F238E27FC236}">
                <a16:creationId xmlns:a16="http://schemas.microsoft.com/office/drawing/2014/main" xmlns="" id="{8F3B96F0-FFCD-4FEA-B461-D7A34C8072F4}"/>
              </a:ext>
            </a:extLst>
          </p:cNvPr>
          <p:cNvSpPr/>
          <p:nvPr/>
        </p:nvSpPr>
        <p:spPr>
          <a:xfrm>
            <a:off x="4969820" y="1160784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Pantalla</a:t>
            </a:r>
            <a:endParaRPr lang="es-ES" sz="1600"/>
          </a:p>
        </p:txBody>
      </p:sp>
      <p:sp>
        <p:nvSpPr>
          <p:cNvPr id="43" name="29 Rectángulo redondeado">
            <a:extLst>
              <a:ext uri="{FF2B5EF4-FFF2-40B4-BE49-F238E27FC236}">
                <a16:creationId xmlns:a16="http://schemas.microsoft.com/office/drawing/2014/main" xmlns="" id="{4FAB1564-3349-46FD-B549-B071A89FF9A1}"/>
              </a:ext>
            </a:extLst>
          </p:cNvPr>
          <p:cNvSpPr/>
          <p:nvPr/>
        </p:nvSpPr>
        <p:spPr>
          <a:xfrm>
            <a:off x="6413609" y="1160784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Altavoces</a:t>
            </a:r>
            <a:endParaRPr lang="es-ES" sz="1600"/>
          </a:p>
        </p:txBody>
      </p:sp>
      <p:sp>
        <p:nvSpPr>
          <p:cNvPr id="44" name="24 Rectángulo redondeado">
            <a:extLst>
              <a:ext uri="{FF2B5EF4-FFF2-40B4-BE49-F238E27FC236}">
                <a16:creationId xmlns:a16="http://schemas.microsoft.com/office/drawing/2014/main" xmlns="" id="{9BC53101-F1E5-4084-8AE2-31419AEFF918}"/>
              </a:ext>
            </a:extLst>
          </p:cNvPr>
          <p:cNvSpPr/>
          <p:nvPr/>
        </p:nvSpPr>
        <p:spPr>
          <a:xfrm>
            <a:off x="8478361" y="2834115"/>
            <a:ext cx="1080120" cy="43204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Cartucho</a:t>
            </a:r>
            <a:endParaRPr lang="es-ES" sz="1600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xmlns="" id="{49F1DBF7-AD08-4AFA-85B8-84F292D2C132}"/>
              </a:ext>
            </a:extLst>
          </p:cNvPr>
          <p:cNvSpPr/>
          <p:nvPr/>
        </p:nvSpPr>
        <p:spPr>
          <a:xfrm>
            <a:off x="4779269" y="2240905"/>
            <a:ext cx="2871590" cy="2347943"/>
          </a:xfrm>
          <a:prstGeom prst="roundRect">
            <a:avLst>
              <a:gd name="adj" fmla="val 83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smtClean="0">
                <a:solidFill>
                  <a:schemeClr val="accent1">
                    <a:lumMod val="75000"/>
                  </a:schemeClr>
                </a:solidFill>
              </a:rPr>
              <a:t>Consola Vircon32</a:t>
            </a:r>
            <a:endParaRPr lang="es-ES" sz="3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24 Rectángulo redondeado">
            <a:extLst>
              <a:ext uri="{FF2B5EF4-FFF2-40B4-BE49-F238E27FC236}">
                <a16:creationId xmlns:a16="http://schemas.microsoft.com/office/drawing/2014/main" xmlns="" id="{E8048C8F-65ED-423A-81BB-F9A03CDAD52C}"/>
              </a:ext>
            </a:extLst>
          </p:cNvPr>
          <p:cNvSpPr/>
          <p:nvPr/>
        </p:nvSpPr>
        <p:spPr>
          <a:xfrm>
            <a:off x="5572602" y="5238257"/>
            <a:ext cx="1315403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4 </a:t>
            </a:r>
            <a:r>
              <a:rPr lang="es-ES" sz="1600" smtClean="0"/>
              <a:t>Mandos</a:t>
            </a:r>
            <a:endParaRPr lang="es-ES" sz="1600"/>
          </a:p>
        </p:txBody>
      </p:sp>
      <p:sp>
        <p:nvSpPr>
          <p:cNvPr id="47" name="24 Rectángulo redondeado">
            <a:extLst>
              <a:ext uri="{FF2B5EF4-FFF2-40B4-BE49-F238E27FC236}">
                <a16:creationId xmlns:a16="http://schemas.microsoft.com/office/drawing/2014/main" xmlns="" id="{F73B65AD-B42B-4069-8B40-0C63F934B343}"/>
              </a:ext>
            </a:extLst>
          </p:cNvPr>
          <p:cNvSpPr/>
          <p:nvPr/>
        </p:nvSpPr>
        <p:spPr>
          <a:xfrm>
            <a:off x="8478361" y="3599727"/>
            <a:ext cx="1080120" cy="43204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smtClean="0"/>
              <a:t>Tarjeta de Memoria</a:t>
            </a:r>
            <a:endParaRPr lang="es-ES" sz="1300"/>
          </a:p>
        </p:txBody>
      </p:sp>
      <p:sp>
        <p:nvSpPr>
          <p:cNvPr id="48" name="Flecha: hacia abajo 47">
            <a:extLst>
              <a:ext uri="{FF2B5EF4-FFF2-40B4-BE49-F238E27FC236}">
                <a16:creationId xmlns:a16="http://schemas.microsoft.com/office/drawing/2014/main" xmlns="" id="{FC7F44F4-AA5E-44C3-9DE7-E03F50B2B0DD}"/>
              </a:ext>
            </a:extLst>
          </p:cNvPr>
          <p:cNvSpPr/>
          <p:nvPr/>
        </p:nvSpPr>
        <p:spPr>
          <a:xfrm rot="10800000">
            <a:off x="5309707" y="1607598"/>
            <a:ext cx="400346" cy="63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Flecha: hacia abajo 48">
            <a:extLst>
              <a:ext uri="{FF2B5EF4-FFF2-40B4-BE49-F238E27FC236}">
                <a16:creationId xmlns:a16="http://schemas.microsoft.com/office/drawing/2014/main" xmlns="" id="{1F1FF216-8BC8-4817-98B7-22033CB7DAD9}"/>
              </a:ext>
            </a:extLst>
          </p:cNvPr>
          <p:cNvSpPr/>
          <p:nvPr/>
        </p:nvSpPr>
        <p:spPr>
          <a:xfrm rot="10800000">
            <a:off x="6753496" y="1607598"/>
            <a:ext cx="400346" cy="63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Flecha: hacia abajo 49">
            <a:extLst>
              <a:ext uri="{FF2B5EF4-FFF2-40B4-BE49-F238E27FC236}">
                <a16:creationId xmlns:a16="http://schemas.microsoft.com/office/drawing/2014/main" xmlns="" id="{90AE0CC3-D921-4BC2-BB8D-0E99ECF064A0}"/>
              </a:ext>
            </a:extLst>
          </p:cNvPr>
          <p:cNvSpPr/>
          <p:nvPr/>
        </p:nvSpPr>
        <p:spPr>
          <a:xfrm rot="10800000">
            <a:off x="6006735" y="4597568"/>
            <a:ext cx="400346" cy="63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xmlns="" id="{D21169A9-6253-485D-B844-D60196093334}"/>
              </a:ext>
            </a:extLst>
          </p:cNvPr>
          <p:cNvSpPr/>
          <p:nvPr/>
        </p:nvSpPr>
        <p:spPr>
          <a:xfrm rot="10800000">
            <a:off x="7650858" y="2882678"/>
            <a:ext cx="827502" cy="344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2813210" y="3083283"/>
            <a:ext cx="1966058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24 Conector recto de flecha">
            <a:extLst>
              <a:ext uri="{FF2B5EF4-FFF2-40B4-BE49-F238E27FC236}">
                <a16:creationId xmlns:a16="http://schemas.microsoft.com/office/drawing/2014/main" xmlns="" id="{2653F2FF-A340-4E65-AF57-F5B892D2AF3C}"/>
              </a:ext>
            </a:extLst>
          </p:cNvPr>
          <p:cNvCxnSpPr>
            <a:cxnSpLocks/>
          </p:cNvCxnSpPr>
          <p:nvPr/>
        </p:nvCxnSpPr>
        <p:spPr>
          <a:xfrm>
            <a:off x="2813210" y="3805492"/>
            <a:ext cx="1966058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echa: a la izquierda y derecha 57">
            <a:extLst>
              <a:ext uri="{FF2B5EF4-FFF2-40B4-BE49-F238E27FC236}">
                <a16:creationId xmlns:a16="http://schemas.microsoft.com/office/drawing/2014/main" xmlns="" id="{9D5C8EB9-71D8-4351-BB6D-4C80F62C8918}"/>
              </a:ext>
            </a:extLst>
          </p:cNvPr>
          <p:cNvSpPr/>
          <p:nvPr/>
        </p:nvSpPr>
        <p:spPr>
          <a:xfrm>
            <a:off x="7650859" y="3631085"/>
            <a:ext cx="827502" cy="3693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xmlns="" id="{5A1D2FEE-BC7E-4255-A037-95CCA5998751}"/>
              </a:ext>
            </a:extLst>
          </p:cNvPr>
          <p:cNvSpPr txBox="1"/>
          <p:nvPr/>
        </p:nvSpPr>
        <p:spPr>
          <a:xfrm>
            <a:off x="4065237" y="5209552"/>
            <a:ext cx="131068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4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entradas</a:t>
            </a:r>
            <a:endParaRPr lang="es-ES" sz="24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xmlns="" id="{118416F3-97C4-4518-8F13-E57BA0098A37}"/>
              </a:ext>
            </a:extLst>
          </p:cNvPr>
          <p:cNvSpPr txBox="1"/>
          <p:nvPr/>
        </p:nvSpPr>
        <p:spPr>
          <a:xfrm>
            <a:off x="3497906" y="1127936"/>
            <a:ext cx="13073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4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salidas</a:t>
            </a:r>
            <a:endParaRPr lang="es-ES" sz="24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xmlns="" id="{6E0DFE7D-9BB5-437C-91D8-933A82AAFDE9}"/>
              </a:ext>
            </a:extLst>
          </p:cNvPr>
          <p:cNvSpPr txBox="1"/>
          <p:nvPr/>
        </p:nvSpPr>
        <p:spPr>
          <a:xfrm>
            <a:off x="2775109" y="3975574"/>
            <a:ext cx="196605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2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señales externas</a:t>
            </a:r>
            <a:endParaRPr lang="es-ES" sz="22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xmlns="" id="{951A2C70-E705-4FA8-903D-F2EB33879676}"/>
              </a:ext>
            </a:extLst>
          </p:cNvPr>
          <p:cNvSpPr txBox="1"/>
          <p:nvPr/>
        </p:nvSpPr>
        <p:spPr>
          <a:xfrm>
            <a:off x="7751501" y="1890357"/>
            <a:ext cx="184508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2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memorias extraíbles</a:t>
            </a:r>
            <a:endParaRPr lang="es-ES" sz="22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8574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0020" y="2473551"/>
            <a:ext cx="4303768" cy="1536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cxnSp>
        <p:nvCxnSpPr>
          <p:cNvPr id="49" name="48 Conector recto de flecha"/>
          <p:cNvCxnSpPr/>
          <p:nvPr/>
        </p:nvCxnSpPr>
        <p:spPr>
          <a:xfrm>
            <a:off x="4022904" y="4297753"/>
            <a:ext cx="86409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7095246" y="4297753"/>
            <a:ext cx="1344149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3071664" y="4418057"/>
            <a:ext cx="1815337" cy="738662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spAutoFit/>
          </a:bodyPr>
          <a:lstStyle/>
          <a:p>
            <a:pPr algn="r"/>
            <a:r>
              <a:rPr lang="es-ES" sz="2100" smtClean="0"/>
              <a:t>Reproducido antes del salto</a:t>
            </a:r>
            <a:endParaRPr lang="es-ES" sz="2100"/>
          </a:p>
        </p:txBody>
      </p:sp>
      <p:sp>
        <p:nvSpPr>
          <p:cNvPr id="33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4018307" y="1518574"/>
            <a:ext cx="1828800" cy="738662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spAutoFit/>
          </a:bodyPr>
          <a:lstStyle/>
          <a:p>
            <a:pPr algn="ctr"/>
            <a:r>
              <a:rPr lang="es-ES" sz="2100" smtClean="0"/>
              <a:t>Posición antes del salto</a:t>
            </a:r>
            <a:endParaRPr lang="es-ES" sz="2100"/>
          </a:p>
        </p:txBody>
      </p:sp>
      <p:sp>
        <p:nvSpPr>
          <p:cNvPr id="16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6130542" y="1518574"/>
            <a:ext cx="1828800" cy="738662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spAutoFit/>
          </a:bodyPr>
          <a:lstStyle/>
          <a:p>
            <a:pPr algn="ctr"/>
            <a:r>
              <a:rPr lang="es-ES" sz="2100" smtClean="0"/>
              <a:t>Posición que indica el salto</a:t>
            </a:r>
            <a:endParaRPr lang="es-ES" sz="2100"/>
          </a:p>
        </p:txBody>
      </p:sp>
      <p:sp>
        <p:nvSpPr>
          <p:cNvPr id="17" name="16 Arco"/>
          <p:cNvSpPr/>
          <p:nvPr/>
        </p:nvSpPr>
        <p:spPr>
          <a:xfrm>
            <a:off x="4983011" y="3049615"/>
            <a:ext cx="2016224" cy="2016224"/>
          </a:xfrm>
          <a:prstGeom prst="arc">
            <a:avLst>
              <a:gd name="adj1" fmla="val 701322"/>
              <a:gd name="adj2" fmla="val 9977862"/>
            </a:avLst>
          </a:prstGeom>
          <a:ln w="57150"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es-ES"/>
          </a:p>
        </p:txBody>
      </p:sp>
      <p:sp>
        <p:nvSpPr>
          <p:cNvPr id="18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5271043" y="4165158"/>
            <a:ext cx="1431299" cy="420628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spAutoFit/>
          </a:bodyPr>
          <a:lstStyle/>
          <a:p>
            <a:pPr algn="ctr"/>
            <a:r>
              <a:rPr lang="es-ES" sz="2100" smtClean="0"/>
              <a:t>Omitido</a:t>
            </a:r>
            <a:endParaRPr lang="es-ES" sz="2100"/>
          </a:p>
        </p:txBody>
      </p:sp>
      <p:sp>
        <p:nvSpPr>
          <p:cNvPr id="19" name="18 Rectángulo"/>
          <p:cNvSpPr/>
          <p:nvPr/>
        </p:nvSpPr>
        <p:spPr>
          <a:xfrm>
            <a:off x="4983011" y="2473551"/>
            <a:ext cx="2016224" cy="1536171"/>
          </a:xfrm>
          <a:prstGeom prst="rect">
            <a:avLst/>
          </a:prstGeom>
          <a:solidFill>
            <a:schemeClr val="bg1">
              <a:alpha val="70000"/>
            </a:schemeClr>
          </a:solidFill>
          <a:ln w="5715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7191256" y="4398894"/>
            <a:ext cx="1965084" cy="738662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spAutoFit/>
          </a:bodyPr>
          <a:lstStyle/>
          <a:p>
            <a:r>
              <a:rPr lang="es-ES" sz="2100" smtClean="0"/>
              <a:t>Reproducido tras el salto</a:t>
            </a:r>
            <a:endParaRPr lang="es-ES" sz="2100"/>
          </a:p>
        </p:txBody>
      </p:sp>
      <p:cxnSp>
        <p:nvCxnSpPr>
          <p:cNvPr id="45" name="44 Conector recto"/>
          <p:cNvCxnSpPr/>
          <p:nvPr/>
        </p:nvCxnSpPr>
        <p:spPr>
          <a:xfrm flipH="1">
            <a:off x="6999235" y="2253318"/>
            <a:ext cx="4200" cy="185241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flipH="1">
            <a:off x="4980366" y="2272369"/>
            <a:ext cx="2645" cy="18333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5462" y="2024367"/>
            <a:ext cx="4303768" cy="15335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cxnSp>
        <p:nvCxnSpPr>
          <p:cNvPr id="40" name="39 Conector recto"/>
          <p:cNvCxnSpPr/>
          <p:nvPr/>
        </p:nvCxnSpPr>
        <p:spPr>
          <a:xfrm>
            <a:off x="4705088" y="1852918"/>
            <a:ext cx="0" cy="31718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6914888" y="1833868"/>
            <a:ext cx="0" cy="31813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>
            <a:off x="3904988" y="3834118"/>
            <a:ext cx="74295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4781288" y="3843643"/>
            <a:ext cx="2105025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 flipH="1">
            <a:off x="4771763" y="4100818"/>
            <a:ext cx="2047875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7000613" y="3834118"/>
            <a:ext cx="12192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3159491" y="4347766"/>
            <a:ext cx="143129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mtClean="0"/>
              <a:t>Al empezar</a:t>
            </a:r>
            <a:endParaRPr lang="es-ES"/>
          </a:p>
        </p:txBody>
      </p:sp>
      <p:sp>
        <p:nvSpPr>
          <p:cNvPr id="27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4759691" y="4342617"/>
            <a:ext cx="20313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Mientras el bucle esté activado</a:t>
            </a:r>
            <a:endParaRPr lang="es-ES"/>
          </a:p>
        </p:txBody>
      </p:sp>
      <p:sp>
        <p:nvSpPr>
          <p:cNvPr id="31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7036165" y="4342617"/>
            <a:ext cx="171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mtClean="0"/>
              <a:t>Si se desactiva el bucle</a:t>
            </a:r>
            <a:endParaRPr lang="es-ES"/>
          </a:p>
        </p:txBody>
      </p:sp>
      <p:sp>
        <p:nvSpPr>
          <p:cNvPr id="33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3719736" y="1490266"/>
            <a:ext cx="19082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posición de inicio</a:t>
            </a:r>
            <a:endParaRPr lang="es-ES"/>
          </a:p>
        </p:txBody>
      </p:sp>
      <p:sp>
        <p:nvSpPr>
          <p:cNvPr id="35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5951984" y="1490266"/>
            <a:ext cx="17170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posición de fin</a:t>
            </a:r>
            <a:endParaRPr lang="es-E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Rectángulo redondeado"/>
          <p:cNvSpPr/>
          <p:nvPr/>
        </p:nvSpPr>
        <p:spPr>
          <a:xfrm>
            <a:off x="4033652" y="1664805"/>
            <a:ext cx="4248472" cy="1584176"/>
          </a:xfrm>
          <a:prstGeom prst="roundRect">
            <a:avLst>
              <a:gd name="adj" fmla="val 11157"/>
            </a:avLst>
          </a:prstGeom>
          <a:solidFill>
            <a:schemeClr val="accent1">
              <a:lumMod val="40000"/>
              <a:lumOff val="60000"/>
              <a:alpha val="50196"/>
            </a:schemeClr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2000" smtClean="0">
                <a:solidFill>
                  <a:schemeClr val="accent1"/>
                </a:solidFill>
              </a:rPr>
              <a:t>Consola</a:t>
            </a:r>
            <a:endParaRPr lang="es-ES" sz="2000">
              <a:solidFill>
                <a:schemeClr val="accent1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4033652" y="3880543"/>
            <a:ext cx="4248472" cy="1312653"/>
          </a:xfrm>
          <a:prstGeom prst="roundRect">
            <a:avLst>
              <a:gd name="adj" fmla="val 11157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Cartucho  (archivo ROM)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6913972" y="4132930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 de Audio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(sonidos)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5581824" y="4132930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 de Video</a:t>
            </a:r>
            <a:endParaRPr lang="es-ES" sz="1200"/>
          </a:p>
          <a:p>
            <a:pPr algn="ctr"/>
            <a:r>
              <a:rPr lang="es-ES" sz="1100">
                <a:solidFill>
                  <a:srgbClr val="006600"/>
                </a:solidFill>
              </a:rPr>
              <a:t>(</a:t>
            </a:r>
            <a:r>
              <a:rPr lang="es-ES" sz="1100" smtClean="0">
                <a:solidFill>
                  <a:srgbClr val="006600"/>
                </a:solidFill>
              </a:rPr>
              <a:t>imágenes</a:t>
            </a:r>
            <a:r>
              <a:rPr lang="es-ES" sz="11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4249676" y="4132930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 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(código + datos)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4249676" y="2276873"/>
            <a:ext cx="115355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5580401" y="2276873"/>
            <a:ext cx="115355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Chip Video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6912549" y="2276873"/>
            <a:ext cx="115355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Chip Sonido</a:t>
            </a:r>
            <a:endParaRPr lang="es-ES" sz="1400">
              <a:solidFill>
                <a:schemeClr val="bg1"/>
              </a:solidFill>
            </a:endParaRPr>
          </a:p>
        </p:txBody>
      </p:sp>
      <p:cxnSp>
        <p:nvCxnSpPr>
          <p:cNvPr id="13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4825740" y="2708921"/>
            <a:ext cx="712" cy="1424009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H="1" flipV="1">
            <a:off x="6157177" y="2708921"/>
            <a:ext cx="711" cy="1424009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  <a:stCxn id="5" idx="0"/>
            <a:endCxn id="12" idx="2"/>
          </p:cNvCxnSpPr>
          <p:nvPr/>
        </p:nvCxnSpPr>
        <p:spPr>
          <a:xfrm flipH="1" flipV="1">
            <a:off x="7489325" y="2708921"/>
            <a:ext cx="711" cy="1424009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4871865" y="3508704"/>
            <a:ext cx="90010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300" smtClean="0"/>
              <a:t>palabras</a:t>
            </a:r>
            <a:endParaRPr lang="es-ES" sz="1300"/>
          </a:p>
        </p:txBody>
      </p:sp>
      <p:sp>
        <p:nvSpPr>
          <p:cNvPr id="25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6193181" y="3508704"/>
            <a:ext cx="874928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300" smtClean="0"/>
              <a:t>pixels</a:t>
            </a:r>
            <a:endParaRPr lang="es-ES" sz="1300"/>
          </a:p>
        </p:txBody>
      </p:sp>
      <p:sp>
        <p:nvSpPr>
          <p:cNvPr id="26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7526039" y="3508704"/>
            <a:ext cx="910221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300" smtClean="0"/>
              <a:t>samples</a:t>
            </a:r>
            <a:endParaRPr lang="es-ES" sz="1300"/>
          </a:p>
        </p:txBody>
      </p:sp>
      <p:sp>
        <p:nvSpPr>
          <p:cNvPr id="23" name="22 Rectángulo"/>
          <p:cNvSpPr/>
          <p:nvPr/>
        </p:nvSpPr>
        <p:spPr>
          <a:xfrm>
            <a:off x="4206883" y="4211506"/>
            <a:ext cx="12410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100" smtClean="0"/>
              <a:t>ROM de Programa</a:t>
            </a:r>
            <a:endParaRPr lang="es-ES"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="" xmlns:a16="http://schemas.microsoft.com/office/drawing/2014/main" id="{91083145-8B20-4DC2-B0C8-80BA773F821D}"/>
              </a:ext>
            </a:extLst>
          </p:cNvPr>
          <p:cNvSpPr txBox="1"/>
          <p:nvPr/>
        </p:nvSpPr>
        <p:spPr>
          <a:xfrm>
            <a:off x="1184585" y="3563950"/>
            <a:ext cx="17646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mtClean="0"/>
              <a:t>Botón Reset</a:t>
            </a:r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="" xmlns:a16="http://schemas.microsoft.com/office/drawing/2014/main" id="{9BC4EDBC-C66C-4D35-B8F6-D0AF6921AE75}"/>
              </a:ext>
            </a:extLst>
          </p:cNvPr>
          <p:cNvSpPr txBox="1"/>
          <p:nvPr/>
        </p:nvSpPr>
        <p:spPr>
          <a:xfrm>
            <a:off x="1184583" y="2836584"/>
            <a:ext cx="176463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mtClean="0"/>
              <a:t>On/Off</a:t>
            </a:r>
            <a:endParaRPr lang="es-ES"/>
          </a:p>
        </p:txBody>
      </p:sp>
      <p:sp>
        <p:nvSpPr>
          <p:cNvPr id="33" name="17 Rectángulo redondeado">
            <a:extLst>
              <a:ext uri="{FF2B5EF4-FFF2-40B4-BE49-F238E27FC236}">
                <a16:creationId xmlns="" xmlns:a16="http://schemas.microsoft.com/office/drawing/2014/main" id="{8F3B96F0-FFCD-4FEA-B461-D7A34C8072F4}"/>
              </a:ext>
            </a:extLst>
          </p:cNvPr>
          <p:cNvSpPr/>
          <p:nvPr/>
        </p:nvSpPr>
        <p:spPr>
          <a:xfrm>
            <a:off x="4913845" y="694206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Pantalla</a:t>
            </a:r>
            <a:endParaRPr lang="es-ES" sz="1600"/>
          </a:p>
        </p:txBody>
      </p:sp>
      <p:sp>
        <p:nvSpPr>
          <p:cNvPr id="43" name="29 Rectángulo redondeado">
            <a:extLst>
              <a:ext uri="{FF2B5EF4-FFF2-40B4-BE49-F238E27FC236}">
                <a16:creationId xmlns="" xmlns:a16="http://schemas.microsoft.com/office/drawing/2014/main" id="{4FAB1564-3349-46FD-B549-B071A89FF9A1}"/>
              </a:ext>
            </a:extLst>
          </p:cNvPr>
          <p:cNvSpPr/>
          <p:nvPr/>
        </p:nvSpPr>
        <p:spPr>
          <a:xfrm>
            <a:off x="6348029" y="692696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Altavoces</a:t>
            </a:r>
            <a:endParaRPr lang="es-ES" sz="1600"/>
          </a:p>
        </p:txBody>
      </p:sp>
      <p:sp>
        <p:nvSpPr>
          <p:cNvPr id="44" name="24 Rectángulo redondeado">
            <a:extLst>
              <a:ext uri="{FF2B5EF4-FFF2-40B4-BE49-F238E27FC236}">
                <a16:creationId xmlns="" xmlns:a16="http://schemas.microsoft.com/office/drawing/2014/main" id="{9BC53101-F1E5-4084-8AE2-31419AEFF918}"/>
              </a:ext>
            </a:extLst>
          </p:cNvPr>
          <p:cNvSpPr/>
          <p:nvPr/>
        </p:nvSpPr>
        <p:spPr>
          <a:xfrm>
            <a:off x="9803953" y="2758961"/>
            <a:ext cx="1080120" cy="56870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Cartucho</a:t>
            </a:r>
            <a:endParaRPr lang="es-ES" sz="1400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="" xmlns:a16="http://schemas.microsoft.com/office/drawing/2014/main" id="{49F1DBF7-AD08-4AFA-85B8-84F292D2C132}"/>
              </a:ext>
            </a:extLst>
          </p:cNvPr>
          <p:cNvSpPr/>
          <p:nvPr/>
        </p:nvSpPr>
        <p:spPr>
          <a:xfrm>
            <a:off x="2675620" y="1628795"/>
            <a:ext cx="6624736" cy="3756076"/>
          </a:xfrm>
          <a:prstGeom prst="roundRect">
            <a:avLst>
              <a:gd name="adj" fmla="val 83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24 Rectángulo redondeado">
            <a:extLst>
              <a:ext uri="{FF2B5EF4-FFF2-40B4-BE49-F238E27FC236}">
                <a16:creationId xmlns="" xmlns:a16="http://schemas.microsoft.com/office/drawing/2014/main" id="{E8048C8F-65ED-423A-81BB-F9A03CDAD52C}"/>
              </a:ext>
            </a:extLst>
          </p:cNvPr>
          <p:cNvSpPr/>
          <p:nvPr/>
        </p:nvSpPr>
        <p:spPr>
          <a:xfrm>
            <a:off x="4758083" y="5814147"/>
            <a:ext cx="1353530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4 </a:t>
            </a:r>
            <a:r>
              <a:rPr lang="es-ES" sz="1400" smtClean="0"/>
              <a:t> Mandos</a:t>
            </a:r>
            <a:endParaRPr lang="es-ES" sz="1400"/>
          </a:p>
        </p:txBody>
      </p:sp>
      <p:sp>
        <p:nvSpPr>
          <p:cNvPr id="47" name="24 Rectángulo redondeado">
            <a:extLst>
              <a:ext uri="{FF2B5EF4-FFF2-40B4-BE49-F238E27FC236}">
                <a16:creationId xmlns="" xmlns:a16="http://schemas.microsoft.com/office/drawing/2014/main" id="{F73B65AD-B42B-4069-8B40-0C63F934B343}"/>
              </a:ext>
            </a:extLst>
          </p:cNvPr>
          <p:cNvSpPr/>
          <p:nvPr/>
        </p:nvSpPr>
        <p:spPr>
          <a:xfrm>
            <a:off x="9803953" y="3563950"/>
            <a:ext cx="1080120" cy="56870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Memory Card</a:t>
            </a:r>
          </a:p>
        </p:txBody>
      </p:sp>
      <p:sp>
        <p:nvSpPr>
          <p:cNvPr id="48" name="Flecha: hacia abajo 47">
            <a:extLst>
              <a:ext uri="{FF2B5EF4-FFF2-40B4-BE49-F238E27FC236}">
                <a16:creationId xmlns="" xmlns:a16="http://schemas.microsoft.com/office/drawing/2014/main" id="{FC7F44F4-AA5E-44C3-9DE7-E03F50B2B0DD}"/>
              </a:ext>
            </a:extLst>
          </p:cNvPr>
          <p:cNvSpPr/>
          <p:nvPr/>
        </p:nvSpPr>
        <p:spPr>
          <a:xfrm rot="10800000">
            <a:off x="5253732" y="1124743"/>
            <a:ext cx="400346" cy="870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Flecha: hacia abajo 48">
            <a:extLst>
              <a:ext uri="{FF2B5EF4-FFF2-40B4-BE49-F238E27FC236}">
                <a16:creationId xmlns="" xmlns:a16="http://schemas.microsoft.com/office/drawing/2014/main" id="{1F1FF216-8BC8-4817-98B7-22033CB7DAD9}"/>
              </a:ext>
            </a:extLst>
          </p:cNvPr>
          <p:cNvSpPr/>
          <p:nvPr/>
        </p:nvSpPr>
        <p:spPr>
          <a:xfrm rot="10800000">
            <a:off x="6687916" y="1125972"/>
            <a:ext cx="400346" cy="875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Flecha: hacia abajo 49">
            <a:extLst>
              <a:ext uri="{FF2B5EF4-FFF2-40B4-BE49-F238E27FC236}">
                <a16:creationId xmlns="" xmlns:a16="http://schemas.microsoft.com/office/drawing/2014/main" id="{90AE0CC3-D921-4BC2-BB8D-0E99ECF064A0}"/>
              </a:ext>
            </a:extLst>
          </p:cNvPr>
          <p:cNvSpPr/>
          <p:nvPr/>
        </p:nvSpPr>
        <p:spPr>
          <a:xfrm rot="10800000">
            <a:off x="5230342" y="4968338"/>
            <a:ext cx="400346" cy="838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Flecha: a la derecha 50">
            <a:extLst>
              <a:ext uri="{FF2B5EF4-FFF2-40B4-BE49-F238E27FC236}">
                <a16:creationId xmlns="" xmlns:a16="http://schemas.microsoft.com/office/drawing/2014/main" id="{D21169A9-6253-485D-B844-D60196093334}"/>
              </a:ext>
            </a:extLst>
          </p:cNvPr>
          <p:cNvSpPr/>
          <p:nvPr/>
        </p:nvSpPr>
        <p:spPr>
          <a:xfrm rot="10800000">
            <a:off x="8868415" y="2880957"/>
            <a:ext cx="935538" cy="344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Flecha: a la izquierda y derecha 57">
            <a:extLst>
              <a:ext uri="{FF2B5EF4-FFF2-40B4-BE49-F238E27FC236}">
                <a16:creationId xmlns="" xmlns:a16="http://schemas.microsoft.com/office/drawing/2014/main" id="{9D5C8EB9-71D8-4351-BB6D-4C80F62C8918}"/>
              </a:ext>
            </a:extLst>
          </p:cNvPr>
          <p:cNvSpPr/>
          <p:nvPr/>
        </p:nvSpPr>
        <p:spPr>
          <a:xfrm>
            <a:off x="8868415" y="3680351"/>
            <a:ext cx="935538" cy="3693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="" xmlns:a16="http://schemas.microsoft.com/office/drawing/2014/main" id="{5A1D2FEE-BC7E-4255-A037-95CCA5998751}"/>
              </a:ext>
            </a:extLst>
          </p:cNvPr>
          <p:cNvSpPr txBox="1"/>
          <p:nvPr/>
        </p:nvSpPr>
        <p:spPr>
          <a:xfrm>
            <a:off x="3295649" y="5785442"/>
            <a:ext cx="14624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4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entradas</a:t>
            </a:r>
            <a:endParaRPr lang="es-ES" sz="24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="" xmlns:a16="http://schemas.microsoft.com/office/drawing/2014/main" id="{118416F3-97C4-4518-8F13-E57BA0098A37}"/>
              </a:ext>
            </a:extLst>
          </p:cNvPr>
          <p:cNvSpPr txBox="1"/>
          <p:nvPr/>
        </p:nvSpPr>
        <p:spPr>
          <a:xfrm>
            <a:off x="3365546" y="695963"/>
            <a:ext cx="13073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4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salidas</a:t>
            </a:r>
            <a:endParaRPr lang="es-ES" sz="24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="" xmlns:a16="http://schemas.microsoft.com/office/drawing/2014/main" id="{6E0DFE7D-9BB5-437C-91D8-933A82AAFDE9}"/>
              </a:ext>
            </a:extLst>
          </p:cNvPr>
          <p:cNvSpPr txBox="1"/>
          <p:nvPr/>
        </p:nvSpPr>
        <p:spPr>
          <a:xfrm>
            <a:off x="1177615" y="4160196"/>
            <a:ext cx="196605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0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señales</a:t>
            </a:r>
            <a:br>
              <a:rPr lang="es-ES" sz="20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es-ES" sz="20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externas</a:t>
            </a:r>
            <a:endParaRPr lang="es-ES" sz="20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="" xmlns:a16="http://schemas.microsoft.com/office/drawing/2014/main" id="{951A2C70-E705-4FA8-903D-F2EB33879676}"/>
              </a:ext>
            </a:extLst>
          </p:cNvPr>
          <p:cNvSpPr txBox="1"/>
          <p:nvPr/>
        </p:nvSpPr>
        <p:spPr>
          <a:xfrm>
            <a:off x="9422927" y="1787789"/>
            <a:ext cx="148654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0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memorias</a:t>
            </a:r>
          </a:p>
          <a:p>
            <a:pPr algn="r"/>
            <a:r>
              <a:rPr lang="es-ES" sz="20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extraíbles</a:t>
            </a:r>
            <a:endParaRPr lang="es-ES" sz="20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23 Rectángulo redondeado">
            <a:extLst>
              <a:ext uri="{FF2B5EF4-FFF2-40B4-BE49-F238E27FC236}">
                <a16:creationId xmlns="" xmlns:a16="http://schemas.microsoft.com/office/drawing/2014/main" id="{339722A7-A4C5-42DD-86B0-B19AB0712672}"/>
              </a:ext>
            </a:extLst>
          </p:cNvPr>
          <p:cNvSpPr/>
          <p:nvPr/>
        </p:nvSpPr>
        <p:spPr>
          <a:xfrm>
            <a:off x="4913845" y="2002534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Chip </a:t>
            </a:r>
            <a:r>
              <a:rPr lang="es-ES" sz="1400" smtClean="0">
                <a:solidFill>
                  <a:schemeClr val="bg1"/>
                </a:solidFill>
              </a:rPr>
              <a:t>gráfico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29" name="25 Rectángulo redondeado">
            <a:extLst>
              <a:ext uri="{FF2B5EF4-FFF2-40B4-BE49-F238E27FC236}">
                <a16:creationId xmlns="" xmlns:a16="http://schemas.microsoft.com/office/drawing/2014/main" id="{2EFE8F61-F52C-4394-892E-E8E1A8A71E80}"/>
              </a:ext>
            </a:extLst>
          </p:cNvPr>
          <p:cNvSpPr/>
          <p:nvPr/>
        </p:nvSpPr>
        <p:spPr>
          <a:xfrm>
            <a:off x="6348028" y="2006022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Chip </a:t>
            </a:r>
            <a:r>
              <a:rPr lang="es-ES" sz="1400" smtClean="0">
                <a:solidFill>
                  <a:schemeClr val="bg1"/>
                </a:solidFill>
              </a:rPr>
              <a:t>sonido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30" name="27 Rectángulo redondeado">
            <a:extLst>
              <a:ext uri="{FF2B5EF4-FFF2-40B4-BE49-F238E27FC236}">
                <a16:creationId xmlns="" xmlns:a16="http://schemas.microsoft.com/office/drawing/2014/main" id="{F807FDB9-C246-4CDB-8FD6-D4A4C68F022E}"/>
              </a:ext>
            </a:extLst>
          </p:cNvPr>
          <p:cNvSpPr/>
          <p:nvPr/>
        </p:nvSpPr>
        <p:spPr>
          <a:xfrm>
            <a:off x="6348083" y="2761297"/>
            <a:ext cx="1080118" cy="2197166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>
                <a:solidFill>
                  <a:srgbClr val="A0FFA0"/>
                </a:solidFill>
              </a:rPr>
              <a:t>CPU</a:t>
            </a:r>
          </a:p>
        </p:txBody>
      </p:sp>
      <p:sp>
        <p:nvSpPr>
          <p:cNvPr id="36" name="6 Rectángulo redondeado">
            <a:extLst>
              <a:ext uri="{FF2B5EF4-FFF2-40B4-BE49-F238E27FC236}">
                <a16:creationId xmlns="" xmlns:a16="http://schemas.microsoft.com/office/drawing/2014/main" id="{5AED2532-F822-470C-B2D7-1C691A111771}"/>
              </a:ext>
            </a:extLst>
          </p:cNvPr>
          <p:cNvSpPr/>
          <p:nvPr/>
        </p:nvSpPr>
        <p:spPr>
          <a:xfrm>
            <a:off x="7788188" y="4526415"/>
            <a:ext cx="1080118" cy="43204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Memoria RAM </a:t>
            </a:r>
            <a:endParaRPr lang="es-ES" sz="1400"/>
          </a:p>
        </p:txBody>
      </p:sp>
      <p:sp>
        <p:nvSpPr>
          <p:cNvPr id="38" name="23 Rectángulo redondeado">
            <a:extLst>
              <a:ext uri="{FF2B5EF4-FFF2-40B4-BE49-F238E27FC236}">
                <a16:creationId xmlns="" xmlns:a16="http://schemas.microsoft.com/office/drawing/2014/main" id="{187143E1-E0A3-4016-8474-CD5193857D0B}"/>
              </a:ext>
            </a:extLst>
          </p:cNvPr>
          <p:cNvSpPr/>
          <p:nvPr/>
        </p:nvSpPr>
        <p:spPr>
          <a:xfrm>
            <a:off x="4890452" y="4528907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chemeClr val="bg1"/>
                </a:solidFill>
              </a:rPr>
              <a:t>Controlador</a:t>
            </a:r>
          </a:p>
          <a:p>
            <a:pPr algn="ctr"/>
            <a:r>
              <a:rPr lang="es-ES" sz="1400" smtClean="0">
                <a:solidFill>
                  <a:schemeClr val="bg1"/>
                </a:solidFill>
              </a:rPr>
              <a:t>mandos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39" name="23 Rectángulo redondeado">
            <a:extLst>
              <a:ext uri="{FF2B5EF4-FFF2-40B4-BE49-F238E27FC236}">
                <a16:creationId xmlns="" xmlns:a16="http://schemas.microsoft.com/office/drawing/2014/main" id="{300AE459-67F1-4F96-8E6C-13AC2B423A36}"/>
              </a:ext>
            </a:extLst>
          </p:cNvPr>
          <p:cNvSpPr/>
          <p:nvPr/>
        </p:nvSpPr>
        <p:spPr>
          <a:xfrm>
            <a:off x="7788296" y="3616908"/>
            <a:ext cx="1080119" cy="515750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chemeClr val="bg1"/>
                </a:solidFill>
              </a:rPr>
              <a:t>Controlador</a:t>
            </a:r>
            <a:r>
              <a:rPr lang="es-ES" sz="1400" smtClean="0">
                <a:solidFill>
                  <a:schemeClr val="bg1"/>
                </a:solidFill>
              </a:rPr>
              <a:t> </a:t>
            </a:r>
            <a:r>
              <a:rPr lang="es-ES" sz="1200" smtClean="0">
                <a:solidFill>
                  <a:schemeClr val="bg1"/>
                </a:solidFill>
              </a:rPr>
              <a:t>tarjeta mem.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52" name="57 Rectángulo redondeado">
            <a:extLst>
              <a:ext uri="{FF2B5EF4-FFF2-40B4-BE49-F238E27FC236}">
                <a16:creationId xmlns="" xmlns:a16="http://schemas.microsoft.com/office/drawing/2014/main" id="{8E08F4C7-53EF-4F2F-B946-F37593AC1F26}"/>
              </a:ext>
            </a:extLst>
          </p:cNvPr>
          <p:cNvSpPr/>
          <p:nvPr/>
        </p:nvSpPr>
        <p:spPr>
          <a:xfrm>
            <a:off x="4890452" y="3427419"/>
            <a:ext cx="1080119" cy="707031"/>
          </a:xfrm>
          <a:prstGeom prst="roundRect">
            <a:avLst>
              <a:gd name="adj" fmla="val 12665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Generador</a:t>
            </a:r>
          </a:p>
          <a:p>
            <a:pPr algn="ctr"/>
            <a:r>
              <a:rPr lang="es-ES" sz="1400" smtClean="0">
                <a:solidFill>
                  <a:schemeClr val="bg1"/>
                </a:solidFill>
              </a:rPr>
              <a:t>números aleatorios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55" name="6 Rectángulo redondeado">
            <a:extLst>
              <a:ext uri="{FF2B5EF4-FFF2-40B4-BE49-F238E27FC236}">
                <a16:creationId xmlns="" xmlns:a16="http://schemas.microsoft.com/office/drawing/2014/main" id="{ACCA5843-AEE3-47F1-B2C3-789C23ACED5F}"/>
              </a:ext>
            </a:extLst>
          </p:cNvPr>
          <p:cNvSpPr/>
          <p:nvPr/>
        </p:nvSpPr>
        <p:spPr>
          <a:xfrm>
            <a:off x="7788188" y="2002534"/>
            <a:ext cx="1080118" cy="43204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BIOS</a:t>
            </a:r>
          </a:p>
        </p:txBody>
      </p:sp>
      <p:sp>
        <p:nvSpPr>
          <p:cNvPr id="56" name="27 Rectángulo redondeado">
            <a:extLst>
              <a:ext uri="{FF2B5EF4-FFF2-40B4-BE49-F238E27FC236}">
                <a16:creationId xmlns="" xmlns:a16="http://schemas.microsoft.com/office/drawing/2014/main" id="{6DB621EB-C72A-4585-86DD-509F9BB19740}"/>
              </a:ext>
            </a:extLst>
          </p:cNvPr>
          <p:cNvSpPr/>
          <p:nvPr/>
        </p:nvSpPr>
        <p:spPr>
          <a:xfrm>
            <a:off x="4913901" y="2757531"/>
            <a:ext cx="1056670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smtClean="0">
                <a:solidFill>
                  <a:schemeClr val="bg1"/>
                </a:solidFill>
              </a:rPr>
              <a:t>Tempori-zador</a:t>
            </a:r>
            <a:endParaRPr lang="es-ES" sz="1300">
              <a:solidFill>
                <a:schemeClr val="bg1"/>
              </a:solidFill>
            </a:endParaRPr>
          </a:p>
        </p:txBody>
      </p:sp>
      <p:sp>
        <p:nvSpPr>
          <p:cNvPr id="57" name="23 Rectángulo redondeado">
            <a:extLst>
              <a:ext uri="{FF2B5EF4-FFF2-40B4-BE49-F238E27FC236}">
                <a16:creationId xmlns="" xmlns:a16="http://schemas.microsoft.com/office/drawing/2014/main" id="{286A1C29-2828-4310-B820-886797DB12A3}"/>
              </a:ext>
            </a:extLst>
          </p:cNvPr>
          <p:cNvSpPr/>
          <p:nvPr/>
        </p:nvSpPr>
        <p:spPr>
          <a:xfrm>
            <a:off x="7788296" y="2775748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chemeClr val="bg1"/>
                </a:solidFill>
              </a:rPr>
              <a:t>Controlador</a:t>
            </a:r>
            <a:r>
              <a:rPr lang="es-ES" sz="1400" smtClean="0">
                <a:solidFill>
                  <a:schemeClr val="bg1"/>
                </a:solidFill>
              </a:rPr>
              <a:t> cartucho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="" xmlns:a16="http://schemas.microsoft.com/office/drawing/2014/main" id="{D79842A1-BDC5-4268-9F41-9A1D6D23C720}"/>
              </a:ext>
            </a:extLst>
          </p:cNvPr>
          <p:cNvSpPr/>
          <p:nvPr/>
        </p:nvSpPr>
        <p:spPr>
          <a:xfrm>
            <a:off x="3035660" y="1995151"/>
            <a:ext cx="1512168" cy="2965804"/>
          </a:xfrm>
          <a:prstGeom prst="roundRect">
            <a:avLst>
              <a:gd name="adj" fmla="val 8305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smtClean="0">
                <a:solidFill>
                  <a:schemeClr val="accent1">
                    <a:lumMod val="75000"/>
                  </a:schemeClr>
                </a:solidFill>
              </a:rPr>
              <a:t>Lógica de control</a:t>
            </a:r>
            <a:endParaRPr lang="es-ES" sz="240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s-ES" sz="80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s-ES" sz="1600" smtClean="0">
                <a:solidFill>
                  <a:schemeClr val="accent1">
                    <a:lumMod val="75000"/>
                  </a:schemeClr>
                </a:solidFill>
              </a:rPr>
              <a:t>( afecta a</a:t>
            </a:r>
            <a:br>
              <a:rPr lang="es-ES" sz="160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ES" sz="1600" smtClean="0">
                <a:solidFill>
                  <a:schemeClr val="accent1">
                    <a:lumMod val="75000"/>
                  </a:schemeClr>
                </a:solidFill>
              </a:rPr>
              <a:t>todos los componentes )</a:t>
            </a:r>
            <a:endParaRPr lang="es-ES" sz="160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4" name="124 Conector recto de flecha">
            <a:extLst>
              <a:ext uri="{FF2B5EF4-FFF2-40B4-BE49-F238E27FC236}">
                <a16:creationId xmlns="" xmlns:a16="http://schemas.microsoft.com/office/drawing/2014/main" id="{2653F2FF-A340-4E65-AF57-F5B892D2AF3C}"/>
              </a:ext>
            </a:extLst>
          </p:cNvPr>
          <p:cNvCxnSpPr>
            <a:cxnSpLocks/>
          </p:cNvCxnSpPr>
          <p:nvPr/>
        </p:nvCxnSpPr>
        <p:spPr>
          <a:xfrm>
            <a:off x="1215716" y="3959337"/>
            <a:ext cx="1814337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124 Conector recto de flecha">
            <a:extLst>
              <a:ext uri="{FF2B5EF4-FFF2-40B4-BE49-F238E27FC236}">
                <a16:creationId xmlns="" xmlns:a16="http://schemas.microsoft.com/office/drawing/2014/main" id="{62513997-4E73-4BFB-8EF8-59B7DA5B99DE}"/>
              </a:ext>
            </a:extLst>
          </p:cNvPr>
          <p:cNvCxnSpPr>
            <a:cxnSpLocks/>
          </p:cNvCxnSpPr>
          <p:nvPr/>
        </p:nvCxnSpPr>
        <p:spPr>
          <a:xfrm>
            <a:off x="1207071" y="3237128"/>
            <a:ext cx="1814337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90748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7 Rectángulo redondeado">
            <a:extLst>
              <a:ext uri="{FF2B5EF4-FFF2-40B4-BE49-F238E27FC236}">
                <a16:creationId xmlns:a16="http://schemas.microsoft.com/office/drawing/2014/main" xmlns="" id="{F807FDB9-C246-4CDB-8FD6-D4A4C68F022E}"/>
              </a:ext>
            </a:extLst>
          </p:cNvPr>
          <p:cNvSpPr/>
          <p:nvPr/>
        </p:nvSpPr>
        <p:spPr>
          <a:xfrm>
            <a:off x="2173610" y="3116510"/>
            <a:ext cx="1080118" cy="1067308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>
                <a:solidFill>
                  <a:srgbClr val="A0FFA0"/>
                </a:solidFill>
              </a:rPr>
              <a:t>CPU</a:t>
            </a:r>
          </a:p>
        </p:txBody>
      </p:sp>
      <p:sp>
        <p:nvSpPr>
          <p:cNvPr id="39" name="23 Rectángulo redondeado">
            <a:extLst>
              <a:ext uri="{FF2B5EF4-FFF2-40B4-BE49-F238E27FC236}">
                <a16:creationId xmlns:a16="http://schemas.microsoft.com/office/drawing/2014/main" xmlns="" id="{300AE459-67F1-4F96-8E6C-13AC2B423A36}"/>
              </a:ext>
            </a:extLst>
          </p:cNvPr>
          <p:cNvSpPr/>
          <p:nvPr/>
        </p:nvSpPr>
        <p:spPr>
          <a:xfrm>
            <a:off x="8316560" y="2385062"/>
            <a:ext cx="1080119" cy="540947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chemeClr val="bg1"/>
                </a:solidFill>
              </a:rPr>
              <a:t>Controlador tarjeta mem.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57" name="23 Rectángulo redondeado">
            <a:extLst>
              <a:ext uri="{FF2B5EF4-FFF2-40B4-BE49-F238E27FC236}">
                <a16:creationId xmlns:a16="http://schemas.microsoft.com/office/drawing/2014/main" xmlns="" id="{286A1C29-2828-4310-B820-886797DB12A3}"/>
              </a:ext>
            </a:extLst>
          </p:cNvPr>
          <p:cNvSpPr/>
          <p:nvPr/>
        </p:nvSpPr>
        <p:spPr>
          <a:xfrm>
            <a:off x="7068785" y="2372578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chemeClr val="bg1"/>
                </a:solidFill>
              </a:rPr>
              <a:t>Controlador</a:t>
            </a:r>
            <a:endParaRPr lang="es-ES" sz="1400" smtClean="0">
              <a:solidFill>
                <a:schemeClr val="bg1"/>
              </a:solidFill>
            </a:endParaRPr>
          </a:p>
          <a:p>
            <a:pPr algn="ctr"/>
            <a:r>
              <a:rPr lang="es-ES" sz="1400" smtClean="0">
                <a:solidFill>
                  <a:schemeClr val="bg1"/>
                </a:solidFill>
              </a:rPr>
              <a:t>cartucho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64" name="CuadroTexto 26">
            <a:extLst>
              <a:ext uri="{FF2B5EF4-FFF2-40B4-BE49-F238E27FC236}">
                <a16:creationId xmlns:a16="http://schemas.microsoft.com/office/drawing/2014/main" xmlns="" id="{91083145-8B20-4DC2-B0C8-80BA773F821D}"/>
              </a:ext>
            </a:extLst>
          </p:cNvPr>
          <p:cNvSpPr txBox="1"/>
          <p:nvPr/>
        </p:nvSpPr>
        <p:spPr>
          <a:xfrm>
            <a:off x="3271874" y="3831337"/>
            <a:ext cx="1227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Respuesta</a:t>
            </a:r>
            <a:endParaRPr lang="es-ES"/>
          </a:p>
        </p:txBody>
      </p:sp>
      <p:sp>
        <p:nvSpPr>
          <p:cNvPr id="65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3338548" y="3132546"/>
            <a:ext cx="10846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Petición</a:t>
            </a:r>
            <a:endParaRPr lang="es-ES"/>
          </a:p>
        </p:txBody>
      </p:sp>
      <p:cxnSp>
        <p:nvCxnSpPr>
          <p:cNvPr id="66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264905" y="3542615"/>
            <a:ext cx="128210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264905" y="3780740"/>
            <a:ext cx="1272578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 redondeado"/>
          <p:cNvSpPr/>
          <p:nvPr/>
        </p:nvSpPr>
        <p:spPr>
          <a:xfrm>
            <a:off x="4510818" y="3383210"/>
            <a:ext cx="5046340" cy="5646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Bus de memoria  </a:t>
            </a:r>
            <a:r>
              <a:rPr lang="es-ES" sz="2000" smtClean="0">
                <a:solidFill>
                  <a:srgbClr val="0070C0"/>
                </a:solidFill>
              </a:rPr>
              <a:t>(Direcciones</a:t>
            </a:r>
            <a:r>
              <a:rPr lang="es-ES" sz="2000">
                <a:solidFill>
                  <a:srgbClr val="0070C0"/>
                </a:solidFill>
              </a:rPr>
              <a:t>)</a:t>
            </a:r>
            <a:endParaRPr lang="es-ES" sz="2400">
              <a:solidFill>
                <a:srgbClr val="0070C0"/>
              </a:solidFill>
            </a:endParaRPr>
          </a:p>
        </p:txBody>
      </p:sp>
      <p:cxnSp>
        <p:nvCxnSpPr>
          <p:cNvPr id="75" name="74 Conector recto"/>
          <p:cNvCxnSpPr/>
          <p:nvPr/>
        </p:nvCxnSpPr>
        <p:spPr>
          <a:xfrm>
            <a:off x="5105064" y="2917237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>
            <a:off x="6352839" y="292676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7600614" y="292676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8838864" y="292676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6 Rectángulo redondeado">
            <a:extLst>
              <a:ext uri="{FF2B5EF4-FFF2-40B4-BE49-F238E27FC236}">
                <a16:creationId xmlns:a16="http://schemas.microsoft.com/office/drawing/2014/main" xmlns="" id="{5AED2532-F822-470C-B2D7-1C691A111771}"/>
              </a:ext>
            </a:extLst>
          </p:cNvPr>
          <p:cNvSpPr/>
          <p:nvPr/>
        </p:nvSpPr>
        <p:spPr>
          <a:xfrm>
            <a:off x="4573127" y="2382841"/>
            <a:ext cx="1080118" cy="524627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Memoria RAM </a:t>
            </a:r>
            <a:endParaRPr lang="es-ES" sz="1400"/>
          </a:p>
        </p:txBody>
      </p:sp>
      <p:sp>
        <p:nvSpPr>
          <p:cNvPr id="23" name="6 Rectángulo redondeado">
            <a:extLst>
              <a:ext uri="{FF2B5EF4-FFF2-40B4-BE49-F238E27FC236}">
                <a16:creationId xmlns:a16="http://schemas.microsoft.com/office/drawing/2014/main" xmlns="" id="{ACCA5843-AEE3-47F1-B2C3-789C23ACED5F}"/>
              </a:ext>
            </a:extLst>
          </p:cNvPr>
          <p:cNvSpPr/>
          <p:nvPr/>
        </p:nvSpPr>
        <p:spPr>
          <a:xfrm>
            <a:off x="5820902" y="2383085"/>
            <a:ext cx="1080118" cy="524627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BIOS</a:t>
            </a:r>
          </a:p>
        </p:txBody>
      </p:sp>
    </p:spTree>
    <p:extLst>
      <p:ext uri="{BB962C8B-B14F-4D97-AF65-F5344CB8AC3E}">
        <p14:creationId xmlns:p14="http://schemas.microsoft.com/office/powerpoint/2010/main" xmlns="" val="89074888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3 Rectángulo redondeado">
            <a:extLst>
              <a:ext uri="{FF2B5EF4-FFF2-40B4-BE49-F238E27FC236}">
                <a16:creationId xmlns:a16="http://schemas.microsoft.com/office/drawing/2014/main" xmlns="" id="{339722A7-A4C5-42DD-86B0-B19AB0712672}"/>
              </a:ext>
            </a:extLst>
          </p:cNvPr>
          <p:cNvSpPr/>
          <p:nvPr/>
        </p:nvSpPr>
        <p:spPr>
          <a:xfrm>
            <a:off x="4472724" y="2309021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Chip gráfico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29" name="25 Rectángulo redondeado">
            <a:extLst>
              <a:ext uri="{FF2B5EF4-FFF2-40B4-BE49-F238E27FC236}">
                <a16:creationId xmlns:a16="http://schemas.microsoft.com/office/drawing/2014/main" xmlns="" id="{2EFE8F61-F52C-4394-892E-E8E1A8A71E80}"/>
              </a:ext>
            </a:extLst>
          </p:cNvPr>
          <p:cNvSpPr/>
          <p:nvPr/>
        </p:nvSpPr>
        <p:spPr>
          <a:xfrm>
            <a:off x="5729351" y="2312509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Chip sonido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30" name="27 Rectángulo redondeado">
            <a:extLst>
              <a:ext uri="{FF2B5EF4-FFF2-40B4-BE49-F238E27FC236}">
                <a16:creationId xmlns:a16="http://schemas.microsoft.com/office/drawing/2014/main" xmlns="" id="{F807FDB9-C246-4CDB-8FD6-D4A4C68F022E}"/>
              </a:ext>
            </a:extLst>
          </p:cNvPr>
          <p:cNvSpPr/>
          <p:nvPr/>
        </p:nvSpPr>
        <p:spPr>
          <a:xfrm>
            <a:off x="2081331" y="2940342"/>
            <a:ext cx="1080118" cy="1067308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>
                <a:solidFill>
                  <a:srgbClr val="A0FFA0"/>
                </a:solidFill>
              </a:rPr>
              <a:t>CPU</a:t>
            </a:r>
          </a:p>
        </p:txBody>
      </p:sp>
      <p:sp>
        <p:nvSpPr>
          <p:cNvPr id="38" name="23 Rectángulo redondeado">
            <a:extLst>
              <a:ext uri="{FF2B5EF4-FFF2-40B4-BE49-F238E27FC236}">
                <a16:creationId xmlns:a16="http://schemas.microsoft.com/office/drawing/2014/main" xmlns="" id="{187143E1-E0A3-4016-8474-CD5193857D0B}"/>
              </a:ext>
            </a:extLst>
          </p:cNvPr>
          <p:cNvSpPr/>
          <p:nvPr/>
        </p:nvSpPr>
        <p:spPr>
          <a:xfrm>
            <a:off x="6973456" y="2311269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chemeClr val="bg1"/>
                </a:solidFill>
              </a:rPr>
              <a:t>Controlador </a:t>
            </a:r>
            <a:r>
              <a:rPr lang="es-ES" sz="1400" smtClean="0">
                <a:solidFill>
                  <a:schemeClr val="bg1"/>
                </a:solidFill>
              </a:rPr>
              <a:t>mandos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39" name="23 Rectángulo redondeado">
            <a:extLst>
              <a:ext uri="{FF2B5EF4-FFF2-40B4-BE49-F238E27FC236}">
                <a16:creationId xmlns:a16="http://schemas.microsoft.com/office/drawing/2014/main" xmlns="" id="{300AE459-67F1-4F96-8E6C-13AC2B423A36}"/>
              </a:ext>
            </a:extLst>
          </p:cNvPr>
          <p:cNvSpPr/>
          <p:nvPr/>
        </p:nvSpPr>
        <p:spPr>
          <a:xfrm>
            <a:off x="7852806" y="4228194"/>
            <a:ext cx="1080119" cy="540947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chemeClr val="bg1"/>
                </a:solidFill>
              </a:rPr>
              <a:t>Controlador tarjeta mem.</a:t>
            </a:r>
            <a:endParaRPr lang="es-ES" sz="1200">
              <a:solidFill>
                <a:schemeClr val="bg1"/>
              </a:solidFill>
            </a:endParaRPr>
          </a:p>
        </p:txBody>
      </p:sp>
      <p:sp>
        <p:nvSpPr>
          <p:cNvPr id="52" name="57 Rectángulo redondeado">
            <a:extLst>
              <a:ext uri="{FF2B5EF4-FFF2-40B4-BE49-F238E27FC236}">
                <a16:creationId xmlns:a16="http://schemas.microsoft.com/office/drawing/2014/main" xmlns="" id="{8E08F4C7-53EF-4F2F-B946-F37593AC1F26}"/>
              </a:ext>
            </a:extLst>
          </p:cNvPr>
          <p:cNvSpPr/>
          <p:nvPr/>
        </p:nvSpPr>
        <p:spPr>
          <a:xfrm>
            <a:off x="4883354" y="4229206"/>
            <a:ext cx="1543049" cy="539936"/>
          </a:xfrm>
          <a:prstGeom prst="roundRect">
            <a:avLst>
              <a:gd name="adj" fmla="val 12665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chemeClr val="bg1"/>
                </a:solidFill>
              </a:rPr>
              <a:t>Generador</a:t>
            </a:r>
          </a:p>
          <a:p>
            <a:pPr algn="ctr"/>
            <a:r>
              <a:rPr lang="es-ES" sz="1200" smtClean="0">
                <a:solidFill>
                  <a:schemeClr val="bg1"/>
                </a:solidFill>
              </a:rPr>
              <a:t>números aleatorios</a:t>
            </a:r>
            <a:endParaRPr lang="es-ES" sz="1200">
              <a:solidFill>
                <a:schemeClr val="bg1"/>
              </a:solidFill>
            </a:endParaRPr>
          </a:p>
        </p:txBody>
      </p:sp>
      <p:sp>
        <p:nvSpPr>
          <p:cNvPr id="56" name="27 Rectángulo redondeado">
            <a:extLst>
              <a:ext uri="{FF2B5EF4-FFF2-40B4-BE49-F238E27FC236}">
                <a16:creationId xmlns:a16="http://schemas.microsoft.com/office/drawing/2014/main" xmlns="" id="{6DB621EB-C72A-4585-86DD-509F9BB19740}"/>
              </a:ext>
            </a:extLst>
          </p:cNvPr>
          <p:cNvSpPr/>
          <p:nvPr/>
        </p:nvSpPr>
        <p:spPr>
          <a:xfrm>
            <a:off x="8206580" y="2311543"/>
            <a:ext cx="1056670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smtClean="0">
                <a:solidFill>
                  <a:schemeClr val="bg1"/>
                </a:solidFill>
              </a:rPr>
              <a:t>Tempori-</a:t>
            </a:r>
          </a:p>
          <a:p>
            <a:pPr algn="ctr"/>
            <a:r>
              <a:rPr lang="es-ES" sz="1300" smtClean="0">
                <a:solidFill>
                  <a:schemeClr val="bg1"/>
                </a:solidFill>
              </a:rPr>
              <a:t>zador</a:t>
            </a:r>
            <a:endParaRPr lang="es-ES" sz="1300">
              <a:solidFill>
                <a:schemeClr val="bg1"/>
              </a:solidFill>
            </a:endParaRPr>
          </a:p>
        </p:txBody>
      </p:sp>
      <p:sp>
        <p:nvSpPr>
          <p:cNvPr id="57" name="23 Rectángulo redondeado">
            <a:extLst>
              <a:ext uri="{FF2B5EF4-FFF2-40B4-BE49-F238E27FC236}">
                <a16:creationId xmlns:a16="http://schemas.microsoft.com/office/drawing/2014/main" xmlns="" id="{286A1C29-2828-4310-B820-886797DB12A3}"/>
              </a:ext>
            </a:extLst>
          </p:cNvPr>
          <p:cNvSpPr/>
          <p:nvPr/>
        </p:nvSpPr>
        <p:spPr>
          <a:xfrm>
            <a:off x="6595506" y="4225235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chemeClr val="bg1"/>
                </a:solidFill>
              </a:rPr>
              <a:t>Controlador </a:t>
            </a:r>
            <a:r>
              <a:rPr lang="es-ES" sz="1400" smtClean="0">
                <a:solidFill>
                  <a:schemeClr val="bg1"/>
                </a:solidFill>
              </a:rPr>
              <a:t>cartucho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64" name="CuadroTexto 26">
            <a:extLst>
              <a:ext uri="{FF2B5EF4-FFF2-40B4-BE49-F238E27FC236}">
                <a16:creationId xmlns:a16="http://schemas.microsoft.com/office/drawing/2014/main" xmlns="" id="{91083145-8B20-4DC2-B0C8-80BA773F821D}"/>
              </a:ext>
            </a:extLst>
          </p:cNvPr>
          <p:cNvSpPr txBox="1"/>
          <p:nvPr/>
        </p:nvSpPr>
        <p:spPr>
          <a:xfrm>
            <a:off x="3179595" y="3655169"/>
            <a:ext cx="1227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Respuesta</a:t>
            </a:r>
            <a:endParaRPr lang="es-ES"/>
          </a:p>
        </p:txBody>
      </p:sp>
      <p:sp>
        <p:nvSpPr>
          <p:cNvPr id="65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3246269" y="2956378"/>
            <a:ext cx="10846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Petición</a:t>
            </a:r>
            <a:endParaRPr lang="es-ES"/>
          </a:p>
        </p:txBody>
      </p:sp>
      <p:cxnSp>
        <p:nvCxnSpPr>
          <p:cNvPr id="66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172626" y="3366447"/>
            <a:ext cx="128210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172626" y="3604572"/>
            <a:ext cx="1272578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 redondeado"/>
          <p:cNvSpPr/>
          <p:nvPr/>
        </p:nvSpPr>
        <p:spPr>
          <a:xfrm>
            <a:off x="4418539" y="3207042"/>
            <a:ext cx="5046340" cy="5646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Bus de control  </a:t>
            </a:r>
            <a:r>
              <a:rPr lang="es-ES" sz="2000" smtClean="0">
                <a:solidFill>
                  <a:srgbClr val="0070C0"/>
                </a:solidFill>
              </a:rPr>
              <a:t>(Puertos E/S)</a:t>
            </a:r>
            <a:endParaRPr lang="es-ES" sz="2400">
              <a:solidFill>
                <a:srgbClr val="0070C0"/>
              </a:solidFill>
            </a:endParaRPr>
          </a:p>
        </p:txBody>
      </p:sp>
      <p:cxnSp>
        <p:nvCxnSpPr>
          <p:cNvPr id="75" name="74 Conector recto"/>
          <p:cNvCxnSpPr>
            <a:stCxn id="26" idx="2"/>
          </p:cNvCxnSpPr>
          <p:nvPr/>
        </p:nvCxnSpPr>
        <p:spPr>
          <a:xfrm>
            <a:off x="5012785" y="2741069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>
            <a:off x="6260560" y="2750594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7489285" y="2750594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8727535" y="2750594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>
          <a:xfrm>
            <a:off x="8384635" y="3779294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"/>
          <p:cNvCxnSpPr/>
          <p:nvPr/>
        </p:nvCxnSpPr>
        <p:spPr>
          <a:xfrm>
            <a:off x="7117810" y="3779294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/>
          <p:nvPr/>
        </p:nvCxnSpPr>
        <p:spPr>
          <a:xfrm>
            <a:off x="5650960" y="3779294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9074888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 descr="Vircon components main view - raytracing.png"/>
          <p:cNvPicPr>
            <a:picLocks noChangeAspect="1"/>
          </p:cNvPicPr>
          <p:nvPr/>
        </p:nvPicPr>
        <p:blipFill>
          <a:blip r:embed="rId2" cstate="print">
            <a:lum bright="-5000"/>
          </a:blip>
          <a:srcRect t="64861" r="62755" b="12361"/>
          <a:stretch>
            <a:fillRect/>
          </a:stretch>
        </p:blipFill>
        <p:spPr>
          <a:xfrm>
            <a:off x="4535748" y="1710306"/>
            <a:ext cx="4310967" cy="1562100"/>
          </a:xfrm>
          <a:prstGeom prst="rect">
            <a:avLst/>
          </a:prstGeom>
        </p:spPr>
      </p:pic>
      <p:grpSp>
        <p:nvGrpSpPr>
          <p:cNvPr id="6" name="41 Grupo"/>
          <p:cNvGrpSpPr/>
          <p:nvPr/>
        </p:nvGrpSpPr>
        <p:grpSpPr>
          <a:xfrm>
            <a:off x="4560465" y="2729481"/>
            <a:ext cx="3019425" cy="1803670"/>
            <a:chOff x="1514475" y="2851731"/>
            <a:chExt cx="3581400" cy="2139369"/>
          </a:xfrm>
        </p:grpSpPr>
        <p:sp>
          <p:nvSpPr>
            <p:cNvPr id="5" name="4 Rectángulo"/>
            <p:cNvSpPr/>
            <p:nvPr/>
          </p:nvSpPr>
          <p:spPr>
            <a:xfrm>
              <a:off x="1514475" y="4095749"/>
              <a:ext cx="895350" cy="89535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3600"/>
                <a:t>0</a:t>
              </a: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2409825" y="4095749"/>
              <a:ext cx="895350" cy="89535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3600"/>
                <a:t>1</a:t>
              </a: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3305175" y="4095749"/>
              <a:ext cx="895350" cy="89535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3600"/>
                <a:t>2</a:t>
              </a: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4200525" y="4095749"/>
              <a:ext cx="895350" cy="89535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3600"/>
                <a:t>3</a:t>
              </a:r>
            </a:p>
          </p:txBody>
        </p:sp>
        <p:cxnSp>
          <p:nvCxnSpPr>
            <p:cNvPr id="13" name="12 Conector recto de flecha"/>
            <p:cNvCxnSpPr>
              <a:stCxn id="5" idx="0"/>
            </p:cNvCxnSpPr>
            <p:nvPr/>
          </p:nvCxnSpPr>
          <p:spPr>
            <a:xfrm flipV="1">
              <a:off x="1962150" y="2851731"/>
              <a:ext cx="580424" cy="1244018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 de flecha"/>
            <p:cNvCxnSpPr>
              <a:stCxn id="10" idx="0"/>
            </p:cNvCxnSpPr>
            <p:nvPr/>
          </p:nvCxnSpPr>
          <p:spPr>
            <a:xfrm flipV="1">
              <a:off x="2857500" y="2874327"/>
              <a:ext cx="227369" cy="122142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 de flecha"/>
            <p:cNvCxnSpPr>
              <a:stCxn id="11" idx="0"/>
            </p:cNvCxnSpPr>
            <p:nvPr/>
          </p:nvCxnSpPr>
          <p:spPr>
            <a:xfrm flipH="1" flipV="1">
              <a:off x="3627162" y="2863029"/>
              <a:ext cx="125688" cy="123272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 de flecha"/>
            <p:cNvCxnSpPr>
              <a:stCxn id="12" idx="0"/>
            </p:cNvCxnSpPr>
            <p:nvPr/>
          </p:nvCxnSpPr>
          <p:spPr>
            <a:xfrm flipH="1" flipV="1">
              <a:off x="4192052" y="2874327"/>
              <a:ext cx="456148" cy="122142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3388890" y="2088878"/>
            <a:ext cx="139319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400" smtClean="0"/>
              <a:t>4 puertos</a:t>
            </a:r>
            <a:endParaRPr lang="es-ES" sz="2400"/>
          </a:p>
          <a:p>
            <a:pPr algn="ctr"/>
            <a:r>
              <a:rPr lang="es-ES" sz="2400" smtClean="0"/>
              <a:t>(P1 a P4)</a:t>
            </a:r>
            <a:endParaRPr lang="es-ES" sz="2400"/>
          </a:p>
        </p:txBody>
      </p:sp>
      <p:sp>
        <p:nvSpPr>
          <p:cNvPr id="30" name="29 Rectángulo"/>
          <p:cNvSpPr/>
          <p:nvPr/>
        </p:nvSpPr>
        <p:spPr>
          <a:xfrm>
            <a:off x="4462349" y="3673636"/>
            <a:ext cx="938676" cy="9548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3503713" y="4725737"/>
            <a:ext cx="274697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400" smtClean="0"/>
              <a:t>mando seleccionado</a:t>
            </a:r>
            <a:endParaRPr lang="es-ES" sz="24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43 Grupo"/>
          <p:cNvGrpSpPr/>
          <p:nvPr/>
        </p:nvGrpSpPr>
        <p:grpSpPr>
          <a:xfrm>
            <a:off x="1063026" y="3029063"/>
            <a:ext cx="4676775" cy="857250"/>
            <a:chOff x="6810375" y="1847850"/>
            <a:chExt cx="4676775" cy="857250"/>
          </a:xfrm>
        </p:grpSpPr>
        <p:sp>
          <p:nvSpPr>
            <p:cNvPr id="40" name="39 Rectángulo"/>
            <p:cNvSpPr/>
            <p:nvPr/>
          </p:nvSpPr>
          <p:spPr>
            <a:xfrm>
              <a:off x="6810375" y="1847850"/>
              <a:ext cx="4676775" cy="85725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30 Rectángulo"/>
            <p:cNvSpPr/>
            <p:nvPr/>
          </p:nvSpPr>
          <p:spPr>
            <a:xfrm>
              <a:off x="10430802" y="1893163"/>
              <a:ext cx="101917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4000">
                  <a:solidFill>
                    <a:srgbClr val="FF0000"/>
                  </a:solidFill>
                  <a:latin typeface="Arial Rounded MT Bold" pitchFamily="34" charset="0"/>
                  <a:sym typeface="Wingdings" pitchFamily="2" charset="2"/>
                </a:rPr>
                <a:t>20</a:t>
              </a:r>
              <a:endParaRPr lang="es-ES" sz="2800">
                <a:solidFill>
                  <a:srgbClr val="FF0000"/>
                </a:solidFill>
                <a:latin typeface="Arial Rounded MT Bold" pitchFamily="34" charset="0"/>
              </a:endParaRPr>
            </a:p>
          </p:txBody>
        </p:sp>
        <p:sp>
          <p:nvSpPr>
            <p:cNvPr id="33" name="32 Rectángulo"/>
            <p:cNvSpPr/>
            <p:nvPr/>
          </p:nvSpPr>
          <p:spPr>
            <a:xfrm>
              <a:off x="6871318" y="1988413"/>
              <a:ext cx="29119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800" smtClean="0">
                  <a:latin typeface="Arial Rounded MT Bold" pitchFamily="34" charset="0"/>
                </a:rPr>
                <a:t>Leer botón </a:t>
              </a:r>
              <a:r>
                <a:rPr lang="es-ES" sz="2800">
                  <a:latin typeface="Arial Rounded MT Bold" pitchFamily="34" charset="0"/>
                </a:rPr>
                <a:t>‘A’</a:t>
              </a:r>
              <a:endParaRPr lang="es-ES" sz="2800">
                <a:solidFill>
                  <a:srgbClr val="FF0000"/>
                </a:solidFill>
                <a:latin typeface="Arial Rounded MT Bold" pitchFamily="34" charset="0"/>
              </a:endParaRPr>
            </a:p>
          </p:txBody>
        </p:sp>
        <p:cxnSp>
          <p:nvCxnSpPr>
            <p:cNvPr id="34" name="33 Conector recto de flecha"/>
            <p:cNvCxnSpPr/>
            <p:nvPr/>
          </p:nvCxnSpPr>
          <p:spPr>
            <a:xfrm>
              <a:off x="9823730" y="2281954"/>
              <a:ext cx="592321" cy="404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44 Grupo"/>
          <p:cNvGrpSpPr/>
          <p:nvPr/>
        </p:nvGrpSpPr>
        <p:grpSpPr>
          <a:xfrm>
            <a:off x="6487049" y="2305970"/>
            <a:ext cx="4962525" cy="954107"/>
            <a:chOff x="6772275" y="3455263"/>
            <a:chExt cx="4962525" cy="954107"/>
          </a:xfrm>
        </p:grpSpPr>
        <p:sp>
          <p:nvSpPr>
            <p:cNvPr id="32" name="31 Rectángulo"/>
            <p:cNvSpPr/>
            <p:nvPr/>
          </p:nvSpPr>
          <p:spPr>
            <a:xfrm>
              <a:off x="6772275" y="3455263"/>
              <a:ext cx="14097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800" smtClean="0">
                  <a:latin typeface="Arial Rounded MT Bold" pitchFamily="34" charset="0"/>
                </a:rPr>
                <a:t>Signo</a:t>
              </a:r>
              <a:endParaRPr lang="es-ES" sz="2800">
                <a:latin typeface="Arial Rounded MT Bold" pitchFamily="34" charset="0"/>
              </a:endParaRPr>
            </a:p>
            <a:p>
              <a:pPr algn="ctr"/>
              <a:r>
                <a:rPr lang="es-ES" sz="2800">
                  <a:solidFill>
                    <a:srgbClr val="FF0000"/>
                  </a:solidFill>
                  <a:latin typeface="Arial Rounded MT Bold" pitchFamily="34" charset="0"/>
                </a:rPr>
                <a:t>+</a:t>
              </a:r>
            </a:p>
          </p:txBody>
        </p:sp>
        <p:cxnSp>
          <p:nvCxnSpPr>
            <p:cNvPr id="36" name="35 Conector recto de flecha"/>
            <p:cNvCxnSpPr/>
            <p:nvPr/>
          </p:nvCxnSpPr>
          <p:spPr>
            <a:xfrm>
              <a:off x="8201025" y="3981450"/>
              <a:ext cx="74295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37 Rectángulo"/>
            <p:cNvSpPr/>
            <p:nvPr/>
          </p:nvSpPr>
          <p:spPr>
            <a:xfrm>
              <a:off x="8963025" y="3683863"/>
              <a:ext cx="27717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800" smtClean="0">
                  <a:latin typeface="Arial Rounded MT Bold" pitchFamily="34" charset="0"/>
                </a:rPr>
                <a:t>Está pulsado</a:t>
              </a:r>
              <a:endParaRPr lang="es-ES" sz="2800">
                <a:solidFill>
                  <a:srgbClr val="FF0000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14" name="46 Grupo"/>
          <p:cNvGrpSpPr/>
          <p:nvPr/>
        </p:nvGrpSpPr>
        <p:grpSpPr>
          <a:xfrm>
            <a:off x="6391799" y="3706145"/>
            <a:ext cx="5048250" cy="963632"/>
            <a:chOff x="6677025" y="4855438"/>
            <a:chExt cx="5048250" cy="963632"/>
          </a:xfrm>
        </p:grpSpPr>
        <p:sp>
          <p:nvSpPr>
            <p:cNvPr id="35" name="34 Rectángulo"/>
            <p:cNvSpPr/>
            <p:nvPr/>
          </p:nvSpPr>
          <p:spPr>
            <a:xfrm>
              <a:off x="6677025" y="4855438"/>
              <a:ext cx="15621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800" smtClean="0">
                  <a:latin typeface="Arial Rounded MT Bold" pitchFamily="34" charset="0"/>
                </a:rPr>
                <a:t>Valor</a:t>
              </a:r>
              <a:endParaRPr lang="es-ES" sz="2800">
                <a:latin typeface="Arial Rounded MT Bold" pitchFamily="34" charset="0"/>
              </a:endParaRPr>
            </a:p>
            <a:p>
              <a:pPr algn="ctr"/>
              <a:r>
                <a:rPr lang="es-ES" sz="2800">
                  <a:solidFill>
                    <a:srgbClr val="FF0000"/>
                  </a:solidFill>
                  <a:latin typeface="Arial Rounded MT Bold" pitchFamily="34" charset="0"/>
                </a:rPr>
                <a:t>20</a:t>
              </a:r>
            </a:p>
          </p:txBody>
        </p:sp>
        <p:grpSp>
          <p:nvGrpSpPr>
            <p:cNvPr id="15" name="45 Grupo"/>
            <p:cNvGrpSpPr/>
            <p:nvPr/>
          </p:nvGrpSpPr>
          <p:grpSpPr>
            <a:xfrm>
              <a:off x="8191500" y="4864963"/>
              <a:ext cx="3533775" cy="954107"/>
              <a:chOff x="8191500" y="4864963"/>
              <a:chExt cx="3533775" cy="954107"/>
            </a:xfrm>
          </p:grpSpPr>
          <p:cxnSp>
            <p:nvCxnSpPr>
              <p:cNvPr id="37" name="36 Conector recto de flecha"/>
              <p:cNvCxnSpPr/>
              <p:nvPr/>
            </p:nvCxnSpPr>
            <p:spPr>
              <a:xfrm>
                <a:off x="8191500" y="5391150"/>
                <a:ext cx="74295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38 Rectángulo"/>
              <p:cNvSpPr/>
              <p:nvPr/>
            </p:nvSpPr>
            <p:spPr>
              <a:xfrm>
                <a:off x="8953500" y="4864963"/>
                <a:ext cx="277177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800" smtClean="0">
                    <a:latin typeface="Arial Rounded MT Bold" pitchFamily="34" charset="0"/>
                  </a:rPr>
                  <a:t>Lleva pulsado</a:t>
                </a:r>
                <a:r>
                  <a:rPr lang="es-ES" sz="2800">
                    <a:latin typeface="Arial Rounded MT Bold" pitchFamily="34" charset="0"/>
                  </a:rPr>
                  <a:t/>
                </a:r>
                <a:br>
                  <a:rPr lang="es-ES" sz="2800">
                    <a:latin typeface="Arial Rounded MT Bold" pitchFamily="34" charset="0"/>
                  </a:rPr>
                </a:br>
                <a:r>
                  <a:rPr lang="es-ES" sz="2800">
                    <a:latin typeface="Arial Rounded MT Bold" pitchFamily="34" charset="0"/>
                  </a:rPr>
                  <a:t>20 frames</a:t>
                </a:r>
                <a:endParaRPr lang="es-ES" sz="2800">
                  <a:solidFill>
                    <a:srgbClr val="FF0000"/>
                  </a:solidFill>
                  <a:latin typeface="Arial Rounded MT Bold" pitchFamily="34" charset="0"/>
                </a:endParaRPr>
              </a:p>
            </p:txBody>
          </p:sp>
        </p:grpSp>
      </p:grpSp>
      <p:sp>
        <p:nvSpPr>
          <p:cNvPr id="42" name="41 Abrir llave"/>
          <p:cNvSpPr/>
          <p:nvPr/>
        </p:nvSpPr>
        <p:spPr>
          <a:xfrm>
            <a:off x="6125099" y="2155882"/>
            <a:ext cx="647700" cy="2657475"/>
          </a:xfrm>
          <a:prstGeom prst="leftBrace">
            <a:avLst>
              <a:gd name="adj1" fmla="val 45098"/>
              <a:gd name="adj2" fmla="val 4948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31 Rectángulo redondeado"/>
          <p:cNvSpPr/>
          <p:nvPr/>
        </p:nvSpPr>
        <p:spPr>
          <a:xfrm>
            <a:off x="5043269" y="1698946"/>
            <a:ext cx="5438775" cy="3495674"/>
          </a:xfrm>
          <a:prstGeom prst="roundRect">
            <a:avLst>
              <a:gd name="adj" fmla="val 8073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Rectángulo"/>
          <p:cNvSpPr/>
          <p:nvPr/>
        </p:nvSpPr>
        <p:spPr>
          <a:xfrm>
            <a:off x="5356005" y="2013270"/>
            <a:ext cx="4832945" cy="289976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10" name="9 CuadroTexto"/>
          <p:cNvSpPr txBox="1"/>
          <p:nvPr/>
        </p:nvSpPr>
        <p:spPr>
          <a:xfrm>
            <a:off x="4303692" y="1207465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/>
              <a:t>(0, 0)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9916149" y="5265462"/>
            <a:ext cx="164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/>
              <a:t>(639, 359)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1223744" y="2533847"/>
            <a:ext cx="1057275" cy="10477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4000"/>
          </a:p>
        </p:txBody>
      </p:sp>
      <p:sp>
        <p:nvSpPr>
          <p:cNvPr id="31" name="30 Rectángulo"/>
          <p:cNvSpPr/>
          <p:nvPr/>
        </p:nvSpPr>
        <p:spPr>
          <a:xfrm>
            <a:off x="721866" y="1460800"/>
            <a:ext cx="211454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600" smtClean="0">
                <a:latin typeface="Arial Rounded MT Bold" pitchFamily="34" charset="0"/>
              </a:rPr>
              <a:t>Color</a:t>
            </a:r>
            <a:endParaRPr lang="es-ES" sz="2600">
              <a:latin typeface="Arial Rounded MT Bold" pitchFamily="34" charset="0"/>
            </a:endParaRPr>
          </a:p>
          <a:p>
            <a:pPr algn="ctr"/>
            <a:r>
              <a:rPr lang="es-ES" sz="2600" smtClean="0">
                <a:latin typeface="Arial Rounded MT Bold" pitchFamily="34" charset="0"/>
              </a:rPr>
              <a:t>constante</a:t>
            </a:r>
            <a:endParaRPr lang="es-ES" sz="2600">
              <a:latin typeface="Arial Rounded MT Bold" pitchFamily="34" charset="0"/>
            </a:endParaRPr>
          </a:p>
        </p:txBody>
      </p:sp>
      <p:sp>
        <p:nvSpPr>
          <p:cNvPr id="33" name="32 Flecha derecha"/>
          <p:cNvSpPr/>
          <p:nvPr/>
        </p:nvSpPr>
        <p:spPr>
          <a:xfrm>
            <a:off x="2728694" y="2810072"/>
            <a:ext cx="1905000" cy="504825"/>
          </a:xfrm>
          <a:prstGeom prst="rightArrow">
            <a:avLst>
              <a:gd name="adj1" fmla="val 30952"/>
              <a:gd name="adj2" fmla="val 111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Rectángulo"/>
          <p:cNvSpPr/>
          <p:nvPr/>
        </p:nvSpPr>
        <p:spPr>
          <a:xfrm>
            <a:off x="5356005" y="2013270"/>
            <a:ext cx="4832945" cy="2899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11" name="10 CuadroTexto"/>
          <p:cNvSpPr txBox="1"/>
          <p:nvPr/>
        </p:nvSpPr>
        <p:spPr>
          <a:xfrm>
            <a:off x="1208398" y="3803515"/>
            <a:ext cx="2636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smtClean="0">
                <a:solidFill>
                  <a:srgbClr val="FF0000"/>
                </a:solidFill>
              </a:rPr>
              <a:t>Rojo</a:t>
            </a:r>
            <a:r>
              <a:rPr lang="es-ES" sz="2400" smtClean="0"/>
              <a:t> </a:t>
            </a:r>
            <a:r>
              <a:rPr lang="es-ES" sz="2400"/>
              <a:t>= 197</a:t>
            </a:r>
          </a:p>
          <a:p>
            <a:r>
              <a:rPr lang="es-ES" sz="2400" smtClean="0">
                <a:solidFill>
                  <a:srgbClr val="006600"/>
                </a:solidFill>
              </a:rPr>
              <a:t>Verde</a:t>
            </a:r>
            <a:r>
              <a:rPr lang="es-ES" sz="2400" smtClean="0"/>
              <a:t> </a:t>
            </a:r>
            <a:r>
              <a:rPr lang="es-ES" sz="2400"/>
              <a:t>= 224</a:t>
            </a:r>
          </a:p>
          <a:p>
            <a:r>
              <a:rPr lang="es-ES" sz="2400" smtClean="0">
                <a:solidFill>
                  <a:srgbClr val="0000FF"/>
                </a:solidFill>
              </a:rPr>
              <a:t>Azul</a:t>
            </a:r>
            <a:r>
              <a:rPr lang="es-ES" sz="2400" smtClean="0"/>
              <a:t> </a:t>
            </a:r>
            <a:r>
              <a:rPr lang="es-ES" sz="2400"/>
              <a:t>= 180</a:t>
            </a:r>
          </a:p>
          <a:p>
            <a:r>
              <a:rPr lang="es-ES" sz="2400" b="1" smtClean="0"/>
              <a:t>Alfa</a:t>
            </a:r>
            <a:r>
              <a:rPr lang="es-ES" sz="2400" smtClean="0"/>
              <a:t> </a:t>
            </a:r>
            <a:r>
              <a:rPr lang="es-ES" sz="2400"/>
              <a:t>= 255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389</Words>
  <Application>Microsoft Office PowerPoint</Application>
  <PresentationFormat>Personalizado</PresentationFormat>
  <Paragraphs>161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 carracedo pais</dc:creator>
  <cp:lastModifiedBy>Centor</cp:lastModifiedBy>
  <cp:revision>145</cp:revision>
  <dcterms:created xsi:type="dcterms:W3CDTF">2021-01-12T09:15:43Z</dcterms:created>
  <dcterms:modified xsi:type="dcterms:W3CDTF">2023-11-26T13:49:41Z</dcterms:modified>
</cp:coreProperties>
</file>