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6" r:id="rId4"/>
    <p:sldId id="289" r:id="rId5"/>
    <p:sldId id="290" r:id="rId6"/>
    <p:sldId id="293" r:id="rId7"/>
    <p:sldId id="291" r:id="rId8"/>
    <p:sldId id="29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7C80"/>
    <a:srgbClr val="FF00FF"/>
    <a:srgbClr val="0000FF"/>
    <a:srgbClr val="006600"/>
    <a:srgbClr val="64A0FF"/>
    <a:srgbClr val="E5E9EF"/>
    <a:srgbClr val="D3DAE9"/>
    <a:srgbClr val="B7DBFF"/>
    <a:srgbClr val="FFCCCC"/>
    <a:srgbClr val="CCE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9887" autoAdjust="0"/>
  </p:normalViewPr>
  <p:slideViewPr>
    <p:cSldViewPr snapToObjects="1">
      <p:cViewPr>
        <p:scale>
          <a:sx n="150" d="100"/>
          <a:sy n="150" d="100"/>
        </p:scale>
        <p:origin x="118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 redondeado"/>
          <p:cNvSpPr/>
          <p:nvPr/>
        </p:nvSpPr>
        <p:spPr>
          <a:xfrm>
            <a:off x="1739516" y="504056"/>
            <a:ext cx="8640960" cy="5877272"/>
          </a:xfrm>
          <a:prstGeom prst="roundRect">
            <a:avLst>
              <a:gd name="adj" fmla="val 5466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600" smtClean="0">
                <a:solidFill>
                  <a:srgbClr val="0070C0"/>
                </a:solidFill>
              </a:rPr>
              <a:t> Sistema Vircon32</a:t>
            </a:r>
            <a:endParaRPr lang="es-ES" sz="2600">
              <a:solidFill>
                <a:srgbClr val="0070C0"/>
              </a:solidFill>
            </a:endParaRPr>
          </a:p>
        </p:txBody>
      </p:sp>
      <p:sp>
        <p:nvSpPr>
          <p:cNvPr id="33" name="17 Rectángulo redondeado">
            <a:extLst>
              <a:ext uri="{FF2B5EF4-FFF2-40B4-BE49-F238E27FC236}">
                <a16:creationId xmlns="" xmlns:a16="http://schemas.microsoft.com/office/drawing/2014/main" id="{8F3B96F0-FFCD-4FEA-B461-D7A34C8072F4}"/>
              </a:ext>
            </a:extLst>
          </p:cNvPr>
          <p:cNvSpPr/>
          <p:nvPr/>
        </p:nvSpPr>
        <p:spPr>
          <a:xfrm>
            <a:off x="8705033" y="2522312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Pantalla</a:t>
            </a:r>
            <a:endParaRPr lang="es-ES" sz="1600"/>
          </a:p>
        </p:txBody>
      </p:sp>
      <p:sp>
        <p:nvSpPr>
          <p:cNvPr id="43" name="29 Rectángulo redondeado">
            <a:extLst>
              <a:ext uri="{FF2B5EF4-FFF2-40B4-BE49-F238E27FC236}">
                <a16:creationId xmlns="" xmlns:a16="http://schemas.microsoft.com/office/drawing/2014/main" id="{4FAB1564-3349-46FD-B549-B071A89FF9A1}"/>
              </a:ext>
            </a:extLst>
          </p:cNvPr>
          <p:cNvSpPr/>
          <p:nvPr/>
        </p:nvSpPr>
        <p:spPr>
          <a:xfrm>
            <a:off x="8705033" y="3391756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Altavoces</a:t>
            </a:r>
            <a:endParaRPr lang="es-ES" sz="1600"/>
          </a:p>
        </p:txBody>
      </p:sp>
      <p:sp>
        <p:nvSpPr>
          <p:cNvPr id="44" name="24 Rectángulo redondeado">
            <a:extLst>
              <a:ext uri="{FF2B5EF4-FFF2-40B4-BE49-F238E27FC236}">
                <a16:creationId xmlns="" xmlns:a16="http://schemas.microsoft.com/office/drawing/2014/main" id="{9BC53101-F1E5-4084-8AE2-31419AEFF918}"/>
              </a:ext>
            </a:extLst>
          </p:cNvPr>
          <p:cNvSpPr/>
          <p:nvPr/>
        </p:nvSpPr>
        <p:spPr>
          <a:xfrm>
            <a:off x="4439816" y="5553236"/>
            <a:ext cx="1548171" cy="532680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Cartucho</a:t>
            </a:r>
            <a:endParaRPr lang="es-ES" sz="160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="" xmlns:a16="http://schemas.microsoft.com/office/drawing/2014/main" id="{49F1DBF7-AD08-4AFA-85B8-84F292D2C132}"/>
              </a:ext>
            </a:extLst>
          </p:cNvPr>
          <p:cNvSpPr/>
          <p:nvPr/>
        </p:nvSpPr>
        <p:spPr>
          <a:xfrm>
            <a:off x="4036223" y="1484784"/>
            <a:ext cx="4090600" cy="3440494"/>
          </a:xfrm>
          <a:prstGeom prst="roundRect">
            <a:avLst>
              <a:gd name="adj" fmla="val 830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600" smtClean="0">
                <a:solidFill>
                  <a:srgbClr val="C00000"/>
                </a:solidFill>
              </a:rPr>
              <a:t>Consola</a:t>
            </a:r>
          </a:p>
          <a:p>
            <a:pPr algn="ctr"/>
            <a:r>
              <a:rPr lang="es-ES" sz="2600" smtClean="0">
                <a:solidFill>
                  <a:srgbClr val="C00000"/>
                </a:solidFill>
              </a:rPr>
              <a:t>Vircon32</a:t>
            </a:r>
            <a:endParaRPr lang="es-ES" sz="2600">
              <a:solidFill>
                <a:srgbClr val="C00000"/>
              </a:solidFill>
            </a:endParaRPr>
          </a:p>
        </p:txBody>
      </p:sp>
      <p:sp>
        <p:nvSpPr>
          <p:cNvPr id="46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2061406" y="2060848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Mando</a:t>
            </a:r>
            <a:endParaRPr lang="es-ES" sz="1600"/>
          </a:p>
        </p:txBody>
      </p:sp>
      <p:sp>
        <p:nvSpPr>
          <p:cNvPr id="47" name="24 Rectángulo redondeado">
            <a:extLst>
              <a:ext uri="{FF2B5EF4-FFF2-40B4-BE49-F238E27FC236}">
                <a16:creationId xmlns="" xmlns:a16="http://schemas.microsoft.com/office/drawing/2014/main" id="{F73B65AD-B42B-4069-8B40-0C63F934B343}"/>
              </a:ext>
            </a:extLst>
          </p:cNvPr>
          <p:cNvSpPr/>
          <p:nvPr/>
        </p:nvSpPr>
        <p:spPr>
          <a:xfrm>
            <a:off x="6204013" y="5553236"/>
            <a:ext cx="1548172" cy="532680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Tarj. Memoria</a:t>
            </a:r>
            <a:endParaRPr lang="es-ES" sz="1600"/>
          </a:p>
        </p:txBody>
      </p:sp>
      <p:sp>
        <p:nvSpPr>
          <p:cNvPr id="59" name="CuadroTexto 58">
            <a:extLst>
              <a:ext uri="{FF2B5EF4-FFF2-40B4-BE49-F238E27FC236}">
                <a16:creationId xmlns="" xmlns:a16="http://schemas.microsoft.com/office/drawing/2014/main" id="{5A1D2FEE-BC7E-4255-A037-95CCA5998751}"/>
              </a:ext>
            </a:extLst>
          </p:cNvPr>
          <p:cNvSpPr txBox="1"/>
          <p:nvPr/>
        </p:nvSpPr>
        <p:spPr>
          <a:xfrm>
            <a:off x="2061405" y="1491171"/>
            <a:ext cx="13154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 b="1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entradas</a:t>
            </a:r>
            <a:endParaRPr lang="es-ES" sz="2400" b="1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="" xmlns:a16="http://schemas.microsoft.com/office/drawing/2014/main" id="{118416F3-97C4-4518-8F13-E57BA0098A37}"/>
              </a:ext>
            </a:extLst>
          </p:cNvPr>
          <p:cNvSpPr txBox="1"/>
          <p:nvPr/>
        </p:nvSpPr>
        <p:spPr>
          <a:xfrm>
            <a:off x="8713133" y="1944216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 b="1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salidas</a:t>
            </a:r>
            <a:endParaRPr lang="es-ES" sz="2400" b="1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="" xmlns:a16="http://schemas.microsoft.com/office/drawing/2014/main" id="{951A2C70-E705-4FA8-903D-F2EB33879676}"/>
              </a:ext>
            </a:extLst>
          </p:cNvPr>
          <p:cNvSpPr txBox="1"/>
          <p:nvPr/>
        </p:nvSpPr>
        <p:spPr>
          <a:xfrm>
            <a:off x="2774756" y="5337212"/>
            <a:ext cx="148504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200" b="1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memorias extraíbles</a:t>
            </a:r>
            <a:endParaRPr lang="es-ES" sz="2200" b="1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7032104" y="338342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Salida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audio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7032104" y="253712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Salida video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65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2061406" y="2630525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Mando</a:t>
            </a:r>
            <a:endParaRPr lang="es-ES" sz="1600"/>
          </a:p>
        </p:txBody>
      </p:sp>
      <p:sp>
        <p:nvSpPr>
          <p:cNvPr id="66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2061406" y="3205596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Mando</a:t>
            </a:r>
            <a:endParaRPr lang="es-ES" sz="1600"/>
          </a:p>
        </p:txBody>
      </p:sp>
      <p:sp>
        <p:nvSpPr>
          <p:cNvPr id="67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2061406" y="3774280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Mando</a:t>
            </a:r>
            <a:endParaRPr lang="es-ES" sz="1600"/>
          </a:p>
        </p:txBody>
      </p:sp>
      <p:cxnSp>
        <p:nvCxnSpPr>
          <p:cNvPr id="68" name="67 Conector recto de flecha"/>
          <p:cNvCxnSpPr>
            <a:stCxn id="70" idx="3"/>
            <a:endCxn id="33" idx="1"/>
          </p:cNvCxnSpPr>
          <p:nvPr/>
        </p:nvCxnSpPr>
        <p:spPr>
          <a:xfrm>
            <a:off x="8198831" y="2788652"/>
            <a:ext cx="50620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Rectángulo"/>
          <p:cNvSpPr/>
          <p:nvPr/>
        </p:nvSpPr>
        <p:spPr>
          <a:xfrm>
            <a:off x="8018811" y="2701371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72 Rectángulo"/>
          <p:cNvSpPr/>
          <p:nvPr/>
        </p:nvSpPr>
        <p:spPr>
          <a:xfrm>
            <a:off x="8018811" y="3569854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4" name="73 Conector recto de flecha"/>
          <p:cNvCxnSpPr>
            <a:stCxn id="73" idx="3"/>
            <a:endCxn id="43" idx="1"/>
          </p:cNvCxnSpPr>
          <p:nvPr/>
        </p:nvCxnSpPr>
        <p:spPr>
          <a:xfrm>
            <a:off x="8198831" y="3657135"/>
            <a:ext cx="506202" cy="9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Rectángulo"/>
          <p:cNvSpPr/>
          <p:nvPr/>
        </p:nvSpPr>
        <p:spPr>
          <a:xfrm>
            <a:off x="3935760" y="2239907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78 Rectángulo"/>
          <p:cNvSpPr/>
          <p:nvPr/>
        </p:nvSpPr>
        <p:spPr>
          <a:xfrm>
            <a:off x="3935760" y="2809552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Rectángulo"/>
          <p:cNvSpPr/>
          <p:nvPr/>
        </p:nvSpPr>
        <p:spPr>
          <a:xfrm>
            <a:off x="3935760" y="3384623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80 Rectángulo"/>
          <p:cNvSpPr/>
          <p:nvPr/>
        </p:nvSpPr>
        <p:spPr>
          <a:xfrm>
            <a:off x="3935760" y="3953307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81 Rectángulo"/>
          <p:cNvSpPr/>
          <p:nvPr/>
        </p:nvSpPr>
        <p:spPr>
          <a:xfrm>
            <a:off x="6888088" y="4803560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82 Rectángulo"/>
          <p:cNvSpPr/>
          <p:nvPr/>
        </p:nvSpPr>
        <p:spPr>
          <a:xfrm>
            <a:off x="5123892" y="4803560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" name="99 Conector recto de flecha"/>
          <p:cNvCxnSpPr>
            <a:stCxn id="47" idx="0"/>
            <a:endCxn id="82" idx="2"/>
          </p:cNvCxnSpPr>
          <p:nvPr/>
        </p:nvCxnSpPr>
        <p:spPr>
          <a:xfrm flipH="1" flipV="1">
            <a:off x="6978098" y="4978122"/>
            <a:ext cx="1" cy="57511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 de flecha"/>
          <p:cNvCxnSpPr>
            <a:stCxn id="44" idx="0"/>
            <a:endCxn id="83" idx="2"/>
          </p:cNvCxnSpPr>
          <p:nvPr/>
        </p:nvCxnSpPr>
        <p:spPr>
          <a:xfrm flipV="1">
            <a:off x="5213902" y="4978122"/>
            <a:ext cx="0" cy="57511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106 CuadroTexto"/>
          <p:cNvSpPr txBox="1"/>
          <p:nvPr/>
        </p:nvSpPr>
        <p:spPr>
          <a:xfrm>
            <a:off x="4439815" y="4434228"/>
            <a:ext cx="154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smtClean="0">
                <a:solidFill>
                  <a:srgbClr val="7030A0"/>
                </a:solidFill>
              </a:rPr>
              <a:t>Ranura cartucho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08" name="107 CuadroTexto"/>
          <p:cNvSpPr txBox="1"/>
          <p:nvPr/>
        </p:nvSpPr>
        <p:spPr>
          <a:xfrm>
            <a:off x="6348028" y="4434228"/>
            <a:ext cx="124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smtClean="0">
                <a:solidFill>
                  <a:srgbClr val="7030A0"/>
                </a:solidFill>
              </a:rPr>
              <a:t>Ranura tarjeta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10" name="109 Rectángulo"/>
          <p:cNvSpPr/>
          <p:nvPr/>
        </p:nvSpPr>
        <p:spPr>
          <a:xfrm>
            <a:off x="5987988" y="1407745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113 CuadroTexto"/>
          <p:cNvSpPr txBox="1"/>
          <p:nvPr/>
        </p:nvSpPr>
        <p:spPr>
          <a:xfrm>
            <a:off x="5195900" y="1645059"/>
            <a:ext cx="176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smtClean="0">
                <a:solidFill>
                  <a:srgbClr val="7030A0"/>
                </a:solidFill>
              </a:rPr>
              <a:t>Encendido y  Reset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19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4691844" y="656692"/>
            <a:ext cx="27723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 manejados por usuarios )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0" name="119 Conector recto de flecha"/>
          <p:cNvCxnSpPr>
            <a:stCxn id="119" idx="2"/>
            <a:endCxn id="110" idx="0"/>
          </p:cNvCxnSpPr>
          <p:nvPr/>
        </p:nvCxnSpPr>
        <p:spPr>
          <a:xfrm>
            <a:off x="6077998" y="1026024"/>
            <a:ext cx="0" cy="3817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4151784" y="2167867"/>
            <a:ext cx="1062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smtClean="0">
                <a:solidFill>
                  <a:srgbClr val="7030A0"/>
                </a:solidFill>
              </a:rPr>
              <a:t>Puerto m. 1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4151784" y="2737544"/>
            <a:ext cx="1062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smtClean="0">
                <a:solidFill>
                  <a:srgbClr val="7030A0"/>
                </a:solidFill>
              </a:rPr>
              <a:t>Puerto m. 2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4151784" y="3328874"/>
            <a:ext cx="1062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smtClean="0">
                <a:solidFill>
                  <a:srgbClr val="7030A0"/>
                </a:solidFill>
              </a:rPr>
              <a:t>Puerto m. 3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4151784" y="3897558"/>
            <a:ext cx="1062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smtClean="0">
                <a:solidFill>
                  <a:srgbClr val="7030A0"/>
                </a:solidFill>
              </a:rPr>
              <a:t>Puerto m. 4</a:t>
            </a:r>
            <a:endParaRPr lang="es-ES" sz="1400" b="1">
              <a:solidFill>
                <a:srgbClr val="7030A0"/>
              </a:solidFill>
            </a:endParaRPr>
          </a:p>
        </p:txBody>
      </p:sp>
      <p:cxnSp>
        <p:nvCxnSpPr>
          <p:cNvPr id="144" name="143 Conector recto de flecha"/>
          <p:cNvCxnSpPr>
            <a:stCxn id="46" idx="3"/>
            <a:endCxn id="78" idx="1"/>
          </p:cNvCxnSpPr>
          <p:nvPr/>
        </p:nvCxnSpPr>
        <p:spPr>
          <a:xfrm>
            <a:off x="3376809" y="2327188"/>
            <a:ext cx="55895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65" idx="3"/>
            <a:endCxn id="79" idx="1"/>
          </p:cNvCxnSpPr>
          <p:nvPr/>
        </p:nvCxnSpPr>
        <p:spPr>
          <a:xfrm flipV="1">
            <a:off x="3376809" y="2896833"/>
            <a:ext cx="558951" cy="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>
            <a:stCxn id="66" idx="3"/>
            <a:endCxn id="80" idx="1"/>
          </p:cNvCxnSpPr>
          <p:nvPr/>
        </p:nvCxnSpPr>
        <p:spPr>
          <a:xfrm flipV="1">
            <a:off x="3376809" y="3471904"/>
            <a:ext cx="558951" cy="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>
            <a:stCxn id="67" idx="3"/>
            <a:endCxn id="81" idx="1"/>
          </p:cNvCxnSpPr>
          <p:nvPr/>
        </p:nvCxnSpPr>
        <p:spPr>
          <a:xfrm flipV="1">
            <a:off x="3376809" y="4040588"/>
            <a:ext cx="558951" cy="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785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Codigo\C++\Vircon32\Art\Renders\Assembly arcade 1 1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564" y="1041121"/>
            <a:ext cx="3465095" cy="4620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J:\Codigo\C++\Vircon32\Art\Renders\Assembly arcade 2 1200.jpg"/>
          <p:cNvPicPr>
            <a:picLocks noChangeAspect="1" noChangeArrowheads="1"/>
          </p:cNvPicPr>
          <p:nvPr/>
        </p:nvPicPr>
        <p:blipFill>
          <a:blip r:embed="rId3" cstate="print"/>
          <a:srcRect l="10520" r="11629"/>
          <a:stretch>
            <a:fillRect/>
          </a:stretch>
        </p:blipFill>
        <p:spPr bwMode="auto">
          <a:xfrm>
            <a:off x="5843972" y="1041122"/>
            <a:ext cx="4795733" cy="4620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Gamepad V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7985" y="2312619"/>
            <a:ext cx="5076307" cy="2592345"/>
          </a:xfrm>
          <a:prstGeom prst="rect">
            <a:avLst/>
          </a:prstGeom>
        </p:spPr>
      </p:pic>
      <p:sp>
        <p:nvSpPr>
          <p:cNvPr id="4" name="3 Rectángulo redondeado"/>
          <p:cNvSpPr/>
          <p:nvPr/>
        </p:nvSpPr>
        <p:spPr>
          <a:xfrm>
            <a:off x="3503712" y="1772816"/>
            <a:ext cx="539803" cy="53980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/>
              <a:t>L</a:t>
            </a:r>
            <a:endParaRPr lang="es-ES" b="1"/>
          </a:p>
        </p:txBody>
      </p:sp>
      <p:sp>
        <p:nvSpPr>
          <p:cNvPr id="8" name="7 Rectángulo redondeado"/>
          <p:cNvSpPr/>
          <p:nvPr/>
        </p:nvSpPr>
        <p:spPr>
          <a:xfrm>
            <a:off x="8328505" y="1772816"/>
            <a:ext cx="539803" cy="53980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/>
              <a:t>R</a:t>
            </a:r>
            <a:endParaRPr lang="es-ES" b="1"/>
          </a:p>
        </p:txBody>
      </p:sp>
      <p:cxnSp>
        <p:nvCxnSpPr>
          <p:cNvPr id="18" name="17 Conector recto"/>
          <p:cNvCxnSpPr/>
          <p:nvPr/>
        </p:nvCxnSpPr>
        <p:spPr>
          <a:xfrm flipH="1">
            <a:off x="7752184" y="2042718"/>
            <a:ext cx="144016" cy="620976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endCxn id="8" idx="1"/>
          </p:cNvCxnSpPr>
          <p:nvPr/>
        </p:nvCxnSpPr>
        <p:spPr>
          <a:xfrm>
            <a:off x="7896200" y="2042718"/>
            <a:ext cx="432305" cy="0"/>
          </a:xfrm>
          <a:prstGeom prst="line">
            <a:avLst/>
          </a:prstGeom>
          <a:ln w="38100"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4" idx="3"/>
          </p:cNvCxnSpPr>
          <p:nvPr/>
        </p:nvCxnSpPr>
        <p:spPr>
          <a:xfrm>
            <a:off x="4043515" y="2042718"/>
            <a:ext cx="432305" cy="0"/>
          </a:xfrm>
          <a:prstGeom prst="line">
            <a:avLst/>
          </a:prstGeom>
          <a:ln w="38100"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4475820" y="2042718"/>
            <a:ext cx="108012" cy="620976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140 Rectángulo"/>
          <p:cNvSpPr/>
          <p:nvPr/>
        </p:nvSpPr>
        <p:spPr>
          <a:xfrm>
            <a:off x="2511509" y="656692"/>
            <a:ext cx="7076879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Forma libre"/>
          <p:cNvSpPr/>
          <p:nvPr/>
        </p:nvSpPr>
        <p:spPr>
          <a:xfrm>
            <a:off x="5014300" y="1840557"/>
            <a:ext cx="4030980" cy="579120"/>
          </a:xfrm>
          <a:custGeom>
            <a:avLst/>
            <a:gdLst>
              <a:gd name="connsiteX0" fmla="*/ 0 w 4030980"/>
              <a:gd name="connsiteY0" fmla="*/ 579120 h 579120"/>
              <a:gd name="connsiteX1" fmla="*/ 0 w 4030980"/>
              <a:gd name="connsiteY1" fmla="*/ 0 h 579120"/>
              <a:gd name="connsiteX2" fmla="*/ 594360 w 4030980"/>
              <a:gd name="connsiteY2" fmla="*/ 0 h 579120"/>
              <a:gd name="connsiteX3" fmla="*/ 594360 w 4030980"/>
              <a:gd name="connsiteY3" fmla="*/ 327660 h 579120"/>
              <a:gd name="connsiteX4" fmla="*/ 3444240 w 4030980"/>
              <a:gd name="connsiteY4" fmla="*/ 327660 h 579120"/>
              <a:gd name="connsiteX5" fmla="*/ 3444240 w 4030980"/>
              <a:gd name="connsiteY5" fmla="*/ 0 h 579120"/>
              <a:gd name="connsiteX6" fmla="*/ 4030980 w 4030980"/>
              <a:gd name="connsiteY6" fmla="*/ 0 h 579120"/>
              <a:gd name="connsiteX7" fmla="*/ 4030980 w 4030980"/>
              <a:gd name="connsiteY7" fmla="*/ 579120 h 579120"/>
              <a:gd name="connsiteX8" fmla="*/ 0 w 4030980"/>
              <a:gd name="connsiteY8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0980" h="579120">
                <a:moveTo>
                  <a:pt x="0" y="579120"/>
                </a:moveTo>
                <a:lnTo>
                  <a:pt x="0" y="0"/>
                </a:lnTo>
                <a:lnTo>
                  <a:pt x="594360" y="0"/>
                </a:lnTo>
                <a:lnTo>
                  <a:pt x="594360" y="327660"/>
                </a:lnTo>
                <a:lnTo>
                  <a:pt x="3444240" y="327660"/>
                </a:lnTo>
                <a:lnTo>
                  <a:pt x="3444240" y="0"/>
                </a:lnTo>
                <a:lnTo>
                  <a:pt x="4030980" y="0"/>
                </a:lnTo>
                <a:lnTo>
                  <a:pt x="4030980" y="579120"/>
                </a:lnTo>
                <a:lnTo>
                  <a:pt x="0" y="57912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5732912" y="2167649"/>
            <a:ext cx="252028" cy="108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>
            <a:off x="8073172" y="2167649"/>
            <a:ext cx="252028" cy="108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68 Grupo"/>
          <p:cNvGrpSpPr/>
          <p:nvPr/>
        </p:nvGrpSpPr>
        <p:grpSpPr>
          <a:xfrm>
            <a:off x="5840924" y="1663593"/>
            <a:ext cx="2376264" cy="504056"/>
            <a:chOff x="6971420" y="2276872"/>
            <a:chExt cx="2376264" cy="504056"/>
          </a:xfrm>
        </p:grpSpPr>
        <p:sp>
          <p:nvSpPr>
            <p:cNvPr id="21" name="20 Rectángulo"/>
            <p:cNvSpPr/>
            <p:nvPr/>
          </p:nvSpPr>
          <p:spPr>
            <a:xfrm>
              <a:off x="6971420" y="2348880"/>
              <a:ext cx="2376264" cy="2520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21 Elipse"/>
            <p:cNvSpPr/>
            <p:nvPr/>
          </p:nvSpPr>
          <p:spPr>
            <a:xfrm>
              <a:off x="7997534" y="2456892"/>
              <a:ext cx="324036" cy="3240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6971420" y="227687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8777801" y="227687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73 Grupo"/>
          <p:cNvGrpSpPr/>
          <p:nvPr/>
        </p:nvGrpSpPr>
        <p:grpSpPr>
          <a:xfrm>
            <a:off x="6261648" y="1987629"/>
            <a:ext cx="252028" cy="180020"/>
            <a:chOff x="5039092" y="1735601"/>
            <a:chExt cx="252028" cy="180020"/>
          </a:xfrm>
        </p:grpSpPr>
        <p:sp>
          <p:nvSpPr>
            <p:cNvPr id="38" name="37 Rectángulo redondeado"/>
            <p:cNvSpPr/>
            <p:nvPr/>
          </p:nvSpPr>
          <p:spPr>
            <a:xfrm>
              <a:off x="5039092" y="186990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38 Rectángulo redondeado"/>
            <p:cNvSpPr/>
            <p:nvPr/>
          </p:nvSpPr>
          <p:spPr>
            <a:xfrm>
              <a:off x="5039092" y="173560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39 Rectángulo redondeado"/>
            <p:cNvSpPr/>
            <p:nvPr/>
          </p:nvSpPr>
          <p:spPr>
            <a:xfrm>
              <a:off x="5039092" y="1824183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40 Rectángulo redondeado"/>
            <p:cNvSpPr/>
            <p:nvPr/>
          </p:nvSpPr>
          <p:spPr>
            <a:xfrm>
              <a:off x="5039092" y="1778464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74 Grupo"/>
          <p:cNvGrpSpPr/>
          <p:nvPr/>
        </p:nvGrpSpPr>
        <p:grpSpPr>
          <a:xfrm>
            <a:off x="7557792" y="1987629"/>
            <a:ext cx="252028" cy="180020"/>
            <a:chOff x="6335236" y="1735601"/>
            <a:chExt cx="252028" cy="180020"/>
          </a:xfrm>
        </p:grpSpPr>
        <p:sp>
          <p:nvSpPr>
            <p:cNvPr id="42" name="41 Rectángulo redondeado"/>
            <p:cNvSpPr/>
            <p:nvPr/>
          </p:nvSpPr>
          <p:spPr>
            <a:xfrm>
              <a:off x="6335236" y="186990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42 Rectángulo redondeado"/>
            <p:cNvSpPr/>
            <p:nvPr/>
          </p:nvSpPr>
          <p:spPr>
            <a:xfrm>
              <a:off x="6335236" y="173560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43 Rectángulo redondeado"/>
            <p:cNvSpPr/>
            <p:nvPr/>
          </p:nvSpPr>
          <p:spPr>
            <a:xfrm>
              <a:off x="6335236" y="1824183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44 Rectángulo redondeado"/>
            <p:cNvSpPr/>
            <p:nvPr/>
          </p:nvSpPr>
          <p:spPr>
            <a:xfrm>
              <a:off x="6335236" y="1778464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49 Forma libre"/>
          <p:cNvSpPr/>
          <p:nvPr/>
        </p:nvSpPr>
        <p:spPr>
          <a:xfrm>
            <a:off x="5014300" y="4165672"/>
            <a:ext cx="4030980" cy="579120"/>
          </a:xfrm>
          <a:custGeom>
            <a:avLst/>
            <a:gdLst>
              <a:gd name="connsiteX0" fmla="*/ 0 w 4030980"/>
              <a:gd name="connsiteY0" fmla="*/ 579120 h 579120"/>
              <a:gd name="connsiteX1" fmla="*/ 0 w 4030980"/>
              <a:gd name="connsiteY1" fmla="*/ 0 h 579120"/>
              <a:gd name="connsiteX2" fmla="*/ 594360 w 4030980"/>
              <a:gd name="connsiteY2" fmla="*/ 0 h 579120"/>
              <a:gd name="connsiteX3" fmla="*/ 594360 w 4030980"/>
              <a:gd name="connsiteY3" fmla="*/ 327660 h 579120"/>
              <a:gd name="connsiteX4" fmla="*/ 3444240 w 4030980"/>
              <a:gd name="connsiteY4" fmla="*/ 327660 h 579120"/>
              <a:gd name="connsiteX5" fmla="*/ 3444240 w 4030980"/>
              <a:gd name="connsiteY5" fmla="*/ 0 h 579120"/>
              <a:gd name="connsiteX6" fmla="*/ 4030980 w 4030980"/>
              <a:gd name="connsiteY6" fmla="*/ 0 h 579120"/>
              <a:gd name="connsiteX7" fmla="*/ 4030980 w 4030980"/>
              <a:gd name="connsiteY7" fmla="*/ 579120 h 579120"/>
              <a:gd name="connsiteX8" fmla="*/ 0 w 4030980"/>
              <a:gd name="connsiteY8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0980" h="579120">
                <a:moveTo>
                  <a:pt x="0" y="579120"/>
                </a:moveTo>
                <a:lnTo>
                  <a:pt x="0" y="0"/>
                </a:lnTo>
                <a:lnTo>
                  <a:pt x="594360" y="0"/>
                </a:lnTo>
                <a:lnTo>
                  <a:pt x="594360" y="327660"/>
                </a:lnTo>
                <a:lnTo>
                  <a:pt x="3444240" y="327660"/>
                </a:lnTo>
                <a:lnTo>
                  <a:pt x="3444240" y="0"/>
                </a:lnTo>
                <a:lnTo>
                  <a:pt x="4030980" y="0"/>
                </a:lnTo>
                <a:lnTo>
                  <a:pt x="4030980" y="579120"/>
                </a:lnTo>
                <a:lnTo>
                  <a:pt x="0" y="57912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Rectángulo"/>
          <p:cNvSpPr/>
          <p:nvPr/>
        </p:nvSpPr>
        <p:spPr>
          <a:xfrm>
            <a:off x="5732912" y="4492764"/>
            <a:ext cx="252028" cy="108012"/>
          </a:xfrm>
          <a:prstGeom prst="rect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53 Rectángulo"/>
          <p:cNvSpPr/>
          <p:nvPr/>
        </p:nvSpPr>
        <p:spPr>
          <a:xfrm>
            <a:off x="8073172" y="4492764"/>
            <a:ext cx="252028" cy="108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64 Grupo"/>
          <p:cNvGrpSpPr/>
          <p:nvPr/>
        </p:nvGrpSpPr>
        <p:grpSpPr>
          <a:xfrm rot="21067257">
            <a:off x="5840924" y="3988708"/>
            <a:ext cx="2376264" cy="504056"/>
            <a:chOff x="6971420" y="3897052"/>
            <a:chExt cx="2376264" cy="504056"/>
          </a:xfrm>
        </p:grpSpPr>
        <p:sp>
          <p:nvSpPr>
            <p:cNvPr id="51" name="50 Rectángulo"/>
            <p:cNvSpPr/>
            <p:nvPr/>
          </p:nvSpPr>
          <p:spPr>
            <a:xfrm>
              <a:off x="6971420" y="3969060"/>
              <a:ext cx="2376264" cy="2520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51 Elipse"/>
            <p:cNvSpPr/>
            <p:nvPr/>
          </p:nvSpPr>
          <p:spPr>
            <a:xfrm>
              <a:off x="7997534" y="4077072"/>
              <a:ext cx="324036" cy="3240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6971420" y="389705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8777801" y="389705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2" name="71 Grupo"/>
          <p:cNvGrpSpPr/>
          <p:nvPr/>
        </p:nvGrpSpPr>
        <p:grpSpPr>
          <a:xfrm>
            <a:off x="6261648" y="4399860"/>
            <a:ext cx="252028" cy="92904"/>
            <a:chOff x="5039092" y="4045046"/>
            <a:chExt cx="252028" cy="92904"/>
          </a:xfrm>
        </p:grpSpPr>
        <p:sp>
          <p:nvSpPr>
            <p:cNvPr id="57" name="56 Rectángulo redondeado"/>
            <p:cNvSpPr/>
            <p:nvPr/>
          </p:nvSpPr>
          <p:spPr>
            <a:xfrm>
              <a:off x="5039092" y="409223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58 Rectángulo redondeado"/>
            <p:cNvSpPr/>
            <p:nvPr/>
          </p:nvSpPr>
          <p:spPr>
            <a:xfrm rot="21372651">
              <a:off x="5039092" y="4071600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59 Rectángulo redondeado"/>
            <p:cNvSpPr/>
            <p:nvPr/>
          </p:nvSpPr>
          <p:spPr>
            <a:xfrm rot="21182231">
              <a:off x="5039092" y="4045046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72 Grupo"/>
          <p:cNvGrpSpPr/>
          <p:nvPr/>
        </p:nvGrpSpPr>
        <p:grpSpPr>
          <a:xfrm>
            <a:off x="7557728" y="4222560"/>
            <a:ext cx="254069" cy="270204"/>
            <a:chOff x="6335172" y="3867746"/>
            <a:chExt cx="254069" cy="270204"/>
          </a:xfrm>
        </p:grpSpPr>
        <p:sp>
          <p:nvSpPr>
            <p:cNvPr id="68" name="67 Rectángulo redondeado"/>
            <p:cNvSpPr/>
            <p:nvPr/>
          </p:nvSpPr>
          <p:spPr>
            <a:xfrm rot="20356524">
              <a:off x="6335172" y="3905100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65 Rectángulo redondeado"/>
            <p:cNvSpPr/>
            <p:nvPr/>
          </p:nvSpPr>
          <p:spPr>
            <a:xfrm rot="21105511">
              <a:off x="6337212" y="403524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66 Rectángulo redondeado"/>
            <p:cNvSpPr/>
            <p:nvPr/>
          </p:nvSpPr>
          <p:spPr>
            <a:xfrm rot="20356524">
              <a:off x="6337213" y="396684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60 Rectángulo redondeado"/>
            <p:cNvSpPr/>
            <p:nvPr/>
          </p:nvSpPr>
          <p:spPr>
            <a:xfrm>
              <a:off x="6335236" y="409223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Rectángulo redondeado"/>
            <p:cNvSpPr/>
            <p:nvPr/>
          </p:nvSpPr>
          <p:spPr>
            <a:xfrm rot="21105511">
              <a:off x="6335236" y="3867746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62 Rectángulo redondeado"/>
            <p:cNvSpPr/>
            <p:nvPr/>
          </p:nvSpPr>
          <p:spPr>
            <a:xfrm>
              <a:off x="6335236" y="4014000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63 Rectángulo redondeado"/>
            <p:cNvSpPr/>
            <p:nvPr/>
          </p:nvSpPr>
          <p:spPr>
            <a:xfrm rot="21308409">
              <a:off x="6335236" y="393762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0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2655525" y="1808820"/>
            <a:ext cx="20522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Posición neutral</a:t>
            </a:r>
          </a:p>
          <a:p>
            <a:pPr algn="ctr"/>
            <a:r>
              <a:rPr lang="es-ES" smtClean="0"/>
              <a:t>(usuario no actúa)</a:t>
            </a:r>
            <a:endParaRPr lang="es-ES"/>
          </a:p>
        </p:txBody>
      </p:sp>
      <p:sp>
        <p:nvSpPr>
          <p:cNvPr id="71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2655525" y="4114817"/>
            <a:ext cx="20522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Dirección pulsada</a:t>
            </a:r>
          </a:p>
          <a:p>
            <a:pPr algn="ctr"/>
            <a:r>
              <a:rPr lang="es-ES" smtClean="0"/>
              <a:t>(se aplica fuerza)</a:t>
            </a:r>
            <a:endParaRPr lang="es-ES"/>
          </a:p>
        </p:txBody>
      </p:sp>
      <p:sp>
        <p:nvSpPr>
          <p:cNvPr id="76" name="75 Flecha abajo"/>
          <p:cNvSpPr/>
          <p:nvPr/>
        </p:nvSpPr>
        <p:spPr>
          <a:xfrm>
            <a:off x="5914400" y="3609020"/>
            <a:ext cx="297662" cy="412968"/>
          </a:xfrm>
          <a:prstGeom prst="downArrow">
            <a:avLst>
              <a:gd name="adj1" fmla="val 46220"/>
              <a:gd name="adj2" fmla="val 6322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76 Conector recto de flecha"/>
          <p:cNvCxnSpPr/>
          <p:nvPr/>
        </p:nvCxnSpPr>
        <p:spPr>
          <a:xfrm flipH="1" flipV="1">
            <a:off x="5848039" y="4827930"/>
            <a:ext cx="91267" cy="3960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 flipV="1">
            <a:off x="8056125" y="4827930"/>
            <a:ext cx="89055" cy="3960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4779761" y="5265204"/>
            <a:ext cx="19442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La dirección [</a:t>
            </a:r>
            <a:r>
              <a:rPr lang="es-ES" sz="1600" b="1" smtClean="0"/>
              <a:t> – </a:t>
            </a:r>
            <a:r>
              <a:rPr lang="es-ES" sz="1600" smtClean="0"/>
              <a:t>]</a:t>
            </a:r>
          </a:p>
          <a:p>
            <a:pPr algn="ctr"/>
            <a:r>
              <a:rPr lang="es-ES" sz="1600" smtClean="0"/>
              <a:t>está ahora pulsada</a:t>
            </a:r>
          </a:p>
        </p:txBody>
      </p:sp>
      <p:sp>
        <p:nvSpPr>
          <p:cNvPr id="85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6795985" y="5265204"/>
            <a:ext cx="26282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La dirección [ </a:t>
            </a:r>
            <a:r>
              <a:rPr lang="es-ES" sz="1600" b="1" smtClean="0"/>
              <a:t>+</a:t>
            </a:r>
            <a:r>
              <a:rPr lang="es-ES" sz="1600" smtClean="0"/>
              <a:t> ] sólo se puede pulsar soltando [</a:t>
            </a:r>
            <a:r>
              <a:rPr lang="es-ES" sz="1600" b="1" smtClean="0"/>
              <a:t> – </a:t>
            </a:r>
            <a:r>
              <a:rPr lang="es-ES" sz="1600" smtClean="0"/>
              <a:t>]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5663952" y="3212976"/>
            <a:ext cx="805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mtClean="0"/>
              <a:t>Fuerza</a:t>
            </a:r>
            <a:endParaRPr lang="es-ES"/>
          </a:p>
        </p:txBody>
      </p:sp>
      <p:sp>
        <p:nvSpPr>
          <p:cNvPr id="101" name="100 Rectángulo"/>
          <p:cNvSpPr/>
          <p:nvPr/>
        </p:nvSpPr>
        <p:spPr>
          <a:xfrm>
            <a:off x="8344158" y="2586389"/>
            <a:ext cx="115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smtClean="0"/>
              <a:t>interruptores</a:t>
            </a:r>
            <a:endParaRPr lang="es-ES" sz="1400"/>
          </a:p>
        </p:txBody>
      </p:sp>
      <p:sp>
        <p:nvSpPr>
          <p:cNvPr id="102" name="101 Rectángulo"/>
          <p:cNvSpPr/>
          <p:nvPr/>
        </p:nvSpPr>
        <p:spPr>
          <a:xfrm>
            <a:off x="7478613" y="2586389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smtClean="0"/>
              <a:t>muelles</a:t>
            </a:r>
            <a:endParaRPr lang="es-ES" sz="1400"/>
          </a:p>
        </p:txBody>
      </p:sp>
      <p:sp>
        <p:nvSpPr>
          <p:cNvPr id="103" name="102 Rectángulo"/>
          <p:cNvSpPr/>
          <p:nvPr/>
        </p:nvSpPr>
        <p:spPr>
          <a:xfrm>
            <a:off x="8689314" y="1418002"/>
            <a:ext cx="726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smtClean="0"/>
              <a:t>cruceta</a:t>
            </a:r>
            <a:endParaRPr lang="es-ES" sz="1400"/>
          </a:p>
        </p:txBody>
      </p:sp>
      <p:cxnSp>
        <p:nvCxnSpPr>
          <p:cNvPr id="107" name="106 Conector recto de flecha"/>
          <p:cNvCxnSpPr/>
          <p:nvPr/>
        </p:nvCxnSpPr>
        <p:spPr>
          <a:xfrm flipH="1" flipV="1">
            <a:off x="8344157" y="2246094"/>
            <a:ext cx="392302" cy="390818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 de flecha"/>
          <p:cNvCxnSpPr/>
          <p:nvPr/>
        </p:nvCxnSpPr>
        <p:spPr>
          <a:xfrm flipV="1">
            <a:off x="7701808" y="2197219"/>
            <a:ext cx="1" cy="415351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/>
          <p:nvPr/>
        </p:nvCxnSpPr>
        <p:spPr>
          <a:xfrm flipH="1">
            <a:off x="8217189" y="1598022"/>
            <a:ext cx="469519" cy="183769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/>
          <p:nvPr/>
        </p:nvCxnSpPr>
        <p:spPr>
          <a:xfrm flipH="1">
            <a:off x="7929156" y="1129970"/>
            <a:ext cx="144016" cy="533623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/>
          <p:nvPr/>
        </p:nvCxnSpPr>
        <p:spPr>
          <a:xfrm>
            <a:off x="8073172" y="1129970"/>
            <a:ext cx="432305" cy="0"/>
          </a:xfrm>
          <a:prstGeom prst="line">
            <a:avLst/>
          </a:prstGeom>
          <a:ln w="38100"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"/>
          <p:cNvCxnSpPr/>
          <p:nvPr/>
        </p:nvCxnSpPr>
        <p:spPr>
          <a:xfrm>
            <a:off x="5593849" y="1129970"/>
            <a:ext cx="432305" cy="0"/>
          </a:xfrm>
          <a:prstGeom prst="line">
            <a:avLst/>
          </a:prstGeom>
          <a:ln w="38100"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"/>
          <p:cNvCxnSpPr/>
          <p:nvPr/>
        </p:nvCxnSpPr>
        <p:spPr>
          <a:xfrm>
            <a:off x="6026154" y="1129970"/>
            <a:ext cx="108012" cy="533623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Rectángulo redondeado"/>
          <p:cNvSpPr/>
          <p:nvPr/>
        </p:nvSpPr>
        <p:spPr>
          <a:xfrm>
            <a:off x="8506688" y="944724"/>
            <a:ext cx="372832" cy="3600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3200" b="1" smtClean="0">
                <a:solidFill>
                  <a:schemeClr val="tx1"/>
                </a:solidFill>
              </a:rPr>
              <a:t>+</a:t>
            </a:r>
            <a:endParaRPr lang="es-ES" sz="3200" b="1">
              <a:solidFill>
                <a:schemeClr val="tx1"/>
              </a:solidFill>
            </a:endParaRPr>
          </a:p>
        </p:txBody>
      </p:sp>
      <p:sp>
        <p:nvSpPr>
          <p:cNvPr id="100" name="99 Rectángulo redondeado"/>
          <p:cNvSpPr/>
          <p:nvPr/>
        </p:nvSpPr>
        <p:spPr>
          <a:xfrm>
            <a:off x="5217532" y="944724"/>
            <a:ext cx="372832" cy="3600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3200" b="1" smtClean="0">
                <a:solidFill>
                  <a:schemeClr val="tx1"/>
                </a:solidFill>
              </a:rPr>
              <a:t>–</a:t>
            </a:r>
            <a:endParaRPr lang="es-ES" sz="3200" b="1">
              <a:solidFill>
                <a:schemeClr val="tx1"/>
              </a:solidFill>
            </a:endParaRPr>
          </a:p>
        </p:txBody>
      </p:sp>
      <p:cxnSp>
        <p:nvCxnSpPr>
          <p:cNvPr id="132" name="131 Conector recto"/>
          <p:cNvCxnSpPr>
            <a:stCxn id="99" idx="2"/>
            <a:endCxn id="21" idx="0"/>
          </p:cNvCxnSpPr>
          <p:nvPr/>
        </p:nvCxnSpPr>
        <p:spPr>
          <a:xfrm flipH="1">
            <a:off x="7029056" y="1304764"/>
            <a:ext cx="1468" cy="430837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Rectángulo redondeado"/>
          <p:cNvSpPr/>
          <p:nvPr/>
        </p:nvSpPr>
        <p:spPr>
          <a:xfrm>
            <a:off x="6505232" y="944724"/>
            <a:ext cx="1050584" cy="3600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chemeClr val="tx1"/>
                </a:solidFill>
              </a:rPr>
              <a:t>(centro)</a:t>
            </a:r>
            <a:endParaRPr lang="es-ES" sz="1600" b="1">
              <a:solidFill>
                <a:schemeClr val="tx1"/>
              </a:solidFill>
            </a:endParaRPr>
          </a:p>
        </p:txBody>
      </p:sp>
      <p:sp>
        <p:nvSpPr>
          <p:cNvPr id="139" name="138 Rectángulo"/>
          <p:cNvSpPr/>
          <p:nvPr/>
        </p:nvSpPr>
        <p:spPr>
          <a:xfrm>
            <a:off x="6706531" y="2586389"/>
            <a:ext cx="628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smtClean="0"/>
              <a:t>esfera</a:t>
            </a:r>
            <a:endParaRPr lang="es-ES" sz="1400"/>
          </a:p>
        </p:txBody>
      </p:sp>
      <p:cxnSp>
        <p:nvCxnSpPr>
          <p:cNvPr id="140" name="139 Conector recto de flecha"/>
          <p:cNvCxnSpPr/>
          <p:nvPr/>
        </p:nvCxnSpPr>
        <p:spPr>
          <a:xfrm flipV="1">
            <a:off x="7037695" y="2195730"/>
            <a:ext cx="1" cy="415351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141 Rectángulo"/>
          <p:cNvSpPr/>
          <p:nvPr/>
        </p:nvSpPr>
        <p:spPr>
          <a:xfrm>
            <a:off x="2511509" y="3104964"/>
            <a:ext cx="7076879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3" name="142 Conector recto de flecha"/>
          <p:cNvCxnSpPr/>
          <p:nvPr/>
        </p:nvCxnSpPr>
        <p:spPr>
          <a:xfrm flipV="1">
            <a:off x="6212062" y="2419678"/>
            <a:ext cx="206394" cy="320599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145 Rectángulo"/>
          <p:cNvSpPr/>
          <p:nvPr/>
        </p:nvSpPr>
        <p:spPr>
          <a:xfrm>
            <a:off x="5482352" y="2581163"/>
            <a:ext cx="722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smtClean="0"/>
              <a:t>carcasa</a:t>
            </a:r>
            <a:endParaRPr lang="es-E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285171" y="2283408"/>
            <a:ext cx="4079081" cy="2621756"/>
          </a:xfrm>
          <a:prstGeom prst="roundRect">
            <a:avLst>
              <a:gd name="adj" fmla="val 807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4521324" y="2542604"/>
            <a:ext cx="3624709" cy="21513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4989376" y="2927468"/>
            <a:ext cx="75733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 smtClean="0"/>
              <a:t>pixel</a:t>
            </a:r>
          </a:p>
          <a:p>
            <a:pPr algn="ctr"/>
            <a:r>
              <a:rPr lang="es-ES" smtClean="0"/>
              <a:t>(0</a:t>
            </a:r>
            <a:r>
              <a:rPr lang="es-ES"/>
              <a:t>, 0)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465540" y="3575540"/>
            <a:ext cx="122413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 smtClean="0"/>
              <a:t>pixel</a:t>
            </a:r>
          </a:p>
          <a:p>
            <a:pPr algn="ctr"/>
            <a:r>
              <a:rPr lang="es-ES" smtClean="0"/>
              <a:t>(639</a:t>
            </a:r>
            <a:r>
              <a:rPr lang="es-ES"/>
              <a:t>, 359)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521324" y="2542604"/>
            <a:ext cx="144016" cy="1440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8000416" y="4549961"/>
            <a:ext cx="144016" cy="1440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13 Conector recto"/>
          <p:cNvCxnSpPr/>
          <p:nvPr/>
        </p:nvCxnSpPr>
        <p:spPr>
          <a:xfrm>
            <a:off x="4521324" y="1750516"/>
            <a:ext cx="0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8146033" y="1750516"/>
            <a:ext cx="0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4521324" y="1894532"/>
            <a:ext cx="362310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521324" y="1426480"/>
            <a:ext cx="362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mtClean="0"/>
              <a:t>640 pixels</a:t>
            </a:r>
            <a:endParaRPr lang="es-ES"/>
          </a:p>
        </p:txBody>
      </p:sp>
      <p:cxnSp>
        <p:nvCxnSpPr>
          <p:cNvPr id="28" name="27 Conector recto"/>
          <p:cNvCxnSpPr/>
          <p:nvPr/>
        </p:nvCxnSpPr>
        <p:spPr>
          <a:xfrm rot="16200000">
            <a:off x="4125281" y="4297934"/>
            <a:ext cx="0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rot="16200000">
            <a:off x="4125281" y="2146559"/>
            <a:ext cx="0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873253" y="2544204"/>
            <a:ext cx="0" cy="214977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2973152" y="3264425"/>
            <a:ext cx="9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mtClean="0"/>
              <a:t>360</a:t>
            </a:r>
          </a:p>
          <a:p>
            <a:pPr algn="ctr"/>
            <a:r>
              <a:rPr lang="es-ES" smtClean="0"/>
              <a:t>pixels</a:t>
            </a:r>
            <a:endParaRPr lang="es-ES"/>
          </a:p>
        </p:txBody>
      </p:sp>
      <p:cxnSp>
        <p:nvCxnSpPr>
          <p:cNvPr id="38" name="37 Conector recto de flecha"/>
          <p:cNvCxnSpPr/>
          <p:nvPr/>
        </p:nvCxnSpPr>
        <p:spPr>
          <a:xfrm flipH="1" flipV="1">
            <a:off x="4737348" y="2758629"/>
            <a:ext cx="324036" cy="324035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H="1" flipV="1">
            <a:off x="7617668" y="4162784"/>
            <a:ext cx="324036" cy="324035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603612" y="1844824"/>
            <a:ext cx="1288630" cy="2270444"/>
          </a:xfrm>
          <a:prstGeom prst="roundRect">
            <a:avLst>
              <a:gd name="adj" fmla="val 11068"/>
            </a:avLst>
          </a:prstGeom>
          <a:solidFill>
            <a:schemeClr val="bg1">
              <a:lumMod val="6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2971792" y="2213004"/>
            <a:ext cx="552270" cy="5522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2849065" y="3072091"/>
            <a:ext cx="797723" cy="7977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2971792" y="3194817"/>
            <a:ext cx="552270" cy="5522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 redondeado"/>
          <p:cNvSpPr/>
          <p:nvPr/>
        </p:nvSpPr>
        <p:spPr>
          <a:xfrm>
            <a:off x="8371766" y="1844824"/>
            <a:ext cx="1288630" cy="2270444"/>
          </a:xfrm>
          <a:prstGeom prst="roundRect">
            <a:avLst>
              <a:gd name="adj" fmla="val 11068"/>
            </a:avLst>
          </a:prstGeom>
          <a:solidFill>
            <a:schemeClr val="bg1">
              <a:lumMod val="6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8739946" y="2213004"/>
            <a:ext cx="552270" cy="5522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8617219" y="3072091"/>
            <a:ext cx="797723" cy="7977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8739946" y="3194817"/>
            <a:ext cx="552270" cy="5522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14 Grupo"/>
          <p:cNvGrpSpPr/>
          <p:nvPr/>
        </p:nvGrpSpPr>
        <p:grpSpPr>
          <a:xfrm>
            <a:off x="3339972" y="2151641"/>
            <a:ext cx="1718173" cy="1718174"/>
            <a:chOff x="2123728" y="1700808"/>
            <a:chExt cx="2016224" cy="2016224"/>
          </a:xfrm>
        </p:grpSpPr>
        <p:sp>
          <p:nvSpPr>
            <p:cNvPr id="23" name="11 Arco"/>
            <p:cNvSpPr/>
            <p:nvPr/>
          </p:nvSpPr>
          <p:spPr>
            <a:xfrm>
              <a:off x="2699792" y="2276872"/>
              <a:ext cx="864096" cy="864096"/>
            </a:xfrm>
            <a:prstGeom prst="arc">
              <a:avLst>
                <a:gd name="adj1" fmla="val 16200000"/>
                <a:gd name="adj2" fmla="val 534293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12 Arco"/>
            <p:cNvSpPr/>
            <p:nvPr/>
          </p:nvSpPr>
          <p:spPr>
            <a:xfrm>
              <a:off x="2411760" y="1988840"/>
              <a:ext cx="1440160" cy="1440160"/>
            </a:xfrm>
            <a:prstGeom prst="arc">
              <a:avLst>
                <a:gd name="adj1" fmla="val 16200000"/>
                <a:gd name="adj2" fmla="val 534293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Arco"/>
            <p:cNvSpPr/>
            <p:nvPr/>
          </p:nvSpPr>
          <p:spPr>
            <a:xfrm>
              <a:off x="2123728" y="1700808"/>
              <a:ext cx="2016224" cy="2016224"/>
            </a:xfrm>
            <a:prstGeom prst="arc">
              <a:avLst>
                <a:gd name="adj1" fmla="val 16200000"/>
                <a:gd name="adj2" fmla="val 534293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15 Grupo"/>
          <p:cNvGrpSpPr/>
          <p:nvPr/>
        </p:nvGrpSpPr>
        <p:grpSpPr>
          <a:xfrm rot="10800000">
            <a:off x="7205862" y="2151641"/>
            <a:ext cx="1718173" cy="1718174"/>
            <a:chOff x="2123728" y="1700808"/>
            <a:chExt cx="2016224" cy="2016224"/>
          </a:xfrm>
        </p:grpSpPr>
        <p:sp>
          <p:nvSpPr>
            <p:cNvPr id="20" name="19 Arco"/>
            <p:cNvSpPr/>
            <p:nvPr/>
          </p:nvSpPr>
          <p:spPr>
            <a:xfrm>
              <a:off x="2699792" y="2276872"/>
              <a:ext cx="864096" cy="864096"/>
            </a:xfrm>
            <a:prstGeom prst="arc">
              <a:avLst>
                <a:gd name="adj1" fmla="val 16200000"/>
                <a:gd name="adj2" fmla="val 534293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20 Arco"/>
            <p:cNvSpPr/>
            <p:nvPr/>
          </p:nvSpPr>
          <p:spPr>
            <a:xfrm>
              <a:off x="2411760" y="1988840"/>
              <a:ext cx="1440160" cy="1440160"/>
            </a:xfrm>
            <a:prstGeom prst="arc">
              <a:avLst>
                <a:gd name="adj1" fmla="val 16200000"/>
                <a:gd name="adj2" fmla="val 534293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21 Arco"/>
            <p:cNvSpPr/>
            <p:nvPr/>
          </p:nvSpPr>
          <p:spPr>
            <a:xfrm>
              <a:off x="2123728" y="1700808"/>
              <a:ext cx="2016224" cy="2016224"/>
            </a:xfrm>
            <a:prstGeom prst="arc">
              <a:avLst>
                <a:gd name="adj1" fmla="val 16200000"/>
                <a:gd name="adj2" fmla="val 534293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2910429" y="4204837"/>
            <a:ext cx="736360" cy="70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smtClean="0"/>
              <a:t>L</a:t>
            </a:r>
            <a:endParaRPr lang="es-ES" sz="4800" b="1"/>
          </a:p>
        </p:txBody>
      </p:sp>
      <p:sp>
        <p:nvSpPr>
          <p:cNvPr id="16" name="15 CuadroTexto"/>
          <p:cNvSpPr txBox="1"/>
          <p:nvPr/>
        </p:nvSpPr>
        <p:spPr>
          <a:xfrm>
            <a:off x="8678583" y="4204837"/>
            <a:ext cx="736360" cy="70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smtClean="0"/>
              <a:t>R</a:t>
            </a:r>
            <a:endParaRPr lang="es-ES" sz="4800" b="1"/>
          </a:p>
        </p:txBody>
      </p:sp>
      <p:grpSp>
        <p:nvGrpSpPr>
          <p:cNvPr id="4" name="25 Grupo"/>
          <p:cNvGrpSpPr/>
          <p:nvPr/>
        </p:nvGrpSpPr>
        <p:grpSpPr>
          <a:xfrm>
            <a:off x="5119509" y="2189729"/>
            <a:ext cx="2024990" cy="2723262"/>
            <a:chOff x="3491880" y="1628800"/>
            <a:chExt cx="2088232" cy="2808312"/>
          </a:xfrm>
        </p:grpSpPr>
        <p:sp>
          <p:nvSpPr>
            <p:cNvPr id="18" name="17 Elipse"/>
            <p:cNvSpPr/>
            <p:nvPr/>
          </p:nvSpPr>
          <p:spPr>
            <a:xfrm>
              <a:off x="3851920" y="1628800"/>
              <a:ext cx="1368152" cy="136815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Redondear rectángulo de esquina del mismo lado"/>
            <p:cNvSpPr/>
            <p:nvPr/>
          </p:nvSpPr>
          <p:spPr>
            <a:xfrm>
              <a:off x="3491880" y="3068960"/>
              <a:ext cx="2088232" cy="13681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007768" y="1664804"/>
            <a:ext cx="4248472" cy="1296144"/>
          </a:xfrm>
          <a:prstGeom prst="roundRect">
            <a:avLst>
              <a:gd name="adj" fmla="val 11157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Cartucho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888088" y="216886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(sonidos)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5555940" y="216886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Video</a:t>
            </a:r>
            <a:endParaRPr lang="es-ES" sz="1200"/>
          </a:p>
          <a:p>
            <a:pPr algn="ctr"/>
            <a:r>
              <a:rPr lang="es-ES" sz="1100">
                <a:solidFill>
                  <a:srgbClr val="006600"/>
                </a:solidFill>
              </a:rPr>
              <a:t>(</a:t>
            </a:r>
            <a:r>
              <a:rPr lang="es-ES" sz="1100" smtClean="0">
                <a:solidFill>
                  <a:srgbClr val="006600"/>
                </a:solidFill>
              </a:rPr>
              <a:t>imágenes</a:t>
            </a:r>
            <a:r>
              <a:rPr lang="es-ES" sz="11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4223792" y="216886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50" smtClean="0"/>
              <a:t>ROM Programa</a:t>
            </a:r>
            <a:endParaRPr lang="es-ES" sz="115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(palabras)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303912" y="3933056"/>
            <a:ext cx="1656184" cy="1296144"/>
          </a:xfrm>
          <a:prstGeom prst="roundRect">
            <a:avLst>
              <a:gd name="adj" fmla="val 11157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Tarj. memoria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5555940" y="443711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RAM guardado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(palabras)</a:t>
            </a:r>
            <a:endParaRPr lang="es-ES" sz="11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42 Rectángulo redondeado"/>
          <p:cNvSpPr/>
          <p:nvPr/>
        </p:nvSpPr>
        <p:spPr>
          <a:xfrm>
            <a:off x="5051884" y="4311098"/>
            <a:ext cx="2736304" cy="1764196"/>
          </a:xfrm>
          <a:prstGeom prst="roundRect">
            <a:avLst>
              <a:gd name="adj" fmla="val 11632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Tarjeta de memoria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5051884" y="710698"/>
            <a:ext cx="2736304" cy="2772308"/>
          </a:xfrm>
          <a:prstGeom prst="roundRect">
            <a:avLst>
              <a:gd name="adj" fmla="val 7828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Cartucho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6384032" y="2654914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(sonidos)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6384032" y="1934834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Video</a:t>
            </a:r>
            <a:endParaRPr lang="es-ES" sz="1200"/>
          </a:p>
          <a:p>
            <a:pPr algn="ctr"/>
            <a:r>
              <a:rPr lang="es-ES" sz="1100">
                <a:solidFill>
                  <a:srgbClr val="006600"/>
                </a:solidFill>
              </a:rPr>
              <a:t>(</a:t>
            </a:r>
            <a:r>
              <a:rPr lang="es-ES" sz="1100" smtClean="0">
                <a:solidFill>
                  <a:srgbClr val="006600"/>
                </a:solidFill>
              </a:rPr>
              <a:t>imágenes</a:t>
            </a:r>
            <a:r>
              <a:rPr lang="es-ES" sz="11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6384032" y="1214754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50" smtClean="0"/>
              <a:t>ROM Programa</a:t>
            </a:r>
            <a:endParaRPr lang="es-ES" sz="115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(palabras)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21" name="20 Llamada de flecha a la izquierda"/>
          <p:cNvSpPr/>
          <p:nvPr/>
        </p:nvSpPr>
        <p:spPr>
          <a:xfrm>
            <a:off x="4511824" y="1214755"/>
            <a:ext cx="1296144" cy="2016224"/>
          </a:xfrm>
          <a:prstGeom prst="leftArrowCallout">
            <a:avLst>
              <a:gd name="adj1" fmla="val 17031"/>
              <a:gd name="adj2" fmla="val 20085"/>
              <a:gd name="adj3" fmla="val 21556"/>
              <a:gd name="adj4" fmla="val 3570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smtClean="0">
              <a:solidFill>
                <a:schemeClr val="tx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 rot="16200000">
            <a:off x="4565830" y="1988840"/>
            <a:ext cx="2016224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s-ES" smtClean="0"/>
              <a:t>Conector</a:t>
            </a:r>
            <a:endParaRPr lang="es-ES"/>
          </a:p>
        </p:txBody>
      </p:sp>
      <p:cxnSp>
        <p:nvCxnSpPr>
          <p:cNvPr id="23" name="22 Conector recto de flecha"/>
          <p:cNvCxnSpPr>
            <a:endCxn id="20" idx="1"/>
          </p:cNvCxnSpPr>
          <p:nvPr/>
        </p:nvCxnSpPr>
        <p:spPr>
          <a:xfrm flipV="1">
            <a:off x="5807968" y="1502786"/>
            <a:ext cx="576064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endCxn id="19" idx="1"/>
          </p:cNvCxnSpPr>
          <p:nvPr/>
        </p:nvCxnSpPr>
        <p:spPr>
          <a:xfrm>
            <a:off x="5807968" y="222286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endCxn id="18" idx="1"/>
          </p:cNvCxnSpPr>
          <p:nvPr/>
        </p:nvCxnSpPr>
        <p:spPr>
          <a:xfrm>
            <a:off x="5807968" y="294294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3503712" y="199203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mecanismo de conexión</a:t>
            </a:r>
            <a:endParaRPr lang="es-ES" sz="1200"/>
          </a:p>
        </p:txBody>
      </p:sp>
      <p:sp>
        <p:nvSpPr>
          <p:cNvPr id="39" name="38 Llamada de flecha a la izquierda"/>
          <p:cNvSpPr/>
          <p:nvPr/>
        </p:nvSpPr>
        <p:spPr>
          <a:xfrm>
            <a:off x="4511824" y="4815155"/>
            <a:ext cx="1296144" cy="1044116"/>
          </a:xfrm>
          <a:prstGeom prst="leftArrowCallout">
            <a:avLst>
              <a:gd name="adj1" fmla="val 20245"/>
              <a:gd name="adj2" fmla="val 23299"/>
              <a:gd name="adj3" fmla="val 25573"/>
              <a:gd name="adj4" fmla="val 3570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smtClean="0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 rot="16200000">
            <a:off x="5051884" y="5103186"/>
            <a:ext cx="1044115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s-ES" sz="1400" smtClean="0"/>
              <a:t>Conector</a:t>
            </a:r>
            <a:endParaRPr lang="es-ES" sz="1400"/>
          </a:p>
        </p:txBody>
      </p:sp>
      <p:sp>
        <p:nvSpPr>
          <p:cNvPr id="41" name="40 CuadroTexto"/>
          <p:cNvSpPr txBox="1"/>
          <p:nvPr/>
        </p:nvSpPr>
        <p:spPr>
          <a:xfrm>
            <a:off x="3503712" y="508837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mecanismo de conexión</a:t>
            </a:r>
            <a:endParaRPr lang="es-ES" sz="1200"/>
          </a:p>
        </p:txBody>
      </p:sp>
      <p:cxnSp>
        <p:nvCxnSpPr>
          <p:cNvPr id="42" name="41 Conector recto de flecha"/>
          <p:cNvCxnSpPr>
            <a:endCxn id="44" idx="1"/>
          </p:cNvCxnSpPr>
          <p:nvPr/>
        </p:nvCxnSpPr>
        <p:spPr>
          <a:xfrm>
            <a:off x="5807968" y="5319210"/>
            <a:ext cx="58444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 redondeado"/>
          <p:cNvSpPr/>
          <p:nvPr/>
        </p:nvSpPr>
        <p:spPr>
          <a:xfrm>
            <a:off x="6392416" y="4797152"/>
            <a:ext cx="1152128" cy="1044116"/>
          </a:xfrm>
          <a:prstGeom prst="roundRect">
            <a:avLst>
              <a:gd name="adj" fmla="val 8459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RAM de guardado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(palabras)</a:t>
            </a:r>
            <a:endParaRPr lang="es-ES" sz="11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174</Words>
  <Application>Microsoft Office PowerPoint</Application>
  <PresentationFormat>Personalizado</PresentationFormat>
  <Paragraphs>76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176</cp:revision>
  <dcterms:created xsi:type="dcterms:W3CDTF">2021-01-12T09:15:43Z</dcterms:created>
  <dcterms:modified xsi:type="dcterms:W3CDTF">2024-01-17T19:46:24Z</dcterms:modified>
</cp:coreProperties>
</file>