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3" r:id="rId3"/>
    <p:sldId id="316" r:id="rId4"/>
    <p:sldId id="284" r:id="rId5"/>
    <p:sldId id="306" r:id="rId6"/>
    <p:sldId id="286" r:id="rId7"/>
    <p:sldId id="289" r:id="rId8"/>
    <p:sldId id="288" r:id="rId9"/>
    <p:sldId id="290" r:id="rId10"/>
    <p:sldId id="291" r:id="rId11"/>
    <p:sldId id="292" r:id="rId12"/>
    <p:sldId id="313" r:id="rId13"/>
    <p:sldId id="317" r:id="rId14"/>
    <p:sldId id="297" r:id="rId15"/>
    <p:sldId id="300" r:id="rId16"/>
    <p:sldId id="298" r:id="rId17"/>
    <p:sldId id="299" r:id="rId18"/>
    <p:sldId id="301" r:id="rId19"/>
    <p:sldId id="302" r:id="rId20"/>
    <p:sldId id="315" r:id="rId21"/>
    <p:sldId id="30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Objects="1">
      <p:cViewPr>
        <p:scale>
          <a:sx n="100" d="100"/>
          <a:sy n="100" d="100"/>
        </p:scale>
        <p:origin x="-73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069272" y="153748"/>
            <a:ext cx="0" cy="6570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8123054" y="176676"/>
            <a:ext cx="0" cy="6570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o"/>
          <p:cNvGrpSpPr/>
          <p:nvPr/>
        </p:nvGrpSpPr>
        <p:grpSpPr>
          <a:xfrm>
            <a:off x="0" y="192863"/>
            <a:ext cx="4067596" cy="5976854"/>
            <a:chOff x="0" y="192863"/>
            <a:chExt cx="4067596" cy="5976854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92863"/>
              <a:ext cx="4067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>
                  <a:solidFill>
                    <a:srgbClr val="C00000"/>
                  </a:solidFill>
                </a:rPr>
                <a:t>Physical </a:t>
              </a:r>
              <a:r>
                <a:rPr lang="es-ES" sz="2800" b="1"/>
                <a:t>machine</a:t>
              </a:r>
            </a:p>
            <a:p>
              <a:pPr algn="ctr"/>
              <a:r>
                <a:rPr lang="es-ES" sz="2000"/>
                <a:t>An already existing console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3875" y="5154054"/>
              <a:ext cx="30099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How it works, and what it can do, are given by</a:t>
              </a:r>
            </a:p>
            <a:p>
              <a:pPr algn="ctr"/>
              <a:r>
                <a:rPr lang="es-ES" sz="2000" b="1"/>
                <a:t>its components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853" y="1578539"/>
              <a:ext cx="2743200" cy="300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21 Grupo"/>
          <p:cNvGrpSpPr/>
          <p:nvPr/>
        </p:nvGrpSpPr>
        <p:grpSpPr>
          <a:xfrm>
            <a:off x="4069492" y="192863"/>
            <a:ext cx="4048897" cy="5950107"/>
            <a:chOff x="4069492" y="192863"/>
            <a:chExt cx="4048897" cy="5950107"/>
          </a:xfrm>
        </p:grpSpPr>
        <p:sp>
          <p:nvSpPr>
            <p:cNvPr id="10" name="9 CuadroTexto"/>
            <p:cNvSpPr txBox="1"/>
            <p:nvPr/>
          </p:nvSpPr>
          <p:spPr>
            <a:xfrm>
              <a:off x="4069492" y="192863"/>
              <a:ext cx="40488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>
                  <a:solidFill>
                    <a:schemeClr val="accent5">
                      <a:lumMod val="75000"/>
                    </a:schemeClr>
                  </a:solidFill>
                </a:rPr>
                <a:t>Emulated </a:t>
              </a:r>
              <a:r>
                <a:rPr lang="es-ES" sz="2800" b="1"/>
                <a:t>machine</a:t>
              </a:r>
            </a:p>
            <a:p>
              <a:pPr algn="ctr"/>
              <a:r>
                <a:rPr lang="es-ES" sz="2000"/>
                <a:t>A program that imitates a console</a:t>
              </a: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4400549" y="5435084"/>
              <a:ext cx="33718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How it works is given by the </a:t>
              </a:r>
            </a:p>
            <a:p>
              <a:pPr algn="ctr"/>
              <a:r>
                <a:rPr lang="es-ES" sz="2000" b="1"/>
                <a:t>the original machine</a:t>
              </a: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5721" y="1495765"/>
              <a:ext cx="1555051" cy="170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16 Flecha derecha"/>
            <p:cNvSpPr/>
            <p:nvPr/>
          </p:nvSpPr>
          <p:spPr>
            <a:xfrm rot="3344360">
              <a:off x="6037168" y="2876052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Picture 7" descr="J:\Codigo\C++\Vircon32\Documentacion\Especificaciones\Imagenes\Snes9x - Mega Man 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8768" y="3377755"/>
              <a:ext cx="2055376" cy="1675505"/>
            </a:xfrm>
            <a:prstGeom prst="rect">
              <a:avLst/>
            </a:prstGeom>
            <a:noFill/>
          </p:spPr>
        </p:pic>
      </p:grpSp>
      <p:grpSp>
        <p:nvGrpSpPr>
          <p:cNvPr id="21" name="20 Grupo"/>
          <p:cNvGrpSpPr/>
          <p:nvPr/>
        </p:nvGrpSpPr>
        <p:grpSpPr>
          <a:xfrm>
            <a:off x="8124404" y="188745"/>
            <a:ext cx="4067596" cy="5955658"/>
            <a:chOff x="8124404" y="188745"/>
            <a:chExt cx="4067596" cy="5955658"/>
          </a:xfrm>
        </p:grpSpPr>
        <p:sp>
          <p:nvSpPr>
            <p:cNvPr id="9" name="8 CuadroTexto"/>
            <p:cNvSpPr txBox="1"/>
            <p:nvPr/>
          </p:nvSpPr>
          <p:spPr>
            <a:xfrm>
              <a:off x="8124404" y="188745"/>
              <a:ext cx="4067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>
                  <a:solidFill>
                    <a:srgbClr val="00B050"/>
                  </a:solidFill>
                </a:rPr>
                <a:t>Made up </a:t>
              </a:r>
              <a:r>
                <a:rPr lang="es-ES" sz="2800" b="1"/>
                <a:t>machine</a:t>
              </a:r>
            </a:p>
            <a:p>
              <a:pPr algn="ctr"/>
              <a:r>
                <a:rPr lang="es-ES" sz="2000"/>
                <a:t>A new console created from scratch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8620124" y="5436517"/>
              <a:ext cx="30956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How it works is given by </a:t>
              </a:r>
              <a:br>
                <a:rPr lang="es-ES" sz="2000"/>
              </a:br>
              <a:r>
                <a:rPr lang="es-ES" sz="2000" b="1"/>
                <a:t>its design documents</a:t>
              </a:r>
            </a:p>
          </p:txBody>
        </p:sp>
        <p:pic>
          <p:nvPicPr>
            <p:cNvPr id="1027" name="Picture 3" descr="J:\Codigo\C++\Vircon32\Documentacion\Especificaciones\Imagenes\Chip-8 Specification page 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35017" y="1610316"/>
              <a:ext cx="1295376" cy="1672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28" name="Picture 4" descr="J:\Codigo\C++\Vircon32\Documentacion\Especificaciones\Imagenes\Chip-8 Specification page 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31548" y="1345240"/>
              <a:ext cx="1295375" cy="1669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9" name="18 Imagen" descr="CTTT window screensho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025" y="3457261"/>
              <a:ext cx="2621820" cy="1562540"/>
            </a:xfrm>
            <a:prstGeom prst="rect">
              <a:avLst/>
            </a:prstGeom>
          </p:spPr>
        </p:pic>
        <p:sp>
          <p:nvSpPr>
            <p:cNvPr id="20" name="19 Flecha derecha"/>
            <p:cNvSpPr/>
            <p:nvPr/>
          </p:nvSpPr>
          <p:spPr>
            <a:xfrm rot="3344360">
              <a:off x="10381242" y="2871331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03440" y="1696377"/>
            <a:ext cx="3677785" cy="350474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5255152" y="106755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476" y="2444174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4408070" y="3291114"/>
            <a:ext cx="1163583" cy="400050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224" y="1723409"/>
            <a:ext cx="2030577" cy="206411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8695718" y="5348292"/>
            <a:ext cx="208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966941" y="1406312"/>
            <a:ext cx="2152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Image stored </a:t>
            </a:r>
            <a:r>
              <a:rPr lang="es-ES" sz="2400"/>
              <a:t>in the cartridge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110898" y="1046732"/>
            <a:ext cx="348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/>
              <a:t>Texture </a:t>
            </a:r>
            <a:r>
              <a:rPr lang="es-ES" sz="2400" smtClean="0"/>
              <a:t>used by </a:t>
            </a:r>
            <a:r>
              <a:rPr lang="es-ES" sz="2400"/>
              <a:t>the 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>
            <a:off x="3879326" y="2727609"/>
            <a:ext cx="4607318" cy="1513766"/>
            <a:chOff x="3850966" y="3220630"/>
            <a:chExt cx="4607318" cy="1513766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="" xmlns:a16="http://schemas.microsoft.com/office/drawing/2014/main" id="{B81A97C9-B44A-4DCA-962F-3BB6FD3A6362}"/>
                </a:ext>
              </a:extLst>
            </p:cNvPr>
            <p:cNvSpPr txBox="1"/>
            <p:nvPr/>
          </p:nvSpPr>
          <p:spPr>
            <a:xfrm>
              <a:off x="3850966" y="4272731"/>
              <a:ext cx="25255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400" b="1"/>
                <a:t>selected  texture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92675" y="260648"/>
            <a:ext cx="9702800" cy="6324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2117989" y="452670"/>
            <a:ext cx="3978012" cy="57451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1) Top-Left corner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45914" y="5784001"/>
            <a:ext cx="3978012" cy="57451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3) Reference point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952000" y="5784001"/>
            <a:ext cx="4760277" cy="57041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2) Bottom-right corner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 redondeado"/>
          <p:cNvSpPr/>
          <p:nvPr/>
        </p:nvSpPr>
        <p:spPr>
          <a:xfrm>
            <a:off x="3262706" y="1727784"/>
            <a:ext cx="5438775" cy="3495674"/>
          </a:xfrm>
          <a:prstGeom prst="roundRect">
            <a:avLst>
              <a:gd name="adj" fmla="val 80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3584967" y="2042108"/>
            <a:ext cx="4832945" cy="2899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2646954" y="122677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(0, 0)</a:t>
            </a:r>
            <a:endParaRPr lang="es-ES" sz="2400"/>
          </a:p>
        </p:txBody>
      </p:sp>
      <p:sp>
        <p:nvSpPr>
          <p:cNvPr id="12" name="11 CuadroTexto"/>
          <p:cNvSpPr txBox="1"/>
          <p:nvPr/>
        </p:nvSpPr>
        <p:spPr>
          <a:xfrm>
            <a:off x="8049861" y="5265725"/>
            <a:ext cx="164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(639, 359)</a:t>
            </a:r>
            <a:endParaRPr lang="es-ES" sz="2400"/>
          </a:p>
        </p:txBody>
      </p:sp>
      <p:grpSp>
        <p:nvGrpSpPr>
          <p:cNvPr id="3" name="29 Grupo"/>
          <p:cNvGrpSpPr/>
          <p:nvPr/>
        </p:nvGrpSpPr>
        <p:grpSpPr>
          <a:xfrm>
            <a:off x="3565918" y="1197508"/>
            <a:ext cx="6583363" cy="3744367"/>
            <a:chOff x="5151437" y="1717625"/>
            <a:chExt cx="6583363" cy="3744367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7645682" y="2562225"/>
              <a:ext cx="0" cy="28997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5151437" y="4098404"/>
              <a:ext cx="48498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6819900" y="1717625"/>
              <a:ext cx="1603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smtClean="0">
                  <a:solidFill>
                    <a:srgbClr val="FF0000"/>
                  </a:solidFill>
                </a:rPr>
                <a:t>x = 320 </a:t>
              </a:r>
              <a:endParaRPr lang="es-ES" sz="2800">
                <a:solidFill>
                  <a:srgbClr val="FF0000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0397058" y="3801988"/>
              <a:ext cx="133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smtClean="0">
                  <a:solidFill>
                    <a:srgbClr val="FF0000"/>
                  </a:solidFill>
                </a:rPr>
                <a:t>y = 180 </a:t>
              </a:r>
              <a:endParaRPr lang="es-ES" sz="2800">
                <a:solidFill>
                  <a:srgbClr val="FF0000"/>
                </a:solidFill>
              </a:endParaRPr>
            </a:p>
          </p:txBody>
        </p:sp>
      </p:grpSp>
      <p:pic>
        <p:nvPicPr>
          <p:cNvPr id="1027" name="Picture 3" descr="J:\Codigo\C++\Vircon32\Documentacion\Especificaciones\Imagenes\Texture regions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065" y="2459883"/>
            <a:ext cx="2805589" cy="22004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 Grupo"/>
          <p:cNvGrpSpPr/>
          <p:nvPr/>
        </p:nvGrpSpPr>
        <p:grpSpPr>
          <a:xfrm>
            <a:off x="4943476" y="2079954"/>
            <a:ext cx="4840880" cy="2907437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Scale in X = 0.7, in 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172" y="2488075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2381249" y="4006316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3844136" y="3881277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4951411" y="1883638"/>
            <a:ext cx="4832945" cy="290207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1" y="445363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Rotation 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172" y="2282234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2381249" y="3800475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3844136" y="3675436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5199061" y="1843683"/>
            <a:ext cx="4832945" cy="2899767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1" y="3598138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Remove red component</a:t>
              </a: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247" y="2310809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2600324" y="3829050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4063211" y="3704011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718" y="1848609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253" y="1848609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55541" y="1847157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6904" y="2595517"/>
            <a:ext cx="1052512" cy="1796287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965003" y="3327729"/>
            <a:ext cx="1146964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3359616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/>
              <a:t>Alpha</a:t>
            </a:r>
          </a:p>
          <a:p>
            <a:pPr algn="ctr"/>
            <a:r>
              <a:rPr lang="es-ES" sz="2400"/>
              <a:t>blending_alpha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6102816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/>
              <a:t>Add</a:t>
            </a:r>
          </a:p>
          <a:p>
            <a:pPr algn="ctr"/>
            <a:r>
              <a:rPr lang="es-ES" sz="2400"/>
              <a:t>blending_add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8855541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/>
              <a:t>Subtract</a:t>
            </a:r>
          </a:p>
          <a:p>
            <a:pPr algn="ctr"/>
            <a:r>
              <a:rPr lang="es-ES" sz="2400"/>
              <a:t>blending_subtract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7876563" y="358646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(inactivo)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732939" y="1700519"/>
            <a:ext cx="2647949" cy="3467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s-ES" sz="2400">
                <a:latin typeface="Arial Rounded MT Bold" pitchFamily="34" charset="0"/>
              </a:rPr>
              <a:t>List of</a:t>
            </a:r>
            <a:br>
              <a:rPr lang="es-ES" sz="2400">
                <a:latin typeface="Arial Rounded MT Bold" pitchFamily="34" charset="0"/>
              </a:rPr>
            </a:br>
            <a:r>
              <a:rPr lang="es-ES" sz="2400">
                <a:latin typeface="Arial Rounded MT Bold" pitchFamily="34" charset="0"/>
              </a:rPr>
              <a:t>game</a:t>
            </a:r>
          </a:p>
          <a:p>
            <a:pPr algn="ctr"/>
            <a:r>
              <a:rPr lang="es-ES" sz="2400">
                <a:latin typeface="Arial Rounded MT Bold" pitchFamily="34" charset="0"/>
              </a:rPr>
              <a:t>sounds</a:t>
            </a:r>
          </a:p>
        </p:txBody>
      </p:sp>
      <p:pic>
        <p:nvPicPr>
          <p:cNvPr id="8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688" y="3186418"/>
            <a:ext cx="2066925" cy="1657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9" name="8 Flecha derecha"/>
          <p:cNvSpPr/>
          <p:nvPr/>
        </p:nvSpPr>
        <p:spPr>
          <a:xfrm>
            <a:off x="4542730" y="3768830"/>
            <a:ext cx="2292502" cy="504825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911990" y="1091675"/>
            <a:ext cx="35839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/>
              <a:t>16 sound channels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6981214" y="1805292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0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981214" y="269111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1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981214" y="358646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2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6981214" y="448181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3</a:t>
            </a:r>
          </a:p>
        </p:txBody>
      </p:sp>
      <p:sp>
        <p:nvSpPr>
          <p:cNvPr id="3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971689" y="5529568"/>
            <a:ext cx="923926" cy="476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s-ES" sz="4400"/>
              <a:t>…</a:t>
            </a:r>
          </a:p>
        </p:txBody>
      </p:sp>
      <p:pic>
        <p:nvPicPr>
          <p:cNvPr id="33" name="Picture 3" descr="J:\Codigo\C++\Vircon32\Documentacion\Especificaciones\Imagenes\Sonid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914" y="1824207"/>
            <a:ext cx="2479675" cy="8478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5" name="34 Rectángulo"/>
          <p:cNvSpPr/>
          <p:nvPr/>
        </p:nvSpPr>
        <p:spPr>
          <a:xfrm>
            <a:off x="7876563" y="269111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(inactive)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7876563" y="448181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(inactive)</a:t>
            </a:r>
          </a:p>
        </p:txBody>
      </p:sp>
      <p:cxnSp>
        <p:nvCxnSpPr>
          <p:cNvPr id="38" name="37 Conector recto"/>
          <p:cNvCxnSpPr/>
          <p:nvPr/>
        </p:nvCxnSpPr>
        <p:spPr>
          <a:xfrm>
            <a:off x="8838589" y="1652893"/>
            <a:ext cx="0" cy="1219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41 Grupo"/>
          <p:cNvGrpSpPr/>
          <p:nvPr/>
        </p:nvGrpSpPr>
        <p:grpSpPr>
          <a:xfrm>
            <a:off x="7886088" y="3424543"/>
            <a:ext cx="2486026" cy="1219200"/>
            <a:chOff x="7372349" y="3743325"/>
            <a:chExt cx="2486026" cy="1219200"/>
          </a:xfrm>
        </p:grpSpPr>
        <p:pic>
          <p:nvPicPr>
            <p:cNvPr id="32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72349" y="3914774"/>
              <a:ext cx="2486026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cxnSp>
          <p:nvCxnSpPr>
            <p:cNvPr id="40" name="39 Conector recto"/>
            <p:cNvCxnSpPr/>
            <p:nvPr/>
          </p:nvCxnSpPr>
          <p:spPr>
            <a:xfrm>
              <a:off x="7400925" y="3743325"/>
              <a:ext cx="0" cy="12192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748317" y="2314451"/>
            <a:ext cx="17065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/>
              <a:t>Sound assigned to the channel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603" y="1352549"/>
            <a:ext cx="247650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3320554" y="635863"/>
            <a:ext cx="2505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>
                <a:latin typeface="Arial Rounded MT Bold" pitchFamily="34" charset="0"/>
              </a:rPr>
              <a:t>Unmodified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6359029" y="635863"/>
            <a:ext cx="252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>
                <a:latin typeface="Arial Rounded MT Bold" pitchFamily="34" charset="0"/>
              </a:rPr>
              <a:t>Volume 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9103" y="4314824"/>
            <a:ext cx="123825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6339979" y="3598138"/>
            <a:ext cx="252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>
                <a:latin typeface="Arial Rounded MT Bold" pitchFamily="34" charset="0"/>
              </a:rPr>
              <a:t>Speed = 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6368553" y="1314449"/>
            <a:ext cx="2495551" cy="1571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603" y="4314824"/>
            <a:ext cx="247650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3320554" y="3598138"/>
            <a:ext cx="2505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>
                <a:latin typeface="Arial Rounded MT Bold" pitchFamily="34" charset="0"/>
              </a:rPr>
              <a:t>Unmodified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782079" y="341010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2782077" y="2682739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4969820" y="1160784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6413609" y="1160784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8478361" y="2834115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4779269" y="2240905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Vircon32</a:t>
            </a:r>
          </a:p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console</a:t>
            </a: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5572602" y="5238257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8478361" y="359972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5309707" y="160759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6753496" y="160759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6006735" y="459756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7650858" y="2882678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2813210" y="3083283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2813210" y="3805492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7650859" y="3631085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4499451" y="5209552"/>
            <a:ext cx="10350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3497906" y="1127936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2775109" y="3975574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7751501" y="1890357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0020" y="2473551"/>
            <a:ext cx="4303768" cy="1536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4022904" y="4297753"/>
            <a:ext cx="86409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7095246" y="4297753"/>
            <a:ext cx="134414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167670" y="4418057"/>
            <a:ext cx="1719331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r"/>
            <a:r>
              <a:rPr lang="es-ES" sz="2100" smtClean="0"/>
              <a:t>Played</a:t>
            </a:r>
          </a:p>
          <a:p>
            <a:pPr algn="r"/>
            <a:r>
              <a:rPr lang="es-ES" sz="2100" smtClean="0"/>
              <a:t>before jump</a:t>
            </a:r>
            <a:endParaRPr lang="es-ES" sz="21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018307" y="1513444"/>
            <a:ext cx="1828800" cy="748923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Position before jump</a:t>
            </a:r>
            <a:endParaRPr lang="es-ES" sz="2100"/>
          </a:p>
        </p:txBody>
      </p:sp>
      <p:sp>
        <p:nvSpPr>
          <p:cNvPr id="1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130542" y="1513444"/>
            <a:ext cx="1828800" cy="748923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Jump target position</a:t>
            </a:r>
            <a:endParaRPr lang="es-ES" sz="2100"/>
          </a:p>
        </p:txBody>
      </p:sp>
      <p:sp>
        <p:nvSpPr>
          <p:cNvPr id="17" name="16 Arco"/>
          <p:cNvSpPr/>
          <p:nvPr/>
        </p:nvSpPr>
        <p:spPr>
          <a:xfrm>
            <a:off x="4983011" y="3049615"/>
            <a:ext cx="2016224" cy="2016224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271043" y="4165158"/>
            <a:ext cx="1431299" cy="420628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Skipped</a:t>
            </a:r>
            <a:endParaRPr lang="es-ES" sz="2100"/>
          </a:p>
        </p:txBody>
      </p:sp>
      <p:sp>
        <p:nvSpPr>
          <p:cNvPr id="19" name="18 Rectángulo"/>
          <p:cNvSpPr/>
          <p:nvPr/>
        </p:nvSpPr>
        <p:spPr>
          <a:xfrm>
            <a:off x="4983011" y="2473551"/>
            <a:ext cx="2016224" cy="1536171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7191256" y="4398894"/>
            <a:ext cx="1719331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lang="es-ES" sz="2100" smtClean="0"/>
              <a:t>Played</a:t>
            </a:r>
          </a:p>
          <a:p>
            <a:r>
              <a:rPr lang="es-ES" sz="2100" smtClean="0"/>
              <a:t>after jump</a:t>
            </a:r>
            <a:endParaRPr lang="es-ES" sz="21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6999235" y="2253318"/>
            <a:ext cx="4200" cy="18524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4980366" y="2272369"/>
            <a:ext cx="2645" cy="18333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462" y="2024367"/>
            <a:ext cx="4303768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4705088" y="1852918"/>
            <a:ext cx="0" cy="3171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6914888" y="1833868"/>
            <a:ext cx="0" cy="3181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3904988" y="3834118"/>
            <a:ext cx="74295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781288" y="3843643"/>
            <a:ext cx="210502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4771763" y="4100818"/>
            <a:ext cx="204787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7000613" y="3834118"/>
            <a:ext cx="1219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159491" y="4347766"/>
            <a:ext cx="14312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/>
              <a:t>Initially</a:t>
            </a:r>
          </a:p>
        </p:txBody>
      </p:sp>
      <p:sp>
        <p:nvSpPr>
          <p:cNvPr id="27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759691" y="4342617"/>
            <a:ext cx="20313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While loop</a:t>
            </a:r>
          </a:p>
          <a:p>
            <a:pPr algn="ctr"/>
            <a:r>
              <a:rPr lang="es-ES"/>
              <a:t>remains enabled</a:t>
            </a:r>
          </a:p>
        </p:txBody>
      </p:sp>
      <p:sp>
        <p:nvSpPr>
          <p:cNvPr id="3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7036165" y="4342617"/>
            <a:ext cx="171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If loop gets disabled</a:t>
            </a:r>
          </a:p>
        </p:txBody>
      </p:sp>
      <p:sp>
        <p:nvSpPr>
          <p:cNvPr id="3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960621" y="1490266"/>
            <a:ext cx="15065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start position</a:t>
            </a:r>
          </a:p>
        </p:txBody>
      </p:sp>
      <p:sp>
        <p:nvSpPr>
          <p:cNvPr id="3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055090" y="1490266"/>
            <a:ext cx="1717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end position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 redondeado"/>
          <p:cNvSpPr/>
          <p:nvPr/>
        </p:nvSpPr>
        <p:spPr>
          <a:xfrm>
            <a:off x="4033652" y="1664805"/>
            <a:ext cx="4248472" cy="1584176"/>
          </a:xfrm>
          <a:prstGeom prst="roundRect">
            <a:avLst>
              <a:gd name="adj" fmla="val 11157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smtClean="0">
                <a:solidFill>
                  <a:schemeClr val="accent1"/>
                </a:solidFill>
              </a:rPr>
              <a:t>Console</a:t>
            </a:r>
            <a:endParaRPr lang="es-ES" sz="2000">
              <a:solidFill>
                <a:schemeClr val="accent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033652" y="3880543"/>
            <a:ext cx="4248472" cy="1312653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  (ROM file)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913972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81824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49676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(code + data)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249676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5580401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Video chip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12549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Sound chip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825740" y="2708921"/>
            <a:ext cx="712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6157177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7489325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4871865" y="3508704"/>
            <a:ext cx="9001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words</a:t>
            </a:r>
            <a:endParaRPr lang="es-ES" sz="1300"/>
          </a:p>
        </p:txBody>
      </p:sp>
      <p:sp>
        <p:nvSpPr>
          <p:cNvPr id="2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6193181" y="3508704"/>
            <a:ext cx="87492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pixels</a:t>
            </a:r>
            <a:endParaRPr lang="es-ES" sz="1300"/>
          </a:p>
        </p:txBody>
      </p:sp>
      <p:sp>
        <p:nvSpPr>
          <p:cNvPr id="26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7526039" y="3508704"/>
            <a:ext cx="91022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samples</a:t>
            </a:r>
            <a:endParaRPr lang="es-ES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1191413" y="3574200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1191411" y="2846834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4835843" y="70445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6249885" y="70294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9679635" y="2769211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2673218" y="1639045"/>
            <a:ext cx="6468953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4696123" y="5824397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9679635" y="3574200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5175730" y="1134993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6589772" y="1136222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5168382" y="4978588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8744097" y="2891207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8744097" y="3690601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3661098" y="5795692"/>
            <a:ext cx="1059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3390815" y="706213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1184443" y="4146383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9298609" y="1846165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835843" y="201278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Video chip</a:t>
            </a: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6249884" y="2016272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6249939" y="2771547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7663870" y="4536665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4828492" y="453915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Gamepad controller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663978" y="3627158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bg1"/>
                </a:solidFill>
              </a:rPr>
              <a:t>Memory card </a:t>
            </a:r>
            <a:r>
              <a:rPr lang="es-ES" sz="140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828492" y="3437669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5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7663870" y="2012784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4835899" y="276778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663978" y="278599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="" xmlns:a16="http://schemas.microsoft.com/office/drawing/2014/main" id="{D79842A1-BDC5-4268-9F41-9A1D6D23C720}"/>
              </a:ext>
            </a:extLst>
          </p:cNvPr>
          <p:cNvSpPr/>
          <p:nvPr/>
        </p:nvSpPr>
        <p:spPr>
          <a:xfrm>
            <a:off x="3030187" y="2005401"/>
            <a:ext cx="1468446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>
                <a:solidFill>
                  <a:schemeClr val="accent1">
                    <a:lumMod val="75000"/>
                  </a:schemeClr>
                </a:solidFill>
              </a:rPr>
              <a:t>Control logic</a:t>
            </a: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(affects all components)</a:t>
            </a: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222544" y="3969587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="" xmlns:a16="http://schemas.microsoft.com/office/drawing/2014/main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213899" y="3247378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2173610" y="311651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8316560" y="238506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Mem. card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068785" y="237257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271874" y="383133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338548" y="313254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264905" y="354261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264905" y="378074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510818" y="338321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Memory bus  </a:t>
            </a:r>
            <a:r>
              <a:rPr lang="es-ES" sz="2000">
                <a:solidFill>
                  <a:srgbClr val="0070C0"/>
                </a:solidFill>
              </a:rPr>
              <a:t>(Addresses)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5105064" y="291723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52839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600614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838864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4573127" y="238284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 </a:t>
            </a:r>
          </a:p>
        </p:txBody>
      </p:sp>
      <p:sp>
        <p:nvSpPr>
          <p:cNvPr id="23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5820902" y="238308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472724" y="2309021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Graphics chip</a:t>
            </a: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5729351" y="231250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2081331" y="2940342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6973456" y="231126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Gamepad</a:t>
            </a:r>
            <a:r>
              <a:rPr lang="es-ES" sz="1200">
                <a:solidFill>
                  <a:schemeClr val="bg1"/>
                </a:solidFill>
              </a:rPr>
              <a:t> 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852806" y="4228194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Mem. card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883354" y="4229206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8206580" y="2311543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6595506" y="4225235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</a:t>
            </a:r>
            <a:r>
              <a:rPr lang="es-ES" sz="1200">
                <a:solidFill>
                  <a:schemeClr val="bg1"/>
                </a:solidFill>
              </a:rPr>
              <a:t> 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179595" y="3655169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246269" y="2956378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172626" y="3366447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172626" y="3604572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418539" y="3207042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Control bus  </a:t>
            </a:r>
            <a:r>
              <a:rPr lang="es-ES" sz="2000">
                <a:solidFill>
                  <a:srgbClr val="0070C0"/>
                </a:solidFill>
              </a:rPr>
              <a:t>(I/O ports)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5012785" y="2741069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260560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89285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727535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384635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117810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650960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Vircon components main view - raytracing.png"/>
          <p:cNvPicPr>
            <a:picLocks noChangeAspect="1"/>
          </p:cNvPicPr>
          <p:nvPr/>
        </p:nvPicPr>
        <p:blipFill>
          <a:blip r:embed="rId2" cstate="print">
            <a:lum bright="-5000"/>
          </a:blip>
          <a:srcRect t="64861" r="62755" b="12361"/>
          <a:stretch>
            <a:fillRect/>
          </a:stretch>
        </p:blipFill>
        <p:spPr>
          <a:xfrm>
            <a:off x="4535748" y="1710306"/>
            <a:ext cx="4310967" cy="1562100"/>
          </a:xfrm>
          <a:prstGeom prst="rect">
            <a:avLst/>
          </a:prstGeom>
        </p:spPr>
      </p:pic>
      <p:grpSp>
        <p:nvGrpSpPr>
          <p:cNvPr id="6" name="41 Grupo"/>
          <p:cNvGrpSpPr/>
          <p:nvPr/>
        </p:nvGrpSpPr>
        <p:grpSpPr>
          <a:xfrm>
            <a:off x="4560465" y="2729481"/>
            <a:ext cx="3019425" cy="1803670"/>
            <a:chOff x="1514475" y="2851731"/>
            <a:chExt cx="3581400" cy="2139369"/>
          </a:xfrm>
        </p:grpSpPr>
        <p:sp>
          <p:nvSpPr>
            <p:cNvPr id="5" name="4 Rectángulo"/>
            <p:cNvSpPr/>
            <p:nvPr/>
          </p:nvSpPr>
          <p:spPr>
            <a:xfrm>
              <a:off x="151447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40982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30517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20052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3</a:t>
              </a:r>
            </a:p>
          </p:txBody>
        </p:sp>
        <p:cxnSp>
          <p:nvCxnSpPr>
            <p:cNvPr id="13" name="12 Conector recto de flecha"/>
            <p:cNvCxnSpPr>
              <a:stCxn id="5" idx="0"/>
            </p:cNvCxnSpPr>
            <p:nvPr/>
          </p:nvCxnSpPr>
          <p:spPr>
            <a:xfrm flipV="1">
              <a:off x="1962150" y="2851731"/>
              <a:ext cx="580424" cy="12440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10" idx="0"/>
            </p:cNvCxnSpPr>
            <p:nvPr/>
          </p:nvCxnSpPr>
          <p:spPr>
            <a:xfrm flipV="1">
              <a:off x="2857500" y="2874327"/>
              <a:ext cx="227369" cy="12214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</p:cNvCxnSpPr>
            <p:nvPr/>
          </p:nvCxnSpPr>
          <p:spPr>
            <a:xfrm flipH="1" flipV="1">
              <a:off x="3627162" y="2863029"/>
              <a:ext cx="125688" cy="123272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12" idx="0"/>
            </p:cNvCxnSpPr>
            <p:nvPr/>
          </p:nvCxnSpPr>
          <p:spPr>
            <a:xfrm flipH="1" flipV="1">
              <a:off x="4192052" y="2874327"/>
              <a:ext cx="456148" cy="12214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388890" y="2088878"/>
            <a:ext cx="13931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/>
              <a:t>4 ports</a:t>
            </a:r>
          </a:p>
          <a:p>
            <a:pPr algn="ctr"/>
            <a:r>
              <a:rPr lang="es-ES" sz="2400"/>
              <a:t>(P1 to P4)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4462349" y="3673636"/>
            <a:ext cx="938676" cy="954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725131" y="4725737"/>
            <a:ext cx="25255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/>
              <a:t>selected  gamepad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43 Grupo"/>
          <p:cNvGrpSpPr/>
          <p:nvPr/>
        </p:nvGrpSpPr>
        <p:grpSpPr>
          <a:xfrm>
            <a:off x="1063026" y="3029063"/>
            <a:ext cx="4676775" cy="857250"/>
            <a:chOff x="6810375" y="1847850"/>
            <a:chExt cx="4676775" cy="857250"/>
          </a:xfrm>
        </p:grpSpPr>
        <p:sp>
          <p:nvSpPr>
            <p:cNvPr id="40" name="39 Rectángulo"/>
            <p:cNvSpPr/>
            <p:nvPr/>
          </p:nvSpPr>
          <p:spPr>
            <a:xfrm>
              <a:off x="6810375" y="1847850"/>
              <a:ext cx="4676775" cy="8572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10430802" y="1893163"/>
              <a:ext cx="10191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4000">
                  <a:solidFill>
                    <a:srgbClr val="FF0000"/>
                  </a:solidFill>
                  <a:latin typeface="Arial Rounded MT Bold" pitchFamily="34" charset="0"/>
                  <a:sym typeface="Wingdings" pitchFamily="2" charset="2"/>
                </a:rPr>
                <a:t>20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6871318" y="1988413"/>
              <a:ext cx="29119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Read button ‘A’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9823730" y="2281954"/>
              <a:ext cx="592321" cy="40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44 Grupo"/>
          <p:cNvGrpSpPr/>
          <p:nvPr/>
        </p:nvGrpSpPr>
        <p:grpSpPr>
          <a:xfrm>
            <a:off x="6487049" y="2305970"/>
            <a:ext cx="4962525" cy="954107"/>
            <a:chOff x="6772275" y="3455263"/>
            <a:chExt cx="4962525" cy="954107"/>
          </a:xfrm>
        </p:grpSpPr>
        <p:sp>
          <p:nvSpPr>
            <p:cNvPr id="32" name="31 Rectángulo"/>
            <p:cNvSpPr/>
            <p:nvPr/>
          </p:nvSpPr>
          <p:spPr>
            <a:xfrm>
              <a:off x="6772275" y="3455263"/>
              <a:ext cx="14097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Sign</a:t>
              </a:r>
            </a:p>
            <a:p>
              <a:pPr algn="ctr"/>
              <a:r>
                <a:rPr lang="es-ES" sz="28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Rectángulo"/>
            <p:cNvSpPr/>
            <p:nvPr/>
          </p:nvSpPr>
          <p:spPr>
            <a:xfrm>
              <a:off x="8963025" y="3683863"/>
              <a:ext cx="27717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It is pressed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4" name="46 Grupo"/>
          <p:cNvGrpSpPr/>
          <p:nvPr/>
        </p:nvGrpSpPr>
        <p:grpSpPr>
          <a:xfrm>
            <a:off x="6391799" y="3706145"/>
            <a:ext cx="5048250" cy="963632"/>
            <a:chOff x="6677025" y="4855438"/>
            <a:chExt cx="5048250" cy="963632"/>
          </a:xfrm>
        </p:grpSpPr>
        <p:sp>
          <p:nvSpPr>
            <p:cNvPr id="35" name="34 Rectángulo"/>
            <p:cNvSpPr/>
            <p:nvPr/>
          </p:nvSpPr>
          <p:spPr>
            <a:xfrm>
              <a:off x="6677025" y="4855438"/>
              <a:ext cx="1562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>
                  <a:latin typeface="Arial Rounded MT Bold" pitchFamily="34" charset="0"/>
                </a:rPr>
                <a:t>Value</a:t>
              </a:r>
            </a:p>
            <a:p>
              <a:pPr algn="ctr"/>
              <a:r>
                <a:rPr lang="es-ES" sz="28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15" name="45 Grupo"/>
            <p:cNvGrpSpPr/>
            <p:nvPr/>
          </p:nvGrpSpPr>
          <p:grpSpPr>
            <a:xfrm>
              <a:off x="8191500" y="4864963"/>
              <a:ext cx="3533775" cy="954107"/>
              <a:chOff x="8191500" y="4864963"/>
              <a:chExt cx="3533775" cy="954107"/>
            </a:xfrm>
          </p:grpSpPr>
          <p:cxnSp>
            <p:nvCxnSpPr>
              <p:cNvPr id="37" name="36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Rectángulo"/>
              <p:cNvSpPr/>
              <p:nvPr/>
            </p:nvSpPr>
            <p:spPr>
              <a:xfrm>
                <a:off x="8953500" y="4864963"/>
                <a:ext cx="277177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800">
                    <a:latin typeface="Arial Rounded MT Bold" pitchFamily="34" charset="0"/>
                  </a:rPr>
                  <a:t>Pressed for</a:t>
                </a:r>
                <a:br>
                  <a:rPr lang="es-ES" sz="2800">
                    <a:latin typeface="Arial Rounded MT Bold" pitchFamily="34" charset="0"/>
                  </a:rPr>
                </a:br>
                <a:r>
                  <a:rPr lang="es-ES" sz="2800">
                    <a:latin typeface="Arial Rounded MT Bold" pitchFamily="34" charset="0"/>
                  </a:rPr>
                  <a:t>20 frames</a:t>
                </a:r>
                <a:endParaRPr lang="es-ES" sz="28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42" name="41 Abrir llave"/>
          <p:cNvSpPr/>
          <p:nvPr/>
        </p:nvSpPr>
        <p:spPr>
          <a:xfrm>
            <a:off x="6125099" y="2155882"/>
            <a:ext cx="647700" cy="2657475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5043269" y="1698946"/>
            <a:ext cx="5438775" cy="3495674"/>
          </a:xfrm>
          <a:prstGeom prst="roundRect">
            <a:avLst>
              <a:gd name="adj" fmla="val 80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5356005" y="2013270"/>
            <a:ext cx="4832945" cy="2899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4303692" y="120746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9916149" y="5265462"/>
            <a:ext cx="164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223744" y="2533847"/>
            <a:ext cx="1057275" cy="1047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/>
          </a:p>
        </p:txBody>
      </p:sp>
      <p:sp>
        <p:nvSpPr>
          <p:cNvPr id="31" name="30 Rectángulo"/>
          <p:cNvSpPr/>
          <p:nvPr/>
        </p:nvSpPr>
        <p:spPr>
          <a:xfrm>
            <a:off x="721866" y="1460800"/>
            <a:ext cx="21145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00">
                <a:latin typeface="Arial Rounded MT Bold" pitchFamily="34" charset="0"/>
              </a:rPr>
              <a:t>Constant</a:t>
            </a:r>
          </a:p>
          <a:p>
            <a:pPr algn="ctr"/>
            <a:r>
              <a:rPr lang="es-ES" sz="2600">
                <a:latin typeface="Arial Rounded MT Bold" pitchFamily="34" charset="0"/>
              </a:rPr>
              <a:t>color</a:t>
            </a:r>
          </a:p>
        </p:txBody>
      </p:sp>
      <p:sp>
        <p:nvSpPr>
          <p:cNvPr id="33" name="32 Flecha derecha"/>
          <p:cNvSpPr/>
          <p:nvPr/>
        </p:nvSpPr>
        <p:spPr>
          <a:xfrm>
            <a:off x="2728694" y="2810072"/>
            <a:ext cx="1905000" cy="504825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5356005" y="2013270"/>
            <a:ext cx="4832945" cy="2899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1" name="10 CuadroTexto"/>
          <p:cNvSpPr txBox="1"/>
          <p:nvPr/>
        </p:nvSpPr>
        <p:spPr>
          <a:xfrm>
            <a:off x="1208398" y="3803515"/>
            <a:ext cx="2636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solidFill>
                  <a:srgbClr val="FF0000"/>
                </a:solidFill>
              </a:rPr>
              <a:t>Red</a:t>
            </a:r>
            <a:r>
              <a:rPr lang="es-ES" sz="2400"/>
              <a:t> = 197</a:t>
            </a:r>
          </a:p>
          <a:p>
            <a:r>
              <a:rPr lang="es-ES" sz="2400">
                <a:solidFill>
                  <a:srgbClr val="006600"/>
                </a:solidFill>
              </a:rPr>
              <a:t>Green</a:t>
            </a:r>
            <a:r>
              <a:rPr lang="es-ES" sz="2400"/>
              <a:t> = 224</a:t>
            </a:r>
          </a:p>
          <a:p>
            <a:r>
              <a:rPr lang="es-ES" sz="2400">
                <a:solidFill>
                  <a:srgbClr val="0000FF"/>
                </a:solidFill>
              </a:rPr>
              <a:t>Blue</a:t>
            </a:r>
            <a:r>
              <a:rPr lang="es-ES" sz="2400"/>
              <a:t> = 180</a:t>
            </a:r>
          </a:p>
          <a:p>
            <a:r>
              <a:rPr lang="es-ES" sz="2400" b="1"/>
              <a:t>Alpha</a:t>
            </a:r>
            <a:r>
              <a:rPr lang="es-ES" sz="2400"/>
              <a:t> 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379</Words>
  <Application>Microsoft Office PowerPoint</Application>
  <PresentationFormat>Personalizado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136</cp:revision>
  <dcterms:created xsi:type="dcterms:W3CDTF">2021-01-12T09:15:43Z</dcterms:created>
  <dcterms:modified xsi:type="dcterms:W3CDTF">2023-01-21T07:43:50Z</dcterms:modified>
</cp:coreProperties>
</file>