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83" r:id="rId3"/>
    <p:sldId id="316" r:id="rId4"/>
    <p:sldId id="319" r:id="rId5"/>
    <p:sldId id="306" r:id="rId6"/>
    <p:sldId id="286" r:id="rId7"/>
    <p:sldId id="289" r:id="rId8"/>
    <p:sldId id="288" r:id="rId9"/>
    <p:sldId id="290" r:id="rId10"/>
    <p:sldId id="291" r:id="rId11"/>
    <p:sldId id="292" r:id="rId12"/>
    <p:sldId id="313" r:id="rId13"/>
    <p:sldId id="317" r:id="rId14"/>
    <p:sldId id="297" r:id="rId15"/>
    <p:sldId id="300" r:id="rId16"/>
    <p:sldId id="298" r:id="rId17"/>
    <p:sldId id="299" r:id="rId18"/>
    <p:sldId id="301" r:id="rId19"/>
    <p:sldId id="302" r:id="rId20"/>
    <p:sldId id="315" r:id="rId21"/>
    <p:sldId id="30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5E9EF"/>
    <a:srgbClr val="D3DAE9"/>
    <a:srgbClr val="0000FF"/>
    <a:srgbClr val="FF00FF"/>
    <a:srgbClr val="006600"/>
    <a:srgbClr val="64A0FF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>
        <p:scale>
          <a:sx n="125" d="100"/>
          <a:sy n="125" d="100"/>
        </p:scale>
        <p:origin x="22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069272" y="153748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8123054" y="176676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22 Grupo"/>
          <p:cNvGrpSpPr/>
          <p:nvPr/>
        </p:nvGrpSpPr>
        <p:grpSpPr>
          <a:xfrm>
            <a:off x="0" y="192863"/>
            <a:ext cx="4067596" cy="5976854"/>
            <a:chOff x="0" y="192863"/>
            <a:chExt cx="4067596" cy="5976854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92863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rgbClr val="C00000"/>
                  </a:solidFill>
                </a:rPr>
                <a:t>Física</a:t>
              </a:r>
              <a:endParaRPr lang="es-ES" sz="2800" b="1" smtClean="0"/>
            </a:p>
            <a:p>
              <a:pPr algn="ctr"/>
              <a:r>
                <a:rPr lang="es-ES" sz="2000" smtClean="0"/>
                <a:t>Una consola que ya existe</a:t>
              </a:r>
              <a:endParaRPr lang="es-ES" sz="200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3875" y="5154054"/>
              <a:ext cx="30099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funciona, y lo que puede hacer, lo dictan sus </a:t>
              </a:r>
              <a:r>
                <a:rPr lang="es-ES" sz="2000" b="1" smtClean="0"/>
                <a:t>componentes</a:t>
              </a:r>
              <a:endParaRPr lang="es-ES" sz="2000" b="1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853" y="1578539"/>
              <a:ext cx="2743200" cy="300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21 Grupo"/>
          <p:cNvGrpSpPr/>
          <p:nvPr/>
        </p:nvGrpSpPr>
        <p:grpSpPr>
          <a:xfrm>
            <a:off x="4069492" y="192863"/>
            <a:ext cx="4048897" cy="5950107"/>
            <a:chOff x="4069492" y="192863"/>
            <a:chExt cx="4048897" cy="5950107"/>
          </a:xfrm>
        </p:grpSpPr>
        <p:sp>
          <p:nvSpPr>
            <p:cNvPr id="10" name="9 CuadroTexto"/>
            <p:cNvSpPr txBox="1"/>
            <p:nvPr/>
          </p:nvSpPr>
          <p:spPr>
            <a:xfrm>
              <a:off x="4069492" y="192863"/>
              <a:ext cx="40488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chemeClr val="accent5">
                      <a:lumMod val="75000"/>
                    </a:schemeClr>
                  </a:solidFill>
                </a:rPr>
                <a:t>Emulada</a:t>
              </a:r>
              <a:endParaRPr lang="es-ES" sz="2800" b="1" smtClean="0"/>
            </a:p>
            <a:p>
              <a:pPr algn="ctr"/>
              <a:r>
                <a:rPr lang="es-ES" sz="2000" smtClean="0"/>
                <a:t>Programa que imita a una consola</a:t>
              </a:r>
              <a:endParaRPr lang="es-ES" sz="200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805321" y="5435084"/>
              <a:ext cx="26541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 lo dicta </a:t>
              </a:r>
              <a:r>
                <a:rPr lang="es-ES" sz="2000" b="1" smtClean="0"/>
                <a:t>la máquina original</a:t>
              </a:r>
              <a:endParaRPr lang="es-ES" sz="2000" b="1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5721" y="1495765"/>
              <a:ext cx="1555051" cy="170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16 Flecha derecha"/>
            <p:cNvSpPr/>
            <p:nvPr/>
          </p:nvSpPr>
          <p:spPr>
            <a:xfrm rot="3344360">
              <a:off x="6037168" y="2876052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7" descr="J:\Codigo\C++\Vircon32\Documentacion\Especificaciones\Imagenes\Snes9x - Mega Man 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8768" y="3377755"/>
              <a:ext cx="2055376" cy="1675505"/>
            </a:xfrm>
            <a:prstGeom prst="rect">
              <a:avLst/>
            </a:prstGeom>
            <a:noFill/>
          </p:spPr>
        </p:pic>
      </p:grpSp>
      <p:grpSp>
        <p:nvGrpSpPr>
          <p:cNvPr id="5" name="20 Grupo"/>
          <p:cNvGrpSpPr/>
          <p:nvPr/>
        </p:nvGrpSpPr>
        <p:grpSpPr>
          <a:xfrm>
            <a:off x="8124404" y="188745"/>
            <a:ext cx="4067596" cy="5955658"/>
            <a:chOff x="8124404" y="188745"/>
            <a:chExt cx="4067596" cy="5955658"/>
          </a:xfrm>
        </p:grpSpPr>
        <p:sp>
          <p:nvSpPr>
            <p:cNvPr id="9" name="8 CuadroTexto"/>
            <p:cNvSpPr txBox="1"/>
            <p:nvPr/>
          </p:nvSpPr>
          <p:spPr>
            <a:xfrm>
              <a:off x="8124404" y="188745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rgbClr val="00B050"/>
                  </a:solidFill>
                </a:rPr>
                <a:t>Inventada</a:t>
              </a:r>
              <a:endParaRPr lang="es-ES" sz="2800" b="1" smtClean="0"/>
            </a:p>
            <a:p>
              <a:pPr algn="ctr"/>
              <a:r>
                <a:rPr lang="es-ES" sz="2000" smtClean="0"/>
                <a:t>Máquina nueva creada de cero</a:t>
              </a:r>
              <a:endParaRPr lang="es-ES" sz="200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8620124" y="5436517"/>
              <a:ext cx="30956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 lo dictan</a:t>
              </a:r>
              <a:br>
                <a:rPr lang="es-ES" sz="2000" smtClean="0"/>
              </a:br>
              <a:r>
                <a:rPr lang="es-ES" sz="2000" b="1" smtClean="0"/>
                <a:t>sus documentos de diseño</a:t>
              </a:r>
              <a:endParaRPr lang="es-ES" sz="2000" b="1"/>
            </a:p>
          </p:txBody>
        </p:sp>
        <p:pic>
          <p:nvPicPr>
            <p:cNvPr id="1027" name="Picture 3" descr="J:\Codigo\C++\Vircon32\Documentacion\Especificaciones\Imagenes\Chip-8 Specification page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35017" y="1610316"/>
              <a:ext cx="1295376" cy="167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28" name="Picture 4" descr="J:\Codigo\C++\Vircon32\Documentacion\Especificaciones\Imagenes\Chip-8 Specification page 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548" y="1345240"/>
              <a:ext cx="1295375" cy="1669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9" name="18 Imagen" descr="CTTT window screensho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025" y="3457261"/>
              <a:ext cx="2621820" cy="1562540"/>
            </a:xfrm>
            <a:prstGeom prst="rect">
              <a:avLst/>
            </a:prstGeom>
          </p:spPr>
        </p:pic>
        <p:sp>
          <p:nvSpPr>
            <p:cNvPr id="20" name="19 Flecha derecha"/>
            <p:cNvSpPr/>
            <p:nvPr/>
          </p:nvSpPr>
          <p:spPr>
            <a:xfrm rot="3344360">
              <a:off x="10381242" y="2871331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03440" y="1696377"/>
            <a:ext cx="3677785" cy="350474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5255152" y="10675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476" y="244417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4408070" y="3291114"/>
            <a:ext cx="1163583" cy="400050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224" y="1723409"/>
            <a:ext cx="2030577" cy="206411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8695718" y="5348292"/>
            <a:ext cx="20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847528" y="1406312"/>
            <a:ext cx="24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Imagen guardada en el cartucho</a:t>
            </a:r>
            <a:endParaRPr lang="es-ES" sz="2400"/>
          </a:p>
        </p:txBody>
      </p:sp>
      <p:sp>
        <p:nvSpPr>
          <p:cNvPr id="26" name="25 CuadroTexto"/>
          <p:cNvSpPr txBox="1"/>
          <p:nvPr/>
        </p:nvSpPr>
        <p:spPr>
          <a:xfrm>
            <a:off x="6110898" y="1046732"/>
            <a:ext cx="348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Textura en la </a:t>
            </a:r>
            <a:r>
              <a:rPr lang="es-ES" sz="2400"/>
              <a:t>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>
            <a:off x="3879326" y="2727609"/>
            <a:ext cx="4607318" cy="1498377"/>
            <a:chOff x="3850966" y="3220630"/>
            <a:chExt cx="4607318" cy="1498377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6" y="4288120"/>
              <a:ext cx="264872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200" b="1" smtClean="0"/>
                <a:t>textura seleccionada</a:t>
              </a:r>
              <a:endParaRPr lang="es-ES" sz="2200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2675" y="260648"/>
            <a:ext cx="9702800" cy="6324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2117989" y="452670"/>
            <a:ext cx="4349903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1) Esquina sup. izda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07468" y="5784001"/>
            <a:ext cx="4760271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3) Punto de referencia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98625" y="5784001"/>
            <a:ext cx="4349903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2) Esquina inf. dcha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 redondeado"/>
          <p:cNvSpPr/>
          <p:nvPr/>
        </p:nvSpPr>
        <p:spPr>
          <a:xfrm>
            <a:off x="3262706" y="1727784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3584967" y="2042108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2646954" y="122677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(0, 0)</a:t>
            </a:r>
            <a:endParaRPr lang="es-ES" sz="2400"/>
          </a:p>
        </p:txBody>
      </p:sp>
      <p:sp>
        <p:nvSpPr>
          <p:cNvPr id="12" name="11 CuadroTexto"/>
          <p:cNvSpPr txBox="1"/>
          <p:nvPr/>
        </p:nvSpPr>
        <p:spPr>
          <a:xfrm>
            <a:off x="8049861" y="5265725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(639, 359)</a:t>
            </a:r>
            <a:endParaRPr lang="es-ES" sz="2400"/>
          </a:p>
        </p:txBody>
      </p:sp>
      <p:grpSp>
        <p:nvGrpSpPr>
          <p:cNvPr id="3" name="29 Grupo"/>
          <p:cNvGrpSpPr/>
          <p:nvPr/>
        </p:nvGrpSpPr>
        <p:grpSpPr>
          <a:xfrm>
            <a:off x="3565918" y="1197508"/>
            <a:ext cx="6583363" cy="3744367"/>
            <a:chOff x="5151437" y="1717625"/>
            <a:chExt cx="6583363" cy="3744367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7645682" y="2562225"/>
              <a:ext cx="0" cy="28997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5151437" y="4098404"/>
              <a:ext cx="48498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6819900" y="1717625"/>
              <a:ext cx="1603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smtClean="0">
                  <a:solidFill>
                    <a:srgbClr val="FF0000"/>
                  </a:solidFill>
                </a:rPr>
                <a:t>x = 320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0397058" y="3801988"/>
              <a:ext cx="13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smtClean="0">
                  <a:solidFill>
                    <a:srgbClr val="FF0000"/>
                  </a:solidFill>
                </a:rPr>
                <a:t>y = 180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</p:grpSp>
      <p:pic>
        <p:nvPicPr>
          <p:cNvPr id="1027" name="Picture 3" descr="J:\Codigo\C++\Vircon32\Documentacion\Especificaciones\Imagenes\Texture regions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065" y="2459883"/>
            <a:ext cx="2805589" cy="2200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 Grupo"/>
          <p:cNvGrpSpPr/>
          <p:nvPr/>
        </p:nvGrpSpPr>
        <p:grpSpPr>
          <a:xfrm>
            <a:off x="4943476" y="2079954"/>
            <a:ext cx="4840880" cy="2907437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Escala en </a:t>
              </a:r>
              <a:r>
                <a:rPr lang="es-ES" sz="2800">
                  <a:latin typeface="Arial Rounded MT Bold" pitchFamily="34" charset="0"/>
                </a:rPr>
                <a:t>X = 0.7, </a:t>
              </a:r>
              <a:r>
                <a:rPr lang="es-ES" sz="2800" smtClean="0">
                  <a:latin typeface="Arial Rounded MT Bold" pitchFamily="34" charset="0"/>
                </a:rPr>
                <a:t>en </a:t>
              </a:r>
              <a:r>
                <a:rPr lang="es-ES" sz="2800">
                  <a:latin typeface="Arial Rounded MT Bold" pitchFamily="34" charset="0"/>
                </a:rPr>
                <a:t>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488075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2381249" y="4006316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3844136" y="3881277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4951411" y="1883638"/>
            <a:ext cx="4832945" cy="290207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44536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Rotación </a:t>
              </a:r>
              <a:r>
                <a:rPr lang="es-ES" sz="2800">
                  <a:latin typeface="Arial Rounded MT Bold" pitchFamily="34" charset="0"/>
                </a:rPr>
                <a:t>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28223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2381249" y="3800475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3844136" y="3675436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5199061" y="1843683"/>
            <a:ext cx="4832945" cy="2899767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3598138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Quitar componente rojo</a:t>
              </a:r>
              <a:endParaRPr lang="es-ES" sz="2800">
                <a:latin typeface="Arial Rounded MT Bold" pitchFamily="34" charset="0"/>
              </a:endParaRP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247" y="2310809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2600324" y="3829050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4063211" y="3704011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718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253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55541" y="1847157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904" y="2595517"/>
            <a:ext cx="1052512" cy="1796287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965003" y="3327729"/>
            <a:ext cx="1146964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3596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Alfa</a:t>
            </a:r>
            <a:endParaRPr lang="es-ES" sz="2800" b="1"/>
          </a:p>
          <a:p>
            <a:pPr algn="ctr"/>
            <a:r>
              <a:rPr lang="es-ES" sz="2400"/>
              <a:t>blending_alpha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1028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Suma</a:t>
            </a:r>
            <a:endParaRPr lang="es-ES" sz="2800" b="1"/>
          </a:p>
          <a:p>
            <a:pPr algn="ctr"/>
            <a:r>
              <a:rPr lang="es-ES" sz="2400"/>
              <a:t>blending_add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8855541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Resta</a:t>
            </a:r>
            <a:endParaRPr lang="es-ES" sz="2800" b="1"/>
          </a:p>
          <a:p>
            <a:pPr algn="ctr"/>
            <a:r>
              <a:rPr lang="es-ES" sz="2400"/>
              <a:t>blending_subtract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7876563" y="358646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(inactivo)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32939" y="1700519"/>
            <a:ext cx="2647949" cy="3467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Lista de</a:t>
            </a:r>
            <a:r>
              <a:rPr lang="es-ES" sz="2400">
                <a:latin typeface="Arial Rounded MT Bold" pitchFamily="34" charset="0"/>
              </a:rPr>
              <a:t/>
            </a:r>
            <a:br>
              <a:rPr lang="es-ES" sz="2400">
                <a:latin typeface="Arial Rounded MT Bold" pitchFamily="34" charset="0"/>
              </a:rPr>
            </a:br>
            <a:r>
              <a:rPr lang="es-ES" sz="2400" smtClean="0">
                <a:latin typeface="Arial Rounded MT Bold" pitchFamily="34" charset="0"/>
              </a:rPr>
              <a:t>sonidos</a:t>
            </a:r>
            <a:endParaRPr lang="es-ES" sz="2400">
              <a:latin typeface="Arial Rounded MT Bold" pitchFamily="34" charset="0"/>
            </a:endParaRPr>
          </a:p>
          <a:p>
            <a:pPr algn="ctr"/>
            <a:r>
              <a:rPr lang="es-ES" sz="2400" smtClean="0">
                <a:latin typeface="Arial Rounded MT Bold" pitchFamily="34" charset="0"/>
              </a:rPr>
              <a:t>del juego</a:t>
            </a:r>
            <a:endParaRPr lang="es-ES" sz="2400">
              <a:latin typeface="Arial Rounded MT Bold" pitchFamily="34" charset="0"/>
            </a:endParaRPr>
          </a:p>
        </p:txBody>
      </p:sp>
      <p:pic>
        <p:nvPicPr>
          <p:cNvPr id="8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688" y="3186418"/>
            <a:ext cx="2066925" cy="1657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9" name="8 Flecha derecha"/>
          <p:cNvSpPr/>
          <p:nvPr/>
        </p:nvSpPr>
        <p:spPr>
          <a:xfrm>
            <a:off x="4542730" y="3768830"/>
            <a:ext cx="2292502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911990" y="1091675"/>
            <a:ext cx="35839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16 </a:t>
            </a:r>
            <a:r>
              <a:rPr lang="es-ES" sz="2400" smtClean="0"/>
              <a:t>canales de sonido</a:t>
            </a:r>
            <a:endParaRPr lang="es-ES" sz="2400"/>
          </a:p>
        </p:txBody>
      </p:sp>
      <p:sp>
        <p:nvSpPr>
          <p:cNvPr id="27" name="26 Rectángulo"/>
          <p:cNvSpPr/>
          <p:nvPr/>
        </p:nvSpPr>
        <p:spPr>
          <a:xfrm>
            <a:off x="6981214" y="1805292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0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981214" y="26911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1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981214" y="358646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2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6981214" y="44818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3</a:t>
            </a:r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971689" y="5529568"/>
            <a:ext cx="923926" cy="476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s-ES" sz="4400"/>
              <a:t>…</a:t>
            </a:r>
          </a:p>
        </p:txBody>
      </p:sp>
      <p:pic>
        <p:nvPicPr>
          <p:cNvPr id="33" name="Picture 3" descr="J:\Codigo\C++\Vircon32\Documentacion\Especificaciones\Imagenes\Sonid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914" y="1824207"/>
            <a:ext cx="2479675" cy="8478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5" name="34 Rectángulo"/>
          <p:cNvSpPr/>
          <p:nvPr/>
        </p:nvSpPr>
        <p:spPr>
          <a:xfrm>
            <a:off x="7876563" y="26911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ES" sz="3200" i="1" smtClean="0">
                <a:solidFill>
                  <a:schemeClr val="bg2">
                    <a:lumMod val="50000"/>
                  </a:schemeClr>
                </a:solidFill>
              </a:rPr>
              <a:t>inactivo)</a:t>
            </a:r>
            <a:endParaRPr lang="es-ES" sz="320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876563" y="44818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ES" sz="3200" i="1" smtClean="0">
                <a:solidFill>
                  <a:schemeClr val="bg2">
                    <a:lumMod val="50000"/>
                  </a:schemeClr>
                </a:solidFill>
              </a:rPr>
              <a:t>inactivo)</a:t>
            </a:r>
            <a:endParaRPr lang="es-ES" sz="3200" i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8838589" y="1652893"/>
            <a:ext cx="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41 Grupo"/>
          <p:cNvGrpSpPr/>
          <p:nvPr/>
        </p:nvGrpSpPr>
        <p:grpSpPr>
          <a:xfrm>
            <a:off x="7886088" y="3424543"/>
            <a:ext cx="2486026" cy="1219200"/>
            <a:chOff x="7372349" y="3743325"/>
            <a:chExt cx="2486026" cy="1219200"/>
          </a:xfrm>
        </p:grpSpPr>
        <p:pic>
          <p:nvPicPr>
            <p:cNvPr id="32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72349" y="3914774"/>
              <a:ext cx="2486026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cxnSp>
          <p:nvCxnSpPr>
            <p:cNvPr id="40" name="39 Conector recto"/>
            <p:cNvCxnSpPr/>
            <p:nvPr/>
          </p:nvCxnSpPr>
          <p:spPr>
            <a:xfrm>
              <a:off x="7400925" y="3743325"/>
              <a:ext cx="0" cy="1219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748317" y="2314451"/>
            <a:ext cx="17065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Sonido asignado</a:t>
            </a:r>
            <a:br>
              <a:rPr lang="es-ES" sz="2400" smtClean="0"/>
            </a:br>
            <a:r>
              <a:rPr lang="es-ES" sz="2400" smtClean="0"/>
              <a:t>al canal</a:t>
            </a:r>
            <a:endParaRPr lang="es-E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1352549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3320554" y="635863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Sin </a:t>
            </a:r>
            <a:r>
              <a:rPr lang="es-ES" sz="2400" smtClean="0">
                <a:latin typeface="Arial Rounded MT Bold" pitchFamily="34" charset="0"/>
              </a:rPr>
              <a:t>modificar</a:t>
            </a:r>
            <a:endParaRPr lang="es-ES" sz="2400">
              <a:latin typeface="Arial Rounded MT Bold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359029" y="635863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Volumen </a:t>
            </a:r>
            <a:r>
              <a:rPr lang="es-ES" sz="2400">
                <a:latin typeface="Arial Rounded MT Bold" pitchFamily="34" charset="0"/>
              </a:rPr>
              <a:t>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103" y="4314824"/>
            <a:ext cx="123825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6339979" y="3598138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Velocidad </a:t>
            </a:r>
            <a:r>
              <a:rPr lang="es-ES" sz="2400">
                <a:latin typeface="Arial Rounded MT Bold" pitchFamily="34" charset="0"/>
              </a:rPr>
              <a:t>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6368553" y="1314449"/>
            <a:ext cx="2495551" cy="1571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4314824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3320554" y="3598138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Sin modificar</a:t>
            </a:r>
            <a:endParaRPr lang="es-ES" sz="240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782079" y="341010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2782077" y="268273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969820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413609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8478361" y="2834115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4779269" y="2240905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smtClean="0">
                <a:solidFill>
                  <a:schemeClr val="accent1">
                    <a:lumMod val="75000"/>
                  </a:schemeClr>
                </a:solidFill>
              </a:rPr>
              <a:t>Consola Vircon32</a:t>
            </a:r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5572602" y="5238257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</a:t>
            </a:r>
            <a:r>
              <a:rPr lang="es-ES" sz="1600" smtClean="0"/>
              <a:t>Mandos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8478361" y="359972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Tarjeta de Memoria</a:t>
            </a:r>
            <a:endParaRPr lang="es-ES" sz="1300"/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309707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753496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6006735" y="459756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7650858" y="2882678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2813210" y="3083283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2813210" y="3805492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7650859" y="3631085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4065237" y="5209552"/>
            <a:ext cx="1310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497906" y="112793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2775109" y="3975574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 externas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7751501" y="1890357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020" y="2473551"/>
            <a:ext cx="4303768" cy="1536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4022904" y="4297753"/>
            <a:ext cx="86409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95246" y="4297753"/>
            <a:ext cx="134414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071664" y="4418057"/>
            <a:ext cx="1815337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r"/>
            <a:r>
              <a:rPr lang="es-ES" sz="2100" smtClean="0"/>
              <a:t>Reproducido antes del salto</a:t>
            </a:r>
            <a:endParaRPr lang="es-ES" sz="21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018307" y="1518574"/>
            <a:ext cx="1828800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Posición antes del salto</a:t>
            </a:r>
            <a:endParaRPr lang="es-ES" sz="2100"/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130542" y="1518574"/>
            <a:ext cx="1828800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Posición que indica el salto</a:t>
            </a:r>
            <a:endParaRPr lang="es-ES" sz="2100"/>
          </a:p>
        </p:txBody>
      </p:sp>
      <p:sp>
        <p:nvSpPr>
          <p:cNvPr id="17" name="16 Arco"/>
          <p:cNvSpPr/>
          <p:nvPr/>
        </p:nvSpPr>
        <p:spPr>
          <a:xfrm>
            <a:off x="4983011" y="3049615"/>
            <a:ext cx="2016224" cy="2016224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271043" y="4165158"/>
            <a:ext cx="1431299" cy="42062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Omitido</a:t>
            </a:r>
            <a:endParaRPr lang="es-ES" sz="2100"/>
          </a:p>
        </p:txBody>
      </p:sp>
      <p:sp>
        <p:nvSpPr>
          <p:cNvPr id="19" name="18 Rectángulo"/>
          <p:cNvSpPr/>
          <p:nvPr/>
        </p:nvSpPr>
        <p:spPr>
          <a:xfrm>
            <a:off x="4983011" y="2473551"/>
            <a:ext cx="2016224" cy="1536171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7191256" y="4398894"/>
            <a:ext cx="1965084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s-ES" sz="2100" smtClean="0"/>
              <a:t>Reproducido tras el salto</a:t>
            </a:r>
            <a:endParaRPr lang="es-ES" sz="21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6999235" y="2253318"/>
            <a:ext cx="4200" cy="18524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4980366" y="2272369"/>
            <a:ext cx="2645" cy="1833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462" y="2024367"/>
            <a:ext cx="4303768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4705088" y="1852918"/>
            <a:ext cx="0" cy="3171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6914888" y="1833868"/>
            <a:ext cx="0" cy="3181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904988" y="3834118"/>
            <a:ext cx="74295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781288" y="3843643"/>
            <a:ext cx="21050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4771763" y="4100818"/>
            <a:ext cx="204787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00613" y="3834118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159491" y="4347766"/>
            <a:ext cx="14312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mtClean="0"/>
              <a:t>Al empezar</a:t>
            </a:r>
            <a:endParaRPr lang="es-ES"/>
          </a:p>
        </p:txBody>
      </p:sp>
      <p:sp>
        <p:nvSpPr>
          <p:cNvPr id="2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759691" y="4342617"/>
            <a:ext cx="2031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Mientras el bucle esté activado</a:t>
            </a:r>
            <a:endParaRPr lang="es-ES"/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7036165" y="4342617"/>
            <a:ext cx="171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Si se desactiva el bucle</a:t>
            </a:r>
            <a:endParaRPr lang="es-ES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719736" y="1490266"/>
            <a:ext cx="19082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de inicio</a:t>
            </a:r>
            <a:endParaRPr lang="es-ES"/>
          </a:p>
        </p:txBody>
      </p: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951984" y="1490266"/>
            <a:ext cx="1717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de fin</a:t>
            </a:r>
            <a:endParaRPr lang="es-E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>
          <a:xfrm>
            <a:off x="4033652" y="1664805"/>
            <a:ext cx="4248472" cy="1584176"/>
          </a:xfrm>
          <a:prstGeom prst="roundRect">
            <a:avLst>
              <a:gd name="adj" fmla="val 11157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smtClean="0">
                <a:solidFill>
                  <a:schemeClr val="accent1"/>
                </a:solidFill>
              </a:rPr>
              <a:t>Consola</a:t>
            </a:r>
            <a:endParaRPr lang="es-ES" sz="2000">
              <a:solidFill>
                <a:schemeClr val="accent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033652" y="3880543"/>
            <a:ext cx="4248472" cy="1312653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  (archivo ROM)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13972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81824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49676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 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(código + datos)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49676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80401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Video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12549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3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825740" y="2708921"/>
            <a:ext cx="712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157177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489325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4871865" y="3508704"/>
            <a:ext cx="9001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palabras</a:t>
            </a:r>
            <a:endParaRPr lang="es-ES" sz="1300"/>
          </a:p>
        </p:txBody>
      </p:sp>
      <p:sp>
        <p:nvSpPr>
          <p:cNvPr id="2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6193181" y="3508704"/>
            <a:ext cx="87492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pixels</a:t>
            </a:r>
            <a:endParaRPr lang="es-ES" sz="1300"/>
          </a:p>
        </p:txBody>
      </p:sp>
      <p:sp>
        <p:nvSpPr>
          <p:cNvPr id="26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7526039" y="3508704"/>
            <a:ext cx="91022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samples</a:t>
            </a:r>
            <a:endParaRPr lang="es-ES" sz="1300"/>
          </a:p>
        </p:txBody>
      </p:sp>
      <p:sp>
        <p:nvSpPr>
          <p:cNvPr id="23" name="22 Rectángulo"/>
          <p:cNvSpPr/>
          <p:nvPr/>
        </p:nvSpPr>
        <p:spPr>
          <a:xfrm>
            <a:off x="4206883" y="4211506"/>
            <a:ext cx="1241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smtClean="0"/>
              <a:t>ROM de Programa</a:t>
            </a:r>
            <a:endParaRPr lang="es-E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184585" y="3563950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184583" y="2836584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913845" y="69420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348029" y="69269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9803953" y="2758961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Cartucho</a:t>
            </a:r>
            <a:endParaRPr lang="es-ES" sz="14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2675620" y="1628795"/>
            <a:ext cx="6624736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4758083" y="5814147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</a:t>
            </a:r>
            <a:r>
              <a:rPr lang="es-ES" sz="1400" smtClean="0"/>
              <a:t> Mandos</a:t>
            </a:r>
            <a:endParaRPr lang="es-ES" sz="14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9803953" y="3563950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253732" y="1124743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687916" y="1125972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5230342" y="4968338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8868415" y="2880957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8868415" y="3680351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3295649" y="5785442"/>
            <a:ext cx="14624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365546" y="695963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177615" y="4160196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</a:t>
            </a:r>
            <a:b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externas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9422927" y="1787789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</a:t>
            </a:r>
          </a:p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extraíbles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913845" y="200253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Video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6348028" y="200602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6348083" y="2761297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7788188" y="4526415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4890452" y="452890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Mandos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788296" y="3616908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r>
              <a:rPr lang="es-ES" sz="1400" smtClean="0">
                <a:solidFill>
                  <a:schemeClr val="bg1"/>
                </a:solidFill>
              </a:rPr>
              <a:t> </a:t>
            </a:r>
            <a:r>
              <a:rPr lang="es-ES" sz="1200" smtClean="0">
                <a:solidFill>
                  <a:schemeClr val="bg1"/>
                </a:solidFill>
              </a:rPr>
              <a:t>Memory </a:t>
            </a:r>
            <a:r>
              <a:rPr lang="es-ES" sz="1200">
                <a:solidFill>
                  <a:schemeClr val="bg1"/>
                </a:solidFill>
              </a:rPr>
              <a:t>card 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890452" y="3427419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Generador</a:t>
            </a: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números aleatorios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5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7788188" y="2002534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4913901" y="275753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788296" y="277574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r>
              <a:rPr lang="es-ES" sz="1400" smtClean="0">
                <a:solidFill>
                  <a:schemeClr val="bg1"/>
                </a:solidFill>
              </a:rPr>
              <a:t> 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D79842A1-BDC5-4268-9F41-9A1D6D23C720}"/>
              </a:ext>
            </a:extLst>
          </p:cNvPr>
          <p:cNvSpPr/>
          <p:nvPr/>
        </p:nvSpPr>
        <p:spPr>
          <a:xfrm>
            <a:off x="3035660" y="1995151"/>
            <a:ext cx="1512168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mtClean="0">
                <a:solidFill>
                  <a:schemeClr val="accent1">
                    <a:lumMod val="75000"/>
                  </a:schemeClr>
                </a:solidFill>
              </a:rPr>
              <a:t>Lógica de control</a:t>
            </a: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( afecta a</a:t>
            </a:r>
            <a:b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todos los componentes )</a:t>
            </a:r>
            <a:endParaRPr lang="es-ES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215716" y="3959337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:a16="http://schemas.microsoft.com/office/drawing/2014/main" xmlns="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207071" y="3237128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2173610" y="311651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8316560" y="238506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tarjeta mem.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068785" y="237257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endParaRPr lang="es-ES" sz="1400" smtClean="0">
              <a:solidFill>
                <a:schemeClr val="bg1"/>
              </a:solidFill>
            </a:endParaRP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271874" y="383133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338548" y="313254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54261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78074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510818" y="338321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m</a:t>
            </a:r>
            <a:r>
              <a:rPr lang="es-ES" sz="2400" smtClean="0"/>
              <a:t>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5105064" y="291723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52839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60061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83886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4573127" y="238284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5820902" y="238308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472724" y="2309021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</a:t>
            </a:r>
            <a:r>
              <a:rPr lang="es-ES" sz="1400" smtClean="0">
                <a:solidFill>
                  <a:schemeClr val="bg1"/>
                </a:solidFill>
              </a:rPr>
              <a:t>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5729351" y="231250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2081331" y="2940342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6973456" y="231126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mandos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852806" y="4228194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tarjeta mem.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883354" y="4229206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Generador</a:t>
            </a:r>
          </a:p>
          <a:p>
            <a:pPr algn="ctr"/>
            <a:r>
              <a:rPr lang="es-ES" sz="1200" smtClean="0">
                <a:solidFill>
                  <a:schemeClr val="bg1"/>
                </a:solidFill>
              </a:rPr>
              <a:t>números aleatorios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8206580" y="2311543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Tempori-</a:t>
            </a:r>
          </a:p>
          <a:p>
            <a:pPr algn="ctr"/>
            <a:r>
              <a:rPr lang="es-ES" sz="1300" smtClean="0">
                <a:solidFill>
                  <a:schemeClr val="bg1"/>
                </a:solidFill>
              </a:rPr>
              <a:t>zador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6595506" y="4225235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3179595" y="3655169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3246269" y="2956378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366447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="" xmlns:a16="http://schemas.microsoft.com/office/drawing/2014/main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604572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418539" y="3207042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</a:t>
            </a:r>
            <a:r>
              <a:rPr lang="es-ES" sz="2400" smtClean="0"/>
              <a:t>ontrol  </a:t>
            </a:r>
            <a:r>
              <a:rPr lang="es-ES" sz="2000" smtClean="0">
                <a:solidFill>
                  <a:srgbClr val="0070C0"/>
                </a:solidFill>
              </a:rPr>
              <a:t>(Puertos E/S)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5012785" y="2741069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260560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8928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72753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384635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11781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65096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Vircon components main view - raytracing.png"/>
          <p:cNvPicPr>
            <a:picLocks noChangeAspect="1"/>
          </p:cNvPicPr>
          <p:nvPr/>
        </p:nvPicPr>
        <p:blipFill>
          <a:blip r:embed="rId2" cstate="print">
            <a:lum bright="-5000"/>
          </a:blip>
          <a:srcRect t="64861" r="62755" b="12361"/>
          <a:stretch>
            <a:fillRect/>
          </a:stretch>
        </p:blipFill>
        <p:spPr>
          <a:xfrm>
            <a:off x="4535748" y="1710306"/>
            <a:ext cx="4310967" cy="1562100"/>
          </a:xfrm>
          <a:prstGeom prst="rect">
            <a:avLst/>
          </a:prstGeom>
        </p:spPr>
      </p:pic>
      <p:grpSp>
        <p:nvGrpSpPr>
          <p:cNvPr id="6" name="41 Grupo"/>
          <p:cNvGrpSpPr/>
          <p:nvPr/>
        </p:nvGrpSpPr>
        <p:grpSpPr>
          <a:xfrm>
            <a:off x="4560465" y="2729481"/>
            <a:ext cx="3019425" cy="1803670"/>
            <a:chOff x="1514475" y="2851731"/>
            <a:chExt cx="3581400" cy="2139369"/>
          </a:xfrm>
        </p:grpSpPr>
        <p:sp>
          <p:nvSpPr>
            <p:cNvPr id="5" name="4 Rectángulo"/>
            <p:cNvSpPr/>
            <p:nvPr/>
          </p:nvSpPr>
          <p:spPr>
            <a:xfrm>
              <a:off x="15144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098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051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2005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cxnSp>
          <p:nvCxnSpPr>
            <p:cNvPr id="13" name="12 Conector recto de flecha"/>
            <p:cNvCxnSpPr>
              <a:stCxn id="5" idx="0"/>
            </p:cNvCxnSpPr>
            <p:nvPr/>
          </p:nvCxnSpPr>
          <p:spPr>
            <a:xfrm flipV="1">
              <a:off x="1962150" y="2851731"/>
              <a:ext cx="580424" cy="12440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0" idx="0"/>
            </p:cNvCxnSpPr>
            <p:nvPr/>
          </p:nvCxnSpPr>
          <p:spPr>
            <a:xfrm flipV="1">
              <a:off x="2857500" y="2874327"/>
              <a:ext cx="227369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</p:cNvCxnSpPr>
            <p:nvPr/>
          </p:nvCxnSpPr>
          <p:spPr>
            <a:xfrm flipH="1" flipV="1">
              <a:off x="3627162" y="2863029"/>
              <a:ext cx="125688" cy="12327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12" idx="0"/>
            </p:cNvCxnSpPr>
            <p:nvPr/>
          </p:nvCxnSpPr>
          <p:spPr>
            <a:xfrm flipH="1" flipV="1">
              <a:off x="4192052" y="2874327"/>
              <a:ext cx="456148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388890" y="2088878"/>
            <a:ext cx="13931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4 puertos</a:t>
            </a:r>
            <a:endParaRPr lang="es-ES" sz="2400"/>
          </a:p>
          <a:p>
            <a:pPr algn="ctr"/>
            <a:r>
              <a:rPr lang="es-ES" sz="2400" smtClean="0"/>
              <a:t>(P1 a P4)</a:t>
            </a:r>
            <a:endParaRPr lang="es-ES" sz="2400"/>
          </a:p>
        </p:txBody>
      </p:sp>
      <p:sp>
        <p:nvSpPr>
          <p:cNvPr id="30" name="29 Rectángulo"/>
          <p:cNvSpPr/>
          <p:nvPr/>
        </p:nvSpPr>
        <p:spPr>
          <a:xfrm>
            <a:off x="4462349" y="3673636"/>
            <a:ext cx="938676" cy="954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503713" y="4725737"/>
            <a:ext cx="27469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mando seleccionado</a:t>
            </a:r>
            <a:endParaRPr lang="es-E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43 Grupo"/>
          <p:cNvGrpSpPr/>
          <p:nvPr/>
        </p:nvGrpSpPr>
        <p:grpSpPr>
          <a:xfrm>
            <a:off x="1063026" y="3029063"/>
            <a:ext cx="4676775" cy="857250"/>
            <a:chOff x="6810375" y="1847850"/>
            <a:chExt cx="4676775" cy="857250"/>
          </a:xfrm>
        </p:grpSpPr>
        <p:sp>
          <p:nvSpPr>
            <p:cNvPr id="40" name="39 Rectángulo"/>
            <p:cNvSpPr/>
            <p:nvPr/>
          </p:nvSpPr>
          <p:spPr>
            <a:xfrm>
              <a:off x="6810375" y="1847850"/>
              <a:ext cx="4676775" cy="8572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0430802" y="1893163"/>
              <a:ext cx="10191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4000">
                  <a:solidFill>
                    <a:srgbClr val="FF0000"/>
                  </a:solidFill>
                  <a:latin typeface="Arial Rounded MT Bold" pitchFamily="34" charset="0"/>
                  <a:sym typeface="Wingdings" pitchFamily="2" charset="2"/>
                </a:rPr>
                <a:t>20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871318" y="1988413"/>
              <a:ext cx="29119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Leer botón </a:t>
              </a:r>
              <a:r>
                <a:rPr lang="es-ES" sz="2800">
                  <a:latin typeface="Arial Rounded MT Bold" pitchFamily="34" charset="0"/>
                </a:rPr>
                <a:t>‘A’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9823730" y="2281954"/>
              <a:ext cx="592321" cy="40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44 Grupo"/>
          <p:cNvGrpSpPr/>
          <p:nvPr/>
        </p:nvGrpSpPr>
        <p:grpSpPr>
          <a:xfrm>
            <a:off x="6487049" y="2305970"/>
            <a:ext cx="4962525" cy="954107"/>
            <a:chOff x="6772275" y="3455263"/>
            <a:chExt cx="4962525" cy="954107"/>
          </a:xfrm>
        </p:grpSpPr>
        <p:sp>
          <p:nvSpPr>
            <p:cNvPr id="32" name="31 Rectángulo"/>
            <p:cNvSpPr/>
            <p:nvPr/>
          </p:nvSpPr>
          <p:spPr>
            <a:xfrm>
              <a:off x="6772275" y="3455263"/>
              <a:ext cx="14097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Signo</a:t>
              </a:r>
              <a:endParaRPr lang="es-ES" sz="2800">
                <a:latin typeface="Arial Rounded MT Bold" pitchFamily="34" charset="0"/>
              </a:endParaRP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Rectángulo"/>
            <p:cNvSpPr/>
            <p:nvPr/>
          </p:nvSpPr>
          <p:spPr>
            <a:xfrm>
              <a:off x="8963025" y="3683863"/>
              <a:ext cx="27717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Está pulsado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4" name="46 Grupo"/>
          <p:cNvGrpSpPr/>
          <p:nvPr/>
        </p:nvGrpSpPr>
        <p:grpSpPr>
          <a:xfrm>
            <a:off x="6391799" y="3706145"/>
            <a:ext cx="5048250" cy="963632"/>
            <a:chOff x="6677025" y="4855438"/>
            <a:chExt cx="5048250" cy="963632"/>
          </a:xfrm>
        </p:grpSpPr>
        <p:sp>
          <p:nvSpPr>
            <p:cNvPr id="35" name="34 Rectángulo"/>
            <p:cNvSpPr/>
            <p:nvPr/>
          </p:nvSpPr>
          <p:spPr>
            <a:xfrm>
              <a:off x="6677025" y="4855438"/>
              <a:ext cx="1562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Valor</a:t>
              </a:r>
              <a:endParaRPr lang="es-ES" sz="2800">
                <a:latin typeface="Arial Rounded MT Bold" pitchFamily="34" charset="0"/>
              </a:endParaRP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15" name="45 Grupo"/>
            <p:cNvGrpSpPr/>
            <p:nvPr/>
          </p:nvGrpSpPr>
          <p:grpSpPr>
            <a:xfrm>
              <a:off x="8191500" y="4864963"/>
              <a:ext cx="3533775" cy="954107"/>
              <a:chOff x="8191500" y="4864963"/>
              <a:chExt cx="3533775" cy="954107"/>
            </a:xfrm>
          </p:grpSpPr>
          <p:cxnSp>
            <p:nvCxnSpPr>
              <p:cNvPr id="37" name="36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8953500" y="4864963"/>
                <a:ext cx="277177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800" smtClean="0">
                    <a:latin typeface="Arial Rounded MT Bold" pitchFamily="34" charset="0"/>
                  </a:rPr>
                  <a:t>Lleva pulsado</a:t>
                </a:r>
                <a:r>
                  <a:rPr lang="es-ES" sz="2800">
                    <a:latin typeface="Arial Rounded MT Bold" pitchFamily="34" charset="0"/>
                  </a:rPr>
                  <a:t/>
                </a:r>
                <a:br>
                  <a:rPr lang="es-ES" sz="2800">
                    <a:latin typeface="Arial Rounded MT Bold" pitchFamily="34" charset="0"/>
                  </a:rPr>
                </a:br>
                <a:r>
                  <a:rPr lang="es-ES" sz="2800">
                    <a:latin typeface="Arial Rounded MT Bold" pitchFamily="34" charset="0"/>
                  </a:rPr>
                  <a:t>20 frames</a:t>
                </a:r>
                <a:endParaRPr lang="es-ES" sz="28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42" name="41 Abrir llave"/>
          <p:cNvSpPr/>
          <p:nvPr/>
        </p:nvSpPr>
        <p:spPr>
          <a:xfrm>
            <a:off x="6125099" y="2155882"/>
            <a:ext cx="647700" cy="2657475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5043269" y="1698946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4303692" y="120746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916149" y="5265462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223744" y="2533847"/>
            <a:ext cx="1057275" cy="1047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/>
          </a:p>
        </p:txBody>
      </p:sp>
      <p:sp>
        <p:nvSpPr>
          <p:cNvPr id="31" name="30 Rectángulo"/>
          <p:cNvSpPr/>
          <p:nvPr/>
        </p:nvSpPr>
        <p:spPr>
          <a:xfrm>
            <a:off x="721866" y="1460800"/>
            <a:ext cx="21145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00" smtClean="0">
                <a:latin typeface="Arial Rounded MT Bold" pitchFamily="34" charset="0"/>
              </a:rPr>
              <a:t>Color</a:t>
            </a:r>
            <a:endParaRPr lang="es-ES" sz="2600">
              <a:latin typeface="Arial Rounded MT Bold" pitchFamily="34" charset="0"/>
            </a:endParaRPr>
          </a:p>
          <a:p>
            <a:pPr algn="ctr"/>
            <a:r>
              <a:rPr lang="es-ES" sz="2600" smtClean="0">
                <a:latin typeface="Arial Rounded MT Bold" pitchFamily="34" charset="0"/>
              </a:rPr>
              <a:t>constante</a:t>
            </a:r>
            <a:endParaRPr lang="es-ES" sz="2600">
              <a:latin typeface="Arial Rounded MT Bold" pitchFamily="34" charset="0"/>
            </a:endParaRPr>
          </a:p>
        </p:txBody>
      </p:sp>
      <p:sp>
        <p:nvSpPr>
          <p:cNvPr id="33" name="32 Flecha derecha"/>
          <p:cNvSpPr/>
          <p:nvPr/>
        </p:nvSpPr>
        <p:spPr>
          <a:xfrm>
            <a:off x="2728694" y="2810072"/>
            <a:ext cx="1905000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1" name="10 CuadroTexto"/>
          <p:cNvSpPr txBox="1"/>
          <p:nvPr/>
        </p:nvSpPr>
        <p:spPr>
          <a:xfrm>
            <a:off x="1208398" y="3803515"/>
            <a:ext cx="263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mtClean="0">
                <a:solidFill>
                  <a:srgbClr val="FF0000"/>
                </a:solidFill>
              </a:rPr>
              <a:t>Rojo</a:t>
            </a:r>
            <a:r>
              <a:rPr lang="es-ES" sz="2400" smtClean="0"/>
              <a:t> </a:t>
            </a:r>
            <a:r>
              <a:rPr lang="es-ES" sz="2400"/>
              <a:t>= 197</a:t>
            </a:r>
          </a:p>
          <a:p>
            <a:r>
              <a:rPr lang="es-ES" sz="2400" smtClean="0">
                <a:solidFill>
                  <a:srgbClr val="006600"/>
                </a:solidFill>
              </a:rPr>
              <a:t>Verde</a:t>
            </a:r>
            <a:r>
              <a:rPr lang="es-ES" sz="2400" smtClean="0"/>
              <a:t> </a:t>
            </a:r>
            <a:r>
              <a:rPr lang="es-ES" sz="2400"/>
              <a:t>= 224</a:t>
            </a:r>
          </a:p>
          <a:p>
            <a:r>
              <a:rPr lang="es-ES" sz="2400" smtClean="0">
                <a:solidFill>
                  <a:srgbClr val="0000FF"/>
                </a:solidFill>
              </a:rPr>
              <a:t>Azul</a:t>
            </a:r>
            <a:r>
              <a:rPr lang="es-ES" sz="2400" smtClean="0"/>
              <a:t> </a:t>
            </a:r>
            <a:r>
              <a:rPr lang="es-ES" sz="2400"/>
              <a:t>= 180</a:t>
            </a:r>
          </a:p>
          <a:p>
            <a:r>
              <a:rPr lang="es-ES" sz="2400" b="1" smtClean="0"/>
              <a:t>Alfa</a:t>
            </a:r>
            <a:r>
              <a:rPr lang="es-ES" sz="2400" smtClean="0"/>
              <a:t> </a:t>
            </a:r>
            <a:r>
              <a:rPr lang="es-ES" sz="2400"/>
              <a:t>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388</Words>
  <Application>Microsoft Office PowerPoint</Application>
  <PresentationFormat>Personalizado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144</cp:revision>
  <dcterms:created xsi:type="dcterms:W3CDTF">2021-01-12T09:15:43Z</dcterms:created>
  <dcterms:modified xsi:type="dcterms:W3CDTF">2023-11-26T13:43:55Z</dcterms:modified>
</cp:coreProperties>
</file>