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 showScrollbar="0"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9999"/>
    <a:srgbClr val="FF00FF"/>
    <a:srgbClr val="0000FF"/>
    <a:srgbClr val="006600"/>
    <a:srgbClr val="64A0FF"/>
    <a:srgbClr val="E5E9EF"/>
    <a:srgbClr val="D3DAE9"/>
    <a:srgbClr val="B7DBFF"/>
    <a:srgbClr val="FFCCCC"/>
    <a:srgbClr val="CCE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22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3B9DF4B-0C72-4846-9560-CA4C0EF12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85B1628-0B9C-4511-8020-749CB381C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4B80B3E-D487-4AED-BB83-C0CCE4C6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20/11/2022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4C360251-304A-4F05-98C3-0F4C6ACE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799EFD0-FF52-4DE6-868B-77F17D2F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3056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DC87140-B7D9-4FA4-A34F-FB77A366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850563DB-D0F8-4DBB-A77B-19BBDF9BD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F3F66AC4-DE53-4169-9771-B049F319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20/11/2022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7F1B4E51-E6DE-4608-865D-CC9B9B28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C49A7EA-BD2D-4D11-9E44-7FD8F284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6773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5B32CEA0-9850-4637-812E-6A3BA3FDC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939BC441-ACB3-491E-BDDF-AAB44A6A9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4E5F3364-5D05-4590-944A-B62A5881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20/11/2022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F6634A9D-820F-4C3B-AD07-AAB5383B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F9F029D-3E88-4B7B-BB5B-24C24BC1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52713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8950D71-BF45-4BBD-819C-49E96999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61FBA74-E944-406F-826A-2C37A64F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BF5C59E-1E2B-45B4-9381-181FD109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20/11/2022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A837392A-47E5-47F6-8C55-2267B7EE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2DAD3A73-252F-438F-9D6E-BFF97E28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10153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95F49E8-9F51-4C29-B594-41EFB07B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14212A7B-BB3F-43D7-BB50-5C778BF31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4D1F1240-5664-43E2-A8B7-3D42989C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20/11/2022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2038497-9614-49CA-BFAB-997CB1B2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33C8CA2-40EC-4045-B0F5-731AF8AE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71136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1A6C47D-FD4D-4D43-801F-33070050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D281C82E-1633-42E6-B5C4-E8BF7CD2F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BCA14AFC-7189-41E3-BA37-BCF1815CF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C9ABDD57-5E98-4A92-91B4-6445F283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20/11/2022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8BE8DE0D-8FE7-404D-82FA-81005C03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D89226D1-4424-4713-8FA0-A7E883DD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47896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02F9D12-A55E-498F-94E5-6AA1DDDC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F45F8F00-0AAE-4BCC-ACE0-EF39A7855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480D2540-C401-4457-A666-27A2FE07A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162F695D-A642-46C8-A831-1B43A3621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28899A86-5725-455F-94EE-5587484C3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71554A8D-DBE0-4421-9267-7776721E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20/11/2022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71B657D1-4479-4DAA-A27D-75F0872E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72E44760-02D4-4C5D-83CF-6712A829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18743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270498C-939A-497C-AF25-022EDE14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38BD6F06-A827-4D38-A1D9-D7BF5373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20/11/2022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3F2DAFBA-2A4E-4070-8FD2-B6A0C9CD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E3299BBA-08D4-4CE8-8C03-024C7A0A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21133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B2784211-5E54-4766-8B46-12C57FCB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20/11/2022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92520B57-CC9A-4071-8120-E857E89E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8787466D-3F3F-4F9A-B628-C2FA36CE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41349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4E3FDF0-D5CD-4C55-83E1-A554A3F3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69135358-973E-4F29-858A-4C7572704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F1FA2661-0462-4433-90DC-A12960285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49AD787B-F459-4052-B553-CF5A494D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20/11/2022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382BE518-0B2A-4A03-AACE-B9DE17D0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3A808C19-9692-46CC-B81D-3AB42159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89957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AD62FD5-B09C-4A87-8537-73560461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B3D90944-8F4E-47BC-BD69-8E893730E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094847E1-7783-460E-A2B7-D41F0DC27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28A8DEFC-7F7E-47C5-85E7-E75878DF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20/11/2022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6108570B-8B55-4DD4-ADE5-4F45C007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46E94416-1E50-4C95-B4AF-F8B12D88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68988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1C4EA66B-8008-4E62-B470-D012372D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932AAA69-39C0-42B4-B0CB-603BEA36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336B4845-2F33-4E2B-820D-DFDA07150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C5A1B-75D9-4BC9-8C41-860857045191}" type="datetimeFigureOut">
              <a:rPr lang="es-ES" smtClean="0"/>
              <a:pPr/>
              <a:t>20/11/2022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2377ABD5-FE97-43F4-9196-F24C9B97C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20E76EC-D35B-45EB-B53D-F96C9801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25814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Rectángulo redondeado"/>
          <p:cNvSpPr/>
          <p:nvPr/>
        </p:nvSpPr>
        <p:spPr>
          <a:xfrm>
            <a:off x="7902489" y="3424104"/>
            <a:ext cx="1440160" cy="432048"/>
          </a:xfrm>
          <a:prstGeom prst="roundRect">
            <a:avLst>
              <a:gd name="adj" fmla="val 50000"/>
            </a:avLst>
          </a:prstGeom>
          <a:solidFill>
            <a:srgbClr val="99FFCC"/>
          </a:solidFill>
          <a:ln w="19050">
            <a:solidFill>
              <a:srgbClr val="0066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2" name="21 Rectángulo redondeado"/>
          <p:cNvSpPr/>
          <p:nvPr/>
        </p:nvSpPr>
        <p:spPr>
          <a:xfrm>
            <a:off x="5526225" y="3424104"/>
            <a:ext cx="2232248" cy="432048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3" name="22 Rectángulo redondeado"/>
          <p:cNvSpPr/>
          <p:nvPr/>
        </p:nvSpPr>
        <p:spPr>
          <a:xfrm>
            <a:off x="3077953" y="1983944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R0</a:t>
            </a:r>
          </a:p>
        </p:txBody>
      </p:sp>
      <p:sp>
        <p:nvSpPr>
          <p:cNvPr id="24" name="23 Rectángulo redondeado"/>
          <p:cNvSpPr/>
          <p:nvPr/>
        </p:nvSpPr>
        <p:spPr>
          <a:xfrm>
            <a:off x="2861929" y="1551896"/>
            <a:ext cx="6768752" cy="2880320"/>
          </a:xfrm>
          <a:prstGeom prst="roundRect">
            <a:avLst>
              <a:gd name="adj" fmla="val 5253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400"/>
              <a:t>16 General-purpose registers</a:t>
            </a:r>
          </a:p>
        </p:txBody>
      </p:sp>
      <p:sp>
        <p:nvSpPr>
          <p:cNvPr id="25" name="24 Rectángulo redondeado"/>
          <p:cNvSpPr/>
          <p:nvPr/>
        </p:nvSpPr>
        <p:spPr>
          <a:xfrm>
            <a:off x="3870041" y="1983944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R1</a:t>
            </a:r>
          </a:p>
        </p:txBody>
      </p:sp>
      <p:sp>
        <p:nvSpPr>
          <p:cNvPr id="26" name="25 Rectángulo redondeado"/>
          <p:cNvSpPr/>
          <p:nvPr/>
        </p:nvSpPr>
        <p:spPr>
          <a:xfrm>
            <a:off x="4662129" y="1983944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R2</a:t>
            </a:r>
          </a:p>
        </p:txBody>
      </p:sp>
      <p:sp>
        <p:nvSpPr>
          <p:cNvPr id="29" name="28 Rectángulo redondeado"/>
          <p:cNvSpPr/>
          <p:nvPr/>
        </p:nvSpPr>
        <p:spPr>
          <a:xfrm>
            <a:off x="5454217" y="1983944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R3</a:t>
            </a:r>
          </a:p>
        </p:txBody>
      </p:sp>
      <p:sp>
        <p:nvSpPr>
          <p:cNvPr id="30" name="29 Rectángulo redondeado"/>
          <p:cNvSpPr/>
          <p:nvPr/>
        </p:nvSpPr>
        <p:spPr>
          <a:xfrm>
            <a:off x="6246305" y="1983944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R4</a:t>
            </a:r>
          </a:p>
        </p:txBody>
      </p:sp>
      <p:sp>
        <p:nvSpPr>
          <p:cNvPr id="31" name="30 Rectángulo redondeado"/>
          <p:cNvSpPr/>
          <p:nvPr/>
        </p:nvSpPr>
        <p:spPr>
          <a:xfrm>
            <a:off x="7038393" y="1983944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R5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7902489" y="390841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/>
              <a:t>Stack registers</a:t>
            </a:r>
          </a:p>
        </p:txBody>
      </p:sp>
      <p:sp>
        <p:nvSpPr>
          <p:cNvPr id="34" name="33 Rectángulo redondeado"/>
          <p:cNvSpPr/>
          <p:nvPr/>
        </p:nvSpPr>
        <p:spPr>
          <a:xfrm>
            <a:off x="3077953" y="5152296"/>
            <a:ext cx="1080120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/>
              <a:t>Instruction Pointer</a:t>
            </a:r>
          </a:p>
        </p:txBody>
      </p:sp>
      <p:sp>
        <p:nvSpPr>
          <p:cNvPr id="35" name="34 Rectángulo redondeado"/>
          <p:cNvSpPr/>
          <p:nvPr/>
        </p:nvSpPr>
        <p:spPr>
          <a:xfrm>
            <a:off x="2861929" y="4720248"/>
            <a:ext cx="3960440" cy="1080120"/>
          </a:xfrm>
          <a:prstGeom prst="roundRect">
            <a:avLst>
              <a:gd name="adj" fmla="val 5253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400"/>
              <a:t>3 Non-accessible registers</a:t>
            </a:r>
          </a:p>
        </p:txBody>
      </p:sp>
      <p:sp>
        <p:nvSpPr>
          <p:cNvPr id="36" name="35 Rectángulo redondeado"/>
          <p:cNvSpPr/>
          <p:nvPr/>
        </p:nvSpPr>
        <p:spPr>
          <a:xfrm>
            <a:off x="7038393" y="4720248"/>
            <a:ext cx="2592288" cy="1080120"/>
          </a:xfrm>
          <a:prstGeom prst="roundRect">
            <a:avLst>
              <a:gd name="adj" fmla="val 5253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400"/>
              <a:t>2 Control flags</a:t>
            </a:r>
          </a:p>
        </p:txBody>
      </p:sp>
      <p:sp>
        <p:nvSpPr>
          <p:cNvPr id="37" name="36 Rectángulo redondeado"/>
          <p:cNvSpPr/>
          <p:nvPr/>
        </p:nvSpPr>
        <p:spPr>
          <a:xfrm>
            <a:off x="7254417" y="5152296"/>
            <a:ext cx="1008112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Wait Flag</a:t>
            </a:r>
          </a:p>
        </p:txBody>
      </p:sp>
      <p:sp>
        <p:nvSpPr>
          <p:cNvPr id="38" name="37 Rectángulo redondeado"/>
          <p:cNvSpPr/>
          <p:nvPr/>
        </p:nvSpPr>
        <p:spPr>
          <a:xfrm>
            <a:off x="8406545" y="5152296"/>
            <a:ext cx="1008112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Halt Flag</a:t>
            </a:r>
          </a:p>
        </p:txBody>
      </p:sp>
      <p:sp>
        <p:nvSpPr>
          <p:cNvPr id="39" name="38 Rectángulo redondeado"/>
          <p:cNvSpPr/>
          <p:nvPr/>
        </p:nvSpPr>
        <p:spPr>
          <a:xfrm>
            <a:off x="4302089" y="5152296"/>
            <a:ext cx="1080120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/>
              <a:t>Instruction Register</a:t>
            </a:r>
          </a:p>
        </p:txBody>
      </p:sp>
      <p:sp>
        <p:nvSpPr>
          <p:cNvPr id="40" name="39 Rectángulo redondeado"/>
          <p:cNvSpPr/>
          <p:nvPr/>
        </p:nvSpPr>
        <p:spPr>
          <a:xfrm>
            <a:off x="5526225" y="5152296"/>
            <a:ext cx="1080120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/>
              <a:t>Immediate Value</a:t>
            </a:r>
          </a:p>
        </p:txBody>
      </p:sp>
      <p:sp>
        <p:nvSpPr>
          <p:cNvPr id="41" name="40 Rectángulo redondeado"/>
          <p:cNvSpPr/>
          <p:nvPr/>
        </p:nvSpPr>
        <p:spPr>
          <a:xfrm>
            <a:off x="7830481" y="1983944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R6</a:t>
            </a:r>
          </a:p>
        </p:txBody>
      </p:sp>
      <p:sp>
        <p:nvSpPr>
          <p:cNvPr id="42" name="41 Rectángulo redondeado"/>
          <p:cNvSpPr/>
          <p:nvPr/>
        </p:nvSpPr>
        <p:spPr>
          <a:xfrm>
            <a:off x="8622569" y="1983944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R7</a:t>
            </a:r>
          </a:p>
        </p:txBody>
      </p:sp>
      <p:sp>
        <p:nvSpPr>
          <p:cNvPr id="52" name="51 Rectángulo redondeado"/>
          <p:cNvSpPr/>
          <p:nvPr/>
        </p:nvSpPr>
        <p:spPr>
          <a:xfrm>
            <a:off x="3077953" y="2560008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R8</a:t>
            </a:r>
          </a:p>
        </p:txBody>
      </p:sp>
      <p:sp>
        <p:nvSpPr>
          <p:cNvPr id="55" name="54 Rectángulo redondeado"/>
          <p:cNvSpPr/>
          <p:nvPr/>
        </p:nvSpPr>
        <p:spPr>
          <a:xfrm>
            <a:off x="3870041" y="2560008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R9</a:t>
            </a:r>
          </a:p>
        </p:txBody>
      </p:sp>
      <p:sp>
        <p:nvSpPr>
          <p:cNvPr id="56" name="55 Rectángulo redondeado"/>
          <p:cNvSpPr/>
          <p:nvPr/>
        </p:nvSpPr>
        <p:spPr>
          <a:xfrm>
            <a:off x="4662129" y="2560008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R10</a:t>
            </a:r>
          </a:p>
        </p:txBody>
      </p:sp>
      <p:sp>
        <p:nvSpPr>
          <p:cNvPr id="57" name="56 Rectángulo redondeado"/>
          <p:cNvSpPr/>
          <p:nvPr/>
        </p:nvSpPr>
        <p:spPr>
          <a:xfrm>
            <a:off x="5454217" y="2560008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R11</a:t>
            </a:r>
          </a:p>
        </p:txBody>
      </p:sp>
      <p:sp>
        <p:nvSpPr>
          <p:cNvPr id="63" name="62 Rectángulo redondeado"/>
          <p:cNvSpPr/>
          <p:nvPr/>
        </p:nvSpPr>
        <p:spPr>
          <a:xfrm>
            <a:off x="6246305" y="2560008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R12</a:t>
            </a:r>
          </a:p>
        </p:txBody>
      </p:sp>
      <p:sp>
        <p:nvSpPr>
          <p:cNvPr id="64" name="63 Rectángulo redondeado"/>
          <p:cNvSpPr/>
          <p:nvPr/>
        </p:nvSpPr>
        <p:spPr>
          <a:xfrm>
            <a:off x="7038393" y="2560008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R13</a:t>
            </a:r>
          </a:p>
        </p:txBody>
      </p:sp>
      <p:sp>
        <p:nvSpPr>
          <p:cNvPr id="65" name="64 Rectángulo redondeado"/>
          <p:cNvSpPr/>
          <p:nvPr/>
        </p:nvSpPr>
        <p:spPr>
          <a:xfrm>
            <a:off x="7830481" y="2560008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R14</a:t>
            </a:r>
          </a:p>
        </p:txBody>
      </p:sp>
      <p:sp>
        <p:nvSpPr>
          <p:cNvPr id="66" name="65 Rectángulo redondeado"/>
          <p:cNvSpPr/>
          <p:nvPr/>
        </p:nvSpPr>
        <p:spPr>
          <a:xfrm>
            <a:off x="8622569" y="2560008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R15</a:t>
            </a:r>
          </a:p>
        </p:txBody>
      </p:sp>
      <p:sp>
        <p:nvSpPr>
          <p:cNvPr id="67" name="66 Rectángulo redondeado"/>
          <p:cNvSpPr/>
          <p:nvPr/>
        </p:nvSpPr>
        <p:spPr>
          <a:xfrm>
            <a:off x="8622569" y="3496112"/>
            <a:ext cx="792088" cy="360040"/>
          </a:xfrm>
          <a:prstGeom prst="roundRect">
            <a:avLst>
              <a:gd name="adj" fmla="val 12476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SP</a:t>
            </a:r>
          </a:p>
        </p:txBody>
      </p:sp>
      <p:sp>
        <p:nvSpPr>
          <p:cNvPr id="68" name="67 Rectángulo redondeado"/>
          <p:cNvSpPr/>
          <p:nvPr/>
        </p:nvSpPr>
        <p:spPr>
          <a:xfrm>
            <a:off x="7830481" y="3496112"/>
            <a:ext cx="792088" cy="360040"/>
          </a:xfrm>
          <a:prstGeom prst="roundRect">
            <a:avLst>
              <a:gd name="adj" fmla="val 12476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BP</a:t>
            </a:r>
          </a:p>
        </p:txBody>
      </p:sp>
      <p:sp>
        <p:nvSpPr>
          <p:cNvPr id="69" name="68 Rectángulo redondeado"/>
          <p:cNvSpPr/>
          <p:nvPr/>
        </p:nvSpPr>
        <p:spPr>
          <a:xfrm>
            <a:off x="7038393" y="3496112"/>
            <a:ext cx="792088" cy="360040"/>
          </a:xfrm>
          <a:prstGeom prst="roundRect">
            <a:avLst>
              <a:gd name="adj" fmla="val 12476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DR</a:t>
            </a:r>
          </a:p>
        </p:txBody>
      </p:sp>
      <p:sp>
        <p:nvSpPr>
          <p:cNvPr id="70" name="69 Rectángulo redondeado"/>
          <p:cNvSpPr/>
          <p:nvPr/>
        </p:nvSpPr>
        <p:spPr>
          <a:xfrm>
            <a:off x="6246305" y="3496112"/>
            <a:ext cx="792088" cy="360040"/>
          </a:xfrm>
          <a:prstGeom prst="roundRect">
            <a:avLst>
              <a:gd name="adj" fmla="val 12476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SR</a:t>
            </a:r>
          </a:p>
        </p:txBody>
      </p:sp>
      <p:sp>
        <p:nvSpPr>
          <p:cNvPr id="71" name="70 Rectángulo redondeado"/>
          <p:cNvSpPr/>
          <p:nvPr/>
        </p:nvSpPr>
        <p:spPr>
          <a:xfrm>
            <a:off x="5454217" y="3496112"/>
            <a:ext cx="792088" cy="360040"/>
          </a:xfrm>
          <a:prstGeom prst="roundRect">
            <a:avLst>
              <a:gd name="adj" fmla="val 12476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CR</a:t>
            </a:r>
          </a:p>
        </p:txBody>
      </p:sp>
      <p:cxnSp>
        <p:nvCxnSpPr>
          <p:cNvPr id="72" name="71 Conector recto de flecha"/>
          <p:cNvCxnSpPr>
            <a:stCxn id="67" idx="0"/>
            <a:endCxn id="66" idx="2"/>
          </p:cNvCxnSpPr>
          <p:nvPr/>
        </p:nvCxnSpPr>
        <p:spPr>
          <a:xfrm flipV="1">
            <a:off x="9018613" y="2992056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 de flecha"/>
          <p:cNvCxnSpPr>
            <a:stCxn id="68" idx="0"/>
            <a:endCxn id="65" idx="2"/>
          </p:cNvCxnSpPr>
          <p:nvPr/>
        </p:nvCxnSpPr>
        <p:spPr>
          <a:xfrm flipV="1">
            <a:off x="8226525" y="2992056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 de flecha"/>
          <p:cNvCxnSpPr>
            <a:stCxn id="69" idx="0"/>
            <a:endCxn id="64" idx="2"/>
          </p:cNvCxnSpPr>
          <p:nvPr/>
        </p:nvCxnSpPr>
        <p:spPr>
          <a:xfrm flipV="1">
            <a:off x="7434437" y="2992056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 de flecha"/>
          <p:cNvCxnSpPr>
            <a:stCxn id="70" idx="0"/>
            <a:endCxn id="63" idx="2"/>
          </p:cNvCxnSpPr>
          <p:nvPr/>
        </p:nvCxnSpPr>
        <p:spPr>
          <a:xfrm flipV="1">
            <a:off x="6642349" y="2992056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 de flecha"/>
          <p:cNvCxnSpPr>
            <a:stCxn id="71" idx="0"/>
            <a:endCxn id="57" idx="2"/>
          </p:cNvCxnSpPr>
          <p:nvPr/>
        </p:nvCxnSpPr>
        <p:spPr>
          <a:xfrm flipV="1">
            <a:off x="5850261" y="2992056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76 CuadroTexto"/>
          <p:cNvSpPr txBox="1"/>
          <p:nvPr/>
        </p:nvSpPr>
        <p:spPr>
          <a:xfrm>
            <a:off x="5526225" y="3908415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/>
              <a:t>String registers</a:t>
            </a:r>
          </a:p>
        </p:txBody>
      </p:sp>
      <p:sp>
        <p:nvSpPr>
          <p:cNvPr id="78" name="93 Título"/>
          <p:cNvSpPr txBox="1">
            <a:spLocks/>
          </p:cNvSpPr>
          <p:nvPr/>
        </p:nvSpPr>
        <p:spPr>
          <a:xfrm>
            <a:off x="0" y="0"/>
            <a:ext cx="12192000" cy="54868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CPU internals</a:t>
            </a:r>
            <a:endParaRPr kumimoji="0" lang="es-ES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857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3 Título"/>
          <p:cNvSpPr txBox="1">
            <a:spLocks/>
          </p:cNvSpPr>
          <p:nvPr/>
        </p:nvSpPr>
        <p:spPr>
          <a:xfrm>
            <a:off x="0" y="0"/>
            <a:ext cx="12192000" cy="54868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CPU execution process</a:t>
            </a:r>
            <a:endParaRPr kumimoji="0" lang="es-ES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5" name="20 Rectángulo redondeado">
            <a:extLst>
              <a:ext uri="{FF2B5EF4-FFF2-40B4-BE49-F238E27FC236}">
                <a16:creationId xmlns:a16="http://schemas.microsoft.com/office/drawing/2014/main" xmlns="" id="{BDAB4561-544B-4F79-B04B-FEFA48E22BFB}"/>
              </a:ext>
            </a:extLst>
          </p:cNvPr>
          <p:cNvSpPr/>
          <p:nvPr/>
        </p:nvSpPr>
        <p:spPr>
          <a:xfrm>
            <a:off x="3947883" y="2914172"/>
            <a:ext cx="1152128" cy="432048"/>
          </a:xfrm>
          <a:prstGeom prst="roundRect">
            <a:avLst>
              <a:gd name="adj" fmla="val 1247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/>
              <a:t>Instruction Pointer += 1</a:t>
            </a:r>
          </a:p>
        </p:txBody>
      </p:sp>
      <p:sp>
        <p:nvSpPr>
          <p:cNvPr id="6" name="16 Decisión">
            <a:extLst>
              <a:ext uri="{FF2B5EF4-FFF2-40B4-BE49-F238E27FC236}">
                <a16:creationId xmlns:a16="http://schemas.microsoft.com/office/drawing/2014/main" xmlns="" id="{FD2C65EB-311B-4CBC-A411-E81D45AF1666}"/>
              </a:ext>
            </a:extLst>
          </p:cNvPr>
          <p:cNvSpPr/>
          <p:nvPr/>
        </p:nvSpPr>
        <p:spPr>
          <a:xfrm>
            <a:off x="5698632" y="2825490"/>
            <a:ext cx="726671" cy="610878"/>
          </a:xfrm>
          <a:prstGeom prst="flowChartDecision">
            <a:avLst/>
          </a:prstGeom>
          <a:solidFill>
            <a:srgbClr val="FFFF99"/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solidFill>
                <a:srgbClr val="FF9900"/>
              </a:solidFill>
            </a:endParaRPr>
          </a:p>
        </p:txBody>
      </p:sp>
      <p:cxnSp>
        <p:nvCxnSpPr>
          <p:cNvPr id="7" name="29 Conector recto de flecha">
            <a:extLst>
              <a:ext uri="{FF2B5EF4-FFF2-40B4-BE49-F238E27FC236}">
                <a16:creationId xmlns:a16="http://schemas.microsoft.com/office/drawing/2014/main" xmlns="" id="{65778E59-500F-4BBA-BBEB-15CA7761D821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3370418" y="3130196"/>
            <a:ext cx="57746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29 Conector recto de flecha">
            <a:extLst>
              <a:ext uri="{FF2B5EF4-FFF2-40B4-BE49-F238E27FC236}">
                <a16:creationId xmlns:a16="http://schemas.microsoft.com/office/drawing/2014/main" xmlns="" id="{E051F635-5666-428C-91BF-EB77E088BD3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100011" y="3130196"/>
            <a:ext cx="598621" cy="7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29 Conector recto de flecha">
            <a:extLst>
              <a:ext uri="{FF2B5EF4-FFF2-40B4-BE49-F238E27FC236}">
                <a16:creationId xmlns:a16="http://schemas.microsoft.com/office/drawing/2014/main" xmlns="" id="{368B48B6-1D91-4A5A-8AF1-8D7599340E32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6425303" y="3130196"/>
            <a:ext cx="699239" cy="7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20 Rectángulo redondeado">
            <a:extLst>
              <a:ext uri="{FF2B5EF4-FFF2-40B4-BE49-F238E27FC236}">
                <a16:creationId xmlns:a16="http://schemas.microsoft.com/office/drawing/2014/main" xmlns="" id="{2192FED7-659F-4407-8CFF-4456388B0170}"/>
              </a:ext>
            </a:extLst>
          </p:cNvPr>
          <p:cNvSpPr/>
          <p:nvPr/>
        </p:nvSpPr>
        <p:spPr>
          <a:xfrm>
            <a:off x="5485903" y="3846813"/>
            <a:ext cx="115212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/>
              <a:t>Read</a:t>
            </a:r>
            <a:br>
              <a:rPr lang="es-ES" sz="1200"/>
            </a:br>
            <a:r>
              <a:rPr lang="es-ES" sz="1200"/>
              <a:t>Imm. Value</a:t>
            </a:r>
          </a:p>
        </p:txBody>
      </p:sp>
      <p:cxnSp>
        <p:nvCxnSpPr>
          <p:cNvPr id="11" name="29 Conector recto de flecha">
            <a:extLst>
              <a:ext uri="{FF2B5EF4-FFF2-40B4-BE49-F238E27FC236}">
                <a16:creationId xmlns:a16="http://schemas.microsoft.com/office/drawing/2014/main" xmlns="" id="{69E812ED-0666-4472-8688-F2BACC743F10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6061967" y="3436368"/>
            <a:ext cx="1" cy="4104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20 Rectángulo redondeado">
            <a:extLst>
              <a:ext uri="{FF2B5EF4-FFF2-40B4-BE49-F238E27FC236}">
                <a16:creationId xmlns:a16="http://schemas.microsoft.com/office/drawing/2014/main" xmlns="" id="{D76E5583-47C5-41E8-95FB-F61D7CD0F83A}"/>
              </a:ext>
            </a:extLst>
          </p:cNvPr>
          <p:cNvSpPr/>
          <p:nvPr/>
        </p:nvSpPr>
        <p:spPr>
          <a:xfrm>
            <a:off x="7124542" y="2914172"/>
            <a:ext cx="1152128" cy="432048"/>
          </a:xfrm>
          <a:prstGeom prst="roundRect">
            <a:avLst>
              <a:gd name="adj" fmla="val 1247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/>
              <a:t>Extract</a:t>
            </a:r>
            <a:br>
              <a:rPr lang="es-ES" sz="1200"/>
            </a:br>
            <a:r>
              <a:rPr lang="es-ES" sz="1200"/>
              <a:t>instruct. fields</a:t>
            </a:r>
          </a:p>
        </p:txBody>
      </p:sp>
      <p:sp>
        <p:nvSpPr>
          <p:cNvPr id="13" name="30 CuadroTexto">
            <a:extLst>
              <a:ext uri="{FF2B5EF4-FFF2-40B4-BE49-F238E27FC236}">
                <a16:creationId xmlns:a16="http://schemas.microsoft.com/office/drawing/2014/main" xmlns="" id="{4C0646B8-2B7E-4579-AEF8-C28BED180070}"/>
              </a:ext>
            </a:extLst>
          </p:cNvPr>
          <p:cNvSpPr txBox="1"/>
          <p:nvPr/>
        </p:nvSpPr>
        <p:spPr>
          <a:xfrm>
            <a:off x="5520529" y="2332921"/>
            <a:ext cx="1073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/>
              <a:t>Is Immediate</a:t>
            </a:r>
          </a:p>
          <a:p>
            <a:pPr algn="ctr"/>
            <a:r>
              <a:rPr lang="es-ES" sz="1200"/>
              <a:t>Value bit = 1 ?</a:t>
            </a:r>
          </a:p>
        </p:txBody>
      </p:sp>
      <p:sp>
        <p:nvSpPr>
          <p:cNvPr id="14" name="30 CuadroTexto">
            <a:extLst>
              <a:ext uri="{FF2B5EF4-FFF2-40B4-BE49-F238E27FC236}">
                <a16:creationId xmlns:a16="http://schemas.microsoft.com/office/drawing/2014/main" xmlns="" id="{6FAC7A1A-4EE0-4C6E-8C57-737F69FEEA58}"/>
              </a:ext>
            </a:extLst>
          </p:cNvPr>
          <p:cNvSpPr txBox="1"/>
          <p:nvPr/>
        </p:nvSpPr>
        <p:spPr>
          <a:xfrm>
            <a:off x="5667049" y="3401895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Yes</a:t>
            </a:r>
          </a:p>
        </p:txBody>
      </p:sp>
      <p:sp>
        <p:nvSpPr>
          <p:cNvPr id="15" name="30 CuadroTexto">
            <a:extLst>
              <a:ext uri="{FF2B5EF4-FFF2-40B4-BE49-F238E27FC236}">
                <a16:creationId xmlns:a16="http://schemas.microsoft.com/office/drawing/2014/main" xmlns="" id="{5B67840B-D3E7-4642-A33C-52505043E768}"/>
              </a:ext>
            </a:extLst>
          </p:cNvPr>
          <p:cNvSpPr txBox="1"/>
          <p:nvPr/>
        </p:nvSpPr>
        <p:spPr>
          <a:xfrm>
            <a:off x="6404997" y="3139944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No</a:t>
            </a:r>
          </a:p>
        </p:txBody>
      </p:sp>
      <p:sp>
        <p:nvSpPr>
          <p:cNvPr id="16" name="20 Rectángulo redondeado">
            <a:extLst>
              <a:ext uri="{FF2B5EF4-FFF2-40B4-BE49-F238E27FC236}">
                <a16:creationId xmlns:a16="http://schemas.microsoft.com/office/drawing/2014/main" xmlns="" id="{7938FCD4-2AEB-4A9C-BFA6-FF58F425573D}"/>
              </a:ext>
            </a:extLst>
          </p:cNvPr>
          <p:cNvSpPr/>
          <p:nvPr/>
        </p:nvSpPr>
        <p:spPr>
          <a:xfrm>
            <a:off x="2218290" y="2914172"/>
            <a:ext cx="115212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/>
              <a:t>Read next instruction</a:t>
            </a:r>
          </a:p>
        </p:txBody>
      </p:sp>
      <p:sp>
        <p:nvSpPr>
          <p:cNvPr id="17" name="20 Rectángulo redondeado">
            <a:extLst>
              <a:ext uri="{FF2B5EF4-FFF2-40B4-BE49-F238E27FC236}">
                <a16:creationId xmlns:a16="http://schemas.microsoft.com/office/drawing/2014/main" xmlns="" id="{B23900D3-F75D-4DB5-9E90-01622476009D}"/>
              </a:ext>
            </a:extLst>
          </p:cNvPr>
          <p:cNvSpPr/>
          <p:nvPr/>
        </p:nvSpPr>
        <p:spPr>
          <a:xfrm>
            <a:off x="7124542" y="3835629"/>
            <a:ext cx="1152128" cy="432048"/>
          </a:xfrm>
          <a:prstGeom prst="roundRect">
            <a:avLst>
              <a:gd name="adj" fmla="val 1247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/>
              <a:t>Instruction Pointer += 1</a:t>
            </a:r>
          </a:p>
        </p:txBody>
      </p:sp>
      <p:sp>
        <p:nvSpPr>
          <p:cNvPr id="18" name="20 Rectángulo redondeado">
            <a:extLst>
              <a:ext uri="{FF2B5EF4-FFF2-40B4-BE49-F238E27FC236}">
                <a16:creationId xmlns:a16="http://schemas.microsoft.com/office/drawing/2014/main" xmlns="" id="{1246F69B-BB2E-4A7D-A003-51A90FC6A8E3}"/>
              </a:ext>
            </a:extLst>
          </p:cNvPr>
          <p:cNvSpPr/>
          <p:nvPr/>
        </p:nvSpPr>
        <p:spPr>
          <a:xfrm>
            <a:off x="8852734" y="2914172"/>
            <a:ext cx="115212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/>
              <a:t>Execute instruction</a:t>
            </a:r>
          </a:p>
        </p:txBody>
      </p:sp>
      <p:cxnSp>
        <p:nvCxnSpPr>
          <p:cNvPr id="19" name="29 Conector recto de flecha">
            <a:extLst>
              <a:ext uri="{FF2B5EF4-FFF2-40B4-BE49-F238E27FC236}">
                <a16:creationId xmlns:a16="http://schemas.microsoft.com/office/drawing/2014/main" xmlns="" id="{CFC4C48E-16D9-42C2-B0C2-53604774CFE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276670" y="3130196"/>
            <a:ext cx="57606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29 Conector recto de flecha">
            <a:extLst>
              <a:ext uri="{FF2B5EF4-FFF2-40B4-BE49-F238E27FC236}">
                <a16:creationId xmlns:a16="http://schemas.microsoft.com/office/drawing/2014/main" xmlns="" id="{860EF899-AAAA-4D8A-9460-829FFCACD182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V="1">
            <a:off x="7700606" y="3346220"/>
            <a:ext cx="0" cy="4894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9 Conector recto de flecha">
            <a:extLst>
              <a:ext uri="{FF2B5EF4-FFF2-40B4-BE49-F238E27FC236}">
                <a16:creationId xmlns:a16="http://schemas.microsoft.com/office/drawing/2014/main" xmlns="" id="{58D3166F-4FB0-4CA8-A0BC-7E478E4C16D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6638031" y="4051653"/>
            <a:ext cx="486511" cy="111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19 Grupo">
            <a:extLst>
              <a:ext uri="{FF2B5EF4-FFF2-40B4-BE49-F238E27FC236}">
                <a16:creationId xmlns:a16="http://schemas.microsoft.com/office/drawing/2014/main" xmlns="" id="{72728B6F-9E0E-4855-9B6A-D98006B948B6}"/>
              </a:ext>
            </a:extLst>
          </p:cNvPr>
          <p:cNvGrpSpPr/>
          <p:nvPr/>
        </p:nvGrpSpPr>
        <p:grpSpPr>
          <a:xfrm>
            <a:off x="9284782" y="3835629"/>
            <a:ext cx="288032" cy="288032"/>
            <a:chOff x="7020272" y="4149080"/>
            <a:chExt cx="288032" cy="288032"/>
          </a:xfrm>
        </p:grpSpPr>
        <p:sp>
          <p:nvSpPr>
            <p:cNvPr id="23" name="42 Conector">
              <a:extLst>
                <a:ext uri="{FF2B5EF4-FFF2-40B4-BE49-F238E27FC236}">
                  <a16:creationId xmlns:a16="http://schemas.microsoft.com/office/drawing/2014/main" xmlns="" id="{373A1267-C09A-4344-AB04-4D134201A6BE}"/>
                </a:ext>
              </a:extLst>
            </p:cNvPr>
            <p:cNvSpPr/>
            <p:nvPr/>
          </p:nvSpPr>
          <p:spPr>
            <a:xfrm>
              <a:off x="7020272" y="4149080"/>
              <a:ext cx="288032" cy="288032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24" name="43 Conector">
              <a:extLst>
                <a:ext uri="{FF2B5EF4-FFF2-40B4-BE49-F238E27FC236}">
                  <a16:creationId xmlns:a16="http://schemas.microsoft.com/office/drawing/2014/main" xmlns="" id="{63920072-F0D4-437F-AAD7-67A75B8A9057}"/>
                </a:ext>
              </a:extLst>
            </p:cNvPr>
            <p:cNvSpPr/>
            <p:nvPr/>
          </p:nvSpPr>
          <p:spPr>
            <a:xfrm>
              <a:off x="7092280" y="4221088"/>
              <a:ext cx="144016" cy="14401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cxnSp>
        <p:nvCxnSpPr>
          <p:cNvPr id="25" name="29 Conector recto de flecha">
            <a:extLst>
              <a:ext uri="{FF2B5EF4-FFF2-40B4-BE49-F238E27FC236}">
                <a16:creationId xmlns:a16="http://schemas.microsoft.com/office/drawing/2014/main" xmlns="" id="{1583C8B5-133D-4254-92FD-B7F7E40F134F}"/>
              </a:ext>
            </a:extLst>
          </p:cNvPr>
          <p:cNvCxnSpPr>
            <a:cxnSpLocks/>
            <a:stCxn id="26" idx="0"/>
            <a:endCxn id="16" idx="2"/>
          </p:cNvCxnSpPr>
          <p:nvPr/>
        </p:nvCxnSpPr>
        <p:spPr>
          <a:xfrm flipV="1">
            <a:off x="2794354" y="3346220"/>
            <a:ext cx="0" cy="4894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36 Conector">
            <a:extLst>
              <a:ext uri="{FF2B5EF4-FFF2-40B4-BE49-F238E27FC236}">
                <a16:creationId xmlns:a16="http://schemas.microsoft.com/office/drawing/2014/main" xmlns="" id="{11CC1446-9291-450E-9B53-2A15F8DBEF08}"/>
              </a:ext>
            </a:extLst>
          </p:cNvPr>
          <p:cNvSpPr/>
          <p:nvPr/>
        </p:nvSpPr>
        <p:spPr>
          <a:xfrm>
            <a:off x="2650338" y="3835629"/>
            <a:ext cx="288032" cy="288032"/>
          </a:xfrm>
          <a:prstGeom prst="flowChartConnector">
            <a:avLst/>
          </a:prstGeom>
          <a:solidFill>
            <a:srgbClr val="99FF99"/>
          </a:solidFill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cxnSp>
        <p:nvCxnSpPr>
          <p:cNvPr id="27" name="29 Conector recto de flecha">
            <a:extLst>
              <a:ext uri="{FF2B5EF4-FFF2-40B4-BE49-F238E27FC236}">
                <a16:creationId xmlns:a16="http://schemas.microsoft.com/office/drawing/2014/main" xmlns="" id="{D6C31BC0-E444-49C8-BD7A-147BEB33D395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9428798" y="3346220"/>
            <a:ext cx="0" cy="4894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73</Words>
  <Application>Microsoft Office PowerPoint</Application>
  <PresentationFormat>Personalizado</PresentationFormat>
  <Paragraphs>43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 carracedo pais</dc:creator>
  <cp:lastModifiedBy>Centor</cp:lastModifiedBy>
  <cp:revision>135</cp:revision>
  <dcterms:created xsi:type="dcterms:W3CDTF">2021-01-12T09:15:43Z</dcterms:created>
  <dcterms:modified xsi:type="dcterms:W3CDTF">2022-11-20T13:47:41Z</dcterms:modified>
</cp:coreProperties>
</file>