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88" r:id="rId3"/>
    <p:sldId id="286" r:id="rId4"/>
    <p:sldId id="289" r:id="rId5"/>
    <p:sldId id="290" r:id="rId6"/>
    <p:sldId id="291" r:id="rId7"/>
    <p:sldId id="292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 showScrollbar="0"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7C80"/>
    <a:srgbClr val="FF00FF"/>
    <a:srgbClr val="0000FF"/>
    <a:srgbClr val="006600"/>
    <a:srgbClr val="64A0FF"/>
    <a:srgbClr val="E5E9EF"/>
    <a:srgbClr val="D3DAE9"/>
    <a:srgbClr val="B7DBFF"/>
    <a:srgbClr val="FFCCCC"/>
    <a:srgbClr val="CCEC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9887" autoAdjust="0"/>
  </p:normalViewPr>
  <p:slideViewPr>
    <p:cSldViewPr snapToObjects="1">
      <p:cViewPr varScale="1">
        <p:scale>
          <a:sx n="114" d="100"/>
          <a:sy n="114" d="100"/>
        </p:scale>
        <p:origin x="-22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3B9DF4B-0C72-4846-9560-CA4C0EF12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685B1628-0B9C-4511-8020-749CB381CA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94B80B3E-D487-4AED-BB83-C0CCE4C60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31/12/2022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4C360251-304A-4F05-98C3-0F4C6ACE9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6799EFD0-FF52-4DE6-868B-77F17D2F4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630569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DC87140-B7D9-4FA4-A34F-FB77A3666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850563DB-D0F8-4DBB-A77B-19BBDF9BD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F3F66AC4-DE53-4169-9771-B049F319E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31/12/2022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7F1B4E51-E6DE-4608-865D-CC9B9B289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AC49A7EA-BD2D-4D11-9E44-7FD8F2848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667736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5B32CEA0-9850-4637-812E-6A3BA3FDCD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939BC441-ACB3-491E-BDDF-AAB44A6A9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4E5F3364-5D05-4590-944A-B62A58812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31/12/2022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F6634A9D-820F-4C3B-AD07-AAB5383B1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AF9F029D-3E88-4B7B-BB5B-24C24BC15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527137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8950D71-BF45-4BBD-819C-49E969998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961FBA74-E944-406F-826A-2C37A64FD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9BF5C59E-1E2B-45B4-9381-181FD109B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31/12/2022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A837392A-47E5-47F6-8C55-2267B7EEB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2DAD3A73-252F-438F-9D6E-BFF97E283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101532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D95F49E8-9F51-4C29-B594-41EFB07B1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14212A7B-BB3F-43D7-BB50-5C778BF31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4D1F1240-5664-43E2-A8B7-3D42989C6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31/12/2022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92038497-9614-49CA-BFAB-997CB1B23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833C8CA2-40EC-4045-B0F5-731AF8AEE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711361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1A6C47D-FD4D-4D43-801F-330700505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D281C82E-1633-42E6-B5C4-E8BF7CD2F9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BCA14AFC-7189-41E3-BA37-BCF1815CF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C9ABDD57-5E98-4A92-91B4-6445F2830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31/12/2022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8BE8DE0D-8FE7-404D-82FA-81005C035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D89226D1-4424-4713-8FA0-A7E883DDC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47896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02F9D12-A55E-498F-94E5-6AA1DDDCC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F45F8F00-0AAE-4BCC-ACE0-EF39A7855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480D2540-C401-4457-A666-27A2FE07A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="" xmlns:a16="http://schemas.microsoft.com/office/drawing/2014/main" id="{162F695D-A642-46C8-A831-1B43A3621D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="" xmlns:a16="http://schemas.microsoft.com/office/drawing/2014/main" id="{28899A86-5725-455F-94EE-5587484C3A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="" xmlns:a16="http://schemas.microsoft.com/office/drawing/2014/main" id="{71554A8D-DBE0-4421-9267-7776721E8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31/12/2022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="" xmlns:a16="http://schemas.microsoft.com/office/drawing/2014/main" id="{71B657D1-4479-4DAA-A27D-75F0872E3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="" xmlns:a16="http://schemas.microsoft.com/office/drawing/2014/main" id="{72E44760-02D4-4C5D-83CF-6712A8290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4187433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270498C-939A-497C-AF25-022EDE14F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="" xmlns:a16="http://schemas.microsoft.com/office/drawing/2014/main" id="{38BD6F06-A827-4D38-A1D9-D7BF5373D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31/12/2022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3F2DAFBA-2A4E-4070-8FD2-B6A0C9CD4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="" xmlns:a16="http://schemas.microsoft.com/office/drawing/2014/main" id="{E3299BBA-08D4-4CE8-8C03-024C7A0AB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211332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="" xmlns:a16="http://schemas.microsoft.com/office/drawing/2014/main" id="{B2784211-5E54-4766-8B46-12C57FCBC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31/12/2022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="" xmlns:a16="http://schemas.microsoft.com/office/drawing/2014/main" id="{92520B57-CC9A-4071-8120-E857E89ED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="" xmlns:a16="http://schemas.microsoft.com/office/drawing/2014/main" id="{8787466D-3F3F-4F9A-B628-C2FA36CE4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413498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4E3FDF0-D5CD-4C55-83E1-A554A3F3F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69135358-973E-4F29-858A-4C7572704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F1FA2661-0462-4433-90DC-A12960285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49AD787B-F459-4052-B553-CF5A494DB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31/12/2022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382BE518-0B2A-4A03-AACE-B9DE17D07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3A808C19-9692-46CC-B81D-3AB421594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899574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AD62FD5-B09C-4A87-8537-735604610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="" xmlns:a16="http://schemas.microsoft.com/office/drawing/2014/main" id="{B3D90944-8F4E-47BC-BD69-8E893730E0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094847E1-7783-460E-A2B7-D41F0DC275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28A8DEFC-7F7E-47C5-85E7-E75878DFD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31/12/2022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6108570B-8B55-4DD4-ADE5-4F45C0073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46E94416-1E50-4C95-B4AF-F8B12D885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689888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="" xmlns:a16="http://schemas.microsoft.com/office/drawing/2014/main" id="{1C4EA66B-8008-4E62-B470-D012372D9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932AAA69-39C0-42B4-B0CB-603BEA360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336B4845-2F33-4E2B-820D-DFDA071503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C5A1B-75D9-4BC9-8C41-860857045191}" type="datetimeFigureOut">
              <a:rPr lang="es-ES" smtClean="0"/>
              <a:pPr/>
              <a:t>31/12/2022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2377ABD5-FE97-43F4-9196-F24C9B97CA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A20E76EC-D35B-45EB-B53D-F96C98010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258147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Rectángulo redondeado"/>
          <p:cNvSpPr/>
          <p:nvPr/>
        </p:nvSpPr>
        <p:spPr>
          <a:xfrm>
            <a:off x="1739516" y="504056"/>
            <a:ext cx="8640960" cy="5877272"/>
          </a:xfrm>
          <a:prstGeom prst="roundRect">
            <a:avLst>
              <a:gd name="adj" fmla="val 5466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70C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ES" sz="2600" smtClean="0">
                <a:solidFill>
                  <a:srgbClr val="0070C0"/>
                </a:solidFill>
              </a:rPr>
              <a:t> Vircon32 system</a:t>
            </a:r>
            <a:endParaRPr lang="es-ES" sz="2600">
              <a:solidFill>
                <a:srgbClr val="0070C0"/>
              </a:solidFill>
            </a:endParaRPr>
          </a:p>
        </p:txBody>
      </p:sp>
      <p:sp>
        <p:nvSpPr>
          <p:cNvPr id="33" name="17 Rectángulo redondeado">
            <a:extLst>
              <a:ext uri="{FF2B5EF4-FFF2-40B4-BE49-F238E27FC236}">
                <a16:creationId xmlns="" xmlns:a16="http://schemas.microsoft.com/office/drawing/2014/main" id="{8F3B96F0-FFCD-4FEA-B461-D7A34C8072F4}"/>
              </a:ext>
            </a:extLst>
          </p:cNvPr>
          <p:cNvSpPr/>
          <p:nvPr/>
        </p:nvSpPr>
        <p:spPr>
          <a:xfrm>
            <a:off x="8705033" y="2522312"/>
            <a:ext cx="1315403" cy="532680"/>
          </a:xfrm>
          <a:prstGeom prst="roundRect">
            <a:avLst>
              <a:gd name="adj" fmla="val 12476"/>
            </a:avLst>
          </a:prstGeom>
          <a:solidFill>
            <a:srgbClr val="FFCCCC"/>
          </a:solidFill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/>
              <a:t>Screen</a:t>
            </a:r>
          </a:p>
        </p:txBody>
      </p:sp>
      <p:sp>
        <p:nvSpPr>
          <p:cNvPr id="43" name="29 Rectángulo redondeado">
            <a:extLst>
              <a:ext uri="{FF2B5EF4-FFF2-40B4-BE49-F238E27FC236}">
                <a16:creationId xmlns="" xmlns:a16="http://schemas.microsoft.com/office/drawing/2014/main" id="{4FAB1564-3349-46FD-B549-B071A89FF9A1}"/>
              </a:ext>
            </a:extLst>
          </p:cNvPr>
          <p:cNvSpPr/>
          <p:nvPr/>
        </p:nvSpPr>
        <p:spPr>
          <a:xfrm>
            <a:off x="8705033" y="3391756"/>
            <a:ext cx="1315403" cy="532680"/>
          </a:xfrm>
          <a:prstGeom prst="roundRect">
            <a:avLst>
              <a:gd name="adj" fmla="val 12476"/>
            </a:avLst>
          </a:prstGeom>
          <a:solidFill>
            <a:srgbClr val="FFCCCC"/>
          </a:solidFill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/>
              <a:t>Speakers</a:t>
            </a:r>
          </a:p>
        </p:txBody>
      </p:sp>
      <p:sp>
        <p:nvSpPr>
          <p:cNvPr id="44" name="24 Rectángulo redondeado">
            <a:extLst>
              <a:ext uri="{FF2B5EF4-FFF2-40B4-BE49-F238E27FC236}">
                <a16:creationId xmlns="" xmlns:a16="http://schemas.microsoft.com/office/drawing/2014/main" id="{9BC53101-F1E5-4084-8AE2-31419AEFF918}"/>
              </a:ext>
            </a:extLst>
          </p:cNvPr>
          <p:cNvSpPr/>
          <p:nvPr/>
        </p:nvSpPr>
        <p:spPr>
          <a:xfrm>
            <a:off x="4439816" y="5553236"/>
            <a:ext cx="1548171" cy="532680"/>
          </a:xfrm>
          <a:prstGeom prst="roundRect">
            <a:avLst>
              <a:gd name="adj" fmla="val 12476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/>
              <a:t>Cartridge</a:t>
            </a:r>
          </a:p>
        </p:txBody>
      </p:sp>
      <p:sp>
        <p:nvSpPr>
          <p:cNvPr id="45" name="Rectángulo: esquinas redondeadas 44">
            <a:extLst>
              <a:ext uri="{FF2B5EF4-FFF2-40B4-BE49-F238E27FC236}">
                <a16:creationId xmlns="" xmlns:a16="http://schemas.microsoft.com/office/drawing/2014/main" id="{49F1DBF7-AD08-4AFA-85B8-84F292D2C132}"/>
              </a:ext>
            </a:extLst>
          </p:cNvPr>
          <p:cNvSpPr/>
          <p:nvPr/>
        </p:nvSpPr>
        <p:spPr>
          <a:xfrm>
            <a:off x="4036223" y="1484784"/>
            <a:ext cx="4090600" cy="3440494"/>
          </a:xfrm>
          <a:prstGeom prst="roundRect">
            <a:avLst>
              <a:gd name="adj" fmla="val 8305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600">
                <a:solidFill>
                  <a:srgbClr val="C00000"/>
                </a:solidFill>
              </a:rPr>
              <a:t>Vircon32</a:t>
            </a:r>
          </a:p>
          <a:p>
            <a:pPr algn="ctr"/>
            <a:r>
              <a:rPr lang="es-ES" sz="2600">
                <a:solidFill>
                  <a:srgbClr val="C00000"/>
                </a:solidFill>
              </a:rPr>
              <a:t>console</a:t>
            </a:r>
          </a:p>
        </p:txBody>
      </p:sp>
      <p:sp>
        <p:nvSpPr>
          <p:cNvPr id="46" name="24 Rectángulo redondeado">
            <a:extLst>
              <a:ext uri="{FF2B5EF4-FFF2-40B4-BE49-F238E27FC236}">
                <a16:creationId xmlns="" xmlns:a16="http://schemas.microsoft.com/office/drawing/2014/main" id="{E8048C8F-65ED-423A-81BB-F9A03CDAD52C}"/>
              </a:ext>
            </a:extLst>
          </p:cNvPr>
          <p:cNvSpPr/>
          <p:nvPr/>
        </p:nvSpPr>
        <p:spPr>
          <a:xfrm>
            <a:off x="2061406" y="2060848"/>
            <a:ext cx="1315403" cy="532680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smtClean="0"/>
              <a:t>Gamepad</a:t>
            </a:r>
            <a:endParaRPr lang="es-ES" sz="1600"/>
          </a:p>
        </p:txBody>
      </p:sp>
      <p:sp>
        <p:nvSpPr>
          <p:cNvPr id="47" name="24 Rectángulo redondeado">
            <a:extLst>
              <a:ext uri="{FF2B5EF4-FFF2-40B4-BE49-F238E27FC236}">
                <a16:creationId xmlns="" xmlns:a16="http://schemas.microsoft.com/office/drawing/2014/main" id="{F73B65AD-B42B-4069-8B40-0C63F934B343}"/>
              </a:ext>
            </a:extLst>
          </p:cNvPr>
          <p:cNvSpPr/>
          <p:nvPr/>
        </p:nvSpPr>
        <p:spPr>
          <a:xfrm>
            <a:off x="6204013" y="5553236"/>
            <a:ext cx="1548172" cy="532680"/>
          </a:xfrm>
          <a:prstGeom prst="roundRect">
            <a:avLst>
              <a:gd name="adj" fmla="val 12476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smtClean="0"/>
              <a:t>Memory  </a:t>
            </a:r>
            <a:r>
              <a:rPr lang="es-ES" sz="1600"/>
              <a:t>Card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="" xmlns:a16="http://schemas.microsoft.com/office/drawing/2014/main" id="{5A1D2FEE-BC7E-4255-A037-95CCA5998751}"/>
              </a:ext>
            </a:extLst>
          </p:cNvPr>
          <p:cNvSpPr txBox="1"/>
          <p:nvPr/>
        </p:nvSpPr>
        <p:spPr>
          <a:xfrm>
            <a:off x="2061405" y="1491171"/>
            <a:ext cx="131540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2400" b="1" i="1">
                <a:solidFill>
                  <a:schemeClr val="bg1">
                    <a:lumMod val="50000"/>
                  </a:schemeClr>
                </a:solidFill>
                <a:latin typeface="+mj-lt"/>
              </a:rPr>
              <a:t>inputs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="" xmlns:a16="http://schemas.microsoft.com/office/drawing/2014/main" id="{118416F3-97C4-4518-8F13-E57BA0098A37}"/>
              </a:ext>
            </a:extLst>
          </p:cNvPr>
          <p:cNvSpPr txBox="1"/>
          <p:nvPr/>
        </p:nvSpPr>
        <p:spPr>
          <a:xfrm>
            <a:off x="8713133" y="1944216"/>
            <a:ext cx="130730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2400" b="1" i="1">
                <a:solidFill>
                  <a:schemeClr val="bg1">
                    <a:lumMod val="50000"/>
                  </a:schemeClr>
                </a:solidFill>
                <a:latin typeface="+mj-lt"/>
              </a:rPr>
              <a:t>outputs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="" xmlns:a16="http://schemas.microsoft.com/office/drawing/2014/main" id="{951A2C70-E705-4FA8-903D-F2EB33879676}"/>
              </a:ext>
            </a:extLst>
          </p:cNvPr>
          <p:cNvSpPr txBox="1"/>
          <p:nvPr/>
        </p:nvSpPr>
        <p:spPr>
          <a:xfrm>
            <a:off x="2774756" y="5337212"/>
            <a:ext cx="148504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s-ES" sz="2200" b="1" i="1">
                <a:solidFill>
                  <a:schemeClr val="bg1">
                    <a:lumMod val="50000"/>
                  </a:schemeClr>
                </a:solidFill>
                <a:latin typeface="+mj-lt"/>
              </a:rPr>
              <a:t>removable storage</a:t>
            </a:r>
          </a:p>
        </p:txBody>
      </p:sp>
      <p:sp>
        <p:nvSpPr>
          <p:cNvPr id="52" name="51 CuadroTexto"/>
          <p:cNvSpPr txBox="1"/>
          <p:nvPr/>
        </p:nvSpPr>
        <p:spPr>
          <a:xfrm>
            <a:off x="7032104" y="3383426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b="1" smtClean="0">
                <a:solidFill>
                  <a:srgbClr val="7030A0"/>
                </a:solidFill>
              </a:rPr>
              <a:t>Audio output</a:t>
            </a:r>
            <a:endParaRPr lang="es-ES" sz="1400" b="1">
              <a:solidFill>
                <a:srgbClr val="7030A0"/>
              </a:solidFill>
            </a:endParaRPr>
          </a:p>
        </p:txBody>
      </p:sp>
      <p:sp>
        <p:nvSpPr>
          <p:cNvPr id="55" name="54 CuadroTexto"/>
          <p:cNvSpPr txBox="1"/>
          <p:nvPr/>
        </p:nvSpPr>
        <p:spPr>
          <a:xfrm>
            <a:off x="7032104" y="2537120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b="1" smtClean="0">
                <a:solidFill>
                  <a:srgbClr val="7030A0"/>
                </a:solidFill>
              </a:rPr>
              <a:t>Video output</a:t>
            </a:r>
            <a:endParaRPr lang="es-ES" sz="1400" b="1">
              <a:solidFill>
                <a:srgbClr val="7030A0"/>
              </a:solidFill>
            </a:endParaRPr>
          </a:p>
        </p:txBody>
      </p:sp>
      <p:sp>
        <p:nvSpPr>
          <p:cNvPr id="65" name="24 Rectángulo redondeado">
            <a:extLst>
              <a:ext uri="{FF2B5EF4-FFF2-40B4-BE49-F238E27FC236}">
                <a16:creationId xmlns="" xmlns:a16="http://schemas.microsoft.com/office/drawing/2014/main" id="{E8048C8F-65ED-423A-81BB-F9A03CDAD52C}"/>
              </a:ext>
            </a:extLst>
          </p:cNvPr>
          <p:cNvSpPr/>
          <p:nvPr/>
        </p:nvSpPr>
        <p:spPr>
          <a:xfrm>
            <a:off x="2061406" y="2630525"/>
            <a:ext cx="1315403" cy="532680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smtClean="0"/>
              <a:t>Gamepad</a:t>
            </a:r>
            <a:endParaRPr lang="es-ES" sz="1600"/>
          </a:p>
        </p:txBody>
      </p:sp>
      <p:sp>
        <p:nvSpPr>
          <p:cNvPr id="66" name="24 Rectángulo redondeado">
            <a:extLst>
              <a:ext uri="{FF2B5EF4-FFF2-40B4-BE49-F238E27FC236}">
                <a16:creationId xmlns="" xmlns:a16="http://schemas.microsoft.com/office/drawing/2014/main" id="{E8048C8F-65ED-423A-81BB-F9A03CDAD52C}"/>
              </a:ext>
            </a:extLst>
          </p:cNvPr>
          <p:cNvSpPr/>
          <p:nvPr/>
        </p:nvSpPr>
        <p:spPr>
          <a:xfrm>
            <a:off x="2061406" y="3205596"/>
            <a:ext cx="1315403" cy="532680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smtClean="0"/>
              <a:t>Gamepad</a:t>
            </a:r>
            <a:endParaRPr lang="es-ES" sz="1600"/>
          </a:p>
        </p:txBody>
      </p:sp>
      <p:sp>
        <p:nvSpPr>
          <p:cNvPr id="67" name="24 Rectángulo redondeado">
            <a:extLst>
              <a:ext uri="{FF2B5EF4-FFF2-40B4-BE49-F238E27FC236}">
                <a16:creationId xmlns="" xmlns:a16="http://schemas.microsoft.com/office/drawing/2014/main" id="{E8048C8F-65ED-423A-81BB-F9A03CDAD52C}"/>
              </a:ext>
            </a:extLst>
          </p:cNvPr>
          <p:cNvSpPr/>
          <p:nvPr/>
        </p:nvSpPr>
        <p:spPr>
          <a:xfrm>
            <a:off x="2061406" y="3774280"/>
            <a:ext cx="1315403" cy="532680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smtClean="0"/>
              <a:t>Gamepad</a:t>
            </a:r>
            <a:endParaRPr lang="es-ES" sz="1600"/>
          </a:p>
        </p:txBody>
      </p:sp>
      <p:cxnSp>
        <p:nvCxnSpPr>
          <p:cNvPr id="68" name="67 Conector recto de flecha"/>
          <p:cNvCxnSpPr>
            <a:stCxn id="70" idx="3"/>
            <a:endCxn id="33" idx="1"/>
          </p:cNvCxnSpPr>
          <p:nvPr/>
        </p:nvCxnSpPr>
        <p:spPr>
          <a:xfrm>
            <a:off x="8198831" y="2788652"/>
            <a:ext cx="50620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69 Rectángulo"/>
          <p:cNvSpPr/>
          <p:nvPr/>
        </p:nvSpPr>
        <p:spPr>
          <a:xfrm>
            <a:off x="8018811" y="2701371"/>
            <a:ext cx="180020" cy="1745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3" name="72 Rectángulo"/>
          <p:cNvSpPr/>
          <p:nvPr/>
        </p:nvSpPr>
        <p:spPr>
          <a:xfrm>
            <a:off x="8018811" y="3569854"/>
            <a:ext cx="180020" cy="1745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4" name="73 Conector recto de flecha"/>
          <p:cNvCxnSpPr>
            <a:stCxn id="73" idx="3"/>
            <a:endCxn id="43" idx="1"/>
          </p:cNvCxnSpPr>
          <p:nvPr/>
        </p:nvCxnSpPr>
        <p:spPr>
          <a:xfrm>
            <a:off x="8198831" y="3657135"/>
            <a:ext cx="506202" cy="96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77 Rectángulo"/>
          <p:cNvSpPr/>
          <p:nvPr/>
        </p:nvSpPr>
        <p:spPr>
          <a:xfrm>
            <a:off x="3935760" y="2239907"/>
            <a:ext cx="180020" cy="1745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9" name="78 Rectángulo"/>
          <p:cNvSpPr/>
          <p:nvPr/>
        </p:nvSpPr>
        <p:spPr>
          <a:xfrm>
            <a:off x="3935760" y="2809552"/>
            <a:ext cx="180020" cy="1745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0" name="79 Rectángulo"/>
          <p:cNvSpPr/>
          <p:nvPr/>
        </p:nvSpPr>
        <p:spPr>
          <a:xfrm>
            <a:off x="3935760" y="3384623"/>
            <a:ext cx="180020" cy="1745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1" name="80 Rectángulo"/>
          <p:cNvSpPr/>
          <p:nvPr/>
        </p:nvSpPr>
        <p:spPr>
          <a:xfrm>
            <a:off x="3935760" y="3953307"/>
            <a:ext cx="180020" cy="1745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2" name="81 Rectángulo"/>
          <p:cNvSpPr/>
          <p:nvPr/>
        </p:nvSpPr>
        <p:spPr>
          <a:xfrm>
            <a:off x="6888088" y="4803560"/>
            <a:ext cx="180020" cy="1745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3" name="82 Rectángulo"/>
          <p:cNvSpPr/>
          <p:nvPr/>
        </p:nvSpPr>
        <p:spPr>
          <a:xfrm>
            <a:off x="5123892" y="4803560"/>
            <a:ext cx="180020" cy="1745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0" name="99 Conector recto de flecha"/>
          <p:cNvCxnSpPr>
            <a:stCxn id="47" idx="0"/>
            <a:endCxn id="82" idx="2"/>
          </p:cNvCxnSpPr>
          <p:nvPr/>
        </p:nvCxnSpPr>
        <p:spPr>
          <a:xfrm flipH="1" flipV="1">
            <a:off x="6978098" y="4978122"/>
            <a:ext cx="1" cy="575114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102 Conector recto de flecha"/>
          <p:cNvCxnSpPr>
            <a:stCxn id="44" idx="0"/>
            <a:endCxn id="83" idx="2"/>
          </p:cNvCxnSpPr>
          <p:nvPr/>
        </p:nvCxnSpPr>
        <p:spPr>
          <a:xfrm flipV="1">
            <a:off x="5213902" y="4978122"/>
            <a:ext cx="0" cy="575114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106 CuadroTexto"/>
          <p:cNvSpPr txBox="1"/>
          <p:nvPr/>
        </p:nvSpPr>
        <p:spPr>
          <a:xfrm>
            <a:off x="4583832" y="4434228"/>
            <a:ext cx="126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smtClean="0">
                <a:solidFill>
                  <a:srgbClr val="7030A0"/>
                </a:solidFill>
              </a:rPr>
              <a:t>Cartridge slot</a:t>
            </a:r>
            <a:endParaRPr lang="es-ES" sz="1400" b="1">
              <a:solidFill>
                <a:srgbClr val="7030A0"/>
              </a:solidFill>
            </a:endParaRPr>
          </a:p>
        </p:txBody>
      </p:sp>
      <p:sp>
        <p:nvSpPr>
          <p:cNvPr id="108" name="107 CuadroTexto"/>
          <p:cNvSpPr txBox="1"/>
          <p:nvPr/>
        </p:nvSpPr>
        <p:spPr>
          <a:xfrm>
            <a:off x="6348028" y="4434228"/>
            <a:ext cx="1249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smtClean="0">
                <a:solidFill>
                  <a:srgbClr val="7030A0"/>
                </a:solidFill>
              </a:rPr>
              <a:t>Card slot</a:t>
            </a:r>
            <a:endParaRPr lang="es-ES" sz="1400" b="1">
              <a:solidFill>
                <a:srgbClr val="7030A0"/>
              </a:solidFill>
            </a:endParaRPr>
          </a:p>
        </p:txBody>
      </p:sp>
      <p:sp>
        <p:nvSpPr>
          <p:cNvPr id="110" name="109 Rectángulo"/>
          <p:cNvSpPr/>
          <p:nvPr/>
        </p:nvSpPr>
        <p:spPr>
          <a:xfrm>
            <a:off x="5987988" y="1407745"/>
            <a:ext cx="180020" cy="1745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4" name="113 CuadroTexto"/>
          <p:cNvSpPr txBox="1"/>
          <p:nvPr/>
        </p:nvSpPr>
        <p:spPr>
          <a:xfrm>
            <a:off x="5339915" y="1645059"/>
            <a:ext cx="1476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smtClean="0">
                <a:solidFill>
                  <a:srgbClr val="7030A0"/>
                </a:solidFill>
              </a:rPr>
              <a:t>Power  &amp;  Reset</a:t>
            </a:r>
            <a:endParaRPr lang="es-ES" sz="1400" b="1">
              <a:solidFill>
                <a:srgbClr val="7030A0"/>
              </a:solidFill>
            </a:endParaRPr>
          </a:p>
        </p:txBody>
      </p:sp>
      <p:sp>
        <p:nvSpPr>
          <p:cNvPr id="119" name="CuadroTexto 26">
            <a:extLst>
              <a:ext uri="{FF2B5EF4-FFF2-40B4-BE49-F238E27FC236}">
                <a16:creationId xmlns="" xmlns:a16="http://schemas.microsoft.com/office/drawing/2014/main" id="{91083145-8B20-4DC2-B0C8-80BA773F821D}"/>
              </a:ext>
            </a:extLst>
          </p:cNvPr>
          <p:cNvSpPr txBox="1"/>
          <p:nvPr/>
        </p:nvSpPr>
        <p:spPr>
          <a:xfrm>
            <a:off x="4907869" y="656692"/>
            <a:ext cx="234025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 operated  by  users )</a:t>
            </a:r>
            <a:endParaRPr lang="es-E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0" name="119 Conector recto de flecha"/>
          <p:cNvCxnSpPr>
            <a:stCxn id="119" idx="2"/>
            <a:endCxn id="110" idx="0"/>
          </p:cNvCxnSpPr>
          <p:nvPr/>
        </p:nvCxnSpPr>
        <p:spPr>
          <a:xfrm flipH="1">
            <a:off x="6077998" y="1026024"/>
            <a:ext cx="1" cy="38172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124 CuadroTexto"/>
          <p:cNvSpPr txBox="1"/>
          <p:nvPr/>
        </p:nvSpPr>
        <p:spPr>
          <a:xfrm>
            <a:off x="4151784" y="2167867"/>
            <a:ext cx="965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smtClean="0">
                <a:solidFill>
                  <a:srgbClr val="7030A0"/>
                </a:solidFill>
              </a:rPr>
              <a:t>Pad port 1</a:t>
            </a:r>
            <a:endParaRPr lang="es-ES" sz="1400" b="1">
              <a:solidFill>
                <a:srgbClr val="7030A0"/>
              </a:solidFill>
            </a:endParaRPr>
          </a:p>
        </p:txBody>
      </p:sp>
      <p:sp>
        <p:nvSpPr>
          <p:cNvPr id="126" name="125 CuadroTexto"/>
          <p:cNvSpPr txBox="1"/>
          <p:nvPr/>
        </p:nvSpPr>
        <p:spPr>
          <a:xfrm>
            <a:off x="4151784" y="2737544"/>
            <a:ext cx="965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smtClean="0">
                <a:solidFill>
                  <a:srgbClr val="7030A0"/>
                </a:solidFill>
              </a:rPr>
              <a:t>Pad port 2</a:t>
            </a:r>
            <a:endParaRPr lang="es-ES" sz="1400" b="1">
              <a:solidFill>
                <a:srgbClr val="7030A0"/>
              </a:solidFill>
            </a:endParaRPr>
          </a:p>
        </p:txBody>
      </p:sp>
      <p:sp>
        <p:nvSpPr>
          <p:cNvPr id="127" name="126 CuadroTexto"/>
          <p:cNvSpPr txBox="1"/>
          <p:nvPr/>
        </p:nvSpPr>
        <p:spPr>
          <a:xfrm>
            <a:off x="4151784" y="3328874"/>
            <a:ext cx="965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smtClean="0">
                <a:solidFill>
                  <a:srgbClr val="7030A0"/>
                </a:solidFill>
              </a:rPr>
              <a:t>Pad port 3</a:t>
            </a:r>
            <a:endParaRPr lang="es-ES" sz="1400" b="1">
              <a:solidFill>
                <a:srgbClr val="7030A0"/>
              </a:solidFill>
            </a:endParaRPr>
          </a:p>
        </p:txBody>
      </p:sp>
      <p:sp>
        <p:nvSpPr>
          <p:cNvPr id="128" name="127 CuadroTexto"/>
          <p:cNvSpPr txBox="1"/>
          <p:nvPr/>
        </p:nvSpPr>
        <p:spPr>
          <a:xfrm>
            <a:off x="4151784" y="3897558"/>
            <a:ext cx="965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smtClean="0">
                <a:solidFill>
                  <a:srgbClr val="7030A0"/>
                </a:solidFill>
              </a:rPr>
              <a:t>Pad port 4</a:t>
            </a:r>
            <a:endParaRPr lang="es-ES" sz="1400" b="1">
              <a:solidFill>
                <a:srgbClr val="7030A0"/>
              </a:solidFill>
            </a:endParaRPr>
          </a:p>
        </p:txBody>
      </p:sp>
      <p:cxnSp>
        <p:nvCxnSpPr>
          <p:cNvPr id="144" name="143 Conector recto de flecha"/>
          <p:cNvCxnSpPr>
            <a:stCxn id="46" idx="3"/>
            <a:endCxn id="78" idx="1"/>
          </p:cNvCxnSpPr>
          <p:nvPr/>
        </p:nvCxnSpPr>
        <p:spPr>
          <a:xfrm>
            <a:off x="3376809" y="2327188"/>
            <a:ext cx="558951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146 Conector recto de flecha"/>
          <p:cNvCxnSpPr>
            <a:stCxn id="65" idx="3"/>
            <a:endCxn id="79" idx="1"/>
          </p:cNvCxnSpPr>
          <p:nvPr/>
        </p:nvCxnSpPr>
        <p:spPr>
          <a:xfrm flipV="1">
            <a:off x="3376809" y="2896833"/>
            <a:ext cx="558951" cy="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147 Conector recto de flecha"/>
          <p:cNvCxnSpPr>
            <a:stCxn id="66" idx="3"/>
            <a:endCxn id="80" idx="1"/>
          </p:cNvCxnSpPr>
          <p:nvPr/>
        </p:nvCxnSpPr>
        <p:spPr>
          <a:xfrm flipV="1">
            <a:off x="3376809" y="3471904"/>
            <a:ext cx="558951" cy="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148 Conector recto de flecha"/>
          <p:cNvCxnSpPr>
            <a:stCxn id="67" idx="3"/>
            <a:endCxn id="81" idx="1"/>
          </p:cNvCxnSpPr>
          <p:nvPr/>
        </p:nvCxnSpPr>
        <p:spPr>
          <a:xfrm flipV="1">
            <a:off x="3376809" y="4040588"/>
            <a:ext cx="558951" cy="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578574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:\Codigo\C++\Vircon32\Art\Renders\Assembly arcade 1 12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71564" y="1041121"/>
            <a:ext cx="3465095" cy="4620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027" name="Picture 3" descr="J:\Codigo\C++\Vircon32\Art\Renders\Assembly arcade 2 1200.jpg"/>
          <p:cNvPicPr>
            <a:picLocks noChangeAspect="1" noChangeArrowheads="1"/>
          </p:cNvPicPr>
          <p:nvPr/>
        </p:nvPicPr>
        <p:blipFill>
          <a:blip r:embed="rId3" cstate="print"/>
          <a:srcRect l="10520" r="11629"/>
          <a:stretch>
            <a:fillRect/>
          </a:stretch>
        </p:blipFill>
        <p:spPr bwMode="auto">
          <a:xfrm>
            <a:off x="5843972" y="1041122"/>
            <a:ext cx="4795733" cy="4620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Imagen" descr="Gamepad V2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47985" y="2312619"/>
            <a:ext cx="5076307" cy="2592345"/>
          </a:xfrm>
          <a:prstGeom prst="rect">
            <a:avLst/>
          </a:prstGeom>
        </p:spPr>
      </p:pic>
      <p:sp>
        <p:nvSpPr>
          <p:cNvPr id="4" name="3 Rectángulo redondeado"/>
          <p:cNvSpPr/>
          <p:nvPr/>
        </p:nvSpPr>
        <p:spPr>
          <a:xfrm>
            <a:off x="3503712" y="1772816"/>
            <a:ext cx="539803" cy="539803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smtClean="0"/>
              <a:t>L</a:t>
            </a:r>
            <a:endParaRPr lang="es-ES" b="1"/>
          </a:p>
        </p:txBody>
      </p:sp>
      <p:sp>
        <p:nvSpPr>
          <p:cNvPr id="8" name="7 Rectángulo redondeado"/>
          <p:cNvSpPr/>
          <p:nvPr/>
        </p:nvSpPr>
        <p:spPr>
          <a:xfrm>
            <a:off x="8328505" y="1772816"/>
            <a:ext cx="539803" cy="539803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smtClean="0"/>
              <a:t>R</a:t>
            </a:r>
            <a:endParaRPr lang="es-ES" b="1"/>
          </a:p>
        </p:txBody>
      </p:sp>
      <p:cxnSp>
        <p:nvCxnSpPr>
          <p:cNvPr id="18" name="17 Conector recto"/>
          <p:cNvCxnSpPr/>
          <p:nvPr/>
        </p:nvCxnSpPr>
        <p:spPr>
          <a:xfrm flipH="1">
            <a:off x="7752184" y="2042718"/>
            <a:ext cx="144016" cy="620976"/>
          </a:xfrm>
          <a:prstGeom prst="line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"/>
          <p:cNvCxnSpPr>
            <a:endCxn id="8" idx="1"/>
          </p:cNvCxnSpPr>
          <p:nvPr/>
        </p:nvCxnSpPr>
        <p:spPr>
          <a:xfrm>
            <a:off x="7896200" y="2042718"/>
            <a:ext cx="432305" cy="0"/>
          </a:xfrm>
          <a:prstGeom prst="line">
            <a:avLst/>
          </a:prstGeom>
          <a:ln w="38100" cap="rnd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"/>
          <p:cNvCxnSpPr>
            <a:stCxn id="4" idx="3"/>
          </p:cNvCxnSpPr>
          <p:nvPr/>
        </p:nvCxnSpPr>
        <p:spPr>
          <a:xfrm>
            <a:off x="4043515" y="2042718"/>
            <a:ext cx="432305" cy="0"/>
          </a:xfrm>
          <a:prstGeom prst="line">
            <a:avLst/>
          </a:prstGeom>
          <a:ln w="38100" cap="rnd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"/>
          <p:cNvCxnSpPr/>
          <p:nvPr/>
        </p:nvCxnSpPr>
        <p:spPr>
          <a:xfrm>
            <a:off x="4475820" y="2042718"/>
            <a:ext cx="108012" cy="620976"/>
          </a:xfrm>
          <a:prstGeom prst="line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140 Rectángulo"/>
          <p:cNvSpPr/>
          <p:nvPr/>
        </p:nvSpPr>
        <p:spPr>
          <a:xfrm>
            <a:off x="2511509" y="656692"/>
            <a:ext cx="7076879" cy="24482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48 Forma libre"/>
          <p:cNvSpPr/>
          <p:nvPr/>
        </p:nvSpPr>
        <p:spPr>
          <a:xfrm>
            <a:off x="5014300" y="1840557"/>
            <a:ext cx="4030980" cy="579120"/>
          </a:xfrm>
          <a:custGeom>
            <a:avLst/>
            <a:gdLst>
              <a:gd name="connsiteX0" fmla="*/ 0 w 4030980"/>
              <a:gd name="connsiteY0" fmla="*/ 579120 h 579120"/>
              <a:gd name="connsiteX1" fmla="*/ 0 w 4030980"/>
              <a:gd name="connsiteY1" fmla="*/ 0 h 579120"/>
              <a:gd name="connsiteX2" fmla="*/ 594360 w 4030980"/>
              <a:gd name="connsiteY2" fmla="*/ 0 h 579120"/>
              <a:gd name="connsiteX3" fmla="*/ 594360 w 4030980"/>
              <a:gd name="connsiteY3" fmla="*/ 327660 h 579120"/>
              <a:gd name="connsiteX4" fmla="*/ 3444240 w 4030980"/>
              <a:gd name="connsiteY4" fmla="*/ 327660 h 579120"/>
              <a:gd name="connsiteX5" fmla="*/ 3444240 w 4030980"/>
              <a:gd name="connsiteY5" fmla="*/ 0 h 579120"/>
              <a:gd name="connsiteX6" fmla="*/ 4030980 w 4030980"/>
              <a:gd name="connsiteY6" fmla="*/ 0 h 579120"/>
              <a:gd name="connsiteX7" fmla="*/ 4030980 w 4030980"/>
              <a:gd name="connsiteY7" fmla="*/ 579120 h 579120"/>
              <a:gd name="connsiteX8" fmla="*/ 0 w 4030980"/>
              <a:gd name="connsiteY8" fmla="*/ 579120 h 57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30980" h="579120">
                <a:moveTo>
                  <a:pt x="0" y="579120"/>
                </a:moveTo>
                <a:lnTo>
                  <a:pt x="0" y="0"/>
                </a:lnTo>
                <a:lnTo>
                  <a:pt x="594360" y="0"/>
                </a:lnTo>
                <a:lnTo>
                  <a:pt x="594360" y="327660"/>
                </a:lnTo>
                <a:lnTo>
                  <a:pt x="3444240" y="327660"/>
                </a:lnTo>
                <a:lnTo>
                  <a:pt x="3444240" y="0"/>
                </a:lnTo>
                <a:lnTo>
                  <a:pt x="4030980" y="0"/>
                </a:lnTo>
                <a:lnTo>
                  <a:pt x="4030980" y="579120"/>
                </a:lnTo>
                <a:lnTo>
                  <a:pt x="0" y="57912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23 Rectángulo"/>
          <p:cNvSpPr/>
          <p:nvPr/>
        </p:nvSpPr>
        <p:spPr>
          <a:xfrm>
            <a:off x="5732912" y="2167649"/>
            <a:ext cx="252028" cy="1080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24 Rectángulo"/>
          <p:cNvSpPr/>
          <p:nvPr/>
        </p:nvSpPr>
        <p:spPr>
          <a:xfrm>
            <a:off x="8073172" y="2167649"/>
            <a:ext cx="252028" cy="1080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9" name="68 Grupo"/>
          <p:cNvGrpSpPr/>
          <p:nvPr/>
        </p:nvGrpSpPr>
        <p:grpSpPr>
          <a:xfrm>
            <a:off x="5840924" y="1663593"/>
            <a:ext cx="2376264" cy="504056"/>
            <a:chOff x="6971420" y="2276872"/>
            <a:chExt cx="2376264" cy="504056"/>
          </a:xfrm>
        </p:grpSpPr>
        <p:sp>
          <p:nvSpPr>
            <p:cNvPr id="21" name="20 Rectángulo"/>
            <p:cNvSpPr/>
            <p:nvPr/>
          </p:nvSpPr>
          <p:spPr>
            <a:xfrm>
              <a:off x="6971420" y="2348880"/>
              <a:ext cx="2376264" cy="25202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" name="21 Elipse"/>
            <p:cNvSpPr/>
            <p:nvPr/>
          </p:nvSpPr>
          <p:spPr>
            <a:xfrm>
              <a:off x="7997534" y="2456892"/>
              <a:ext cx="324036" cy="32403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" name="25 Rectángulo"/>
            <p:cNvSpPr/>
            <p:nvPr/>
          </p:nvSpPr>
          <p:spPr>
            <a:xfrm>
              <a:off x="6971420" y="2276872"/>
              <a:ext cx="569883" cy="7200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" name="26 Rectángulo"/>
            <p:cNvSpPr/>
            <p:nvPr/>
          </p:nvSpPr>
          <p:spPr>
            <a:xfrm>
              <a:off x="8777801" y="2276872"/>
              <a:ext cx="569883" cy="7200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4" name="73 Grupo"/>
          <p:cNvGrpSpPr/>
          <p:nvPr/>
        </p:nvGrpSpPr>
        <p:grpSpPr>
          <a:xfrm>
            <a:off x="6261648" y="1987629"/>
            <a:ext cx="252028" cy="180020"/>
            <a:chOff x="5039092" y="1735601"/>
            <a:chExt cx="252028" cy="180020"/>
          </a:xfrm>
        </p:grpSpPr>
        <p:sp>
          <p:nvSpPr>
            <p:cNvPr id="38" name="37 Rectángulo redondeado"/>
            <p:cNvSpPr/>
            <p:nvPr/>
          </p:nvSpPr>
          <p:spPr>
            <a:xfrm>
              <a:off x="5039092" y="1869902"/>
              <a:ext cx="252028" cy="4571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9" name="38 Rectángulo redondeado"/>
            <p:cNvSpPr/>
            <p:nvPr/>
          </p:nvSpPr>
          <p:spPr>
            <a:xfrm>
              <a:off x="5039092" y="1735601"/>
              <a:ext cx="252028" cy="4571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" name="39 Rectángulo redondeado"/>
            <p:cNvSpPr/>
            <p:nvPr/>
          </p:nvSpPr>
          <p:spPr>
            <a:xfrm>
              <a:off x="5039092" y="1824183"/>
              <a:ext cx="252028" cy="4571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" name="40 Rectángulo redondeado"/>
            <p:cNvSpPr/>
            <p:nvPr/>
          </p:nvSpPr>
          <p:spPr>
            <a:xfrm>
              <a:off x="5039092" y="1778464"/>
              <a:ext cx="252028" cy="4571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5" name="74 Grupo"/>
          <p:cNvGrpSpPr/>
          <p:nvPr/>
        </p:nvGrpSpPr>
        <p:grpSpPr>
          <a:xfrm>
            <a:off x="7557792" y="1987629"/>
            <a:ext cx="252028" cy="180020"/>
            <a:chOff x="6335236" y="1735601"/>
            <a:chExt cx="252028" cy="180020"/>
          </a:xfrm>
        </p:grpSpPr>
        <p:sp>
          <p:nvSpPr>
            <p:cNvPr id="42" name="41 Rectángulo redondeado"/>
            <p:cNvSpPr/>
            <p:nvPr/>
          </p:nvSpPr>
          <p:spPr>
            <a:xfrm>
              <a:off x="6335236" y="1869902"/>
              <a:ext cx="252028" cy="4571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3" name="42 Rectángulo redondeado"/>
            <p:cNvSpPr/>
            <p:nvPr/>
          </p:nvSpPr>
          <p:spPr>
            <a:xfrm>
              <a:off x="6335236" y="1735601"/>
              <a:ext cx="252028" cy="4571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4" name="43 Rectángulo redondeado"/>
            <p:cNvSpPr/>
            <p:nvPr/>
          </p:nvSpPr>
          <p:spPr>
            <a:xfrm>
              <a:off x="6335236" y="1824183"/>
              <a:ext cx="252028" cy="4571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5" name="44 Rectángulo redondeado"/>
            <p:cNvSpPr/>
            <p:nvPr/>
          </p:nvSpPr>
          <p:spPr>
            <a:xfrm>
              <a:off x="6335236" y="1778464"/>
              <a:ext cx="252028" cy="4571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50" name="49 Forma libre"/>
          <p:cNvSpPr/>
          <p:nvPr/>
        </p:nvSpPr>
        <p:spPr>
          <a:xfrm>
            <a:off x="5014300" y="4165672"/>
            <a:ext cx="4030980" cy="579120"/>
          </a:xfrm>
          <a:custGeom>
            <a:avLst/>
            <a:gdLst>
              <a:gd name="connsiteX0" fmla="*/ 0 w 4030980"/>
              <a:gd name="connsiteY0" fmla="*/ 579120 h 579120"/>
              <a:gd name="connsiteX1" fmla="*/ 0 w 4030980"/>
              <a:gd name="connsiteY1" fmla="*/ 0 h 579120"/>
              <a:gd name="connsiteX2" fmla="*/ 594360 w 4030980"/>
              <a:gd name="connsiteY2" fmla="*/ 0 h 579120"/>
              <a:gd name="connsiteX3" fmla="*/ 594360 w 4030980"/>
              <a:gd name="connsiteY3" fmla="*/ 327660 h 579120"/>
              <a:gd name="connsiteX4" fmla="*/ 3444240 w 4030980"/>
              <a:gd name="connsiteY4" fmla="*/ 327660 h 579120"/>
              <a:gd name="connsiteX5" fmla="*/ 3444240 w 4030980"/>
              <a:gd name="connsiteY5" fmla="*/ 0 h 579120"/>
              <a:gd name="connsiteX6" fmla="*/ 4030980 w 4030980"/>
              <a:gd name="connsiteY6" fmla="*/ 0 h 579120"/>
              <a:gd name="connsiteX7" fmla="*/ 4030980 w 4030980"/>
              <a:gd name="connsiteY7" fmla="*/ 579120 h 579120"/>
              <a:gd name="connsiteX8" fmla="*/ 0 w 4030980"/>
              <a:gd name="connsiteY8" fmla="*/ 579120 h 57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30980" h="579120">
                <a:moveTo>
                  <a:pt x="0" y="579120"/>
                </a:moveTo>
                <a:lnTo>
                  <a:pt x="0" y="0"/>
                </a:lnTo>
                <a:lnTo>
                  <a:pt x="594360" y="0"/>
                </a:lnTo>
                <a:lnTo>
                  <a:pt x="594360" y="327660"/>
                </a:lnTo>
                <a:lnTo>
                  <a:pt x="3444240" y="327660"/>
                </a:lnTo>
                <a:lnTo>
                  <a:pt x="3444240" y="0"/>
                </a:lnTo>
                <a:lnTo>
                  <a:pt x="4030980" y="0"/>
                </a:lnTo>
                <a:lnTo>
                  <a:pt x="4030980" y="579120"/>
                </a:lnTo>
                <a:lnTo>
                  <a:pt x="0" y="57912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52 Rectángulo"/>
          <p:cNvSpPr/>
          <p:nvPr/>
        </p:nvSpPr>
        <p:spPr>
          <a:xfrm>
            <a:off x="5732912" y="4492764"/>
            <a:ext cx="252028" cy="108012"/>
          </a:xfrm>
          <a:prstGeom prst="rect">
            <a:avLst/>
          </a:prstGeom>
          <a:solidFill>
            <a:srgbClr val="FF7C8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53 Rectángulo"/>
          <p:cNvSpPr/>
          <p:nvPr/>
        </p:nvSpPr>
        <p:spPr>
          <a:xfrm>
            <a:off x="8073172" y="4492764"/>
            <a:ext cx="252028" cy="1080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5" name="64 Grupo"/>
          <p:cNvGrpSpPr/>
          <p:nvPr/>
        </p:nvGrpSpPr>
        <p:grpSpPr>
          <a:xfrm rot="21067257">
            <a:off x="5840924" y="3988708"/>
            <a:ext cx="2376264" cy="504056"/>
            <a:chOff x="6971420" y="3897052"/>
            <a:chExt cx="2376264" cy="504056"/>
          </a:xfrm>
        </p:grpSpPr>
        <p:sp>
          <p:nvSpPr>
            <p:cNvPr id="51" name="50 Rectángulo"/>
            <p:cNvSpPr/>
            <p:nvPr/>
          </p:nvSpPr>
          <p:spPr>
            <a:xfrm>
              <a:off x="6971420" y="3969060"/>
              <a:ext cx="2376264" cy="25202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2" name="51 Elipse"/>
            <p:cNvSpPr/>
            <p:nvPr/>
          </p:nvSpPr>
          <p:spPr>
            <a:xfrm>
              <a:off x="7997534" y="4077072"/>
              <a:ext cx="324036" cy="32403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5" name="54 Rectángulo"/>
            <p:cNvSpPr/>
            <p:nvPr/>
          </p:nvSpPr>
          <p:spPr>
            <a:xfrm>
              <a:off x="6971420" y="3897052"/>
              <a:ext cx="569883" cy="7200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6" name="55 Rectángulo"/>
            <p:cNvSpPr/>
            <p:nvPr/>
          </p:nvSpPr>
          <p:spPr>
            <a:xfrm>
              <a:off x="8777801" y="3897052"/>
              <a:ext cx="569883" cy="7200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2" name="71 Grupo"/>
          <p:cNvGrpSpPr/>
          <p:nvPr/>
        </p:nvGrpSpPr>
        <p:grpSpPr>
          <a:xfrm>
            <a:off x="6261648" y="4399860"/>
            <a:ext cx="252028" cy="92904"/>
            <a:chOff x="5039092" y="4045046"/>
            <a:chExt cx="252028" cy="92904"/>
          </a:xfrm>
        </p:grpSpPr>
        <p:sp>
          <p:nvSpPr>
            <p:cNvPr id="57" name="56 Rectángulo redondeado"/>
            <p:cNvSpPr/>
            <p:nvPr/>
          </p:nvSpPr>
          <p:spPr>
            <a:xfrm>
              <a:off x="5039092" y="4092231"/>
              <a:ext cx="252028" cy="4571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9" name="58 Rectángulo redondeado"/>
            <p:cNvSpPr/>
            <p:nvPr/>
          </p:nvSpPr>
          <p:spPr>
            <a:xfrm rot="21372651">
              <a:off x="5039092" y="4071600"/>
              <a:ext cx="252028" cy="4571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0" name="59 Rectángulo redondeado"/>
            <p:cNvSpPr/>
            <p:nvPr/>
          </p:nvSpPr>
          <p:spPr>
            <a:xfrm rot="21182231">
              <a:off x="5039092" y="4045046"/>
              <a:ext cx="252028" cy="4571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3" name="72 Grupo"/>
          <p:cNvGrpSpPr/>
          <p:nvPr/>
        </p:nvGrpSpPr>
        <p:grpSpPr>
          <a:xfrm>
            <a:off x="7557728" y="4222560"/>
            <a:ext cx="254069" cy="270204"/>
            <a:chOff x="6335172" y="3867746"/>
            <a:chExt cx="254069" cy="270204"/>
          </a:xfrm>
        </p:grpSpPr>
        <p:sp>
          <p:nvSpPr>
            <p:cNvPr id="68" name="67 Rectángulo redondeado"/>
            <p:cNvSpPr/>
            <p:nvPr/>
          </p:nvSpPr>
          <p:spPr>
            <a:xfrm rot="20356524">
              <a:off x="6335172" y="3905100"/>
              <a:ext cx="252028" cy="4571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6" name="65 Rectángulo redondeado"/>
            <p:cNvSpPr/>
            <p:nvPr/>
          </p:nvSpPr>
          <p:spPr>
            <a:xfrm rot="21105511">
              <a:off x="6337212" y="4035242"/>
              <a:ext cx="252028" cy="4571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7" name="66 Rectángulo redondeado"/>
            <p:cNvSpPr/>
            <p:nvPr/>
          </p:nvSpPr>
          <p:spPr>
            <a:xfrm rot="20356524">
              <a:off x="6337213" y="3966842"/>
              <a:ext cx="252028" cy="4571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1" name="60 Rectángulo redondeado"/>
            <p:cNvSpPr/>
            <p:nvPr/>
          </p:nvSpPr>
          <p:spPr>
            <a:xfrm>
              <a:off x="6335236" y="4092231"/>
              <a:ext cx="252028" cy="4571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2" name="61 Rectángulo redondeado"/>
            <p:cNvSpPr/>
            <p:nvPr/>
          </p:nvSpPr>
          <p:spPr>
            <a:xfrm rot="21105511">
              <a:off x="6335236" y="3867746"/>
              <a:ext cx="252028" cy="4571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3" name="62 Rectángulo redondeado"/>
            <p:cNvSpPr/>
            <p:nvPr/>
          </p:nvSpPr>
          <p:spPr>
            <a:xfrm>
              <a:off x="6335236" y="4014000"/>
              <a:ext cx="252028" cy="4571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4" name="63 Rectángulo redondeado"/>
            <p:cNvSpPr/>
            <p:nvPr/>
          </p:nvSpPr>
          <p:spPr>
            <a:xfrm rot="21308409">
              <a:off x="6335236" y="3937621"/>
              <a:ext cx="252028" cy="4571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70" name="CuadroTexto 26">
            <a:extLst>
              <a:ext uri="{FF2B5EF4-FFF2-40B4-BE49-F238E27FC236}">
                <a16:creationId xmlns="" xmlns:a16="http://schemas.microsoft.com/office/drawing/2014/main" id="{91083145-8B20-4DC2-B0C8-80BA773F821D}"/>
              </a:ext>
            </a:extLst>
          </p:cNvPr>
          <p:cNvSpPr txBox="1"/>
          <p:nvPr/>
        </p:nvSpPr>
        <p:spPr>
          <a:xfrm>
            <a:off x="2655525" y="1808820"/>
            <a:ext cx="205222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mtClean="0"/>
              <a:t>Neutral position</a:t>
            </a:r>
          </a:p>
          <a:p>
            <a:pPr algn="ctr"/>
            <a:r>
              <a:rPr lang="es-ES" smtClean="0"/>
              <a:t>(no user action)</a:t>
            </a:r>
            <a:endParaRPr lang="es-ES"/>
          </a:p>
        </p:txBody>
      </p:sp>
      <p:sp>
        <p:nvSpPr>
          <p:cNvPr id="71" name="CuadroTexto 26">
            <a:extLst>
              <a:ext uri="{FF2B5EF4-FFF2-40B4-BE49-F238E27FC236}">
                <a16:creationId xmlns="" xmlns:a16="http://schemas.microsoft.com/office/drawing/2014/main" id="{91083145-8B20-4DC2-B0C8-80BA773F821D}"/>
              </a:ext>
            </a:extLst>
          </p:cNvPr>
          <p:cNvSpPr txBox="1"/>
          <p:nvPr/>
        </p:nvSpPr>
        <p:spPr>
          <a:xfrm>
            <a:off x="2655525" y="4114817"/>
            <a:ext cx="205222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mtClean="0"/>
              <a:t>Direction pressed</a:t>
            </a:r>
          </a:p>
          <a:p>
            <a:pPr algn="ctr"/>
            <a:r>
              <a:rPr lang="es-ES" smtClean="0"/>
              <a:t>(user applies force)</a:t>
            </a:r>
            <a:endParaRPr lang="es-ES"/>
          </a:p>
        </p:txBody>
      </p:sp>
      <p:sp>
        <p:nvSpPr>
          <p:cNvPr id="76" name="75 Flecha abajo"/>
          <p:cNvSpPr/>
          <p:nvPr/>
        </p:nvSpPr>
        <p:spPr>
          <a:xfrm>
            <a:off x="5914400" y="3609020"/>
            <a:ext cx="297662" cy="412968"/>
          </a:xfrm>
          <a:prstGeom prst="downArrow">
            <a:avLst>
              <a:gd name="adj1" fmla="val 46220"/>
              <a:gd name="adj2" fmla="val 6322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7" name="76 Conector recto de flecha"/>
          <p:cNvCxnSpPr/>
          <p:nvPr/>
        </p:nvCxnSpPr>
        <p:spPr>
          <a:xfrm flipH="1" flipV="1">
            <a:off x="5848039" y="4827930"/>
            <a:ext cx="91267" cy="3960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80 Conector recto de flecha"/>
          <p:cNvCxnSpPr/>
          <p:nvPr/>
        </p:nvCxnSpPr>
        <p:spPr>
          <a:xfrm flipV="1">
            <a:off x="8056125" y="4827930"/>
            <a:ext cx="89055" cy="3960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uadroTexto 26">
            <a:extLst>
              <a:ext uri="{FF2B5EF4-FFF2-40B4-BE49-F238E27FC236}">
                <a16:creationId xmlns="" xmlns:a16="http://schemas.microsoft.com/office/drawing/2014/main" id="{91083145-8B20-4DC2-B0C8-80BA773F821D}"/>
              </a:ext>
            </a:extLst>
          </p:cNvPr>
          <p:cNvSpPr txBox="1"/>
          <p:nvPr/>
        </p:nvSpPr>
        <p:spPr>
          <a:xfrm>
            <a:off x="4779761" y="5265204"/>
            <a:ext cx="194421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1600" smtClean="0"/>
              <a:t>Direction [</a:t>
            </a:r>
            <a:r>
              <a:rPr lang="es-ES" sz="1600" b="1" smtClean="0"/>
              <a:t> – </a:t>
            </a:r>
            <a:r>
              <a:rPr lang="es-ES" sz="1600" smtClean="0"/>
              <a:t>]</a:t>
            </a:r>
          </a:p>
          <a:p>
            <a:pPr algn="ctr"/>
            <a:r>
              <a:rPr lang="es-ES" sz="1600" smtClean="0"/>
              <a:t>becomes pressed</a:t>
            </a:r>
          </a:p>
        </p:txBody>
      </p:sp>
      <p:sp>
        <p:nvSpPr>
          <p:cNvPr id="85" name="CuadroTexto 26">
            <a:extLst>
              <a:ext uri="{FF2B5EF4-FFF2-40B4-BE49-F238E27FC236}">
                <a16:creationId xmlns="" xmlns:a16="http://schemas.microsoft.com/office/drawing/2014/main" id="{91083145-8B20-4DC2-B0C8-80BA773F821D}"/>
              </a:ext>
            </a:extLst>
          </p:cNvPr>
          <p:cNvSpPr txBox="1"/>
          <p:nvPr/>
        </p:nvSpPr>
        <p:spPr>
          <a:xfrm>
            <a:off x="6795985" y="5265204"/>
            <a:ext cx="262829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1600" smtClean="0"/>
              <a:t>Direction [ </a:t>
            </a:r>
            <a:r>
              <a:rPr lang="es-ES" sz="1600" b="1" smtClean="0"/>
              <a:t>+</a:t>
            </a:r>
            <a:r>
              <a:rPr lang="es-ES" sz="1600" smtClean="0"/>
              <a:t> ] can only be pressed by releasing [</a:t>
            </a:r>
            <a:r>
              <a:rPr lang="es-ES" sz="1600" b="1" smtClean="0"/>
              <a:t> – </a:t>
            </a:r>
            <a:r>
              <a:rPr lang="es-ES" sz="1600" smtClean="0"/>
              <a:t>]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5719354" y="3212976"/>
            <a:ext cx="699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mtClean="0"/>
              <a:t>Force</a:t>
            </a:r>
            <a:endParaRPr lang="es-ES"/>
          </a:p>
        </p:txBody>
      </p:sp>
      <p:sp>
        <p:nvSpPr>
          <p:cNvPr id="101" name="100 Rectángulo"/>
          <p:cNvSpPr/>
          <p:nvPr/>
        </p:nvSpPr>
        <p:spPr>
          <a:xfrm>
            <a:off x="8614700" y="2586389"/>
            <a:ext cx="8815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smtClean="0"/>
              <a:t>switches</a:t>
            </a:r>
            <a:endParaRPr lang="es-ES" sz="1400"/>
          </a:p>
        </p:txBody>
      </p:sp>
      <p:sp>
        <p:nvSpPr>
          <p:cNvPr id="102" name="101 Rectángulo"/>
          <p:cNvSpPr/>
          <p:nvPr/>
        </p:nvSpPr>
        <p:spPr>
          <a:xfrm>
            <a:off x="7478613" y="2586389"/>
            <a:ext cx="7040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smtClean="0"/>
              <a:t>springs</a:t>
            </a:r>
            <a:endParaRPr lang="es-ES" sz="1400"/>
          </a:p>
        </p:txBody>
      </p:sp>
      <p:sp>
        <p:nvSpPr>
          <p:cNvPr id="103" name="102 Rectángulo"/>
          <p:cNvSpPr/>
          <p:nvPr/>
        </p:nvSpPr>
        <p:spPr>
          <a:xfrm>
            <a:off x="8689314" y="1418002"/>
            <a:ext cx="6094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smtClean="0"/>
              <a:t>d-pad</a:t>
            </a:r>
            <a:endParaRPr lang="es-ES" sz="1400"/>
          </a:p>
        </p:txBody>
      </p:sp>
      <p:cxnSp>
        <p:nvCxnSpPr>
          <p:cNvPr id="107" name="106 Conector recto de flecha"/>
          <p:cNvCxnSpPr/>
          <p:nvPr/>
        </p:nvCxnSpPr>
        <p:spPr>
          <a:xfrm flipH="1" flipV="1">
            <a:off x="8344157" y="2246094"/>
            <a:ext cx="392302" cy="390818"/>
          </a:xfrm>
          <a:prstGeom prst="straightConnector1">
            <a:avLst/>
          </a:prstGeom>
          <a:ln w="25400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110 Conector recto de flecha"/>
          <p:cNvCxnSpPr/>
          <p:nvPr/>
        </p:nvCxnSpPr>
        <p:spPr>
          <a:xfrm flipV="1">
            <a:off x="7701808" y="2197219"/>
            <a:ext cx="1" cy="415351"/>
          </a:xfrm>
          <a:prstGeom prst="straightConnector1">
            <a:avLst/>
          </a:prstGeom>
          <a:ln w="25400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117 Conector recto de flecha"/>
          <p:cNvCxnSpPr/>
          <p:nvPr/>
        </p:nvCxnSpPr>
        <p:spPr>
          <a:xfrm flipH="1">
            <a:off x="8217189" y="1598022"/>
            <a:ext cx="469519" cy="183769"/>
          </a:xfrm>
          <a:prstGeom prst="straightConnector1">
            <a:avLst/>
          </a:prstGeom>
          <a:ln w="25400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122 Conector recto"/>
          <p:cNvCxnSpPr/>
          <p:nvPr/>
        </p:nvCxnSpPr>
        <p:spPr>
          <a:xfrm flipH="1">
            <a:off x="7929156" y="1129970"/>
            <a:ext cx="144016" cy="533623"/>
          </a:xfrm>
          <a:prstGeom prst="line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123 Conector recto"/>
          <p:cNvCxnSpPr/>
          <p:nvPr/>
        </p:nvCxnSpPr>
        <p:spPr>
          <a:xfrm>
            <a:off x="8073172" y="1129970"/>
            <a:ext cx="432305" cy="0"/>
          </a:xfrm>
          <a:prstGeom prst="line">
            <a:avLst/>
          </a:prstGeom>
          <a:ln w="38100" cap="rnd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124 Conector recto"/>
          <p:cNvCxnSpPr/>
          <p:nvPr/>
        </p:nvCxnSpPr>
        <p:spPr>
          <a:xfrm>
            <a:off x="5593849" y="1129970"/>
            <a:ext cx="432305" cy="0"/>
          </a:xfrm>
          <a:prstGeom prst="line">
            <a:avLst/>
          </a:prstGeom>
          <a:ln w="38100" cap="rnd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125 Conector recto"/>
          <p:cNvCxnSpPr/>
          <p:nvPr/>
        </p:nvCxnSpPr>
        <p:spPr>
          <a:xfrm>
            <a:off x="6026154" y="1129970"/>
            <a:ext cx="108012" cy="533623"/>
          </a:xfrm>
          <a:prstGeom prst="line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87 Rectángulo redondeado"/>
          <p:cNvSpPr/>
          <p:nvPr/>
        </p:nvSpPr>
        <p:spPr>
          <a:xfrm>
            <a:off x="8506688" y="944724"/>
            <a:ext cx="372832" cy="360040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3200" b="1" smtClean="0">
                <a:solidFill>
                  <a:schemeClr val="tx1"/>
                </a:solidFill>
              </a:rPr>
              <a:t>+</a:t>
            </a:r>
            <a:endParaRPr lang="es-ES" sz="3200" b="1">
              <a:solidFill>
                <a:schemeClr val="tx1"/>
              </a:solidFill>
            </a:endParaRPr>
          </a:p>
        </p:txBody>
      </p:sp>
      <p:sp>
        <p:nvSpPr>
          <p:cNvPr id="100" name="99 Rectángulo redondeado"/>
          <p:cNvSpPr/>
          <p:nvPr/>
        </p:nvSpPr>
        <p:spPr>
          <a:xfrm>
            <a:off x="5217532" y="944724"/>
            <a:ext cx="372832" cy="360040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3200" b="1" smtClean="0">
                <a:solidFill>
                  <a:schemeClr val="tx1"/>
                </a:solidFill>
              </a:rPr>
              <a:t>–</a:t>
            </a:r>
            <a:endParaRPr lang="es-ES" sz="3200" b="1">
              <a:solidFill>
                <a:schemeClr val="tx1"/>
              </a:solidFill>
            </a:endParaRPr>
          </a:p>
        </p:txBody>
      </p:sp>
      <p:cxnSp>
        <p:nvCxnSpPr>
          <p:cNvPr id="132" name="131 Conector recto"/>
          <p:cNvCxnSpPr>
            <a:stCxn id="99" idx="2"/>
            <a:endCxn id="21" idx="0"/>
          </p:cNvCxnSpPr>
          <p:nvPr/>
        </p:nvCxnSpPr>
        <p:spPr>
          <a:xfrm flipH="1">
            <a:off x="7029056" y="1304764"/>
            <a:ext cx="1468" cy="430837"/>
          </a:xfrm>
          <a:prstGeom prst="line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98 Rectángulo redondeado"/>
          <p:cNvSpPr/>
          <p:nvPr/>
        </p:nvSpPr>
        <p:spPr>
          <a:xfrm>
            <a:off x="6505232" y="944724"/>
            <a:ext cx="1050584" cy="360040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smtClean="0">
                <a:solidFill>
                  <a:schemeClr val="tx1"/>
                </a:solidFill>
              </a:rPr>
              <a:t>(center)</a:t>
            </a:r>
            <a:endParaRPr lang="es-ES" sz="1600" b="1">
              <a:solidFill>
                <a:schemeClr val="tx1"/>
              </a:solidFill>
            </a:endParaRPr>
          </a:p>
        </p:txBody>
      </p:sp>
      <p:sp>
        <p:nvSpPr>
          <p:cNvPr id="139" name="138 Rectángulo"/>
          <p:cNvSpPr/>
          <p:nvPr/>
        </p:nvSpPr>
        <p:spPr>
          <a:xfrm>
            <a:off x="6706531" y="2586389"/>
            <a:ext cx="6840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smtClean="0"/>
              <a:t>sphere</a:t>
            </a:r>
            <a:endParaRPr lang="es-ES" sz="1400"/>
          </a:p>
        </p:txBody>
      </p:sp>
      <p:cxnSp>
        <p:nvCxnSpPr>
          <p:cNvPr id="140" name="139 Conector recto de flecha"/>
          <p:cNvCxnSpPr/>
          <p:nvPr/>
        </p:nvCxnSpPr>
        <p:spPr>
          <a:xfrm flipV="1">
            <a:off x="7037695" y="2195730"/>
            <a:ext cx="1" cy="415351"/>
          </a:xfrm>
          <a:prstGeom prst="straightConnector1">
            <a:avLst/>
          </a:prstGeom>
          <a:ln w="25400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141 Rectángulo"/>
          <p:cNvSpPr/>
          <p:nvPr/>
        </p:nvSpPr>
        <p:spPr>
          <a:xfrm>
            <a:off x="2511509" y="3104964"/>
            <a:ext cx="7076879" cy="2952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43" name="142 Conector recto de flecha"/>
          <p:cNvCxnSpPr/>
          <p:nvPr/>
        </p:nvCxnSpPr>
        <p:spPr>
          <a:xfrm flipV="1">
            <a:off x="6212062" y="2419678"/>
            <a:ext cx="206394" cy="320599"/>
          </a:xfrm>
          <a:prstGeom prst="straightConnector1">
            <a:avLst/>
          </a:prstGeom>
          <a:ln w="25400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145 Rectángulo"/>
          <p:cNvSpPr/>
          <p:nvPr/>
        </p:nvSpPr>
        <p:spPr>
          <a:xfrm>
            <a:off x="5482352" y="2581163"/>
            <a:ext cx="7601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smtClean="0"/>
              <a:t>housing</a:t>
            </a:r>
            <a:endParaRPr lang="es-ES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4285171" y="2283408"/>
            <a:ext cx="4079081" cy="2621756"/>
          </a:xfrm>
          <a:prstGeom prst="roundRect">
            <a:avLst>
              <a:gd name="adj" fmla="val 8073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s-ES"/>
          </a:p>
        </p:txBody>
      </p:sp>
      <p:sp>
        <p:nvSpPr>
          <p:cNvPr id="5" name="4 Rectángulo"/>
          <p:cNvSpPr/>
          <p:nvPr/>
        </p:nvSpPr>
        <p:spPr>
          <a:xfrm>
            <a:off x="4521324" y="2542604"/>
            <a:ext cx="3624709" cy="215137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4989376" y="2927468"/>
            <a:ext cx="757336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s-ES" smtClean="0"/>
              <a:t>pixel</a:t>
            </a:r>
          </a:p>
          <a:p>
            <a:pPr algn="ctr"/>
            <a:r>
              <a:rPr lang="es-ES" smtClean="0"/>
              <a:t>(0</a:t>
            </a:r>
            <a:r>
              <a:rPr lang="es-ES"/>
              <a:t>, 0)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6465540" y="3575540"/>
            <a:ext cx="1224136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s-ES" smtClean="0"/>
              <a:t>pixel</a:t>
            </a:r>
          </a:p>
          <a:p>
            <a:pPr algn="ctr"/>
            <a:r>
              <a:rPr lang="es-ES" smtClean="0"/>
              <a:t>(639</a:t>
            </a:r>
            <a:r>
              <a:rPr lang="es-ES"/>
              <a:t>, 359)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4521324" y="2542604"/>
            <a:ext cx="144016" cy="1440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Rectángulo"/>
          <p:cNvSpPr/>
          <p:nvPr/>
        </p:nvSpPr>
        <p:spPr>
          <a:xfrm>
            <a:off x="8000416" y="4549961"/>
            <a:ext cx="144016" cy="1440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4" name="13 Conector recto"/>
          <p:cNvCxnSpPr/>
          <p:nvPr/>
        </p:nvCxnSpPr>
        <p:spPr>
          <a:xfrm>
            <a:off x="4521324" y="1750516"/>
            <a:ext cx="0" cy="7920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"/>
          <p:cNvCxnSpPr/>
          <p:nvPr/>
        </p:nvCxnSpPr>
        <p:spPr>
          <a:xfrm>
            <a:off x="8146033" y="1750516"/>
            <a:ext cx="0" cy="7920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/>
          <p:nvPr/>
        </p:nvCxnSpPr>
        <p:spPr>
          <a:xfrm flipH="1">
            <a:off x="4521324" y="1894532"/>
            <a:ext cx="3623108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CuadroTexto"/>
          <p:cNvSpPr txBox="1"/>
          <p:nvPr/>
        </p:nvSpPr>
        <p:spPr>
          <a:xfrm>
            <a:off x="4521324" y="1426480"/>
            <a:ext cx="362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mtClean="0"/>
              <a:t>640 pixels</a:t>
            </a:r>
            <a:endParaRPr lang="es-ES"/>
          </a:p>
        </p:txBody>
      </p:sp>
      <p:cxnSp>
        <p:nvCxnSpPr>
          <p:cNvPr id="28" name="27 Conector recto"/>
          <p:cNvCxnSpPr/>
          <p:nvPr/>
        </p:nvCxnSpPr>
        <p:spPr>
          <a:xfrm rot="16200000">
            <a:off x="4125281" y="4297934"/>
            <a:ext cx="0" cy="7920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"/>
          <p:cNvCxnSpPr/>
          <p:nvPr/>
        </p:nvCxnSpPr>
        <p:spPr>
          <a:xfrm rot="16200000">
            <a:off x="4125281" y="2146559"/>
            <a:ext cx="0" cy="7920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 de flecha"/>
          <p:cNvCxnSpPr/>
          <p:nvPr/>
        </p:nvCxnSpPr>
        <p:spPr>
          <a:xfrm>
            <a:off x="3873253" y="2544204"/>
            <a:ext cx="0" cy="2149774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35 CuadroTexto"/>
          <p:cNvSpPr txBox="1"/>
          <p:nvPr/>
        </p:nvSpPr>
        <p:spPr>
          <a:xfrm>
            <a:off x="2973152" y="3264425"/>
            <a:ext cx="900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mtClean="0"/>
              <a:t>360</a:t>
            </a:r>
          </a:p>
          <a:p>
            <a:pPr algn="ctr"/>
            <a:r>
              <a:rPr lang="es-ES" smtClean="0"/>
              <a:t>pixels</a:t>
            </a:r>
            <a:endParaRPr lang="es-ES"/>
          </a:p>
        </p:txBody>
      </p:sp>
      <p:cxnSp>
        <p:nvCxnSpPr>
          <p:cNvPr id="38" name="37 Conector recto de flecha"/>
          <p:cNvCxnSpPr/>
          <p:nvPr/>
        </p:nvCxnSpPr>
        <p:spPr>
          <a:xfrm flipH="1" flipV="1">
            <a:off x="4737348" y="2758629"/>
            <a:ext cx="324036" cy="324035"/>
          </a:xfrm>
          <a:prstGeom prst="straightConnector1">
            <a:avLst/>
          </a:prstGeom>
          <a:ln w="25400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recto de flecha"/>
          <p:cNvCxnSpPr/>
          <p:nvPr/>
        </p:nvCxnSpPr>
        <p:spPr>
          <a:xfrm flipH="1" flipV="1">
            <a:off x="7617668" y="4162784"/>
            <a:ext cx="324036" cy="324035"/>
          </a:xfrm>
          <a:prstGeom prst="straightConnector1">
            <a:avLst/>
          </a:prstGeom>
          <a:ln w="25400">
            <a:solidFill>
              <a:srgbClr val="C00000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4007768" y="1664804"/>
            <a:ext cx="4248472" cy="1296144"/>
          </a:xfrm>
          <a:prstGeom prst="roundRect">
            <a:avLst>
              <a:gd name="adj" fmla="val 11157"/>
            </a:avLst>
          </a:prstGeom>
          <a:solidFill>
            <a:srgbClr val="99FFCC">
              <a:alpha val="50196"/>
            </a:srgbClr>
          </a:solidFill>
          <a:ln w="28575">
            <a:solidFill>
              <a:srgbClr val="00B05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1600" smtClean="0">
                <a:solidFill>
                  <a:srgbClr val="006600"/>
                </a:solidFill>
              </a:rPr>
              <a:t>Cartridge</a:t>
            </a:r>
            <a:endParaRPr lang="es-ES" sz="1600">
              <a:solidFill>
                <a:srgbClr val="006600"/>
              </a:solidFill>
            </a:endParaRPr>
          </a:p>
        </p:txBody>
      </p:sp>
      <p:sp>
        <p:nvSpPr>
          <p:cNvPr id="5" name="4 Rectángulo redondeado"/>
          <p:cNvSpPr/>
          <p:nvPr/>
        </p:nvSpPr>
        <p:spPr>
          <a:xfrm>
            <a:off x="6888088" y="2168860"/>
            <a:ext cx="1152128" cy="576064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Audio </a:t>
            </a:r>
            <a:r>
              <a:rPr lang="es-ES" sz="1200"/>
              <a:t>ROM</a:t>
            </a:r>
          </a:p>
          <a:p>
            <a:pPr algn="ctr"/>
            <a:r>
              <a:rPr lang="es-ES" sz="1100" smtClean="0">
                <a:solidFill>
                  <a:srgbClr val="006600"/>
                </a:solidFill>
              </a:rPr>
              <a:t>(sounds)</a:t>
            </a:r>
            <a:endParaRPr lang="es-ES" sz="1100">
              <a:solidFill>
                <a:srgbClr val="006600"/>
              </a:solidFill>
            </a:endParaRPr>
          </a:p>
        </p:txBody>
      </p:sp>
      <p:sp>
        <p:nvSpPr>
          <p:cNvPr id="6" name="5 Rectángulo redondeado"/>
          <p:cNvSpPr/>
          <p:nvPr/>
        </p:nvSpPr>
        <p:spPr>
          <a:xfrm>
            <a:off x="5555940" y="2168860"/>
            <a:ext cx="1152128" cy="576064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/>
              <a:t>Video ROM</a:t>
            </a:r>
          </a:p>
          <a:p>
            <a:pPr algn="ctr"/>
            <a:r>
              <a:rPr lang="es-ES" sz="1100">
                <a:solidFill>
                  <a:srgbClr val="006600"/>
                </a:solidFill>
              </a:rPr>
              <a:t>(images)</a:t>
            </a:r>
          </a:p>
        </p:txBody>
      </p:sp>
      <p:sp>
        <p:nvSpPr>
          <p:cNvPr id="7" name="6 Rectángulo redondeado"/>
          <p:cNvSpPr/>
          <p:nvPr/>
        </p:nvSpPr>
        <p:spPr>
          <a:xfrm>
            <a:off x="4223792" y="2168860"/>
            <a:ext cx="1152128" cy="576064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Program </a:t>
            </a:r>
            <a:r>
              <a:rPr lang="es-ES" sz="1200"/>
              <a:t>ROM</a:t>
            </a:r>
          </a:p>
          <a:p>
            <a:pPr algn="ctr"/>
            <a:r>
              <a:rPr lang="es-ES" sz="1100" smtClean="0">
                <a:solidFill>
                  <a:srgbClr val="006600"/>
                </a:solidFill>
              </a:rPr>
              <a:t>(words)</a:t>
            </a:r>
            <a:endParaRPr lang="es-ES" sz="1100">
              <a:solidFill>
                <a:srgbClr val="006600"/>
              </a:solidFill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5303912" y="3933056"/>
            <a:ext cx="1656184" cy="1296144"/>
          </a:xfrm>
          <a:prstGeom prst="roundRect">
            <a:avLst>
              <a:gd name="adj" fmla="val 11157"/>
            </a:avLst>
          </a:prstGeom>
          <a:solidFill>
            <a:srgbClr val="99FFCC">
              <a:alpha val="50196"/>
            </a:srgbClr>
          </a:solidFill>
          <a:ln w="28575">
            <a:solidFill>
              <a:srgbClr val="00B05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1600" smtClean="0">
                <a:solidFill>
                  <a:srgbClr val="006600"/>
                </a:solidFill>
              </a:rPr>
              <a:t>Memory card</a:t>
            </a:r>
            <a:endParaRPr lang="es-ES" sz="1600">
              <a:solidFill>
                <a:srgbClr val="006600"/>
              </a:solidFill>
            </a:endParaRPr>
          </a:p>
        </p:txBody>
      </p:sp>
      <p:sp>
        <p:nvSpPr>
          <p:cNvPr id="11" name="10 Rectángulo redondeado"/>
          <p:cNvSpPr/>
          <p:nvPr/>
        </p:nvSpPr>
        <p:spPr>
          <a:xfrm>
            <a:off x="5555940" y="4437112"/>
            <a:ext cx="1152128" cy="576064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Storage RAM</a:t>
            </a:r>
            <a:endParaRPr lang="es-ES" sz="1200"/>
          </a:p>
          <a:p>
            <a:pPr algn="ctr"/>
            <a:r>
              <a:rPr lang="es-ES" sz="1100" smtClean="0">
                <a:solidFill>
                  <a:srgbClr val="006600"/>
                </a:solidFill>
              </a:rPr>
              <a:t>(words)</a:t>
            </a:r>
            <a:endParaRPr lang="es-ES" sz="1100">
              <a:solidFill>
                <a:srgbClr val="0066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42 Rectángulo redondeado"/>
          <p:cNvSpPr/>
          <p:nvPr/>
        </p:nvSpPr>
        <p:spPr>
          <a:xfrm>
            <a:off x="5051884" y="4311098"/>
            <a:ext cx="2736304" cy="1764196"/>
          </a:xfrm>
          <a:prstGeom prst="roundRect">
            <a:avLst>
              <a:gd name="adj" fmla="val 11632"/>
            </a:avLst>
          </a:prstGeom>
          <a:solidFill>
            <a:srgbClr val="99FFCC">
              <a:alpha val="50196"/>
            </a:srgbClr>
          </a:solidFill>
          <a:ln w="28575">
            <a:solidFill>
              <a:srgbClr val="00B05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1600" smtClean="0">
                <a:solidFill>
                  <a:srgbClr val="006600"/>
                </a:solidFill>
              </a:rPr>
              <a:t>Memory card</a:t>
            </a:r>
            <a:endParaRPr lang="es-ES" sz="1600">
              <a:solidFill>
                <a:srgbClr val="006600"/>
              </a:solidFill>
            </a:endParaRPr>
          </a:p>
        </p:txBody>
      </p:sp>
      <p:sp>
        <p:nvSpPr>
          <p:cNvPr id="17" name="16 Rectángulo redondeado"/>
          <p:cNvSpPr/>
          <p:nvPr/>
        </p:nvSpPr>
        <p:spPr>
          <a:xfrm>
            <a:off x="5051884" y="710698"/>
            <a:ext cx="2736304" cy="2772308"/>
          </a:xfrm>
          <a:prstGeom prst="roundRect">
            <a:avLst>
              <a:gd name="adj" fmla="val 7828"/>
            </a:avLst>
          </a:prstGeom>
          <a:solidFill>
            <a:srgbClr val="99FFCC">
              <a:alpha val="50196"/>
            </a:srgbClr>
          </a:solidFill>
          <a:ln w="28575">
            <a:solidFill>
              <a:srgbClr val="00B05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1600" smtClean="0">
                <a:solidFill>
                  <a:srgbClr val="006600"/>
                </a:solidFill>
              </a:rPr>
              <a:t>Cartridge</a:t>
            </a:r>
            <a:endParaRPr lang="es-ES" sz="1600">
              <a:solidFill>
                <a:srgbClr val="006600"/>
              </a:solidFill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6384032" y="2654914"/>
            <a:ext cx="1152128" cy="576064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Audio </a:t>
            </a:r>
            <a:r>
              <a:rPr lang="es-ES" sz="1200"/>
              <a:t>ROM</a:t>
            </a:r>
          </a:p>
          <a:p>
            <a:pPr algn="ctr"/>
            <a:r>
              <a:rPr lang="es-ES" sz="1100" smtClean="0">
                <a:solidFill>
                  <a:srgbClr val="006600"/>
                </a:solidFill>
              </a:rPr>
              <a:t>(sounds)</a:t>
            </a:r>
            <a:endParaRPr lang="es-ES" sz="1100">
              <a:solidFill>
                <a:srgbClr val="006600"/>
              </a:solidFill>
            </a:endParaRPr>
          </a:p>
        </p:txBody>
      </p:sp>
      <p:sp>
        <p:nvSpPr>
          <p:cNvPr id="19" name="18 Rectángulo redondeado"/>
          <p:cNvSpPr/>
          <p:nvPr/>
        </p:nvSpPr>
        <p:spPr>
          <a:xfrm>
            <a:off x="6384032" y="1934834"/>
            <a:ext cx="1152128" cy="576064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/>
              <a:t>Video ROM</a:t>
            </a:r>
          </a:p>
          <a:p>
            <a:pPr algn="ctr"/>
            <a:r>
              <a:rPr lang="es-ES" sz="1100">
                <a:solidFill>
                  <a:srgbClr val="006600"/>
                </a:solidFill>
              </a:rPr>
              <a:t>(images)</a:t>
            </a:r>
          </a:p>
        </p:txBody>
      </p:sp>
      <p:sp>
        <p:nvSpPr>
          <p:cNvPr id="20" name="19 Rectángulo redondeado"/>
          <p:cNvSpPr/>
          <p:nvPr/>
        </p:nvSpPr>
        <p:spPr>
          <a:xfrm>
            <a:off x="6384032" y="1214754"/>
            <a:ext cx="1152128" cy="576064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Program </a:t>
            </a:r>
            <a:r>
              <a:rPr lang="es-ES" sz="1200"/>
              <a:t>ROM</a:t>
            </a:r>
          </a:p>
          <a:p>
            <a:pPr algn="ctr"/>
            <a:r>
              <a:rPr lang="es-ES" sz="1100" smtClean="0">
                <a:solidFill>
                  <a:srgbClr val="006600"/>
                </a:solidFill>
              </a:rPr>
              <a:t>(words)</a:t>
            </a:r>
            <a:endParaRPr lang="es-ES" sz="1100">
              <a:solidFill>
                <a:srgbClr val="006600"/>
              </a:solidFill>
            </a:endParaRPr>
          </a:p>
        </p:txBody>
      </p:sp>
      <p:sp>
        <p:nvSpPr>
          <p:cNvPr id="21" name="20 Llamada de flecha a la izquierda"/>
          <p:cNvSpPr/>
          <p:nvPr/>
        </p:nvSpPr>
        <p:spPr>
          <a:xfrm>
            <a:off x="4511824" y="1214755"/>
            <a:ext cx="1296144" cy="2016224"/>
          </a:xfrm>
          <a:prstGeom prst="leftArrowCallout">
            <a:avLst>
              <a:gd name="adj1" fmla="val 17031"/>
              <a:gd name="adj2" fmla="val 20085"/>
              <a:gd name="adj3" fmla="val 21556"/>
              <a:gd name="adj4" fmla="val 35709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400" smtClean="0">
              <a:solidFill>
                <a:schemeClr val="tx1"/>
              </a:solidFill>
            </a:endParaRPr>
          </a:p>
        </p:txBody>
      </p:sp>
      <p:sp>
        <p:nvSpPr>
          <p:cNvPr id="22" name="21 CuadroTexto"/>
          <p:cNvSpPr txBox="1"/>
          <p:nvPr/>
        </p:nvSpPr>
        <p:spPr>
          <a:xfrm rot="16200000">
            <a:off x="4565830" y="1988840"/>
            <a:ext cx="2016224" cy="46805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s-ES" smtClean="0"/>
              <a:t>Connector</a:t>
            </a:r>
            <a:endParaRPr lang="es-ES"/>
          </a:p>
        </p:txBody>
      </p:sp>
      <p:cxnSp>
        <p:nvCxnSpPr>
          <p:cNvPr id="23" name="22 Conector recto de flecha"/>
          <p:cNvCxnSpPr>
            <a:endCxn id="20" idx="1"/>
          </p:cNvCxnSpPr>
          <p:nvPr/>
        </p:nvCxnSpPr>
        <p:spPr>
          <a:xfrm flipV="1">
            <a:off x="5807968" y="1502786"/>
            <a:ext cx="576064" cy="1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 de flecha"/>
          <p:cNvCxnSpPr>
            <a:endCxn id="19" idx="1"/>
          </p:cNvCxnSpPr>
          <p:nvPr/>
        </p:nvCxnSpPr>
        <p:spPr>
          <a:xfrm>
            <a:off x="5807968" y="2222866"/>
            <a:ext cx="576064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 de flecha"/>
          <p:cNvCxnSpPr>
            <a:endCxn id="18" idx="1"/>
          </p:cNvCxnSpPr>
          <p:nvPr/>
        </p:nvCxnSpPr>
        <p:spPr>
          <a:xfrm>
            <a:off x="5807968" y="2942946"/>
            <a:ext cx="576064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37 CuadroTexto"/>
          <p:cNvSpPr txBox="1"/>
          <p:nvPr/>
        </p:nvSpPr>
        <p:spPr>
          <a:xfrm>
            <a:off x="3503712" y="1992033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smtClean="0"/>
              <a:t>connection mechanism</a:t>
            </a:r>
            <a:endParaRPr lang="es-ES" sz="1200"/>
          </a:p>
        </p:txBody>
      </p:sp>
      <p:sp>
        <p:nvSpPr>
          <p:cNvPr id="39" name="38 Llamada de flecha a la izquierda"/>
          <p:cNvSpPr/>
          <p:nvPr/>
        </p:nvSpPr>
        <p:spPr>
          <a:xfrm>
            <a:off x="4511824" y="4815155"/>
            <a:ext cx="1296144" cy="1044116"/>
          </a:xfrm>
          <a:prstGeom prst="leftArrowCallout">
            <a:avLst>
              <a:gd name="adj1" fmla="val 20245"/>
              <a:gd name="adj2" fmla="val 23299"/>
              <a:gd name="adj3" fmla="val 25573"/>
              <a:gd name="adj4" fmla="val 35709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400" smtClean="0">
              <a:solidFill>
                <a:schemeClr val="tx1"/>
              </a:solidFill>
            </a:endParaRPr>
          </a:p>
        </p:txBody>
      </p:sp>
      <p:sp>
        <p:nvSpPr>
          <p:cNvPr id="40" name="39 CuadroTexto"/>
          <p:cNvSpPr txBox="1"/>
          <p:nvPr/>
        </p:nvSpPr>
        <p:spPr>
          <a:xfrm rot="16200000">
            <a:off x="5051884" y="5103186"/>
            <a:ext cx="1044115" cy="46805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s-ES" sz="1400" smtClean="0"/>
              <a:t>Connector</a:t>
            </a:r>
            <a:endParaRPr lang="es-ES" sz="1400"/>
          </a:p>
        </p:txBody>
      </p:sp>
      <p:sp>
        <p:nvSpPr>
          <p:cNvPr id="41" name="40 CuadroTexto"/>
          <p:cNvSpPr txBox="1"/>
          <p:nvPr/>
        </p:nvSpPr>
        <p:spPr>
          <a:xfrm>
            <a:off x="3503712" y="5088377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smtClean="0"/>
              <a:t>connection mechanism</a:t>
            </a:r>
            <a:endParaRPr lang="es-ES" sz="1200"/>
          </a:p>
        </p:txBody>
      </p:sp>
      <p:cxnSp>
        <p:nvCxnSpPr>
          <p:cNvPr id="42" name="41 Conector recto de flecha"/>
          <p:cNvCxnSpPr>
            <a:endCxn id="44" idx="1"/>
          </p:cNvCxnSpPr>
          <p:nvPr/>
        </p:nvCxnSpPr>
        <p:spPr>
          <a:xfrm>
            <a:off x="5807968" y="5319210"/>
            <a:ext cx="584448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43 Rectángulo redondeado"/>
          <p:cNvSpPr/>
          <p:nvPr/>
        </p:nvSpPr>
        <p:spPr>
          <a:xfrm>
            <a:off x="6392416" y="4797152"/>
            <a:ext cx="1152128" cy="1044116"/>
          </a:xfrm>
          <a:prstGeom prst="roundRect">
            <a:avLst>
              <a:gd name="adj" fmla="val 8459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Storage RAM</a:t>
            </a:r>
            <a:endParaRPr lang="es-ES" sz="1200"/>
          </a:p>
          <a:p>
            <a:pPr algn="ctr"/>
            <a:r>
              <a:rPr lang="es-ES" sz="1100" smtClean="0">
                <a:solidFill>
                  <a:srgbClr val="006600"/>
                </a:solidFill>
              </a:rPr>
              <a:t>(words)</a:t>
            </a:r>
            <a:endParaRPr lang="es-ES" sz="1100">
              <a:solidFill>
                <a:srgbClr val="0066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</TotalTime>
  <Words>160</Words>
  <Application>Microsoft Office PowerPoint</Application>
  <PresentationFormat>Personalizado</PresentationFormat>
  <Paragraphs>73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 carracedo pais</dc:creator>
  <cp:lastModifiedBy>Centor</cp:lastModifiedBy>
  <cp:revision>172</cp:revision>
  <dcterms:created xsi:type="dcterms:W3CDTF">2021-01-12T09:15:43Z</dcterms:created>
  <dcterms:modified xsi:type="dcterms:W3CDTF">2022-12-31T13:36:35Z</dcterms:modified>
</cp:coreProperties>
</file>