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5" r:id="rId6"/>
    <p:sldId id="259" r:id="rId7"/>
    <p:sldId id="262" r:id="rId8"/>
    <p:sldId id="263" r:id="rId9"/>
    <p:sldId id="264" r:id="rId10"/>
    <p:sldId id="257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>
        <p:scale>
          <a:sx n="150" d="100"/>
          <a:sy n="150" d="100"/>
        </p:scale>
        <p:origin x="-60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GPU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</a:t>
            </a:r>
          </a:p>
          <a:p>
            <a:r>
              <a:rPr lang="es-ES" sz="1200" smtClean="0"/>
              <a:t>de video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Control</a:t>
            </a:r>
            <a:endParaRPr lang="es-ES" sz="15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Controlador de cartucho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995936" y="110558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789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190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9406" y="1347614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J:\Codigo\C++\ClimbToTheTop\Art\StageElements\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929" y="1908884"/>
            <a:ext cx="789384" cy="1347215"/>
          </a:xfrm>
          <a:prstGeom prst="rect">
            <a:avLst/>
          </a:prstGeom>
          <a:noFill/>
        </p:spPr>
      </p:pic>
      <p:sp>
        <p:nvSpPr>
          <p:cNvPr id="21" name="20 Flecha derecha"/>
          <p:cNvSpPr/>
          <p:nvPr/>
        </p:nvSpPr>
        <p:spPr>
          <a:xfrm>
            <a:off x="1511503" y="2458043"/>
            <a:ext cx="860223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25574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Modo alfa</a:t>
            </a:r>
            <a:endParaRPr lang="es-ES" sz="2100"/>
          </a:p>
        </p:txBody>
      </p:sp>
      <p:sp>
        <p:nvSpPr>
          <p:cNvPr id="27" name="26 Rectángulo"/>
          <p:cNvSpPr/>
          <p:nvPr/>
        </p:nvSpPr>
        <p:spPr>
          <a:xfrm>
            <a:off x="46148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Modo suma</a:t>
            </a:r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6679406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Modo resta</a:t>
            </a:r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131841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FF99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C00000"/>
                </a:solidFill>
              </a:rPr>
              <a:t>Control</a:t>
            </a:r>
          </a:p>
          <a:p>
            <a:pPr algn="ctr"/>
            <a:r>
              <a:rPr lang="es-ES" sz="1200" smtClean="0">
                <a:solidFill>
                  <a:srgbClr val="C00000"/>
                </a:solidFill>
              </a:rPr>
              <a:t>de la GPU</a:t>
            </a:r>
            <a:endParaRPr lang="es-ES" sz="1200">
              <a:solidFill>
                <a:srgbClr val="C0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755576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004048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Buffer</a:t>
            </a:r>
          </a:p>
          <a:p>
            <a:pPr algn="ctr"/>
            <a:r>
              <a:rPr lang="es-ES" sz="1200" smtClean="0"/>
              <a:t>de dibujo</a:t>
            </a:r>
            <a:endParaRPr lang="es-ES" sz="1200"/>
          </a:p>
        </p:txBody>
      </p:sp>
      <p:sp>
        <p:nvSpPr>
          <p:cNvPr id="18" name="17 Rectángulo redondeado"/>
          <p:cNvSpPr/>
          <p:nvPr/>
        </p:nvSpPr>
        <p:spPr>
          <a:xfrm>
            <a:off x="7236296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Pantalla</a:t>
            </a:r>
            <a:endParaRPr lang="es-ES" sz="1400"/>
          </a:p>
        </p:txBody>
      </p:sp>
      <p:cxnSp>
        <p:nvCxnSpPr>
          <p:cNvPr id="19" name="18 Conector recto de flecha"/>
          <p:cNvCxnSpPr>
            <a:stCxn id="17" idx="3"/>
            <a:endCxn id="18" idx="1"/>
          </p:cNvCxnSpPr>
          <p:nvPr/>
        </p:nvCxnSpPr>
        <p:spPr>
          <a:xfrm>
            <a:off x="6012160" y="1923678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15" idx="1"/>
          </p:cNvCxnSpPr>
          <p:nvPr/>
        </p:nvCxnSpPr>
        <p:spPr>
          <a:xfrm>
            <a:off x="1763689" y="1923678"/>
            <a:ext cx="1368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61967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Petición de comando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15" idx="3"/>
            <a:endCxn id="17" idx="1"/>
          </p:cNvCxnSpPr>
          <p:nvPr/>
        </p:nvCxnSpPr>
        <p:spPr>
          <a:xfrm>
            <a:off x="4139955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13995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Funciones</a:t>
            </a:r>
          </a:p>
          <a:p>
            <a:r>
              <a:rPr lang="es-ES" sz="1200" smtClean="0"/>
              <a:t>de dibujo</a:t>
            </a:r>
            <a:endParaRPr lang="es-ES" sz="1200"/>
          </a:p>
        </p:txBody>
      </p:sp>
      <p:sp>
        <p:nvSpPr>
          <p:cNvPr id="24" name="23 Rectángulo redondeado"/>
          <p:cNvSpPr/>
          <p:nvPr/>
        </p:nvSpPr>
        <p:spPr>
          <a:xfrm>
            <a:off x="3131840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ROMs Video</a:t>
            </a:r>
            <a:endParaRPr lang="es-ES" sz="1200"/>
          </a:p>
        </p:txBody>
      </p:sp>
      <p:cxnSp>
        <p:nvCxnSpPr>
          <p:cNvPr id="25" name="24 Conector recto de flecha"/>
          <p:cNvCxnSpPr>
            <a:stCxn id="24" idx="0"/>
            <a:endCxn id="15" idx="2"/>
          </p:cNvCxnSpPr>
          <p:nvPr/>
        </p:nvCxnSpPr>
        <p:spPr>
          <a:xfrm flipV="1">
            <a:off x="3635896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07904" y="22227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Leer pixels</a:t>
            </a:r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6372200" y="141962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 de video</a:t>
            </a:r>
            <a:endParaRPr lang="es-ES" sz="1200"/>
          </a:p>
        </p:txBody>
      </p:sp>
      <p:sp>
        <p:nvSpPr>
          <p:cNvPr id="28" name="27 Rectángulo redondeado"/>
          <p:cNvSpPr/>
          <p:nvPr/>
        </p:nvSpPr>
        <p:spPr>
          <a:xfrm>
            <a:off x="2699792" y="1275606"/>
            <a:ext cx="3600400" cy="1944216"/>
          </a:xfrm>
          <a:prstGeom prst="roundRect">
            <a:avLst>
              <a:gd name="adj" fmla="val 6424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b="1" smtClean="0">
                <a:solidFill>
                  <a:srgbClr val="FF0000"/>
                </a:solidFill>
              </a:rPr>
              <a:t>GPU</a:t>
            </a:r>
            <a:endParaRPr lang="es-E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26244" y="1272283"/>
            <a:ext cx="2758339" cy="262856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740028" y="800663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521" y="1833130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3104717" y="2468335"/>
            <a:ext cx="872687" cy="300038"/>
          </a:xfrm>
          <a:prstGeom prst="rightArrow">
            <a:avLst>
              <a:gd name="adj1" fmla="val 32665"/>
              <a:gd name="adj2" fmla="val 67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pic>
        <p:nvPicPr>
          <p:cNvPr id="22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582" y="1292556"/>
            <a:ext cx="1522933" cy="1548083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4" name="23 CuadroTexto"/>
          <p:cNvSpPr txBox="1"/>
          <p:nvPr/>
        </p:nvSpPr>
        <p:spPr>
          <a:xfrm>
            <a:off x="6320453" y="4011219"/>
            <a:ext cx="156373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(1023, 1023)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273870" y="1054734"/>
            <a:ext cx="178596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mtClean="0"/>
              <a:t>Imagen guardada en el cartucho</a:t>
            </a:r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4404522" y="785049"/>
            <a:ext cx="261575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s-ES" smtClean="0"/>
              <a:t>Textura usada por la </a:t>
            </a:r>
            <a:r>
              <a:rPr lang="es-ES"/>
              <a:t>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2" y="661526"/>
            <a:ext cx="3455490" cy="1146866"/>
            <a:chOff x="3850965" y="3220630"/>
            <a:chExt cx="4607319" cy="1529153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:a16="http://schemas.microsoft.com/office/drawing/2014/main" xmlns="" id="{B81A97C9-B44A-4DCA-962F-3BB6FD3A6362}"/>
                </a:ext>
              </a:extLst>
            </p:cNvPr>
            <p:cNvSpPr txBox="1"/>
            <p:nvPr/>
          </p:nvSpPr>
          <p:spPr>
            <a:xfrm>
              <a:off x="3850965" y="4257341"/>
              <a:ext cx="2848655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 smtClean="0"/>
                <a:t>textura seleccionada</a:t>
              </a:r>
              <a:endParaRPr lang="es-ES" b="1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Codigo\C++\Vircon32\Documentacion\Especificaciones ingles\Imagenes\Texture regions 2 english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4506" y="195486"/>
            <a:ext cx="7277100" cy="4743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1588491" y="339502"/>
            <a:ext cx="3262432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1) Esquina sup. izda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1600" y="4338000"/>
            <a:ext cx="3570208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3) Punto de referencia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860032" y="4338000"/>
            <a:ext cx="3262432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2) Esquina inf. dcha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 redondeado"/>
          <p:cNvSpPr/>
          <p:nvPr/>
        </p:nvSpPr>
        <p:spPr>
          <a:xfrm>
            <a:off x="3807619" y="1557338"/>
            <a:ext cx="4079081" cy="2621756"/>
          </a:xfrm>
          <a:prstGeom prst="roundRect">
            <a:avLst>
              <a:gd name="adj" fmla="val 80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252936" y="1188728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462279" y="4232226"/>
            <a:ext cx="123166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(639, 359)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942976" y="2183514"/>
            <a:ext cx="792956" cy="785813"/>
          </a:xfrm>
          <a:prstGeom prst="rect">
            <a:avLst/>
          </a:prstGeom>
          <a:solidFill>
            <a:srgbClr val="C5E0B4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 sz="3000"/>
          </a:p>
        </p:txBody>
      </p:sp>
      <p:sp>
        <p:nvSpPr>
          <p:cNvPr id="31" name="30 Rectángulo"/>
          <p:cNvSpPr/>
          <p:nvPr/>
        </p:nvSpPr>
        <p:spPr>
          <a:xfrm>
            <a:off x="566567" y="1378729"/>
            <a:ext cx="158591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Color constante</a:t>
            </a:r>
            <a:endParaRPr lang="es-ES" sz="2000">
              <a:latin typeface="Arial Rounded MT Bold" pitchFamily="34" charset="0"/>
            </a:endParaRPr>
          </a:p>
        </p:txBody>
      </p:sp>
      <p:sp>
        <p:nvSpPr>
          <p:cNvPr id="33" name="32 Flecha derecha"/>
          <p:cNvSpPr/>
          <p:nvPr/>
        </p:nvSpPr>
        <p:spPr>
          <a:xfrm>
            <a:off x="2071688" y="2390683"/>
            <a:ext cx="1428750" cy="378619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rgbClr val="C5E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931465" y="3135765"/>
            <a:ext cx="1977275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Rojo</a:t>
            </a:r>
            <a:r>
              <a:rPr lang="es-ES" smtClean="0"/>
              <a:t> </a:t>
            </a:r>
            <a:r>
              <a:rPr lang="es-ES"/>
              <a:t>= 197</a:t>
            </a:r>
          </a:p>
          <a:p>
            <a:r>
              <a:rPr lang="es-ES" smtClean="0">
                <a:solidFill>
                  <a:srgbClr val="006600"/>
                </a:solidFill>
              </a:rPr>
              <a:t>Verde</a:t>
            </a:r>
            <a:r>
              <a:rPr lang="es-ES" smtClean="0"/>
              <a:t> </a:t>
            </a:r>
            <a:r>
              <a:rPr lang="es-ES"/>
              <a:t>= 224</a:t>
            </a:r>
          </a:p>
          <a:p>
            <a:r>
              <a:rPr lang="es-ES" smtClean="0">
                <a:solidFill>
                  <a:srgbClr val="0000FF"/>
                </a:solidFill>
              </a:rPr>
              <a:t>Azul</a:t>
            </a:r>
            <a:r>
              <a:rPr lang="es-ES" smtClean="0"/>
              <a:t> </a:t>
            </a:r>
            <a:r>
              <a:rPr lang="es-ES"/>
              <a:t>= 180</a:t>
            </a:r>
          </a:p>
          <a:p>
            <a:r>
              <a:rPr lang="es-ES" b="1" smtClean="0"/>
              <a:t>Alfa</a:t>
            </a:r>
            <a:r>
              <a:rPr lang="es-ES" smtClean="0"/>
              <a:t> </a:t>
            </a:r>
            <a:r>
              <a:rPr lang="es-ES"/>
              <a:t>= 255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4 Grupo"/>
          <p:cNvGrpSpPr/>
          <p:nvPr/>
        </p:nvGrpSpPr>
        <p:grpSpPr>
          <a:xfrm>
            <a:off x="3707607" y="1559966"/>
            <a:ext cx="3630660" cy="2180578"/>
            <a:chOff x="904876" y="3588613"/>
            <a:chExt cx="4840880" cy="2907437"/>
          </a:xfrm>
        </p:grpSpPr>
        <p:sp>
          <p:nvSpPr>
            <p:cNvPr id="26" name="25 Rectángulo"/>
            <p:cNvSpPr/>
            <p:nvPr/>
          </p:nvSpPr>
          <p:spPr>
            <a:xfrm>
              <a:off x="9128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6768" y="4276725"/>
              <a:ext cx="1033707" cy="1862733"/>
            </a:xfrm>
            <a:prstGeom prst="rect">
              <a:avLst/>
            </a:prstGeom>
            <a:noFill/>
          </p:spPr>
        </p:pic>
        <p:sp>
          <p:nvSpPr>
            <p:cNvPr id="30" name="29 Rectángulo"/>
            <p:cNvSpPr/>
            <p:nvPr/>
          </p:nvSpPr>
          <p:spPr>
            <a:xfrm>
              <a:off x="904876" y="3588613"/>
              <a:ext cx="4829175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 smtClean="0">
                  <a:latin typeface="Arial Rounded MT Bold" pitchFamily="34" charset="0"/>
                </a:rPr>
                <a:t>Escala en </a:t>
              </a:r>
              <a:r>
                <a:rPr lang="es-ES" sz="2100">
                  <a:latin typeface="Arial Rounded MT Bold" pitchFamily="34" charset="0"/>
                </a:rPr>
                <a:t>X = 0.7, </a:t>
              </a:r>
              <a:r>
                <a:rPr lang="es-ES" sz="2100" smtClean="0">
                  <a:latin typeface="Arial Rounded MT Bold" pitchFamily="34" charset="0"/>
                </a:rPr>
                <a:t>en </a:t>
              </a:r>
              <a:r>
                <a:rPr lang="es-ES" sz="2100">
                  <a:latin typeface="Arial Rounded MT Bold" pitchFamily="34" charset="0"/>
                </a:rPr>
                <a:t>Y = 3</a:t>
              </a:r>
            </a:p>
          </p:txBody>
        </p:sp>
      </p:grp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866056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19 Rectángulo"/>
          <p:cNvSpPr/>
          <p:nvPr/>
        </p:nvSpPr>
        <p:spPr>
          <a:xfrm>
            <a:off x="1785937" y="300473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1" name="20 Flecha derecha"/>
          <p:cNvSpPr/>
          <p:nvPr/>
        </p:nvSpPr>
        <p:spPr>
          <a:xfrm rot="21182756">
            <a:off x="2883102" y="291095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3713559" y="1412729"/>
            <a:ext cx="3624709" cy="2176559"/>
            <a:chOff x="6361111" y="445363"/>
            <a:chExt cx="4832945" cy="2902079"/>
          </a:xfrm>
        </p:grpSpPr>
        <p:sp>
          <p:nvSpPr>
            <p:cNvPr id="40" name="39 Rectángulo"/>
            <p:cNvSpPr/>
            <p:nvPr/>
          </p:nvSpPr>
          <p:spPr>
            <a:xfrm>
              <a:off x="6361111" y="447675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9957725">
              <a:off x="8175965" y="1767147"/>
              <a:ext cx="1173271" cy="519973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445363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 smtClean="0">
                  <a:latin typeface="Arial Rounded MT Bold" pitchFamily="34" charset="0"/>
                </a:rPr>
                <a:t>Rotación </a:t>
              </a:r>
              <a:r>
                <a:rPr lang="es-ES" sz="2100">
                  <a:latin typeface="Arial Rounded MT Bold" pitchFamily="34" charset="0"/>
                </a:rPr>
                <a:t>= -30º</a:t>
              </a:r>
            </a:p>
          </p:txBody>
        </p:sp>
      </p:grpSp>
      <p:pic>
        <p:nvPicPr>
          <p:cNvPr id="36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711675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7" name="36 Rectángulo"/>
          <p:cNvSpPr/>
          <p:nvPr/>
        </p:nvSpPr>
        <p:spPr>
          <a:xfrm>
            <a:off x="1785937" y="2850356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 rot="21182756">
            <a:off x="2883102" y="275657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4 Grupo"/>
          <p:cNvGrpSpPr/>
          <p:nvPr/>
        </p:nvGrpSpPr>
        <p:grpSpPr>
          <a:xfrm>
            <a:off x="3899296" y="1382763"/>
            <a:ext cx="3624709" cy="2174825"/>
            <a:chOff x="6361111" y="3596283"/>
            <a:chExt cx="4832945" cy="2899767"/>
          </a:xfrm>
        </p:grpSpPr>
        <p:sp>
          <p:nvSpPr>
            <p:cNvPr id="26" name="25 Rectángulo"/>
            <p:cNvSpPr/>
            <p:nvPr/>
          </p:nvSpPr>
          <p:spPr>
            <a:xfrm>
              <a:off x="63611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6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134350" y="4924425"/>
              <a:ext cx="1225062" cy="542925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3598138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 smtClean="0">
                  <a:latin typeface="Arial Rounded MT Bold" pitchFamily="34" charset="0"/>
                </a:rPr>
                <a:t>Eliminar componente rojo</a:t>
              </a:r>
              <a:endParaRPr lang="es-ES" sz="2100">
                <a:latin typeface="Arial Rounded MT Bold" pitchFamily="34" charset="0"/>
              </a:endParaRPr>
            </a:p>
          </p:txBody>
        </p:sp>
      </p:grpSp>
      <p:pic>
        <p:nvPicPr>
          <p:cNvPr id="18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8936" y="1733107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1950243" y="287178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1182756">
            <a:off x="3047409" y="2778009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145</Words>
  <Application>Microsoft Office PowerPoint</Application>
  <PresentationFormat>Presentación en pantalla (16:9)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23</cp:revision>
  <dcterms:created xsi:type="dcterms:W3CDTF">2021-12-27T16:12:18Z</dcterms:created>
  <dcterms:modified xsi:type="dcterms:W3CDTF">2024-01-06T15:56:00Z</dcterms:modified>
</cp:coreProperties>
</file>