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6" r:id="rId4"/>
    <p:sldId id="259" r:id="rId5"/>
    <p:sldId id="260" r:id="rId6"/>
    <p:sldId id="278" r:id="rId7"/>
    <p:sldId id="264" r:id="rId8"/>
    <p:sldId id="270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4"/>
    <a:srgbClr val="FBDBD9"/>
    <a:srgbClr val="FAD5D2"/>
    <a:srgbClr val="FAEAEA"/>
    <a:srgbClr val="EFFBF3"/>
    <a:srgbClr val="F9F1F1"/>
    <a:srgbClr val="FAF0F0"/>
    <a:srgbClr val="FFEBEB"/>
    <a:srgbClr val="EBFFF5"/>
    <a:srgbClr val="E1FF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>
        <p:scale>
          <a:sx n="150" d="100"/>
          <a:sy n="150" d="100"/>
        </p:scale>
        <p:origin x="-606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30/12/2023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09228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1560" y="908720"/>
            <a:ext cx="5760640" cy="3312368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499992" y="1844824"/>
            <a:ext cx="1152129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rgbClr val="C00000"/>
                </a:solidFill>
              </a:rPr>
              <a:t>SPU</a:t>
            </a:r>
            <a:endParaRPr lang="es-ES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31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827584" y="184482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9" name="8 Conector recto de flecha"/>
          <p:cNvCxnSpPr>
            <a:stCxn id="13" idx="0"/>
            <a:endCxn id="6" idx="2"/>
          </p:cNvCxnSpPr>
          <p:nvPr/>
        </p:nvCxnSpPr>
        <p:spPr>
          <a:xfrm flipV="1">
            <a:off x="5076056" y="2276872"/>
            <a:ext cx="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44208" y="15567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Salida</a:t>
            </a:r>
          </a:p>
          <a:p>
            <a:r>
              <a:rPr lang="es-ES" sz="1200" smtClean="0"/>
              <a:t>de audio</a:t>
            </a:r>
            <a:endParaRPr lang="es-ES" sz="1200"/>
          </a:p>
        </p:txBody>
      </p:sp>
      <p:sp>
        <p:nvSpPr>
          <p:cNvPr id="11" name="10 Rectángulo redondeado"/>
          <p:cNvSpPr/>
          <p:nvPr/>
        </p:nvSpPr>
        <p:spPr>
          <a:xfrm>
            <a:off x="7380312" y="1772816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1772816"/>
            <a:ext cx="144016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Control</a:t>
            </a:r>
            <a:endParaRPr lang="es-ES" sz="1500" b="1"/>
          </a:p>
        </p:txBody>
      </p:sp>
      <p:sp>
        <p:nvSpPr>
          <p:cNvPr id="13" name="12 Rectángulo redondeado"/>
          <p:cNvSpPr/>
          <p:nvPr/>
        </p:nvSpPr>
        <p:spPr>
          <a:xfrm>
            <a:off x="4499992" y="2780928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Controlador cartucho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14" name="13 Conector recto de flecha"/>
          <p:cNvCxnSpPr>
            <a:stCxn id="6" idx="3"/>
            <a:endCxn id="11" idx="1"/>
          </p:cNvCxnSpPr>
          <p:nvPr/>
        </p:nvCxnSpPr>
        <p:spPr>
          <a:xfrm>
            <a:off x="5652121" y="2060848"/>
            <a:ext cx="17281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12" idx="1"/>
          </p:cNvCxnSpPr>
          <p:nvPr/>
        </p:nvCxnSpPr>
        <p:spPr>
          <a:xfrm>
            <a:off x="1907705" y="206084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6" idx="0"/>
          </p:cNvCxnSpPr>
          <p:nvPr/>
        </p:nvCxnSpPr>
        <p:spPr>
          <a:xfrm>
            <a:off x="5076056" y="1124744"/>
            <a:ext cx="1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3"/>
            <a:endCxn id="6" idx="1"/>
          </p:cNvCxnSpPr>
          <p:nvPr/>
        </p:nvCxnSpPr>
        <p:spPr>
          <a:xfrm>
            <a:off x="3923928" y="206084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1"/>
            <a:endCxn id="13" idx="3"/>
          </p:cNvCxnSpPr>
          <p:nvPr/>
        </p:nvCxnSpPr>
        <p:spPr>
          <a:xfrm flipH="1">
            <a:off x="5652120" y="306896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995936" y="110558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41176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BIOS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9979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779912" y="2276872"/>
            <a:ext cx="72008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203849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SPU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1331640" y="1707654"/>
            <a:ext cx="1008113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076056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Mezclador</a:t>
            </a:r>
            <a:endParaRPr lang="es-ES" sz="1200"/>
          </a:p>
        </p:txBody>
      </p:sp>
      <p:sp>
        <p:nvSpPr>
          <p:cNvPr id="18" name="17 Rectángulo redondeado"/>
          <p:cNvSpPr/>
          <p:nvPr/>
        </p:nvSpPr>
        <p:spPr>
          <a:xfrm>
            <a:off x="6948264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Altavoces</a:t>
            </a:r>
            <a:endParaRPr lang="es-ES" sz="1400"/>
          </a:p>
        </p:txBody>
      </p:sp>
      <p:cxnSp>
        <p:nvCxnSpPr>
          <p:cNvPr id="19" name="18 Conector recto de flecha"/>
          <p:cNvCxnSpPr>
            <a:stCxn id="17" idx="3"/>
            <a:endCxn id="18" idx="1"/>
          </p:cNvCxnSpPr>
          <p:nvPr/>
        </p:nvCxnSpPr>
        <p:spPr>
          <a:xfrm>
            <a:off x="6084168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  <a:endCxn id="15" idx="1"/>
          </p:cNvCxnSpPr>
          <p:nvPr/>
        </p:nvCxnSpPr>
        <p:spPr>
          <a:xfrm>
            <a:off x="2339753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33975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Petición de comando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15" idx="3"/>
            <a:endCxn id="17" idx="1"/>
          </p:cNvCxnSpPr>
          <p:nvPr/>
        </p:nvCxnSpPr>
        <p:spPr>
          <a:xfrm>
            <a:off x="4211963" y="1923678"/>
            <a:ext cx="8640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211960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Canales</a:t>
            </a:r>
          </a:p>
          <a:p>
            <a:r>
              <a:rPr lang="es-ES" sz="1200" smtClean="0"/>
              <a:t>de sonido</a:t>
            </a:r>
            <a:endParaRPr lang="es-ES" sz="1200"/>
          </a:p>
        </p:txBody>
      </p:sp>
      <p:sp>
        <p:nvSpPr>
          <p:cNvPr id="24" name="23 Rectángulo redondeado"/>
          <p:cNvSpPr/>
          <p:nvPr/>
        </p:nvSpPr>
        <p:spPr>
          <a:xfrm>
            <a:off x="3203848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ROMs Audio</a:t>
            </a:r>
            <a:endParaRPr lang="es-ES" sz="1200"/>
          </a:p>
        </p:txBody>
      </p:sp>
      <p:cxnSp>
        <p:nvCxnSpPr>
          <p:cNvPr id="25" name="24 Conector recto de flecha"/>
          <p:cNvCxnSpPr>
            <a:stCxn id="24" idx="0"/>
            <a:endCxn id="15" idx="2"/>
          </p:cNvCxnSpPr>
          <p:nvPr/>
        </p:nvCxnSpPr>
        <p:spPr>
          <a:xfrm flipV="1">
            <a:off x="3707904" y="2139702"/>
            <a:ext cx="1" cy="432048"/>
          </a:xfrm>
          <a:prstGeom prst="straightConnector1">
            <a:avLst/>
          </a:prstGeom>
          <a:ln w="285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79912" y="222274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Leer samples</a:t>
            </a:r>
            <a:endParaRPr lang="es-ES" sz="1200"/>
          </a:p>
        </p:txBody>
      </p:sp>
      <p:sp>
        <p:nvSpPr>
          <p:cNvPr id="27" name="26 CuadroTexto"/>
          <p:cNvSpPr txBox="1"/>
          <p:nvPr/>
        </p:nvSpPr>
        <p:spPr>
          <a:xfrm>
            <a:off x="6084168" y="141962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Salida</a:t>
            </a:r>
          </a:p>
          <a:p>
            <a:r>
              <a:rPr lang="es-ES" sz="1200" smtClean="0"/>
              <a:t>de audio</a:t>
            </a:r>
            <a:endParaRPr lang="es-E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2651533" y="661524"/>
            <a:ext cx="3455489" cy="1146867"/>
            <a:chOff x="3850966" y="3220630"/>
            <a:chExt cx="4607318" cy="1529155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:a16="http://schemas.microsoft.com/office/drawing/2014/main" xmlns="" id="{B81A97C9-B44A-4DCA-962F-3BB6FD3A6362}"/>
                </a:ext>
              </a:extLst>
            </p:cNvPr>
            <p:cNvSpPr txBox="1"/>
            <p:nvPr/>
          </p:nvSpPr>
          <p:spPr>
            <a:xfrm>
              <a:off x="3850966" y="4257343"/>
              <a:ext cx="2848655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b="1" smtClean="0"/>
                <a:t>sonido seleccionado</a:t>
              </a:r>
              <a:endParaRPr lang="es-ES" b="1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014412"/>
            <a:ext cx="185737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4" name="33 Rectángulo"/>
          <p:cNvSpPr/>
          <p:nvPr/>
        </p:nvSpPr>
        <p:spPr>
          <a:xfrm>
            <a:off x="2613498" y="600095"/>
            <a:ext cx="187880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Sin modificar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4892354" y="600095"/>
            <a:ext cx="18930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Volumen </a:t>
            </a:r>
            <a:r>
              <a:rPr lang="es-ES" sz="1600" smtClean="0">
                <a:latin typeface="Arial Rounded MT Bold" pitchFamily="34" charset="0"/>
              </a:rPr>
              <a:t>= 1.8</a:t>
            </a:r>
          </a:p>
        </p:txBody>
      </p:sp>
      <p:pic>
        <p:nvPicPr>
          <p:cNvPr id="24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410" y="3236118"/>
            <a:ext cx="928688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4878066" y="2832343"/>
            <a:ext cx="18930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Velocidad = 2.0</a:t>
            </a:r>
          </a:p>
        </p:txBody>
      </p:sp>
      <p:pic>
        <p:nvPicPr>
          <p:cNvPr id="20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 t="22921" b="21768"/>
          <a:stretch>
            <a:fillRect/>
          </a:stretch>
        </p:blipFill>
        <p:spPr bwMode="auto">
          <a:xfrm>
            <a:off x="4899497" y="985837"/>
            <a:ext cx="1871663" cy="1178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21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36118"/>
            <a:ext cx="185737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2" name="21 Rectángulo"/>
          <p:cNvSpPr/>
          <p:nvPr/>
        </p:nvSpPr>
        <p:spPr>
          <a:xfrm>
            <a:off x="2613498" y="2832343"/>
            <a:ext cx="187880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Sin modificar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7" y="1757362"/>
            <a:ext cx="322782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0" name="39 Conector recto"/>
          <p:cNvCxnSpPr/>
          <p:nvPr/>
        </p:nvCxnSpPr>
        <p:spPr>
          <a:xfrm>
            <a:off x="3421856" y="1628775"/>
            <a:ext cx="0" cy="23831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5079206" y="1614487"/>
            <a:ext cx="0" cy="23974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2821781" y="3114675"/>
            <a:ext cx="55721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3479007" y="3121819"/>
            <a:ext cx="157876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>
            <a:off x="3471863" y="3314700"/>
            <a:ext cx="153590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143500" y="3114675"/>
            <a:ext cx="914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262658" y="3480675"/>
            <a:ext cx="1073474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1600" smtClean="0"/>
              <a:t>Al empezar</a:t>
            </a:r>
            <a:endParaRPr lang="es-ES" sz="1600"/>
          </a:p>
        </p:txBody>
      </p:sp>
      <p:sp>
        <p:nvSpPr>
          <p:cNvPr id="27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462809" y="3480995"/>
            <a:ext cx="1613247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500" smtClean="0"/>
              <a:t>Mientras el bucle esté activado</a:t>
            </a:r>
            <a:endParaRPr lang="es-ES" sz="1500"/>
          </a:p>
        </p:txBody>
      </p:sp>
      <p:sp>
        <p:nvSpPr>
          <p:cNvPr id="31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228431" y="3457578"/>
            <a:ext cx="1359793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600" smtClean="0"/>
              <a:t>Si se desactiva el bucle</a:t>
            </a:r>
            <a:endParaRPr lang="es-ES" sz="1600"/>
          </a:p>
        </p:txBody>
      </p:sp>
      <p:sp>
        <p:nvSpPr>
          <p:cNvPr id="3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627784" y="1275606"/>
            <a:ext cx="1584175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posición de inicio</a:t>
            </a:r>
            <a:endParaRPr lang="es-ES" sz="1600"/>
          </a:p>
        </p:txBody>
      </p:sp>
      <p:sp>
        <p:nvSpPr>
          <p:cNvPr id="35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434358" y="1275606"/>
            <a:ext cx="1433786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posición de fin</a:t>
            </a:r>
            <a:endParaRPr lang="es-ES" sz="1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7987" y="1779662"/>
            <a:ext cx="3227826" cy="1152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9" name="48 Conector recto de flecha"/>
          <p:cNvCxnSpPr/>
          <p:nvPr/>
        </p:nvCxnSpPr>
        <p:spPr>
          <a:xfrm>
            <a:off x="2765150" y="3147813"/>
            <a:ext cx="64807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069407" y="3147813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051720" y="3234195"/>
            <a:ext cx="1361503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s-ES" sz="1600" smtClean="0"/>
              <a:t>Reproducido antes del salto</a:t>
            </a:r>
            <a:endParaRPr lang="es-ES" sz="1600"/>
          </a:p>
        </p:txBody>
      </p:sp>
      <p:sp>
        <p:nvSpPr>
          <p:cNvPr id="3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761702" y="1059582"/>
            <a:ext cx="1371600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ctr"/>
            <a:r>
              <a:rPr lang="es-ES" sz="1600" smtClean="0"/>
              <a:t>Posición antes del salto</a:t>
            </a:r>
            <a:endParaRPr lang="es-ES" sz="1600"/>
          </a:p>
        </p:txBody>
      </p:sp>
      <p:sp>
        <p:nvSpPr>
          <p:cNvPr id="1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345879" y="1059582"/>
            <a:ext cx="1371600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ctr"/>
            <a:r>
              <a:rPr lang="es-ES" sz="1600" smtClean="0"/>
              <a:t>Posición que indica el salto</a:t>
            </a:r>
            <a:endParaRPr lang="es-ES" sz="1600"/>
          </a:p>
        </p:txBody>
      </p:sp>
      <p:sp>
        <p:nvSpPr>
          <p:cNvPr id="17" name="16 Arco"/>
          <p:cNvSpPr/>
          <p:nvPr/>
        </p:nvSpPr>
        <p:spPr>
          <a:xfrm>
            <a:off x="3485230" y="2211709"/>
            <a:ext cx="1512168" cy="1512168"/>
          </a:xfrm>
          <a:prstGeom prst="arc">
            <a:avLst>
              <a:gd name="adj1" fmla="val 701322"/>
              <a:gd name="adj2" fmla="val 9977862"/>
            </a:avLst>
          </a:prstGeom>
          <a:ln w="5715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701255" y="3048367"/>
            <a:ext cx="1073474" cy="315471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ctr"/>
            <a:r>
              <a:rPr lang="es-ES" sz="1600" smtClean="0"/>
              <a:t>Omitido</a:t>
            </a:r>
            <a:endParaRPr lang="es-ES" sz="1600"/>
          </a:p>
        </p:txBody>
      </p:sp>
      <p:sp>
        <p:nvSpPr>
          <p:cNvPr id="19" name="18 Rectángulo"/>
          <p:cNvSpPr/>
          <p:nvPr/>
        </p:nvSpPr>
        <p:spPr>
          <a:xfrm>
            <a:off x="3485230" y="1779662"/>
            <a:ext cx="1512168" cy="1152128"/>
          </a:xfrm>
          <a:prstGeom prst="rect">
            <a:avLst/>
          </a:prstGeom>
          <a:solidFill>
            <a:schemeClr val="bg1">
              <a:alpha val="70000"/>
            </a:schemeClr>
          </a:solidFill>
          <a:ln w="571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141414" y="3219822"/>
            <a:ext cx="1473813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r>
              <a:rPr lang="es-ES" sz="1600" smtClean="0"/>
              <a:t>Reproducido tras el salto</a:t>
            </a:r>
            <a:endParaRPr lang="es-ES" sz="1600"/>
          </a:p>
        </p:txBody>
      </p:sp>
      <p:cxnSp>
        <p:nvCxnSpPr>
          <p:cNvPr id="45" name="44 Conector recto"/>
          <p:cNvCxnSpPr/>
          <p:nvPr/>
        </p:nvCxnSpPr>
        <p:spPr>
          <a:xfrm flipH="1">
            <a:off x="4997398" y="1614487"/>
            <a:ext cx="3150" cy="13893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3483247" y="1628775"/>
            <a:ext cx="1984" cy="13750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60 Rectángulo redondeado"/>
          <p:cNvSpPr/>
          <p:nvPr/>
        </p:nvSpPr>
        <p:spPr>
          <a:xfrm>
            <a:off x="3707904" y="1923678"/>
            <a:ext cx="3528392" cy="1872208"/>
          </a:xfrm>
          <a:prstGeom prst="roundRect">
            <a:avLst>
              <a:gd name="adj" fmla="val 762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b="1" smtClean="0"/>
              <a:t>Mezclador</a:t>
            </a:r>
            <a:endParaRPr lang="es-ES" sz="1400" b="1"/>
          </a:p>
        </p:txBody>
      </p:sp>
      <p:sp>
        <p:nvSpPr>
          <p:cNvPr id="37" name="36 Rectángulo redondeado"/>
          <p:cNvSpPr/>
          <p:nvPr/>
        </p:nvSpPr>
        <p:spPr>
          <a:xfrm>
            <a:off x="395536" y="1059582"/>
            <a:ext cx="2880320" cy="1188132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b="1" smtClean="0"/>
              <a:t>Canal de sonido</a:t>
            </a:r>
            <a:endParaRPr lang="es-ES" sz="1400" b="1"/>
          </a:p>
        </p:txBody>
      </p:sp>
      <p:cxnSp>
        <p:nvCxnSpPr>
          <p:cNvPr id="30" name="29 Conector recto de flecha"/>
          <p:cNvCxnSpPr>
            <a:stCxn id="53" idx="3"/>
            <a:endCxn id="72" idx="2"/>
          </p:cNvCxnSpPr>
          <p:nvPr/>
        </p:nvCxnSpPr>
        <p:spPr>
          <a:xfrm>
            <a:off x="1619672" y="1707654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79512" y="195486"/>
            <a:ext cx="333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Generación de 1 sample de salida</a:t>
            </a:r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395536" y="2787774"/>
            <a:ext cx="2880320" cy="1224136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400" b="1" smtClean="0"/>
              <a:t>Sonido asignado al canal</a:t>
            </a:r>
            <a:endParaRPr lang="es-ES" sz="1400" b="1"/>
          </a:p>
        </p:txBody>
      </p:sp>
      <p:pic>
        <p:nvPicPr>
          <p:cNvPr id="33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03798"/>
            <a:ext cx="244827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cxnSp>
        <p:nvCxnSpPr>
          <p:cNvPr id="34" name="33 Conector recto"/>
          <p:cNvCxnSpPr/>
          <p:nvPr/>
        </p:nvCxnSpPr>
        <p:spPr>
          <a:xfrm>
            <a:off x="1115616" y="3003798"/>
            <a:ext cx="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683568" y="3421038"/>
            <a:ext cx="792088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Posición  0</a:t>
            </a:r>
            <a:endParaRPr lang="es-ES" sz="1050"/>
          </a:p>
        </p:txBody>
      </p:sp>
      <p:sp>
        <p:nvSpPr>
          <p:cNvPr id="53" name="52 Rectángulo redondeado"/>
          <p:cNvSpPr/>
          <p:nvPr/>
        </p:nvSpPr>
        <p:spPr>
          <a:xfrm>
            <a:off x="611560" y="1491630"/>
            <a:ext cx="1008112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Sample elegido</a:t>
            </a:r>
            <a:endParaRPr lang="es-ES" sz="1200"/>
          </a:p>
        </p:txBody>
      </p:sp>
      <p:cxnSp>
        <p:nvCxnSpPr>
          <p:cNvPr id="55" name="54 Conector angular"/>
          <p:cNvCxnSpPr>
            <a:stCxn id="72" idx="6"/>
            <a:endCxn id="86" idx="0"/>
          </p:cNvCxnSpPr>
          <p:nvPr/>
        </p:nvCxnSpPr>
        <p:spPr>
          <a:xfrm>
            <a:off x="2699792" y="1707654"/>
            <a:ext cx="1440160" cy="64807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1115616" y="2283718"/>
            <a:ext cx="151216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050" smtClean="0"/>
              <a:t>Posición de reproducción del canal</a:t>
            </a:r>
            <a:endParaRPr lang="es-ES" sz="1050"/>
          </a:p>
        </p:txBody>
      </p:sp>
      <p:sp>
        <p:nvSpPr>
          <p:cNvPr id="60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1619672" y="3421038"/>
            <a:ext cx="1368152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r"/>
            <a:r>
              <a:rPr lang="es-ES" sz="1050" smtClean="0"/>
              <a:t>Posición  (Duración-1)</a:t>
            </a:r>
            <a:endParaRPr lang="es-ES" sz="1050"/>
          </a:p>
        </p:txBody>
      </p:sp>
      <p:sp>
        <p:nvSpPr>
          <p:cNvPr id="75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1907704" y="1923678"/>
            <a:ext cx="1152128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ctr"/>
            <a:r>
              <a:rPr lang="es-ES" sz="1050" smtClean="0"/>
              <a:t>Volumen </a:t>
            </a:r>
            <a:r>
              <a:rPr lang="es-ES" sz="1050" smtClean="0"/>
              <a:t>del canal</a:t>
            </a:r>
            <a:endParaRPr lang="es-ES" sz="1050"/>
          </a:p>
        </p:txBody>
      </p:sp>
      <p:cxnSp>
        <p:nvCxnSpPr>
          <p:cNvPr id="80" name="79 Conector recto de flecha"/>
          <p:cNvCxnSpPr>
            <a:stCxn id="53" idx="2"/>
          </p:cNvCxnSpPr>
          <p:nvPr/>
        </p:nvCxnSpPr>
        <p:spPr>
          <a:xfrm>
            <a:off x="1115616" y="1923678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endCxn id="28" idx="4"/>
          </p:cNvCxnSpPr>
          <p:nvPr/>
        </p:nvCxnSpPr>
        <p:spPr>
          <a:xfrm flipV="1">
            <a:off x="4139952" y="3507854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Elipse"/>
          <p:cNvSpPr/>
          <p:nvPr/>
        </p:nvSpPr>
        <p:spPr>
          <a:xfrm>
            <a:off x="2267744" y="149163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  <p:sp>
        <p:nvSpPr>
          <p:cNvPr id="86" name="85 Elipse"/>
          <p:cNvSpPr/>
          <p:nvPr/>
        </p:nvSpPr>
        <p:spPr>
          <a:xfrm>
            <a:off x="3923928" y="235572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  <p:sp>
        <p:nvSpPr>
          <p:cNvPr id="87" name="86 Elipse"/>
          <p:cNvSpPr/>
          <p:nvPr/>
        </p:nvSpPr>
        <p:spPr>
          <a:xfrm>
            <a:off x="5076056" y="257175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 anchor="ctr"/>
          <a:lstStyle/>
          <a:p>
            <a:pPr algn="ctr"/>
            <a:r>
              <a:rPr lang="es-ES" sz="4400" b="1" smtClean="0"/>
              <a:t>+</a:t>
            </a:r>
          </a:p>
        </p:txBody>
      </p:sp>
      <p:sp>
        <p:nvSpPr>
          <p:cNvPr id="8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707904" y="2787774"/>
            <a:ext cx="1008112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ctr"/>
            <a:r>
              <a:rPr lang="es-ES" sz="1050" smtClean="0"/>
              <a:t>Volumen </a:t>
            </a:r>
            <a:r>
              <a:rPr lang="es-ES" sz="1050" smtClean="0"/>
              <a:t>global</a:t>
            </a:r>
            <a:endParaRPr lang="es-ES" sz="1050"/>
          </a:p>
        </p:txBody>
      </p:sp>
      <p:cxnSp>
        <p:nvCxnSpPr>
          <p:cNvPr id="89" name="88 Conector recto de flecha"/>
          <p:cNvCxnSpPr/>
          <p:nvPr/>
        </p:nvCxnSpPr>
        <p:spPr>
          <a:xfrm flipV="1">
            <a:off x="611560" y="3399842"/>
            <a:ext cx="0" cy="216024"/>
          </a:xfrm>
          <a:prstGeom prst="straightConnector1">
            <a:avLst/>
          </a:prstGeom>
          <a:ln w="1905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flipV="1">
            <a:off x="3059832" y="3399842"/>
            <a:ext cx="0" cy="216024"/>
          </a:xfrm>
          <a:prstGeom prst="straightConnector1">
            <a:avLst/>
          </a:prstGeom>
          <a:ln w="1905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 redondeado"/>
          <p:cNvSpPr/>
          <p:nvPr/>
        </p:nvSpPr>
        <p:spPr>
          <a:xfrm>
            <a:off x="7884368" y="2499742"/>
            <a:ext cx="936104" cy="7200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Altavoces</a:t>
            </a:r>
            <a:endParaRPr lang="es-ES" sz="1400"/>
          </a:p>
        </p:txBody>
      </p:sp>
      <p:cxnSp>
        <p:nvCxnSpPr>
          <p:cNvPr id="45" name="54 Conector angular"/>
          <p:cNvCxnSpPr/>
          <p:nvPr/>
        </p:nvCxnSpPr>
        <p:spPr>
          <a:xfrm>
            <a:off x="4355976" y="2499742"/>
            <a:ext cx="720080" cy="21602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4 Conector angular"/>
          <p:cNvCxnSpPr>
            <a:stCxn id="28" idx="6"/>
          </p:cNvCxnSpPr>
          <p:nvPr/>
        </p:nvCxnSpPr>
        <p:spPr>
          <a:xfrm flipV="1">
            <a:off x="4355976" y="3003798"/>
            <a:ext cx="720080" cy="28803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40" idx="3"/>
            <a:endCxn id="106" idx="1"/>
          </p:cNvCxnSpPr>
          <p:nvPr/>
        </p:nvCxnSpPr>
        <p:spPr>
          <a:xfrm>
            <a:off x="7020272" y="28597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580112" y="2953856"/>
            <a:ext cx="648072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Sample final de salida</a:t>
            </a:r>
            <a:endParaRPr lang="es-ES" sz="1050"/>
          </a:p>
        </p:txBody>
      </p:sp>
      <p:sp>
        <p:nvSpPr>
          <p:cNvPr id="69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211960" y="3907527"/>
            <a:ext cx="2088232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(Samples producidos por otros canales que estén reproduciendo)</a:t>
            </a:r>
            <a:endParaRPr lang="es-ES" sz="1050"/>
          </a:p>
        </p:txBody>
      </p:sp>
      <p:sp>
        <p:nvSpPr>
          <p:cNvPr id="7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347864" y="1258039"/>
            <a:ext cx="115212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Sample</a:t>
            </a:r>
          </a:p>
          <a:p>
            <a:r>
              <a:rPr lang="es-ES" sz="1050" smtClean="0"/>
              <a:t>producido</a:t>
            </a:r>
            <a:endParaRPr lang="es-ES" sz="1050"/>
          </a:p>
        </p:txBody>
      </p:sp>
      <p:cxnSp>
        <p:nvCxnSpPr>
          <p:cNvPr id="36" name="35 Conector recto de flecha"/>
          <p:cNvCxnSpPr>
            <a:stCxn id="87" idx="6"/>
            <a:endCxn id="40" idx="1"/>
          </p:cNvCxnSpPr>
          <p:nvPr/>
        </p:nvCxnSpPr>
        <p:spPr>
          <a:xfrm>
            <a:off x="5652120" y="285978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 redondeado"/>
          <p:cNvSpPr/>
          <p:nvPr/>
        </p:nvSpPr>
        <p:spPr>
          <a:xfrm>
            <a:off x="6156176" y="2643758"/>
            <a:ext cx="864096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Buffers</a:t>
            </a:r>
          </a:p>
          <a:p>
            <a:pPr algn="ctr"/>
            <a:r>
              <a:rPr lang="es-ES" sz="1200" smtClean="0"/>
              <a:t>de salida</a:t>
            </a:r>
            <a:endParaRPr lang="es-ES" sz="1200"/>
          </a:p>
        </p:txBody>
      </p:sp>
      <p:sp>
        <p:nvSpPr>
          <p:cNvPr id="49" name="48 CuadroTexto"/>
          <p:cNvSpPr txBox="1"/>
          <p:nvPr/>
        </p:nvSpPr>
        <p:spPr>
          <a:xfrm>
            <a:off x="7236296" y="2356887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Salida</a:t>
            </a:r>
          </a:p>
          <a:p>
            <a:r>
              <a:rPr lang="es-ES" sz="1100" smtClean="0"/>
              <a:t>de audio</a:t>
            </a:r>
            <a:endParaRPr lang="es-ES" sz="1100"/>
          </a:p>
        </p:txBody>
      </p:sp>
      <p:sp>
        <p:nvSpPr>
          <p:cNvPr id="28" name="27 Elipse"/>
          <p:cNvSpPr/>
          <p:nvPr/>
        </p:nvSpPr>
        <p:spPr>
          <a:xfrm>
            <a:off x="3923928" y="307580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1979712" y="1347614"/>
            <a:ext cx="4752528" cy="2880320"/>
          </a:xfrm>
          <a:prstGeom prst="roundRect">
            <a:avLst>
              <a:gd name="adj" fmla="val 6424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b="1" smtClean="0">
                <a:solidFill>
                  <a:srgbClr val="FF0000"/>
                </a:solidFill>
              </a:rPr>
              <a:t>Mezclador</a:t>
            </a:r>
            <a:endParaRPr lang="es-ES" sz="2000" b="1">
              <a:solidFill>
                <a:srgbClr val="FF000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79512" y="195486"/>
            <a:ext cx="541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Anillo de buffers para guardar y servir samples de salida</a:t>
            </a:r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724128" y="2571750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00CC99"/>
          </a:solidFill>
          <a:ln w="19050">
            <a:solidFill>
              <a:srgbClr val="00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b="1">
              <a:solidFill>
                <a:srgbClr val="0033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932040" y="1779662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D9FFE8"/>
          </a:solidFill>
          <a:ln w="19050">
            <a:solidFill>
              <a:srgbClr val="00CC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rgbClr val="00AC56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932040" y="3363838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FCE6E4"/>
          </a:solidFill>
          <a:ln w="19050">
            <a:solidFill>
              <a:srgbClr val="E26C6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139952" y="2571750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FF9999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b="1">
              <a:solidFill>
                <a:srgbClr val="A80000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7596336" y="2643758"/>
            <a:ext cx="936104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Altavoces</a:t>
            </a:r>
            <a:endParaRPr lang="es-ES" sz="1200"/>
          </a:p>
        </p:txBody>
      </p:sp>
      <p:sp>
        <p:nvSpPr>
          <p:cNvPr id="51" name="50 Rectángulo redondeado"/>
          <p:cNvSpPr/>
          <p:nvPr/>
        </p:nvSpPr>
        <p:spPr>
          <a:xfrm>
            <a:off x="2411760" y="2643758"/>
            <a:ext cx="864096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Lógica de mezclado</a:t>
            </a:r>
            <a:endParaRPr lang="es-ES" sz="1200"/>
          </a:p>
        </p:txBody>
      </p:sp>
      <p:sp>
        <p:nvSpPr>
          <p:cNvPr id="57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6804248" y="2211710"/>
            <a:ext cx="108012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200" smtClean="0"/>
              <a:t>Los altavoces</a:t>
            </a:r>
          </a:p>
          <a:p>
            <a:r>
              <a:rPr lang="es-ES" sz="1200" smtClean="0">
                <a:solidFill>
                  <a:srgbClr val="00B050"/>
                </a:solidFill>
              </a:rPr>
              <a:t>LEEN </a:t>
            </a:r>
            <a:r>
              <a:rPr lang="es-ES" sz="1200" smtClean="0"/>
              <a:t> </a:t>
            </a:r>
          </a:p>
          <a:p>
            <a:r>
              <a:rPr lang="es-ES" sz="1200" smtClean="0"/>
              <a:t>samples</a:t>
            </a:r>
            <a:endParaRPr lang="es-ES" sz="1200"/>
          </a:p>
        </p:txBody>
      </p:sp>
      <p:sp>
        <p:nvSpPr>
          <p:cNvPr id="5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131840" y="2211710"/>
            <a:ext cx="108012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200" smtClean="0"/>
              <a:t>El mezclador</a:t>
            </a:r>
          </a:p>
          <a:p>
            <a:pPr algn="ctr"/>
            <a:r>
              <a:rPr lang="es-ES" sz="1200" smtClean="0">
                <a:solidFill>
                  <a:srgbClr val="FF0000"/>
                </a:solidFill>
              </a:rPr>
              <a:t>ESCRIBE </a:t>
            </a:r>
            <a:r>
              <a:rPr lang="es-ES" sz="1200" smtClean="0"/>
              <a:t>samples</a:t>
            </a:r>
            <a:endParaRPr lang="es-ES" sz="1200"/>
          </a:p>
        </p:txBody>
      </p:sp>
      <p:grpSp>
        <p:nvGrpSpPr>
          <p:cNvPr id="2" name="28 Grupo"/>
          <p:cNvGrpSpPr/>
          <p:nvPr/>
        </p:nvGrpSpPr>
        <p:grpSpPr>
          <a:xfrm>
            <a:off x="4427984" y="2067694"/>
            <a:ext cx="1656184" cy="1656184"/>
            <a:chOff x="3491880" y="1923678"/>
            <a:chExt cx="1656184" cy="1656184"/>
          </a:xfrm>
        </p:grpSpPr>
        <p:sp>
          <p:nvSpPr>
            <p:cNvPr id="52" name="51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350954"/>
                <a:gd name="adj2" fmla="val 399950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52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6817126"/>
                <a:gd name="adj2" fmla="val 939684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53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2239458"/>
                <a:gd name="adj2" fmla="val 1477818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7609553"/>
                <a:gd name="adj2" fmla="val 20215996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6" name="55 Conector recto de flecha"/>
          <p:cNvCxnSpPr>
            <a:stCxn id="6" idx="3"/>
            <a:endCxn id="48" idx="1"/>
          </p:cNvCxnSpPr>
          <p:nvPr/>
        </p:nvCxnSpPr>
        <p:spPr>
          <a:xfrm>
            <a:off x="6372200" y="2895786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51" idx="3"/>
            <a:endCxn id="11" idx="1"/>
          </p:cNvCxnSpPr>
          <p:nvPr/>
        </p:nvCxnSpPr>
        <p:spPr>
          <a:xfrm>
            <a:off x="3275856" y="2895786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4860032" y="2553166"/>
            <a:ext cx="792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smtClean="0"/>
              <a:t>Anillo de buffers</a:t>
            </a:r>
            <a:endParaRPr lang="es-ES" sz="1400" b="1"/>
          </a:p>
        </p:txBody>
      </p:sp>
      <p:sp>
        <p:nvSpPr>
          <p:cNvPr id="21" name="20 Rectángulo redondeado"/>
          <p:cNvSpPr/>
          <p:nvPr/>
        </p:nvSpPr>
        <p:spPr>
          <a:xfrm>
            <a:off x="683568" y="2643758"/>
            <a:ext cx="936104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Canales</a:t>
            </a:r>
          </a:p>
          <a:p>
            <a:pPr algn="ctr"/>
            <a:r>
              <a:rPr lang="es-ES" sz="1200" smtClean="0"/>
              <a:t>de sonido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21" idx="3"/>
            <a:endCxn id="51" idx="1"/>
          </p:cNvCxnSpPr>
          <p:nvPr/>
        </p:nvCxnSpPr>
        <p:spPr>
          <a:xfrm>
            <a:off x="1619672" y="2895786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4860032" y="3363838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>
                <a:solidFill>
                  <a:srgbClr val="D14B4B"/>
                </a:solidFill>
              </a:rPr>
              <a:t>Para mezclar</a:t>
            </a:r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4067944" y="2571750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smtClean="0">
                <a:solidFill>
                  <a:srgbClr val="A80000"/>
                </a:solidFill>
              </a:rPr>
              <a:t>Mezclán-</a:t>
            </a:r>
          </a:p>
          <a:p>
            <a:pPr algn="ctr"/>
            <a:r>
              <a:rPr lang="es-ES" sz="1100" b="1" smtClean="0">
                <a:solidFill>
                  <a:srgbClr val="A80000"/>
                </a:solidFill>
              </a:rPr>
              <a:t>dose</a:t>
            </a:r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4860032" y="1779662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>
                <a:solidFill>
                  <a:srgbClr val="00AC56"/>
                </a:solidFill>
              </a:rPr>
              <a:t>Para re-producir</a:t>
            </a:r>
            <a:endParaRPr lang="es-ES" sz="1100">
              <a:solidFill>
                <a:srgbClr val="00AC56"/>
              </a:solidFill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5652120" y="2571750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smtClean="0">
                <a:solidFill>
                  <a:srgbClr val="003300"/>
                </a:solidFill>
              </a:rPr>
              <a:t>Reprodu-ciendo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195</Words>
  <Application>Microsoft Office PowerPoint</Application>
  <PresentationFormat>Presentación en pantalla (16:9)</PresentationFormat>
  <Paragraphs>88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106</cp:revision>
  <dcterms:created xsi:type="dcterms:W3CDTF">2021-12-27T16:12:18Z</dcterms:created>
  <dcterms:modified xsi:type="dcterms:W3CDTF">2023-12-30T08:40:33Z</dcterms:modified>
</cp:coreProperties>
</file>