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1" r:id="rId4"/>
    <p:sldId id="262" r:id="rId5"/>
    <p:sldId id="265" r:id="rId6"/>
    <p:sldId id="258" r:id="rId7"/>
    <p:sldId id="259" r:id="rId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07/01/2024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07/01/2024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07/01/2024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07/01/2024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07/01/2024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07/01/2024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07/01/2024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07/01/2024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07/01/2024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07/01/2024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07/01/2024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487E-E677-4519-9D9B-00832401FE8D}" type="datetimeFigureOut">
              <a:rPr lang="es-ES" smtClean="0"/>
              <a:pPr/>
              <a:t>07/01/2024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467544" y="1779662"/>
            <a:ext cx="4536504" cy="1368152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mtClean="0">
                <a:solidFill>
                  <a:srgbClr val="0070C0"/>
                </a:solidFill>
              </a:rPr>
              <a:t> Consola</a:t>
            </a:r>
            <a:endParaRPr lang="es-ES">
              <a:solidFill>
                <a:srgbClr val="0070C0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755575" y="2283718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Chips internos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2483768" y="2283718"/>
            <a:ext cx="1224138" cy="576064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smtClean="0">
                <a:solidFill>
                  <a:srgbClr val="C00000"/>
                </a:solidFill>
              </a:rPr>
              <a:t>Chip controlador</a:t>
            </a:r>
            <a:endParaRPr lang="es-ES" sz="1400" b="1">
              <a:solidFill>
                <a:srgbClr val="C00000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5868144" y="1779662"/>
            <a:ext cx="2952328" cy="1368152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19050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500" smtClean="0">
                <a:solidFill>
                  <a:srgbClr val="006600"/>
                </a:solidFill>
              </a:rPr>
              <a:t>Elemento extraíble</a:t>
            </a:r>
            <a:endParaRPr lang="es-ES" sz="1500">
              <a:solidFill>
                <a:srgbClr val="006600"/>
              </a:solidFill>
            </a:endParaRPr>
          </a:p>
        </p:txBody>
      </p:sp>
      <p:cxnSp>
        <p:nvCxnSpPr>
          <p:cNvPr id="19" name="18 Conector recto de flecha"/>
          <p:cNvCxnSpPr>
            <a:stCxn id="13" idx="3"/>
            <a:endCxn id="44" idx="1"/>
          </p:cNvCxnSpPr>
          <p:nvPr/>
        </p:nvCxnSpPr>
        <p:spPr>
          <a:xfrm>
            <a:off x="3707906" y="2571750"/>
            <a:ext cx="576062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2" idx="3"/>
            <a:endCxn id="13" idx="1"/>
          </p:cNvCxnSpPr>
          <p:nvPr/>
        </p:nvCxnSpPr>
        <p:spPr>
          <a:xfrm>
            <a:off x="1907704" y="2571750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43" idx="3"/>
            <a:endCxn id="35" idx="1"/>
          </p:cNvCxnSpPr>
          <p:nvPr/>
        </p:nvCxnSpPr>
        <p:spPr>
          <a:xfrm>
            <a:off x="6588224" y="2571750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 redondeado"/>
          <p:cNvSpPr/>
          <p:nvPr/>
        </p:nvSpPr>
        <p:spPr>
          <a:xfrm>
            <a:off x="7164288" y="2283718"/>
            <a:ext cx="1368152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rgbClr val="006600"/>
                </a:solidFill>
              </a:rPr>
              <a:t>Memoria o estado interno</a:t>
            </a:r>
            <a:endParaRPr lang="es-ES" sz="1400">
              <a:solidFill>
                <a:srgbClr val="0066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4932040" y="1779662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smtClean="0"/>
              <a:t>mecanismo</a:t>
            </a:r>
          </a:p>
          <a:p>
            <a:pPr algn="ctr"/>
            <a:r>
              <a:rPr lang="es-ES" sz="1100" smtClean="0"/>
              <a:t>de conexión</a:t>
            </a:r>
            <a:endParaRPr lang="es-ES" sz="1100"/>
          </a:p>
        </p:txBody>
      </p:sp>
      <p:sp>
        <p:nvSpPr>
          <p:cNvPr id="44" name="43 Rectángulo redondeado"/>
          <p:cNvSpPr/>
          <p:nvPr/>
        </p:nvSpPr>
        <p:spPr>
          <a:xfrm>
            <a:off x="4283968" y="2283718"/>
            <a:ext cx="1152128" cy="576064"/>
          </a:xfrm>
          <a:prstGeom prst="roundRect">
            <a:avLst>
              <a:gd name="adj" fmla="val 35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tx1"/>
                </a:solidFill>
              </a:rPr>
              <a:t>Puerto /</a:t>
            </a:r>
          </a:p>
          <a:p>
            <a:pPr algn="ctr"/>
            <a:r>
              <a:rPr lang="es-ES" sz="1400" smtClean="0">
                <a:solidFill>
                  <a:schemeClr val="tx1"/>
                </a:solidFill>
              </a:rPr>
              <a:t>Ranura</a:t>
            </a:r>
            <a:endParaRPr lang="es-ES" sz="1400">
              <a:solidFill>
                <a:schemeClr val="tx1"/>
              </a:solidFill>
            </a:endParaRPr>
          </a:p>
        </p:txBody>
      </p:sp>
      <p:sp>
        <p:nvSpPr>
          <p:cNvPr id="43" name="42 Llamada de flecha a la izquierda"/>
          <p:cNvSpPr/>
          <p:nvPr/>
        </p:nvSpPr>
        <p:spPr>
          <a:xfrm>
            <a:off x="5148064" y="2283718"/>
            <a:ext cx="1440160" cy="576064"/>
          </a:xfrm>
          <a:prstGeom prst="leftArrowCallout">
            <a:avLst>
              <a:gd name="adj1" fmla="val 25000"/>
              <a:gd name="adj2" fmla="val 29409"/>
              <a:gd name="adj3" fmla="val 34921"/>
              <a:gd name="adj4" fmla="val 8004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tx1"/>
                </a:solidFill>
              </a:rPr>
              <a:t>Conector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1259632" y="843558"/>
            <a:ext cx="5328592" cy="3384376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 rot="16200000">
            <a:off x="4716020" y="2427733"/>
            <a:ext cx="2160242" cy="720079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Controlador</a:t>
            </a:r>
          </a:p>
          <a:p>
            <a:pPr algn="ctr"/>
            <a:r>
              <a:rPr lang="es-ES" sz="1600" b="1" smtClean="0">
                <a:solidFill>
                  <a:srgbClr val="C00000"/>
                </a:solidFill>
              </a:rPr>
              <a:t>de mandos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619672" y="2499742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3347864" y="2499742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</a:t>
            </a:r>
          </a:p>
          <a:p>
            <a:pPr algn="ctr"/>
            <a:r>
              <a:rPr lang="es-ES" sz="1500" b="1" smtClean="0"/>
              <a:t>Control</a:t>
            </a:r>
            <a:endParaRPr lang="es-ES" sz="1500" b="1"/>
          </a:p>
        </p:txBody>
      </p:sp>
      <p:cxnSp>
        <p:nvCxnSpPr>
          <p:cNvPr id="6" name="5 Conector recto de flecha"/>
          <p:cNvCxnSpPr>
            <a:stCxn id="4" idx="3"/>
            <a:endCxn id="5" idx="1"/>
          </p:cNvCxnSpPr>
          <p:nvPr/>
        </p:nvCxnSpPr>
        <p:spPr>
          <a:xfrm>
            <a:off x="2771801" y="2787774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endCxn id="3" idx="3"/>
          </p:cNvCxnSpPr>
          <p:nvPr/>
        </p:nvCxnSpPr>
        <p:spPr>
          <a:xfrm>
            <a:off x="5796136" y="1059582"/>
            <a:ext cx="6" cy="6480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3"/>
            <a:endCxn id="3" idx="0"/>
          </p:cNvCxnSpPr>
          <p:nvPr/>
        </p:nvCxnSpPr>
        <p:spPr>
          <a:xfrm flipV="1">
            <a:off x="4860032" y="2787773"/>
            <a:ext cx="576070" cy="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644008" y="104041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</a:t>
            </a:r>
          </a:p>
          <a:p>
            <a:pPr algn="r"/>
            <a:r>
              <a:rPr lang="es-ES" sz="1400" b="1" smtClean="0">
                <a:solidFill>
                  <a:srgbClr val="7030A0"/>
                </a:solidFill>
              </a:rPr>
              <a:t>de control</a:t>
            </a:r>
            <a:endParaRPr lang="es-ES" sz="1400" b="1">
              <a:solidFill>
                <a:srgbClr val="7030A0"/>
              </a:solidFill>
            </a:endParaRPr>
          </a:p>
        </p:txBody>
      </p:sp>
      <p:cxnSp>
        <p:nvCxnSpPr>
          <p:cNvPr id="10" name="9 Conector recto de flecha"/>
          <p:cNvCxnSpPr>
            <a:endCxn id="11" idx="1"/>
          </p:cNvCxnSpPr>
          <p:nvPr/>
        </p:nvCxnSpPr>
        <p:spPr>
          <a:xfrm>
            <a:off x="6156176" y="1923678"/>
            <a:ext cx="864096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 redondeado"/>
          <p:cNvSpPr/>
          <p:nvPr/>
        </p:nvSpPr>
        <p:spPr>
          <a:xfrm>
            <a:off x="7020272" y="1707654"/>
            <a:ext cx="1152128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rgbClr val="006600"/>
                </a:solidFill>
              </a:rPr>
              <a:t>Mando 1</a:t>
            </a:r>
            <a:endParaRPr lang="es-ES" sz="1400">
              <a:solidFill>
                <a:srgbClr val="006600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7020272" y="2283718"/>
            <a:ext cx="1152128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rgbClr val="006600"/>
                </a:solidFill>
              </a:rPr>
              <a:t>Mando 2</a:t>
            </a:r>
            <a:endParaRPr lang="es-ES" sz="1400">
              <a:solidFill>
                <a:srgbClr val="006600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7020272" y="2859782"/>
            <a:ext cx="1152128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rgbClr val="006600"/>
                </a:solidFill>
              </a:rPr>
              <a:t>Mando 3</a:t>
            </a:r>
            <a:endParaRPr lang="es-ES" sz="1400">
              <a:solidFill>
                <a:srgbClr val="006600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7020272" y="3435846"/>
            <a:ext cx="1152128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rgbClr val="006600"/>
                </a:solidFill>
              </a:rPr>
              <a:t>Mando 4</a:t>
            </a:r>
            <a:endParaRPr lang="es-ES" sz="1400">
              <a:solidFill>
                <a:srgbClr val="006600"/>
              </a:solidFill>
            </a:endParaRPr>
          </a:p>
        </p:txBody>
      </p:sp>
      <p:cxnSp>
        <p:nvCxnSpPr>
          <p:cNvPr id="15" name="14 Conector recto de flecha"/>
          <p:cNvCxnSpPr>
            <a:endCxn id="12" idx="1"/>
          </p:cNvCxnSpPr>
          <p:nvPr/>
        </p:nvCxnSpPr>
        <p:spPr>
          <a:xfrm>
            <a:off x="6156176" y="2499742"/>
            <a:ext cx="864096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endCxn id="13" idx="1"/>
          </p:cNvCxnSpPr>
          <p:nvPr/>
        </p:nvCxnSpPr>
        <p:spPr>
          <a:xfrm>
            <a:off x="6156176" y="3075806"/>
            <a:ext cx="864096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endCxn id="14" idx="1"/>
          </p:cNvCxnSpPr>
          <p:nvPr/>
        </p:nvCxnSpPr>
        <p:spPr>
          <a:xfrm>
            <a:off x="6156176" y="3651870"/>
            <a:ext cx="864096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614325" y="1570124"/>
            <a:ext cx="566142" cy="5661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700"/>
              <a:t>0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180467" y="1570124"/>
            <a:ext cx="566142" cy="5661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700"/>
              <a:t>1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746610" y="1570124"/>
            <a:ext cx="566142" cy="5661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700"/>
              <a:t>2</a:t>
            </a:r>
          </a:p>
        </p:txBody>
      </p:sp>
      <p:sp>
        <p:nvSpPr>
          <p:cNvPr id="8" name="7 Rectángulo"/>
          <p:cNvSpPr/>
          <p:nvPr/>
        </p:nvSpPr>
        <p:spPr>
          <a:xfrm>
            <a:off x="5312752" y="1570124"/>
            <a:ext cx="566142" cy="5661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700"/>
              <a:t>3</a:t>
            </a:r>
          </a:p>
        </p:txBody>
      </p:sp>
      <p:sp>
        <p:nvSpPr>
          <p:cNvPr id="9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3491880" y="2269165"/>
            <a:ext cx="21602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b="1" smtClean="0"/>
              <a:t>mando seleccionado</a:t>
            </a:r>
            <a:endParaRPr lang="es-ES" b="1"/>
          </a:p>
        </p:txBody>
      </p:sp>
      <p:sp>
        <p:nvSpPr>
          <p:cNvPr id="11" name="10 Rectángulo"/>
          <p:cNvSpPr/>
          <p:nvPr/>
        </p:nvSpPr>
        <p:spPr>
          <a:xfrm>
            <a:off x="3540738" y="1491630"/>
            <a:ext cx="704007" cy="716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3330468" y="2284210"/>
            <a:ext cx="711774" cy="56603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2" name="31 Rectángulo"/>
          <p:cNvSpPr/>
          <p:nvPr/>
        </p:nvSpPr>
        <p:spPr>
          <a:xfrm>
            <a:off x="3344744" y="2255281"/>
            <a:ext cx="672953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s-ES" sz="3200">
                <a:solidFill>
                  <a:srgbClr val="FF0000"/>
                </a:solidFill>
                <a:latin typeface="Arial Rounded MT Bold" pitchFamily="34" charset="0"/>
                <a:sym typeface="Wingdings" pitchFamily="2" charset="2"/>
              </a:rPr>
              <a:t>20</a:t>
            </a:r>
            <a:endParaRPr lang="es-ES" sz="200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903673" y="2211710"/>
            <a:ext cx="19227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smtClean="0">
                <a:latin typeface="Arial Rounded MT Bold" pitchFamily="34" charset="0"/>
              </a:rPr>
              <a:t>Estado del</a:t>
            </a:r>
          </a:p>
          <a:p>
            <a:pPr algn="ctr"/>
            <a:r>
              <a:rPr lang="es-ES" sz="2000" smtClean="0">
                <a:latin typeface="Arial Rounded MT Bold" pitchFamily="34" charset="0"/>
              </a:rPr>
              <a:t>botón </a:t>
            </a:r>
            <a:r>
              <a:rPr lang="es-ES" sz="2000">
                <a:latin typeface="Arial Rounded MT Bold" pitchFamily="34" charset="0"/>
              </a:rPr>
              <a:t>‘A’</a:t>
            </a:r>
            <a:endParaRPr lang="es-ES" sz="2000">
              <a:solidFill>
                <a:srgbClr val="FF0000"/>
              </a:solidFill>
              <a:latin typeface="Arial Rounded MT Bold" pitchFamily="34" charset="0"/>
            </a:endParaRPr>
          </a:p>
        </p:txBody>
      </p:sp>
      <p:cxnSp>
        <p:nvCxnSpPr>
          <p:cNvPr id="34" name="33 Conector recto de flecha"/>
          <p:cNvCxnSpPr/>
          <p:nvPr/>
        </p:nvCxnSpPr>
        <p:spPr>
          <a:xfrm>
            <a:off x="2682396" y="2570845"/>
            <a:ext cx="391105" cy="26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44 Grupo"/>
          <p:cNvGrpSpPr/>
          <p:nvPr/>
        </p:nvGrpSpPr>
        <p:grpSpPr>
          <a:xfrm>
            <a:off x="4535644" y="1806757"/>
            <a:ext cx="3276716" cy="707886"/>
            <a:chOff x="6772275" y="3455263"/>
            <a:chExt cx="4962525" cy="1072080"/>
          </a:xfrm>
        </p:grpSpPr>
        <p:sp>
          <p:nvSpPr>
            <p:cNvPr id="28" name="27 Rectángulo"/>
            <p:cNvSpPr/>
            <p:nvPr/>
          </p:nvSpPr>
          <p:spPr>
            <a:xfrm>
              <a:off x="6772275" y="3455263"/>
              <a:ext cx="1409700" cy="1072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 smtClean="0">
                  <a:latin typeface="Arial Rounded MT Bold" pitchFamily="34" charset="0"/>
                </a:rPr>
                <a:t>Signo</a:t>
              </a:r>
              <a:endParaRPr lang="es-ES" sz="2000">
                <a:latin typeface="Arial Rounded MT Bold" pitchFamily="34" charset="0"/>
              </a:endParaRPr>
            </a:p>
            <a:p>
              <a:pPr algn="ctr"/>
              <a:r>
                <a:rPr lang="es-ES" sz="2000">
                  <a:solidFill>
                    <a:srgbClr val="FF0000"/>
                  </a:solidFill>
                  <a:latin typeface="Arial Rounded MT Bold" pitchFamily="34" charset="0"/>
                </a:rPr>
                <a:t>+</a:t>
              </a:r>
            </a:p>
          </p:txBody>
        </p:sp>
        <p:cxnSp>
          <p:nvCxnSpPr>
            <p:cNvPr id="29" name="28 Conector recto de flecha"/>
            <p:cNvCxnSpPr/>
            <p:nvPr/>
          </p:nvCxnSpPr>
          <p:spPr>
            <a:xfrm>
              <a:off x="8201025" y="3981450"/>
              <a:ext cx="74295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29 Rectángulo"/>
            <p:cNvSpPr/>
            <p:nvPr/>
          </p:nvSpPr>
          <p:spPr>
            <a:xfrm>
              <a:off x="9117486" y="3683862"/>
              <a:ext cx="2617314" cy="582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900" smtClean="0">
                  <a:latin typeface="Arial Rounded MT Bold" pitchFamily="34" charset="0"/>
                </a:rPr>
                <a:t>Está pulsado</a:t>
              </a:r>
              <a:endParaRPr lang="es-ES" sz="1900">
                <a:solidFill>
                  <a:srgbClr val="FF0000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22" name="46 Grupo"/>
          <p:cNvGrpSpPr/>
          <p:nvPr/>
        </p:nvGrpSpPr>
        <p:grpSpPr>
          <a:xfrm>
            <a:off x="4472751" y="2731284"/>
            <a:ext cx="3627641" cy="707887"/>
            <a:chOff x="6677025" y="4855438"/>
            <a:chExt cx="5493993" cy="1072081"/>
          </a:xfrm>
        </p:grpSpPr>
        <p:sp>
          <p:nvSpPr>
            <p:cNvPr id="24" name="23 Rectángulo"/>
            <p:cNvSpPr/>
            <p:nvPr/>
          </p:nvSpPr>
          <p:spPr>
            <a:xfrm>
              <a:off x="6677025" y="4855438"/>
              <a:ext cx="1562099" cy="1072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 smtClean="0">
                  <a:latin typeface="Arial Rounded MT Bold" pitchFamily="34" charset="0"/>
                </a:rPr>
                <a:t>Valor</a:t>
              </a:r>
              <a:endParaRPr lang="es-ES" sz="2000">
                <a:latin typeface="Arial Rounded MT Bold" pitchFamily="34" charset="0"/>
              </a:endParaRPr>
            </a:p>
            <a:p>
              <a:pPr algn="ctr"/>
              <a:r>
                <a:rPr lang="es-ES" sz="2000">
                  <a:solidFill>
                    <a:srgbClr val="FF0000"/>
                  </a:solidFill>
                  <a:latin typeface="Arial Rounded MT Bold" pitchFamily="34" charset="0"/>
                </a:rPr>
                <a:t>20</a:t>
              </a:r>
            </a:p>
          </p:txBody>
        </p:sp>
        <p:grpSp>
          <p:nvGrpSpPr>
            <p:cNvPr id="25" name="45 Grupo"/>
            <p:cNvGrpSpPr/>
            <p:nvPr/>
          </p:nvGrpSpPr>
          <p:grpSpPr>
            <a:xfrm>
              <a:off x="8191500" y="4864959"/>
              <a:ext cx="3979518" cy="1025467"/>
              <a:chOff x="8191500" y="4864959"/>
              <a:chExt cx="3979518" cy="1025467"/>
            </a:xfrm>
          </p:grpSpPr>
          <p:cxnSp>
            <p:nvCxnSpPr>
              <p:cNvPr id="26" name="25 Conector recto de flecha"/>
              <p:cNvCxnSpPr/>
              <p:nvPr/>
            </p:nvCxnSpPr>
            <p:spPr>
              <a:xfrm>
                <a:off x="8191500" y="5391150"/>
                <a:ext cx="74295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26 Rectángulo"/>
              <p:cNvSpPr/>
              <p:nvPr/>
            </p:nvSpPr>
            <p:spPr>
              <a:xfrm>
                <a:off x="9117485" y="4864959"/>
                <a:ext cx="3053533" cy="1025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1900" smtClean="0">
                    <a:latin typeface="Arial Rounded MT Bold" pitchFamily="34" charset="0"/>
                  </a:rPr>
                  <a:t>Lleva pulsado 20 </a:t>
                </a:r>
                <a:r>
                  <a:rPr lang="es-ES" sz="1900">
                    <a:latin typeface="Arial Rounded MT Bold" pitchFamily="34" charset="0"/>
                  </a:rPr>
                  <a:t>frames</a:t>
                </a:r>
                <a:endParaRPr lang="es-ES" sz="1900">
                  <a:solidFill>
                    <a:srgbClr val="FF0000"/>
                  </a:solidFill>
                  <a:latin typeface="Arial Rounded MT Bold" pitchFamily="34" charset="0"/>
                </a:endParaRPr>
              </a:p>
            </p:txBody>
          </p:sp>
        </p:grpSp>
      </p:grpSp>
      <p:sp>
        <p:nvSpPr>
          <p:cNvPr id="23" name="22 Abrir llave"/>
          <p:cNvSpPr/>
          <p:nvPr/>
        </p:nvSpPr>
        <p:spPr>
          <a:xfrm>
            <a:off x="4296651" y="1707654"/>
            <a:ext cx="427671" cy="1754710"/>
          </a:xfrm>
          <a:prstGeom prst="leftBrace">
            <a:avLst>
              <a:gd name="adj1" fmla="val 45098"/>
              <a:gd name="adj2" fmla="val 4948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5" name="34 Rectángulo"/>
          <p:cNvSpPr/>
          <p:nvPr/>
        </p:nvSpPr>
        <p:spPr>
          <a:xfrm>
            <a:off x="3114444" y="1779662"/>
            <a:ext cx="1152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smtClean="0">
                <a:latin typeface="Arial Rounded MT Bold" pitchFamily="34" charset="0"/>
              </a:rPr>
              <a:t>Entero</a:t>
            </a:r>
            <a:endParaRPr lang="es-ES" sz="200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36 Conector">
            <a:extLst>
              <a:ext uri="{FF2B5EF4-FFF2-40B4-BE49-F238E27FC236}">
                <a16:creationId xmlns="" xmlns:a16="http://schemas.microsoft.com/office/drawing/2014/main" id="{11CC1446-9291-450E-9B53-2A15F8DBEF08}"/>
              </a:ext>
            </a:extLst>
          </p:cNvPr>
          <p:cNvSpPr/>
          <p:nvPr/>
        </p:nvSpPr>
        <p:spPr>
          <a:xfrm>
            <a:off x="971600" y="1851670"/>
            <a:ext cx="288032" cy="288032"/>
          </a:xfrm>
          <a:prstGeom prst="flowChartConnector">
            <a:avLst/>
          </a:prstGeom>
          <a:solidFill>
            <a:srgbClr val="99FF99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28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27" idx="6"/>
            <a:endCxn id="30" idx="1"/>
          </p:cNvCxnSpPr>
          <p:nvPr/>
        </p:nvCxnSpPr>
        <p:spPr>
          <a:xfrm>
            <a:off x="1259632" y="1995686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16 Decisión">
            <a:extLst>
              <a:ext uri="{FF2B5EF4-FFF2-40B4-BE49-F238E27FC236}">
                <a16:creationId xmlns="" xmlns:a16="http://schemas.microsoft.com/office/drawing/2014/main" id="{FD2C65EB-311B-4CBC-A411-E81D45AF1666}"/>
              </a:ext>
            </a:extLst>
          </p:cNvPr>
          <p:cNvSpPr/>
          <p:nvPr/>
        </p:nvSpPr>
        <p:spPr>
          <a:xfrm>
            <a:off x="1763688" y="1635646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sp>
        <p:nvSpPr>
          <p:cNvPr id="46" name="30 CuadroTexto">
            <a:extLst>
              <a:ext uri="{FF2B5EF4-FFF2-40B4-BE49-F238E27FC236}">
                <a16:creationId xmlns="" xmlns:a16="http://schemas.microsoft.com/office/drawing/2014/main" id="{4C0646B8-2B7E-4579-AEF8-C28BED180070}"/>
              </a:ext>
            </a:extLst>
          </p:cNvPr>
          <p:cNvSpPr txBox="1"/>
          <p:nvPr/>
        </p:nvSpPr>
        <p:spPr>
          <a:xfrm>
            <a:off x="1475656" y="113159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¿ El mando está conectado ?</a:t>
            </a:r>
            <a:endParaRPr lang="es-ES" sz="1200"/>
          </a:p>
        </p:txBody>
      </p:sp>
      <p:cxnSp>
        <p:nvCxnSpPr>
          <p:cNvPr id="48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30" idx="3"/>
            <a:endCxn id="59" idx="1"/>
          </p:cNvCxnSpPr>
          <p:nvPr/>
        </p:nvCxnSpPr>
        <p:spPr>
          <a:xfrm>
            <a:off x="2483768" y="1995686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123728" y="2355726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1547664" y="2787774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smtClean="0"/>
              <a:t>Estado = –3600</a:t>
            </a:r>
            <a:endParaRPr lang="es-ES" sz="1100"/>
          </a:p>
        </p:txBody>
      </p:sp>
      <p:grpSp>
        <p:nvGrpSpPr>
          <p:cNvPr id="52" name="19 Grupo">
            <a:extLst>
              <a:ext uri="{FF2B5EF4-FFF2-40B4-BE49-F238E27FC236}">
                <a16:creationId xmlns="" xmlns:a16="http://schemas.microsoft.com/office/drawing/2014/main" id="{72728B6F-9E0E-4855-9B6A-D98006B948B6}"/>
              </a:ext>
            </a:extLst>
          </p:cNvPr>
          <p:cNvGrpSpPr/>
          <p:nvPr/>
        </p:nvGrpSpPr>
        <p:grpSpPr>
          <a:xfrm>
            <a:off x="1979712" y="3651870"/>
            <a:ext cx="288032" cy="288032"/>
            <a:chOff x="7020272" y="4149080"/>
            <a:chExt cx="288032" cy="288032"/>
          </a:xfrm>
        </p:grpSpPr>
        <p:sp>
          <p:nvSpPr>
            <p:cNvPr id="53" name="42 Conector">
              <a:extLst>
                <a:ext uri="{FF2B5EF4-FFF2-40B4-BE49-F238E27FC236}">
                  <a16:creationId xmlns="" xmlns:a16="http://schemas.microsoft.com/office/drawing/2014/main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54" name="43 Conector">
              <a:extLst>
                <a:ext uri="{FF2B5EF4-FFF2-40B4-BE49-F238E27FC236}">
                  <a16:creationId xmlns="" xmlns:a16="http://schemas.microsoft.com/office/drawing/2014/main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cxnSp>
        <p:nvCxnSpPr>
          <p:cNvPr id="55" name="29 Conector recto de flecha">
            <a:extLst>
              <a:ext uri="{FF2B5EF4-FFF2-40B4-BE49-F238E27FC236}">
                <a16:creationId xmlns="" xmlns:a16="http://schemas.microsoft.com/office/drawing/2014/main" id="{D6C31BC0-E444-49C8-BD7A-147BEB33D395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2123728" y="3219822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16 Decisión">
            <a:extLst>
              <a:ext uri="{FF2B5EF4-FFF2-40B4-BE49-F238E27FC236}">
                <a16:creationId xmlns="" xmlns:a16="http://schemas.microsoft.com/office/drawing/2014/main" id="{FD2C65EB-311B-4CBC-A411-E81D45AF1666}"/>
              </a:ext>
            </a:extLst>
          </p:cNvPr>
          <p:cNvSpPr/>
          <p:nvPr/>
        </p:nvSpPr>
        <p:spPr>
          <a:xfrm>
            <a:off x="3203848" y="1635646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sp>
        <p:nvSpPr>
          <p:cNvPr id="60" name="30 CuadroTexto">
            <a:extLst>
              <a:ext uri="{FF2B5EF4-FFF2-40B4-BE49-F238E27FC236}">
                <a16:creationId xmlns="" xmlns:a16="http://schemas.microsoft.com/office/drawing/2014/main" id="{6FAC7A1A-4EE0-4C6E-8C57-737F69FEEA58}"/>
              </a:ext>
            </a:extLst>
          </p:cNvPr>
          <p:cNvSpPr txBox="1"/>
          <p:nvPr/>
        </p:nvSpPr>
        <p:spPr>
          <a:xfrm>
            <a:off x="2477178" y="1734076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Sí</a:t>
            </a:r>
            <a:endParaRPr lang="es-ES" sz="1100"/>
          </a:p>
        </p:txBody>
      </p:sp>
      <p:sp>
        <p:nvSpPr>
          <p:cNvPr id="61" name="30 CuadroTexto">
            <a:extLst>
              <a:ext uri="{FF2B5EF4-FFF2-40B4-BE49-F238E27FC236}">
                <a16:creationId xmlns="" xmlns:a16="http://schemas.microsoft.com/office/drawing/2014/main" id="{5B67840B-D3E7-4642-A33C-52505043E768}"/>
              </a:ext>
            </a:extLst>
          </p:cNvPr>
          <p:cNvSpPr txBox="1"/>
          <p:nvPr/>
        </p:nvSpPr>
        <p:spPr>
          <a:xfrm>
            <a:off x="2123728" y="2355726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sp>
        <p:nvSpPr>
          <p:cNvPr id="64" name="30 CuadroTexto">
            <a:extLst>
              <a:ext uri="{FF2B5EF4-FFF2-40B4-BE49-F238E27FC236}">
                <a16:creationId xmlns="" xmlns:a16="http://schemas.microsoft.com/office/drawing/2014/main" id="{4C0646B8-2B7E-4579-AEF8-C28BED180070}"/>
              </a:ext>
            </a:extLst>
          </p:cNvPr>
          <p:cNvSpPr txBox="1"/>
          <p:nvPr/>
        </p:nvSpPr>
        <p:spPr>
          <a:xfrm>
            <a:off x="2987824" y="113159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¿ El control está pulsado ?</a:t>
            </a:r>
            <a:endParaRPr lang="es-ES" sz="1200"/>
          </a:p>
        </p:txBody>
      </p:sp>
      <p:cxnSp>
        <p:nvCxnSpPr>
          <p:cNvPr id="68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923928" y="1995686"/>
            <a:ext cx="72667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30 CuadroTexto">
            <a:extLst>
              <a:ext uri="{FF2B5EF4-FFF2-40B4-BE49-F238E27FC236}">
                <a16:creationId xmlns="" xmlns:a16="http://schemas.microsoft.com/office/drawing/2014/main" id="{6FAC7A1A-4EE0-4C6E-8C57-737F69FEEA58}"/>
              </a:ext>
            </a:extLst>
          </p:cNvPr>
          <p:cNvSpPr txBox="1"/>
          <p:nvPr/>
        </p:nvSpPr>
        <p:spPr>
          <a:xfrm>
            <a:off x="3923928" y="1734076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Sí</a:t>
            </a:r>
          </a:p>
        </p:txBody>
      </p:sp>
      <p:sp>
        <p:nvSpPr>
          <p:cNvPr id="71" name="30 CuadroTexto">
            <a:extLst>
              <a:ext uri="{FF2B5EF4-FFF2-40B4-BE49-F238E27FC236}">
                <a16:creationId xmlns="" xmlns:a16="http://schemas.microsoft.com/office/drawing/2014/main" id="{5B67840B-D3E7-4642-A33C-52505043E768}"/>
              </a:ext>
            </a:extLst>
          </p:cNvPr>
          <p:cNvSpPr txBox="1"/>
          <p:nvPr/>
        </p:nvSpPr>
        <p:spPr>
          <a:xfrm>
            <a:off x="3923928" y="2886204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sp>
        <p:nvSpPr>
          <p:cNvPr id="76" name="16 Decisión">
            <a:extLst>
              <a:ext uri="{FF2B5EF4-FFF2-40B4-BE49-F238E27FC236}">
                <a16:creationId xmlns="" xmlns:a16="http://schemas.microsoft.com/office/drawing/2014/main" id="{FD2C65EB-311B-4CBC-A411-E81D45AF1666}"/>
              </a:ext>
            </a:extLst>
          </p:cNvPr>
          <p:cNvSpPr/>
          <p:nvPr/>
        </p:nvSpPr>
        <p:spPr>
          <a:xfrm>
            <a:off x="4644008" y="1635646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sp>
        <p:nvSpPr>
          <p:cNvPr id="77" name="30 CuadroTexto">
            <a:extLst>
              <a:ext uri="{FF2B5EF4-FFF2-40B4-BE49-F238E27FC236}">
                <a16:creationId xmlns="" xmlns:a16="http://schemas.microsoft.com/office/drawing/2014/main" id="{4C0646B8-2B7E-4579-AEF8-C28BED180070}"/>
              </a:ext>
            </a:extLst>
          </p:cNvPr>
          <p:cNvSpPr txBox="1"/>
          <p:nvPr/>
        </p:nvSpPr>
        <p:spPr>
          <a:xfrm>
            <a:off x="4283968" y="232610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¿ El control estaba pulsado antes ?</a:t>
            </a:r>
            <a:endParaRPr lang="es-ES" sz="1200"/>
          </a:p>
        </p:txBody>
      </p:sp>
      <p:cxnSp>
        <p:nvCxnSpPr>
          <p:cNvPr id="79" name="78 Conector angular"/>
          <p:cNvCxnSpPr>
            <a:stCxn id="59" idx="2"/>
            <a:endCxn id="80" idx="1"/>
          </p:cNvCxnSpPr>
          <p:nvPr/>
        </p:nvCxnSpPr>
        <p:spPr>
          <a:xfrm rot="16200000" flipH="1">
            <a:off x="3707904" y="2211710"/>
            <a:ext cx="792088" cy="108012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16 Decisión">
            <a:extLst>
              <a:ext uri="{FF2B5EF4-FFF2-40B4-BE49-F238E27FC236}">
                <a16:creationId xmlns="" xmlns:a16="http://schemas.microsoft.com/office/drawing/2014/main" id="{FD2C65EB-311B-4CBC-A411-E81D45AF1666}"/>
              </a:ext>
            </a:extLst>
          </p:cNvPr>
          <p:cNvSpPr/>
          <p:nvPr/>
        </p:nvSpPr>
        <p:spPr>
          <a:xfrm>
            <a:off x="4644008" y="2787774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cxnSp>
        <p:nvCxnSpPr>
          <p:cNvPr id="84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76" idx="3"/>
            <a:endCxn id="89" idx="1"/>
          </p:cNvCxnSpPr>
          <p:nvPr/>
        </p:nvCxnSpPr>
        <p:spPr>
          <a:xfrm>
            <a:off x="5364088" y="1995686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80" idx="3"/>
            <a:endCxn id="88" idx="1"/>
          </p:cNvCxnSpPr>
          <p:nvPr/>
        </p:nvCxnSpPr>
        <p:spPr>
          <a:xfrm>
            <a:off x="5364088" y="3147814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6084168" y="1203598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Estado =</a:t>
            </a:r>
            <a:br>
              <a:rPr lang="es-ES" sz="1200" smtClean="0"/>
            </a:br>
            <a:r>
              <a:rPr lang="es-ES" sz="1200" smtClean="0"/>
              <a:t> Estado + 1</a:t>
            </a:r>
            <a:endParaRPr lang="es-ES" sz="1200"/>
          </a:p>
        </p:txBody>
      </p:sp>
      <p:sp>
        <p:nvSpPr>
          <p:cNvPr id="88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6084168" y="2931790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Estado = –1</a:t>
            </a:r>
            <a:endParaRPr lang="es-ES" sz="1200"/>
          </a:p>
        </p:txBody>
      </p:sp>
      <p:sp>
        <p:nvSpPr>
          <p:cNvPr id="89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6084168" y="1779662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Estado = 1</a:t>
            </a:r>
            <a:endParaRPr lang="es-ES" sz="1200"/>
          </a:p>
        </p:txBody>
      </p:sp>
      <p:sp>
        <p:nvSpPr>
          <p:cNvPr id="90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6084168" y="3507854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Estado =</a:t>
            </a:r>
            <a:br>
              <a:rPr lang="es-ES" sz="1200" smtClean="0"/>
            </a:br>
            <a:r>
              <a:rPr lang="es-ES" sz="1200" smtClean="0"/>
              <a:t> Estado – 1</a:t>
            </a:r>
            <a:endParaRPr lang="es-ES" sz="1200"/>
          </a:p>
        </p:txBody>
      </p:sp>
      <p:cxnSp>
        <p:nvCxnSpPr>
          <p:cNvPr id="34" name="78 Conector angular"/>
          <p:cNvCxnSpPr>
            <a:stCxn id="80" idx="2"/>
            <a:endCxn id="90" idx="1"/>
          </p:cNvCxnSpPr>
          <p:nvPr/>
        </p:nvCxnSpPr>
        <p:spPr>
          <a:xfrm rot="16200000" flipH="1">
            <a:off x="5436096" y="3075806"/>
            <a:ext cx="216024" cy="108012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78 Conector angular"/>
          <p:cNvCxnSpPr>
            <a:stCxn id="76" idx="0"/>
            <a:endCxn id="87" idx="1"/>
          </p:cNvCxnSpPr>
          <p:nvPr/>
        </p:nvCxnSpPr>
        <p:spPr>
          <a:xfrm rot="5400000" flipH="1" flipV="1">
            <a:off x="5436096" y="987574"/>
            <a:ext cx="216024" cy="108012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19 Grupo">
            <a:extLst>
              <a:ext uri="{FF2B5EF4-FFF2-40B4-BE49-F238E27FC236}">
                <a16:creationId xmlns="" xmlns:a16="http://schemas.microsoft.com/office/drawing/2014/main" id="{72728B6F-9E0E-4855-9B6A-D98006B948B6}"/>
              </a:ext>
            </a:extLst>
          </p:cNvPr>
          <p:cNvGrpSpPr/>
          <p:nvPr/>
        </p:nvGrpSpPr>
        <p:grpSpPr>
          <a:xfrm>
            <a:off x="7740352" y="2427734"/>
            <a:ext cx="288032" cy="288032"/>
            <a:chOff x="7020272" y="4149080"/>
            <a:chExt cx="288032" cy="288032"/>
          </a:xfrm>
        </p:grpSpPr>
        <p:sp>
          <p:nvSpPr>
            <p:cNvPr id="43" name="42 Conector">
              <a:extLst>
                <a:ext uri="{FF2B5EF4-FFF2-40B4-BE49-F238E27FC236}">
                  <a16:creationId xmlns="" xmlns:a16="http://schemas.microsoft.com/office/drawing/2014/main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44" name="43 Conector">
              <a:extLst>
                <a:ext uri="{FF2B5EF4-FFF2-40B4-BE49-F238E27FC236}">
                  <a16:creationId xmlns="" xmlns:a16="http://schemas.microsoft.com/office/drawing/2014/main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cxnSp>
        <p:nvCxnSpPr>
          <p:cNvPr id="45" name="78 Conector angular"/>
          <p:cNvCxnSpPr>
            <a:stCxn id="87" idx="3"/>
            <a:endCxn id="43" idx="0"/>
          </p:cNvCxnSpPr>
          <p:nvPr/>
        </p:nvCxnSpPr>
        <p:spPr>
          <a:xfrm>
            <a:off x="7236296" y="1419622"/>
            <a:ext cx="648072" cy="1008112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78 Conector angular"/>
          <p:cNvCxnSpPr>
            <a:stCxn id="90" idx="3"/>
            <a:endCxn id="43" idx="4"/>
          </p:cNvCxnSpPr>
          <p:nvPr/>
        </p:nvCxnSpPr>
        <p:spPr>
          <a:xfrm flipV="1">
            <a:off x="7236296" y="2715766"/>
            <a:ext cx="648072" cy="1008112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89" idx="3"/>
            <a:endCxn id="43" idx="1"/>
          </p:cNvCxnSpPr>
          <p:nvPr/>
        </p:nvCxnSpPr>
        <p:spPr>
          <a:xfrm>
            <a:off x="7236296" y="1995686"/>
            <a:ext cx="546237" cy="4742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88" idx="3"/>
            <a:endCxn id="43" idx="3"/>
          </p:cNvCxnSpPr>
          <p:nvPr/>
        </p:nvCxnSpPr>
        <p:spPr>
          <a:xfrm flipV="1">
            <a:off x="7236296" y="2673585"/>
            <a:ext cx="546237" cy="4742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30 CuadroTexto">
            <a:extLst>
              <a:ext uri="{FF2B5EF4-FFF2-40B4-BE49-F238E27FC236}">
                <a16:creationId xmlns="" xmlns:a16="http://schemas.microsoft.com/office/drawing/2014/main" id="{6FAC7A1A-4EE0-4C6E-8C57-737F69FEEA58}"/>
              </a:ext>
            </a:extLst>
          </p:cNvPr>
          <p:cNvSpPr txBox="1"/>
          <p:nvPr/>
        </p:nvSpPr>
        <p:spPr>
          <a:xfrm>
            <a:off x="5364088" y="1158012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Sí</a:t>
            </a:r>
          </a:p>
        </p:txBody>
      </p:sp>
      <p:sp>
        <p:nvSpPr>
          <p:cNvPr id="95" name="30 CuadroTexto">
            <a:extLst>
              <a:ext uri="{FF2B5EF4-FFF2-40B4-BE49-F238E27FC236}">
                <a16:creationId xmlns="" xmlns:a16="http://schemas.microsoft.com/office/drawing/2014/main" id="{5B67840B-D3E7-4642-A33C-52505043E768}"/>
              </a:ext>
            </a:extLst>
          </p:cNvPr>
          <p:cNvSpPr txBox="1"/>
          <p:nvPr/>
        </p:nvSpPr>
        <p:spPr>
          <a:xfrm>
            <a:off x="5364088" y="1734076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sp>
        <p:nvSpPr>
          <p:cNvPr id="99" name="30 CuadroTexto">
            <a:extLst>
              <a:ext uri="{FF2B5EF4-FFF2-40B4-BE49-F238E27FC236}">
                <a16:creationId xmlns="" xmlns:a16="http://schemas.microsoft.com/office/drawing/2014/main" id="{6FAC7A1A-4EE0-4C6E-8C57-737F69FEEA58}"/>
              </a:ext>
            </a:extLst>
          </p:cNvPr>
          <p:cNvSpPr txBox="1"/>
          <p:nvPr/>
        </p:nvSpPr>
        <p:spPr>
          <a:xfrm>
            <a:off x="5364088" y="2886204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Sí</a:t>
            </a:r>
          </a:p>
        </p:txBody>
      </p:sp>
      <p:sp>
        <p:nvSpPr>
          <p:cNvPr id="100" name="30 CuadroTexto">
            <a:extLst>
              <a:ext uri="{FF2B5EF4-FFF2-40B4-BE49-F238E27FC236}">
                <a16:creationId xmlns="" xmlns:a16="http://schemas.microsoft.com/office/drawing/2014/main" id="{5B67840B-D3E7-4642-A33C-52505043E768}"/>
              </a:ext>
            </a:extLst>
          </p:cNvPr>
          <p:cNvSpPr txBox="1"/>
          <p:nvPr/>
        </p:nvSpPr>
        <p:spPr>
          <a:xfrm>
            <a:off x="5364088" y="3462268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6588224" y="1635646"/>
            <a:ext cx="1584176" cy="2880320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Cartucho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187624" y="483518"/>
            <a:ext cx="4896544" cy="4176464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 rot="16200000">
            <a:off x="3815917" y="2463738"/>
            <a:ext cx="2952329" cy="720079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s-ES" sz="1600" b="1" smtClean="0">
                <a:solidFill>
                  <a:srgbClr val="C00000"/>
                </a:solidFill>
              </a:rPr>
              <a:t>Controlador</a:t>
            </a:r>
          </a:p>
          <a:p>
            <a:pPr lvl="1" algn="ctr"/>
            <a:r>
              <a:rPr lang="es-ES" sz="1600" b="1" smtClean="0">
                <a:solidFill>
                  <a:srgbClr val="C00000"/>
                </a:solidFill>
              </a:rPr>
              <a:t>de cartucho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547663" y="1347614"/>
            <a:ext cx="720081" cy="1440160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2843808" y="1347614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</a:t>
            </a:r>
          </a:p>
          <a:p>
            <a:pPr algn="ctr"/>
            <a:r>
              <a:rPr lang="es-ES" sz="1500" b="1" smtClean="0"/>
              <a:t>Control</a:t>
            </a:r>
            <a:endParaRPr lang="es-ES" sz="1500" b="1"/>
          </a:p>
        </p:txBody>
      </p:sp>
      <p:cxnSp>
        <p:nvCxnSpPr>
          <p:cNvPr id="9" name="8 Conector recto de flecha"/>
          <p:cNvCxnSpPr>
            <a:endCxn id="8" idx="1"/>
          </p:cNvCxnSpPr>
          <p:nvPr/>
        </p:nvCxnSpPr>
        <p:spPr>
          <a:xfrm>
            <a:off x="2267744" y="1635646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endCxn id="6" idx="3"/>
          </p:cNvCxnSpPr>
          <p:nvPr/>
        </p:nvCxnSpPr>
        <p:spPr>
          <a:xfrm>
            <a:off x="5292080" y="699542"/>
            <a:ext cx="2" cy="6480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4355976" y="1635646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19" idx="1"/>
          </p:cNvCxnSpPr>
          <p:nvPr/>
        </p:nvCxnSpPr>
        <p:spPr>
          <a:xfrm flipH="1">
            <a:off x="5652121" y="2427734"/>
            <a:ext cx="115212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4211960" y="68037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</a:t>
            </a:r>
          </a:p>
          <a:p>
            <a:pPr algn="r"/>
            <a:r>
              <a:rPr lang="es-ES" sz="1400" b="1" smtClean="0">
                <a:solidFill>
                  <a:srgbClr val="7030A0"/>
                </a:solidFill>
              </a:rPr>
              <a:t>de control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2843808" y="2139702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 Memoria</a:t>
            </a:r>
            <a:endParaRPr lang="es-ES" sz="1500" b="1"/>
          </a:p>
        </p:txBody>
      </p:sp>
      <p:cxnSp>
        <p:nvCxnSpPr>
          <p:cNvPr id="15" name="14 Conector recto de flecha"/>
          <p:cNvCxnSpPr>
            <a:endCxn id="14" idx="1"/>
          </p:cNvCxnSpPr>
          <p:nvPr/>
        </p:nvCxnSpPr>
        <p:spPr>
          <a:xfrm>
            <a:off x="2267744" y="2427734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4355976" y="2427734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 redondeado"/>
          <p:cNvSpPr/>
          <p:nvPr/>
        </p:nvSpPr>
        <p:spPr>
          <a:xfrm>
            <a:off x="6804248" y="3723878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Audio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(sonidos)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6804248" y="3003798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Video</a:t>
            </a:r>
            <a:endParaRPr lang="es-ES" sz="1200"/>
          </a:p>
          <a:p>
            <a:pPr algn="ctr"/>
            <a:r>
              <a:rPr lang="es-ES" sz="1100">
                <a:solidFill>
                  <a:srgbClr val="006600"/>
                </a:solidFill>
              </a:rPr>
              <a:t>(</a:t>
            </a:r>
            <a:r>
              <a:rPr lang="es-ES" sz="1100" smtClean="0">
                <a:solidFill>
                  <a:srgbClr val="006600"/>
                </a:solidFill>
              </a:rPr>
              <a:t>imágenes</a:t>
            </a:r>
            <a:r>
              <a:rPr lang="es-ES" sz="11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6804248" y="2139702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50" smtClean="0"/>
              <a:t>ROM Programa</a:t>
            </a:r>
            <a:endParaRPr lang="es-ES" sz="115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(palabras)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3203848" y="3003798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GPU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3203848" y="3723878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SPU</a:t>
            </a:r>
            <a:endParaRPr lang="es-ES" sz="1400">
              <a:solidFill>
                <a:schemeClr val="bg1"/>
              </a:solidFill>
            </a:endParaRPr>
          </a:p>
        </p:txBody>
      </p:sp>
      <p:cxnSp>
        <p:nvCxnSpPr>
          <p:cNvPr id="22" name="21 Conector recto de flecha"/>
          <p:cNvCxnSpPr>
            <a:stCxn id="18" idx="1"/>
          </p:cNvCxnSpPr>
          <p:nvPr/>
        </p:nvCxnSpPr>
        <p:spPr>
          <a:xfrm flipH="1">
            <a:off x="5652120" y="3291830"/>
            <a:ext cx="115212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endCxn id="20" idx="3"/>
          </p:cNvCxnSpPr>
          <p:nvPr/>
        </p:nvCxnSpPr>
        <p:spPr>
          <a:xfrm flipH="1">
            <a:off x="4355977" y="3291830"/>
            <a:ext cx="5760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flipH="1">
            <a:off x="4932040" y="3291830"/>
            <a:ext cx="720080" cy="0"/>
          </a:xfrm>
          <a:prstGeom prst="straightConnector1">
            <a:avLst/>
          </a:prstGeom>
          <a:ln w="38100">
            <a:solidFill>
              <a:srgbClr val="4A7EBB">
                <a:alpha val="50196"/>
              </a:srgb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17" idx="1"/>
          </p:cNvCxnSpPr>
          <p:nvPr/>
        </p:nvCxnSpPr>
        <p:spPr>
          <a:xfrm flipH="1">
            <a:off x="5652120" y="4011910"/>
            <a:ext cx="115212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endCxn id="21" idx="3"/>
          </p:cNvCxnSpPr>
          <p:nvPr/>
        </p:nvCxnSpPr>
        <p:spPr>
          <a:xfrm flipH="1">
            <a:off x="4355977" y="4011910"/>
            <a:ext cx="5760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>
            <a:off x="4932040" y="4011910"/>
            <a:ext cx="720080" cy="0"/>
          </a:xfrm>
          <a:prstGeom prst="straightConnector1">
            <a:avLst/>
          </a:prstGeom>
          <a:ln w="38100">
            <a:solidFill>
              <a:srgbClr val="4A7EBB">
                <a:alpha val="50196"/>
              </a:srgb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4860032" y="343584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>
                <a:solidFill>
                  <a:schemeClr val="accent2">
                    <a:lumMod val="50000"/>
                  </a:schemeClr>
                </a:solidFill>
              </a:rPr>
              <a:t>(atra-viesan)</a:t>
            </a:r>
            <a:endParaRPr lang="es-ES" sz="120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6372200" y="2060848"/>
            <a:ext cx="1800200" cy="1224136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500" smtClean="0">
                <a:solidFill>
                  <a:srgbClr val="006600"/>
                </a:solidFill>
              </a:rPr>
              <a:t>Tarjeta de memoria</a:t>
            </a:r>
            <a:endParaRPr lang="es-ES" sz="1500">
              <a:solidFill>
                <a:srgbClr val="006600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1043608" y="1196752"/>
            <a:ext cx="4896544" cy="2664296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 rot="16200000">
            <a:off x="4427987" y="2420887"/>
            <a:ext cx="1440162" cy="720079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Controlador de tarjeta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403647" y="2060848"/>
            <a:ext cx="720081" cy="1440160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2699792" y="2060848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</a:t>
            </a:r>
          </a:p>
          <a:p>
            <a:pPr algn="ctr"/>
            <a:r>
              <a:rPr lang="es-ES" sz="1500" b="1" smtClean="0"/>
              <a:t>Control</a:t>
            </a:r>
            <a:endParaRPr lang="es-ES" sz="1500" b="1"/>
          </a:p>
        </p:txBody>
      </p:sp>
      <p:cxnSp>
        <p:nvCxnSpPr>
          <p:cNvPr id="7" name="6 Conector recto de flecha"/>
          <p:cNvCxnSpPr>
            <a:endCxn id="6" idx="1"/>
          </p:cNvCxnSpPr>
          <p:nvPr/>
        </p:nvCxnSpPr>
        <p:spPr>
          <a:xfrm>
            <a:off x="2123728" y="2348880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endCxn id="4" idx="3"/>
          </p:cNvCxnSpPr>
          <p:nvPr/>
        </p:nvCxnSpPr>
        <p:spPr>
          <a:xfrm>
            <a:off x="5148064" y="1412776"/>
            <a:ext cx="5" cy="6480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4211960" y="2348880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139952" y="139361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</a:t>
            </a:r>
          </a:p>
          <a:p>
            <a:pPr algn="r"/>
            <a:r>
              <a:rPr lang="es-ES" sz="1400" b="1" smtClean="0">
                <a:solidFill>
                  <a:srgbClr val="7030A0"/>
                </a:solidFill>
              </a:rPr>
              <a:t>de control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2699792" y="2852936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 Memoria</a:t>
            </a:r>
            <a:endParaRPr lang="es-ES" sz="1500" b="1"/>
          </a:p>
        </p:txBody>
      </p:sp>
      <p:cxnSp>
        <p:nvCxnSpPr>
          <p:cNvPr id="12" name="11 Conector recto de flecha"/>
          <p:cNvCxnSpPr>
            <a:endCxn id="11" idx="1"/>
          </p:cNvCxnSpPr>
          <p:nvPr/>
        </p:nvCxnSpPr>
        <p:spPr>
          <a:xfrm>
            <a:off x="2123728" y="314096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211960" y="314096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6732240" y="2492896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RAM tarjeta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(palabras)</a:t>
            </a:r>
            <a:endParaRPr lang="es-ES" sz="1100">
              <a:solidFill>
                <a:srgbClr val="006600"/>
              </a:solidFill>
            </a:endParaRPr>
          </a:p>
        </p:txBody>
      </p:sp>
      <p:cxnSp>
        <p:nvCxnSpPr>
          <p:cNvPr id="15" name="14 Conector recto de flecha"/>
          <p:cNvCxnSpPr>
            <a:stCxn id="4" idx="2"/>
            <a:endCxn id="14" idx="1"/>
          </p:cNvCxnSpPr>
          <p:nvPr/>
        </p:nvCxnSpPr>
        <p:spPr>
          <a:xfrm>
            <a:off x="5508108" y="2780927"/>
            <a:ext cx="1224132" cy="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164</Words>
  <Application>Microsoft Office PowerPoint</Application>
  <PresentationFormat>Presentación en pantalla (16:9)</PresentationFormat>
  <Paragraphs>83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20</cp:revision>
  <dcterms:created xsi:type="dcterms:W3CDTF">2022-11-20T13:29:53Z</dcterms:created>
  <dcterms:modified xsi:type="dcterms:W3CDTF">2024-01-07T09:25:49Z</dcterms:modified>
</cp:coreProperties>
</file>