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74A7-CBFE-4F21-AB7F-D92F38EFB62F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E5DB-B383-4311-ACF0-8E79468E09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939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74A7-CBFE-4F21-AB7F-D92F38EFB62F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E5DB-B383-4311-ACF0-8E79468E09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013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74A7-CBFE-4F21-AB7F-D92F38EFB62F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E5DB-B383-4311-ACF0-8E79468E09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2095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74A7-CBFE-4F21-AB7F-D92F38EFB62F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E5DB-B383-4311-ACF0-8E79468E09F4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0440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74A7-CBFE-4F21-AB7F-D92F38EFB62F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E5DB-B383-4311-ACF0-8E79468E09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711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74A7-CBFE-4F21-AB7F-D92F38EFB62F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E5DB-B383-4311-ACF0-8E79468E09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7238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74A7-CBFE-4F21-AB7F-D92F38EFB62F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E5DB-B383-4311-ACF0-8E79468E09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1176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74A7-CBFE-4F21-AB7F-D92F38EFB62F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E5DB-B383-4311-ACF0-8E79468E09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7259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74A7-CBFE-4F21-AB7F-D92F38EFB62F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E5DB-B383-4311-ACF0-8E79468E09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170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74A7-CBFE-4F21-AB7F-D92F38EFB62F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E5DB-B383-4311-ACF0-8E79468E09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084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74A7-CBFE-4F21-AB7F-D92F38EFB62F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E5DB-B383-4311-ACF0-8E79468E09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440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74A7-CBFE-4F21-AB7F-D92F38EFB62F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E5DB-B383-4311-ACF0-8E79468E09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205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74A7-CBFE-4F21-AB7F-D92F38EFB62F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E5DB-B383-4311-ACF0-8E79468E09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348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74A7-CBFE-4F21-AB7F-D92F38EFB62F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E5DB-B383-4311-ACF0-8E79468E09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593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74A7-CBFE-4F21-AB7F-D92F38EFB62F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E5DB-B383-4311-ACF0-8E79468E09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001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74A7-CBFE-4F21-AB7F-D92F38EFB62F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E5DB-B383-4311-ACF0-8E79468E09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765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74A7-CBFE-4F21-AB7F-D92F38EFB62F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E5DB-B383-4311-ACF0-8E79468E09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671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B2C74A7-CBFE-4F21-AB7F-D92F38EFB62F}" type="datetimeFigureOut">
              <a:rPr lang="id-ID" smtClean="0"/>
              <a:t>30/09/2015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6E5DB-B383-4311-ACF0-8E79468E09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3992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1.bp.blogspot.com/-mlS3yDxsY7w/UK4CNzHK-bI/AAAAAAAAA-g/-ZCCSfm3j88/s1600/RPL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871" y="555693"/>
            <a:ext cx="9144000" cy="1260229"/>
          </a:xfrm>
        </p:spPr>
        <p:txBody>
          <a:bodyPr>
            <a:noAutofit/>
          </a:bodyPr>
          <a:lstStyle/>
          <a:p>
            <a:r>
              <a:rPr lang="id-ID" sz="9600" dirty="0" smtClean="0">
                <a:latin typeface="Arial Black" panose="020B0A04020102020204" pitchFamily="34" charset="0"/>
              </a:rPr>
              <a:t>Tujuan RPL</a:t>
            </a:r>
            <a:endParaRPr lang="id-ID" sz="9600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374169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1421024141_virdaus Prya Muhammad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7484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Karakteristik</a:t>
            </a:r>
            <a:r>
              <a:rPr lang="en-US" sz="3600" dirty="0"/>
              <a:t> SQA </a:t>
            </a:r>
            <a:r>
              <a:rPr lang="en-US" sz="3600" dirty="0" err="1"/>
              <a:t>dalam</a:t>
            </a:r>
            <a:r>
              <a:rPr lang="en-US" sz="3600" dirty="0"/>
              <a:t> Open-Source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5466"/>
            <a:ext cx="10680857" cy="4702934"/>
          </a:xfrm>
        </p:spPr>
        <p:txBody>
          <a:bodyPr/>
          <a:lstStyle/>
          <a:p>
            <a:r>
              <a:rPr lang="en-US" dirty="0" err="1"/>
              <a:t>Pengembangan</a:t>
            </a:r>
            <a:r>
              <a:rPr lang="en-US" dirty="0"/>
              <a:t> OSS </a:t>
            </a:r>
            <a:r>
              <a:rPr lang="en-US" dirty="0" err="1"/>
              <a:t>identik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proses versioning yang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, </a:t>
            </a:r>
            <a:r>
              <a:rPr lang="en-US" dirty="0" err="1"/>
              <a:t>penggunaan</a:t>
            </a:r>
            <a:r>
              <a:rPr lang="en-US" dirty="0"/>
              <a:t> log yang </a:t>
            </a:r>
            <a:r>
              <a:rPr lang="en-US" dirty="0" err="1"/>
              <a:t>ketat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yang solid.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(</a:t>
            </a:r>
            <a:r>
              <a:rPr lang="en-US" dirty="0" err="1"/>
              <a:t>maintainance</a:t>
            </a:r>
            <a:r>
              <a:rPr lang="en-US" dirty="0"/>
              <a:t>)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open source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belahan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dijumpai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SourceForge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7546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942752"/>
          </a:xfrm>
        </p:spPr>
        <p:txBody>
          <a:bodyPr/>
          <a:lstStyle/>
          <a:p>
            <a:r>
              <a:rPr lang="en-US" sz="3600" dirty="0" err="1"/>
              <a:t>Analisis</a:t>
            </a:r>
            <a:r>
              <a:rPr lang="en-US" sz="3600" dirty="0"/>
              <a:t> </a:t>
            </a:r>
            <a:r>
              <a:rPr lang="en-US" sz="3600" dirty="0" err="1"/>
              <a:t>Kualitas</a:t>
            </a:r>
            <a:r>
              <a:rPr lang="en-US" sz="3600" dirty="0"/>
              <a:t> Source Code </a:t>
            </a:r>
            <a:r>
              <a:rPr lang="en-US" sz="3600" dirty="0" err="1"/>
              <a:t>pada</a:t>
            </a:r>
            <a:r>
              <a:rPr lang="en-US" sz="3600" dirty="0"/>
              <a:t> </a:t>
            </a:r>
            <a:r>
              <a:rPr lang="en-US" sz="3600" dirty="0" err="1"/>
              <a:t>Pengembangan</a:t>
            </a:r>
            <a:r>
              <a:rPr lang="en-US" sz="3600" dirty="0"/>
              <a:t> Software Open-source Linux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737" y="2266682"/>
            <a:ext cx="10410401" cy="4239295"/>
          </a:xfrm>
        </p:spPr>
        <p:txBody>
          <a:bodyPr/>
          <a:lstStyle/>
          <a:p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Stamelos</a:t>
            </a:r>
            <a:r>
              <a:rPr lang="en-US" dirty="0"/>
              <a:t>, </a:t>
            </a:r>
            <a:r>
              <a:rPr lang="en-US" dirty="0" err="1"/>
              <a:t>dkk</a:t>
            </a:r>
            <a:r>
              <a:rPr lang="en-US" dirty="0"/>
              <a:t> (2002)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jurnalnya</a:t>
            </a:r>
            <a:r>
              <a:rPr lang="en-US" dirty="0"/>
              <a:t> yang </a:t>
            </a:r>
            <a:r>
              <a:rPr lang="en-US" dirty="0" err="1"/>
              <a:t>berjudul</a:t>
            </a:r>
            <a:r>
              <a:rPr lang="en-US" dirty="0"/>
              <a:t> Code quality analysis in open source software development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sebagi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</a:t>
            </a:r>
            <a:r>
              <a:rPr lang="en-US" dirty="0" err="1"/>
              <a:t>pengembang</a:t>
            </a:r>
            <a:r>
              <a:rPr lang="en-US" dirty="0"/>
              <a:t> software open-source </a:t>
            </a:r>
            <a:r>
              <a:rPr lang="en-US" dirty="0" err="1"/>
              <a:t>mengklaim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diproduksi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model open-source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model </a:t>
            </a:r>
            <a:r>
              <a:rPr lang="en-US" dirty="0" err="1"/>
              <a:t>tertutup</a:t>
            </a:r>
            <a:r>
              <a:rPr lang="en-US" dirty="0"/>
              <a:t> </a:t>
            </a:r>
            <a:r>
              <a:rPr lang="en-US" dirty="0" err="1"/>
              <a:t>tradisional</a:t>
            </a:r>
            <a:r>
              <a:rPr lang="en-US" dirty="0"/>
              <a:t>. </a:t>
            </a:r>
            <a:r>
              <a:rPr lang="en-US" dirty="0" err="1"/>
              <a:t>Bagaimanapun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empiris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klaim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paper </a:t>
            </a:r>
            <a:r>
              <a:rPr lang="en-US" dirty="0" err="1"/>
              <a:t>ini</a:t>
            </a:r>
            <a:r>
              <a:rPr lang="en-US" dirty="0"/>
              <a:t>, kami </a:t>
            </a:r>
            <a:r>
              <a:rPr lang="en-US" dirty="0" err="1"/>
              <a:t>hadirkan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yang </a:t>
            </a:r>
            <a:r>
              <a:rPr lang="en-US" dirty="0" err="1"/>
              <a:t>mengarahkan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:</a:t>
            </a:r>
            <a:endParaRPr lang="id-ID" dirty="0"/>
          </a:p>
          <a:p>
            <a:r>
              <a:rPr lang="en-US" dirty="0"/>
              <a:t>a.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implikasi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struktural</a:t>
            </a:r>
            <a:r>
              <a:rPr lang="en-US" dirty="0"/>
              <a:t> (structural quality)</a:t>
            </a:r>
            <a:endParaRPr lang="id-ID" dirty="0"/>
          </a:p>
          <a:p>
            <a:r>
              <a:rPr lang="en-US" dirty="0"/>
              <a:t>b. </a:t>
            </a:r>
            <a:r>
              <a:rPr lang="en-US" dirty="0" err="1"/>
              <a:t>Penggambaran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ttg</a:t>
            </a:r>
            <a:r>
              <a:rPr lang="en-US" dirty="0"/>
              <a:t> </a:t>
            </a:r>
            <a:r>
              <a:rPr lang="en-US" dirty="0" err="1"/>
              <a:t>keuntungan-keuntungan</a:t>
            </a:r>
            <a:r>
              <a:rPr lang="en-US" dirty="0"/>
              <a:t> structural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kualita</a:t>
            </a:r>
            <a:endParaRPr lang="id-ID" dirty="0"/>
          </a:p>
          <a:p>
            <a:r>
              <a:rPr lang="en-US" dirty="0"/>
              <a:t>    </a:t>
            </a:r>
            <a:r>
              <a:rPr lang="en-US" dirty="0" err="1"/>
              <a:t>struktural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model open-source.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26210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10 </a:t>
            </a:r>
            <a:r>
              <a:rPr lang="en-US" sz="3600" dirty="0" err="1"/>
              <a:t>metrik</a:t>
            </a:r>
            <a:r>
              <a:rPr lang="en-US" sz="3600" dirty="0"/>
              <a:t> </a:t>
            </a:r>
            <a:r>
              <a:rPr lang="en-US" sz="3600" dirty="0" err="1"/>
              <a:t>pengukuran</a:t>
            </a:r>
            <a:r>
              <a:rPr lang="en-US" sz="3600" dirty="0"/>
              <a:t> </a:t>
            </a:r>
            <a:r>
              <a:rPr lang="en-US" sz="3600" dirty="0" err="1"/>
              <a:t>kualitas</a:t>
            </a:r>
            <a:r>
              <a:rPr lang="en-US" sz="3600" dirty="0"/>
              <a:t> </a:t>
            </a:r>
            <a:r>
              <a:rPr lang="en-US" sz="3600" dirty="0" err="1"/>
              <a:t>komponen</a:t>
            </a:r>
            <a:r>
              <a:rPr lang="en-US" sz="3600" dirty="0"/>
              <a:t> (component quality)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berikut</a:t>
            </a:r>
            <a:r>
              <a:rPr lang="en-US" sz="3600" dirty="0"/>
              <a:t>: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statemen</a:t>
            </a:r>
            <a:r>
              <a:rPr lang="en-US" dirty="0"/>
              <a:t> ( N_STMTS):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rata-rata </a:t>
            </a:r>
            <a:r>
              <a:rPr lang="en-US" dirty="0" err="1"/>
              <a:t>jumlah</a:t>
            </a:r>
            <a:r>
              <a:rPr lang="en-US" dirty="0"/>
              <a:t> executable statements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[ 1-50].</a:t>
            </a:r>
            <a:endParaRPr lang="id-ID" dirty="0"/>
          </a:p>
          <a:p>
            <a:r>
              <a:rPr lang="en-US" dirty="0"/>
              <a:t>2.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cyclomatic</a:t>
            </a:r>
            <a:r>
              <a:rPr lang="en-US" dirty="0"/>
              <a:t> ( VG): </a:t>
            </a:r>
            <a:r>
              <a:rPr lang="en-US" dirty="0" err="1"/>
              <a:t>sebagaimana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McCabe ( 1976</a:t>
            </a:r>
            <a:r>
              <a:rPr lang="en-US" dirty="0" smtClean="0"/>
              <a:t>).</a:t>
            </a:r>
            <a:endParaRPr lang="id-ID" dirty="0" smtClean="0"/>
          </a:p>
          <a:p>
            <a:r>
              <a:rPr lang="en-US" dirty="0"/>
              <a:t>3. </a:t>
            </a:r>
            <a:r>
              <a:rPr lang="en-US" dirty="0" err="1"/>
              <a:t>Tingkatan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( MAX_LVLS):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nesting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. Nesting yang </a:t>
            </a:r>
            <a:r>
              <a:rPr lang="en-US" dirty="0" err="1"/>
              <a:t>berlebihan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readability </a:t>
            </a:r>
            <a:r>
              <a:rPr lang="en-US" dirty="0" err="1"/>
              <a:t>dan</a:t>
            </a:r>
            <a:r>
              <a:rPr lang="en-US" dirty="0"/>
              <a:t> testability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[ 1-5</a:t>
            </a:r>
            <a:r>
              <a:rPr lang="en-US" dirty="0" smtClean="0"/>
              <a:t>].</a:t>
            </a:r>
            <a:endParaRPr lang="id-ID" dirty="0" smtClean="0"/>
          </a:p>
          <a:p>
            <a:r>
              <a:rPr lang="en-US" dirty="0"/>
              <a:t>4.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( N_PATHS):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rata-rata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non-cyclic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. Hal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indikator</a:t>
            </a:r>
            <a:r>
              <a:rPr lang="en-US" dirty="0"/>
              <a:t> lain </a:t>
            </a:r>
            <a:r>
              <a:rPr lang="en-US" dirty="0" err="1"/>
              <a:t>banyaknya</a:t>
            </a:r>
            <a:r>
              <a:rPr lang="en-US" dirty="0"/>
              <a:t> test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[1- 80].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03831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2138"/>
          </a:xfrm>
        </p:spPr>
        <p:txBody>
          <a:bodyPr/>
          <a:lstStyle/>
          <a:p>
            <a:r>
              <a:rPr lang="en-US" sz="3600" dirty="0"/>
              <a:t>PENGUKURAN, METRIK, DAN INDIKATOR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5466"/>
            <a:ext cx="10938434" cy="4702934"/>
          </a:xfrm>
        </p:spPr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rekayasa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</a:t>
            </a:r>
            <a:r>
              <a:rPr lang="en-US" dirty="0" err="1"/>
              <a:t>mengukur</a:t>
            </a:r>
            <a:r>
              <a:rPr lang="en-US" dirty="0"/>
              <a:t> (measure) </a:t>
            </a:r>
            <a:r>
              <a:rPr lang="en-US" dirty="0" err="1"/>
              <a:t>mengindikasikan</a:t>
            </a:r>
            <a:r>
              <a:rPr lang="en-US" dirty="0"/>
              <a:t> </a:t>
            </a:r>
            <a:r>
              <a:rPr lang="en-US" dirty="0" err="1"/>
              <a:t>kuantitatif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proses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. </a:t>
            </a:r>
            <a:r>
              <a:rPr lang="en-US" dirty="0" err="1"/>
              <a:t>Pengukuran</a:t>
            </a:r>
            <a:r>
              <a:rPr lang="en-US" dirty="0"/>
              <a:t> (measurement)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measure (</a:t>
            </a:r>
            <a:r>
              <a:rPr lang="en-US" dirty="0" err="1"/>
              <a:t>pengukuran</a:t>
            </a:r>
            <a:r>
              <a:rPr lang="en-US" dirty="0"/>
              <a:t>). Dan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metriks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IEEE </a:t>
            </a:r>
            <a:r>
              <a:rPr lang="en-US" dirty="0" err="1"/>
              <a:t>adalah</a:t>
            </a:r>
            <a:r>
              <a:rPr lang="en-US" dirty="0"/>
              <a:t> “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kuantitatif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system,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proses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”.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1435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PENGUKURAN PERANGKAT LUNAK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deretan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,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cacat</a:t>
            </a:r>
            <a:r>
              <a:rPr lang="en-US" dirty="0"/>
              <a:t> yang </a:t>
            </a:r>
            <a:r>
              <a:rPr lang="en-US" dirty="0" err="1"/>
              <a:t>dilaporkan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, </a:t>
            </a:r>
            <a:r>
              <a:rPr lang="en-US" dirty="0" err="1"/>
              <a:t>kualitas</a:t>
            </a:r>
            <a:r>
              <a:rPr lang="en-US" dirty="0"/>
              <a:t>, </a:t>
            </a:r>
            <a:r>
              <a:rPr lang="en-US" dirty="0" err="1"/>
              <a:t>kompleksitas</a:t>
            </a:r>
            <a:r>
              <a:rPr lang="en-US" dirty="0"/>
              <a:t>, </a:t>
            </a:r>
            <a:r>
              <a:rPr lang="en-US" dirty="0" err="1"/>
              <a:t>efisiensi</a:t>
            </a:r>
            <a:r>
              <a:rPr lang="en-US" dirty="0"/>
              <a:t>, </a:t>
            </a:r>
            <a:r>
              <a:rPr lang="en-US" dirty="0" err="1"/>
              <a:t>realibilitas</a:t>
            </a:r>
            <a:r>
              <a:rPr lang="en-US" dirty="0"/>
              <a:t>,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, </a:t>
            </a:r>
            <a:r>
              <a:rPr lang="en-US" dirty="0" err="1"/>
              <a:t>dsb.Dalamkenyataannya</a:t>
            </a:r>
            <a:r>
              <a:rPr lang="en-US" dirty="0"/>
              <a:t>,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objektif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pengaruh-pengaruh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.</a:t>
            </a:r>
            <a:br>
              <a:rPr lang="en-US" dirty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97503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METRIK SIZE </a:t>
            </a:r>
            <a:r>
              <a:rPr lang="en-US" dirty="0" smtClean="0"/>
              <a:t>ORIENTED</a:t>
            </a:r>
            <a:endParaRPr lang="id-ID" dirty="0" smtClean="0"/>
          </a:p>
          <a:p>
            <a:r>
              <a:rPr lang="en-US" dirty="0"/>
              <a:t>METRIK FUNCTION ORIENTED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9670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7896"/>
          </a:xfrm>
        </p:spPr>
        <p:txBody>
          <a:bodyPr/>
          <a:lstStyle/>
          <a:p>
            <a:r>
              <a:rPr lang="id-ID" sz="3600" b="1" dirty="0" err="1"/>
              <a:t>P</a:t>
            </a:r>
            <a:r>
              <a:rPr lang="en-US" sz="3600" b="1" dirty="0" err="1" smtClean="0"/>
              <a:t>engertian</a:t>
            </a:r>
            <a:r>
              <a:rPr lang="en-US" sz="3600" b="1" dirty="0" smtClean="0"/>
              <a:t> </a:t>
            </a:r>
            <a:r>
              <a:rPr lang="id-ID" sz="3600" b="1" dirty="0" err="1"/>
              <a:t>D</a:t>
            </a:r>
            <a:r>
              <a:rPr lang="en-US" sz="3600" b="1" dirty="0" smtClean="0"/>
              <a:t>an </a:t>
            </a:r>
            <a:r>
              <a:rPr lang="id-ID" sz="3600" b="1" dirty="0" err="1"/>
              <a:t>T</a:t>
            </a:r>
            <a:r>
              <a:rPr lang="en-US" sz="3600" b="1" dirty="0" err="1" smtClean="0"/>
              <a:t>ujuan</a:t>
            </a:r>
            <a:r>
              <a:rPr lang="en-US" sz="3600" b="1" dirty="0" smtClean="0"/>
              <a:t> </a:t>
            </a:r>
            <a:r>
              <a:rPr lang="en-US" sz="3600" b="1" dirty="0"/>
              <a:t>RPL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9002" y="1313645"/>
            <a:ext cx="9403742" cy="5037785"/>
          </a:xfrm>
        </p:spPr>
        <p:txBody>
          <a:bodyPr/>
          <a:lstStyle/>
          <a:p>
            <a:r>
              <a:rPr lang="id-ID" dirty="0" smtClean="0"/>
              <a:t>1.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Wikipedia : </a:t>
            </a:r>
            <a:r>
              <a:rPr lang="en-US" dirty="0" err="1"/>
              <a:t>Rekayasa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/>
              <a:t> yang </a:t>
            </a:r>
            <a:r>
              <a:rPr lang="en-US" dirty="0" err="1"/>
              <a:t>mendalami</a:t>
            </a:r>
            <a:r>
              <a:rPr lang="en-US" dirty="0"/>
              <a:t> </a:t>
            </a:r>
            <a:r>
              <a:rPr lang="en-US" dirty="0" err="1"/>
              <a:t>cara-cara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id-ID" dirty="0" smtClean="0"/>
              <a:t>.</a:t>
            </a:r>
          </a:p>
          <a:p>
            <a:r>
              <a:rPr lang="id-ID" dirty="0" smtClean="0"/>
              <a:t>2. </a:t>
            </a:r>
            <a:r>
              <a:rPr lang="en-US" dirty="0" err="1"/>
              <a:t>Menurut</a:t>
            </a:r>
            <a:r>
              <a:rPr lang="en-US" dirty="0"/>
              <a:t> IEEE Computer Society : </a:t>
            </a:r>
            <a:r>
              <a:rPr lang="en-US" dirty="0" err="1"/>
              <a:t>Rekayasa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yang </a:t>
            </a:r>
            <a:r>
              <a:rPr lang="en-US" dirty="0" err="1"/>
              <a:t>sistematis</a:t>
            </a:r>
            <a:r>
              <a:rPr lang="en-US" dirty="0"/>
              <a:t>, </a:t>
            </a:r>
            <a:r>
              <a:rPr lang="en-US" dirty="0" err="1"/>
              <a:t>disiplin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terkuantifikasi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,</a:t>
            </a:r>
            <a:endParaRPr lang="id-ID" dirty="0"/>
          </a:p>
        </p:txBody>
      </p:sp>
      <p:pic>
        <p:nvPicPr>
          <p:cNvPr id="4" name="Picture 3" descr="http://1.bp.blogspot.com/-mlS3yDxsY7w/UK4CNzHK-bI/AAAAAAAAA-g/-ZCCSfm3j88/s320/RPL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413" y="3648753"/>
            <a:ext cx="4664948" cy="25073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530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564"/>
          </a:xfrm>
        </p:spPr>
        <p:txBody>
          <a:bodyPr/>
          <a:lstStyle/>
          <a:p>
            <a:r>
              <a:rPr lang="en-US" sz="3600" b="1" dirty="0"/>
              <a:t>LOW </a:t>
            </a:r>
            <a:r>
              <a:rPr lang="en-US" sz="3600" b="1" dirty="0" smtClean="0"/>
              <a:t>COST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0591" y="1339403"/>
            <a:ext cx="10049792" cy="489611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LOW </a:t>
            </a:r>
            <a:r>
              <a:rPr lang="en-US" dirty="0" smtClean="0"/>
              <a:t>COST</a:t>
            </a:r>
            <a:r>
              <a:rPr lang="id-ID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yang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memangkas</a:t>
            </a:r>
            <a:r>
              <a:rPr lang="en-US" dirty="0" smtClean="0"/>
              <a:t> </a:t>
            </a:r>
            <a:endParaRPr lang="id-ID" dirty="0" smtClean="0"/>
          </a:p>
          <a:p>
            <a:pPr marL="0" indent="0" algn="just">
              <a:buNone/>
            </a:pP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meminimalisir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endParaRPr lang="id-ID" dirty="0" smtClean="0"/>
          </a:p>
          <a:p>
            <a:pPr marL="0" indent="0" algn="just">
              <a:buNone/>
            </a:pP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menawarkan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murah</a:t>
            </a:r>
            <a:r>
              <a:rPr lang="en-US" dirty="0" smtClean="0"/>
              <a:t>. </a:t>
            </a:r>
            <a:endParaRPr lang="id-ID" dirty="0" smtClean="0"/>
          </a:p>
          <a:p>
            <a:pPr marL="0" indent="0" algn="just">
              <a:buNone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embel-embel</a:t>
            </a:r>
            <a:r>
              <a:rPr lang="en-US" dirty="0" smtClean="0"/>
              <a:t> (no frills)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yang </a:t>
            </a:r>
            <a:endParaRPr lang="id-ID" dirty="0" smtClean="0"/>
          </a:p>
          <a:p>
            <a:pPr marL="0" indent="0" algn="just">
              <a:buNone/>
            </a:pP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endParaRPr lang="id-ID" dirty="0" smtClean="0"/>
          </a:p>
          <a:p>
            <a:pPr marL="0" indent="0" algn="just">
              <a:buNone/>
            </a:pP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non-</a:t>
            </a:r>
            <a:r>
              <a:rPr lang="en-US" dirty="0" err="1" smtClean="0"/>
              <a:t>esensialnya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5206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6533"/>
          </a:xfrm>
        </p:spPr>
        <p:txBody>
          <a:bodyPr/>
          <a:lstStyle/>
          <a:p>
            <a:r>
              <a:rPr lang="en-US" sz="3600" dirty="0" err="1"/>
              <a:t>Produktivitas</a:t>
            </a:r>
            <a:r>
              <a:rPr lang="en-US" sz="3600" dirty="0"/>
              <a:t> (Productivity)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053" y="1249251"/>
            <a:ext cx="10564947" cy="4999148"/>
          </a:xfrm>
        </p:spPr>
        <p:txBody>
          <a:bodyPr/>
          <a:lstStyle/>
          <a:p>
            <a:r>
              <a:rPr lang="id-ID" dirty="0" smtClean="0"/>
              <a:t>Menurut Para Ahli</a:t>
            </a:r>
            <a:r>
              <a:rPr lang="en-US" dirty="0"/>
              <a:t> – </a:t>
            </a:r>
            <a:r>
              <a:rPr lang="en-US" i="1" dirty="0" err="1"/>
              <a:t>Pengertian</a:t>
            </a:r>
            <a:r>
              <a:rPr lang="en-US" i="1" dirty="0"/>
              <a:t> </a:t>
            </a:r>
            <a:r>
              <a:rPr lang="en-US" i="1" dirty="0" err="1"/>
              <a:t>Produktivitas</a:t>
            </a:r>
            <a:r>
              <a:rPr lang="en-US" i="1" dirty="0"/>
              <a:t> </a:t>
            </a:r>
            <a:r>
              <a:rPr lang="en-US" i="1" dirty="0" err="1"/>
              <a:t>Kerja</a:t>
            </a:r>
            <a:r>
              <a:rPr lang="en-US" dirty="0"/>
              <a:t> - </a:t>
            </a:r>
            <a:r>
              <a:rPr lang="en-US" dirty="0" err="1"/>
              <a:t>Produktivitas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luaran</a:t>
            </a:r>
            <a:r>
              <a:rPr lang="en-US" dirty="0"/>
              <a:t> (output)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(input). </a:t>
            </a:r>
            <a:r>
              <a:rPr lang="en-US" dirty="0" err="1"/>
              <a:t>produktivitas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tolak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UKM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perbandingannya</a:t>
            </a:r>
            <a:r>
              <a:rPr lang="en-US" dirty="0"/>
              <a:t>,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. </a:t>
            </a:r>
            <a:r>
              <a:rPr lang="en-US" dirty="0" err="1"/>
              <a:t>Ukuran-ukuran</a:t>
            </a:r>
            <a:r>
              <a:rPr lang="en-US" dirty="0"/>
              <a:t> </a:t>
            </a:r>
            <a:r>
              <a:rPr lang="en-US" dirty="0" err="1"/>
              <a:t>produktivitas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bervariasi</a:t>
            </a:r>
            <a:r>
              <a:rPr lang="en-US" dirty="0"/>
              <a:t>,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510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0775"/>
          </a:xfrm>
        </p:spPr>
        <p:txBody>
          <a:bodyPr/>
          <a:lstStyle/>
          <a:p>
            <a:r>
              <a:rPr lang="en-US" sz="3600" dirty="0"/>
              <a:t>KUALITAS PERANGKAT LUNAK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23494"/>
            <a:ext cx="10758130" cy="5024906"/>
          </a:xfrm>
        </p:spPr>
        <p:txBody>
          <a:bodyPr/>
          <a:lstStyle/>
          <a:p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(software quality)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pemakai</a:t>
            </a:r>
            <a:r>
              <a:rPr lang="en-US" dirty="0"/>
              <a:t> (user) </a:t>
            </a:r>
            <a:r>
              <a:rPr lang="en-US" dirty="0" err="1"/>
              <a:t>memandang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kebutuhannya</a:t>
            </a:r>
            <a:r>
              <a:rPr lang="en-US" dirty="0"/>
              <a:t>. </a:t>
            </a:r>
            <a:r>
              <a:rPr lang="en-US" dirty="0" err="1"/>
              <a:t>Menurut</a:t>
            </a:r>
            <a:r>
              <a:rPr lang="en-US" dirty="0"/>
              <a:t> Crosby (1979:34)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“conformance to requirements”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3796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Pengukuran</a:t>
            </a:r>
            <a:r>
              <a:rPr lang="en-US" sz="3600" dirty="0"/>
              <a:t> </a:t>
            </a:r>
            <a:r>
              <a:rPr lang="en-US" sz="3600" dirty="0" err="1"/>
              <a:t>Kualitas</a:t>
            </a:r>
            <a:r>
              <a:rPr lang="en-US" sz="3600" dirty="0"/>
              <a:t> </a:t>
            </a:r>
            <a:r>
              <a:rPr lang="en-US" sz="3600" dirty="0" err="1"/>
              <a:t>Perangkat</a:t>
            </a:r>
            <a:r>
              <a:rPr lang="en-US" sz="3600" dirty="0"/>
              <a:t> </a:t>
            </a:r>
            <a:r>
              <a:rPr lang="en-US" sz="3600" dirty="0" err="1"/>
              <a:t>Lunak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5466"/>
            <a:ext cx="10371764" cy="4702934"/>
          </a:xfrm>
        </p:spPr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disiplin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 </a:t>
            </a:r>
            <a:r>
              <a:rPr lang="en-US" dirty="0" err="1"/>
              <a:t>pemodelan</a:t>
            </a:r>
            <a:r>
              <a:rPr lang="en-US" dirty="0"/>
              <a:t> proses </a:t>
            </a:r>
            <a:r>
              <a:rPr lang="en-US" dirty="0" err="1"/>
              <a:t>pengembangan</a:t>
            </a:r>
            <a:r>
              <a:rPr lang="en-US" dirty="0"/>
              <a:t> (process),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(product),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(human).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disiplin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model, </a:t>
            </a:r>
            <a:r>
              <a:rPr lang="en-US" dirty="0" err="1"/>
              <a:t>pengujian</a:t>
            </a:r>
            <a:r>
              <a:rPr lang="en-US" dirty="0"/>
              <a:t> model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nyatal</a:t>
            </a:r>
            <a:r>
              <a:rPr lang="en-US" dirty="0"/>
              <a:t>.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prima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berhadapan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unsur-unsur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  <a:endParaRPr lang="id-ID" dirty="0"/>
          </a:p>
          <a:p>
            <a:r>
              <a:rPr lang="en-US" dirty="0"/>
              <a:t>Model [M] [M*PROCESS] [M*PRODUCT] [M*HUMAN]</a:t>
            </a:r>
            <a:endParaRPr lang="id-ID" dirty="0"/>
          </a:p>
          <a:p>
            <a:r>
              <a:rPr lang="en-US" dirty="0"/>
              <a:t>Testing [T] Process Product Human = [T*PROCESS] [T*PRODUCT]   [T*HUMAN]</a:t>
            </a:r>
            <a:endParaRPr lang="id-ID" dirty="0"/>
          </a:p>
          <a:p>
            <a:r>
              <a:rPr lang="en-US" dirty="0"/>
              <a:t>Data [D] [D*PROCESS] [D*PRODUCT] [D*HUMAN]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4933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I</a:t>
            </a:r>
            <a:r>
              <a:rPr lang="id-ID" sz="3600" b="1" dirty="0" smtClean="0"/>
              <a:t>mplementasi</a:t>
            </a:r>
            <a:r>
              <a:rPr lang="en-US" sz="3600" b="1" dirty="0" smtClean="0"/>
              <a:t> K</a:t>
            </a:r>
            <a:r>
              <a:rPr lang="id-ID" sz="3600" b="1" dirty="0" smtClean="0"/>
              <a:t>ualitas</a:t>
            </a:r>
            <a:r>
              <a:rPr lang="en-US" sz="3600" b="1" dirty="0" smtClean="0"/>
              <a:t> S</a:t>
            </a:r>
            <a:r>
              <a:rPr lang="id-ID" sz="3600" b="1" dirty="0" smtClean="0"/>
              <a:t>oftware</a:t>
            </a:r>
            <a:r>
              <a:rPr lang="en-US" sz="3600" b="1" dirty="0" smtClean="0"/>
              <a:t> U</a:t>
            </a:r>
            <a:r>
              <a:rPr lang="id-ID" sz="3600" b="1" dirty="0" smtClean="0"/>
              <a:t>ntuk </a:t>
            </a:r>
            <a:r>
              <a:rPr lang="en-US" sz="3600" b="1" dirty="0" smtClean="0"/>
              <a:t>OPEN-SOURCE</a:t>
            </a:r>
            <a:r>
              <a:rPr lang="id-ID" sz="3600" dirty="0"/>
              <a:t/>
            </a:r>
            <a:br>
              <a:rPr lang="id-ID" sz="3600" dirty="0"/>
            </a:b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Sepuluh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, proses </a:t>
            </a:r>
            <a:r>
              <a:rPr lang="en-US" dirty="0" err="1"/>
              <a:t>pengembangan</a:t>
            </a:r>
            <a:r>
              <a:rPr lang="en-US" dirty="0"/>
              <a:t> open-source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yang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,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quality assurance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OS, compiler,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software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:</a:t>
            </a:r>
            <a:endParaRPr lang="id-ID" dirty="0"/>
          </a:p>
          <a:p>
            <a:r>
              <a:rPr lang="en-US" dirty="0"/>
              <a:t>_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contohnya</a:t>
            </a:r>
            <a:r>
              <a:rPr lang="en-US" dirty="0"/>
              <a:t>: Linux, FreeBSD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NetBSD</a:t>
            </a:r>
            <a:endParaRPr lang="id-ID" dirty="0"/>
          </a:p>
          <a:p>
            <a:r>
              <a:rPr lang="en-US" dirty="0"/>
              <a:t>_ Server web, </a:t>
            </a:r>
            <a:r>
              <a:rPr lang="en-US" dirty="0" err="1"/>
              <a:t>contohnya:Apache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JAWS</a:t>
            </a:r>
            <a:endParaRPr lang="id-ID" dirty="0"/>
          </a:p>
          <a:p>
            <a:r>
              <a:rPr lang="en-US" dirty="0"/>
              <a:t>_ Basis Data (DBMS), </a:t>
            </a:r>
            <a:r>
              <a:rPr lang="en-US" dirty="0" err="1"/>
              <a:t>contohnya</a:t>
            </a:r>
            <a:r>
              <a:rPr lang="en-US" dirty="0"/>
              <a:t>: MySQL</a:t>
            </a:r>
            <a:endParaRPr lang="id-ID" dirty="0"/>
          </a:p>
          <a:p>
            <a:r>
              <a:rPr lang="en-US" dirty="0"/>
              <a:t>_ Compiler, </a:t>
            </a:r>
            <a:r>
              <a:rPr lang="en-US" dirty="0" err="1"/>
              <a:t>contohnya</a:t>
            </a:r>
            <a:r>
              <a:rPr lang="en-US" dirty="0"/>
              <a:t>: GNU C/C++</a:t>
            </a:r>
            <a:endParaRPr lang="id-ID" dirty="0"/>
          </a:p>
          <a:p>
            <a:r>
              <a:rPr lang="en-US" dirty="0"/>
              <a:t>_ Editors, </a:t>
            </a:r>
            <a:r>
              <a:rPr lang="en-US" dirty="0" err="1"/>
              <a:t>contohnya</a:t>
            </a:r>
            <a:r>
              <a:rPr lang="en-US" dirty="0"/>
              <a:t>: GNU </a:t>
            </a:r>
            <a:r>
              <a:rPr lang="en-US" dirty="0" err="1"/>
              <a:t>emacs</a:t>
            </a:r>
            <a:endParaRPr lang="id-ID" dirty="0"/>
          </a:p>
          <a:p>
            <a:r>
              <a:rPr lang="en-US" dirty="0"/>
              <a:t>_ Language processing tools, </a:t>
            </a:r>
            <a:r>
              <a:rPr lang="en-US" dirty="0" err="1"/>
              <a:t>contohnya</a:t>
            </a:r>
            <a:r>
              <a:rPr lang="en-US" dirty="0"/>
              <a:t>: Perl, GAWK, Flex </a:t>
            </a:r>
            <a:r>
              <a:rPr lang="en-US" dirty="0" err="1"/>
              <a:t>dan</a:t>
            </a:r>
            <a:r>
              <a:rPr lang="en-US" dirty="0"/>
              <a:t> Bison</a:t>
            </a:r>
            <a:endParaRPr lang="id-ID" dirty="0"/>
          </a:p>
          <a:p>
            <a:r>
              <a:rPr lang="en-US" dirty="0"/>
              <a:t>_ System/network support tools, </a:t>
            </a:r>
            <a:r>
              <a:rPr lang="en-US" dirty="0" err="1"/>
              <a:t>contohnya</a:t>
            </a:r>
            <a:r>
              <a:rPr lang="en-US" dirty="0"/>
              <a:t>: Samba, </a:t>
            </a:r>
            <a:r>
              <a:rPr lang="en-US" dirty="0" err="1"/>
              <a:t>Sendmail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Bind.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6933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57141"/>
          </a:xfrm>
        </p:spPr>
        <p:txBody>
          <a:bodyPr/>
          <a:lstStyle/>
          <a:p>
            <a:r>
              <a:rPr lang="en-US" sz="3600" dirty="0" err="1"/>
              <a:t>Tantangan</a:t>
            </a:r>
            <a:r>
              <a:rPr lang="en-US" sz="3600" dirty="0"/>
              <a:t> </a:t>
            </a:r>
            <a:r>
              <a:rPr lang="en-US" sz="3600" dirty="0" err="1"/>
              <a:t>Perangkat</a:t>
            </a:r>
            <a:r>
              <a:rPr lang="en-US" sz="3600" dirty="0"/>
              <a:t> </a:t>
            </a:r>
            <a:r>
              <a:rPr lang="en-US" sz="3600" dirty="0" err="1"/>
              <a:t>Lunak</a:t>
            </a:r>
            <a:r>
              <a:rPr lang="en-US" sz="3600" dirty="0"/>
              <a:t> Open-Source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21982"/>
            <a:ext cx="10603584" cy="4226417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biaya-biaya</a:t>
            </a:r>
            <a:r>
              <a:rPr lang="en-US" dirty="0"/>
              <a:t> </a:t>
            </a:r>
            <a:r>
              <a:rPr lang="en-US" dirty="0" err="1"/>
              <a:t>evolusi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endParaRPr lang="id-ID" dirty="0" smtClean="0"/>
          </a:p>
          <a:p>
            <a:r>
              <a:rPr lang="en-US" dirty="0"/>
              <a:t>2. </a:t>
            </a:r>
            <a:r>
              <a:rPr lang="en-US" dirty="0" err="1"/>
              <a:t>Kepastian</a:t>
            </a:r>
            <a:r>
              <a:rPr lang="en-US" dirty="0"/>
              <a:t> </a:t>
            </a:r>
            <a:r>
              <a:rPr lang="en-US" dirty="0" err="1"/>
              <a:t>koheren</a:t>
            </a:r>
            <a:r>
              <a:rPr lang="en-US" dirty="0"/>
              <a:t> system-wide properties.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3685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SQA </a:t>
            </a:r>
            <a:r>
              <a:rPr lang="en-US" sz="3600" b="1" dirty="0" err="1"/>
              <a:t>dalam</a:t>
            </a:r>
            <a:r>
              <a:rPr lang="en-US" sz="3600" b="1" dirty="0"/>
              <a:t> </a:t>
            </a:r>
            <a:r>
              <a:rPr lang="en-US" sz="3600" b="1" dirty="0" err="1"/>
              <a:t>Pengembangan</a:t>
            </a:r>
            <a:r>
              <a:rPr lang="en-US" sz="3600" b="1" dirty="0"/>
              <a:t> </a:t>
            </a:r>
            <a:r>
              <a:rPr lang="en-US" sz="3600" b="1" dirty="0" err="1"/>
              <a:t>Perangkat</a:t>
            </a:r>
            <a:r>
              <a:rPr lang="en-US" sz="3600" b="1" dirty="0"/>
              <a:t> </a:t>
            </a:r>
            <a:r>
              <a:rPr lang="en-US" sz="3600" b="1" dirty="0" err="1"/>
              <a:t>Lunak</a:t>
            </a:r>
            <a:r>
              <a:rPr lang="en-US" sz="3600" b="1" dirty="0"/>
              <a:t> Open-Source</a:t>
            </a:r>
            <a:r>
              <a:rPr lang="id-ID" sz="3600" dirty="0"/>
              <a:t/>
            </a:r>
            <a:br>
              <a:rPr lang="id-ID" sz="3600" dirty="0"/>
            </a:b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10732373" cy="4395151"/>
          </a:xfrm>
        </p:spPr>
        <p:txBody>
          <a:bodyPr/>
          <a:lstStyle/>
          <a:p>
            <a:r>
              <a:rPr lang="en-US" dirty="0"/>
              <a:t>Software Quality Assurance (SQA)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:</a:t>
            </a:r>
            <a:endParaRPr lang="id-ID" dirty="0"/>
          </a:p>
          <a:p>
            <a:r>
              <a:rPr lang="en-US" dirty="0"/>
              <a:t>“..a planned and systematic approach to the evaluation of the quality of and adherence to software product standards, processes, and procedures.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02527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781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Century Gothic</vt:lpstr>
      <vt:lpstr>Wingdings 3</vt:lpstr>
      <vt:lpstr>Ion</vt:lpstr>
      <vt:lpstr>Tujuan RPL</vt:lpstr>
      <vt:lpstr>Pengertian Dan Tujuan RPL</vt:lpstr>
      <vt:lpstr>LOW COST</vt:lpstr>
      <vt:lpstr>Produktivitas (Productivity)</vt:lpstr>
      <vt:lpstr>KUALITAS PERANGKAT LUNAK</vt:lpstr>
      <vt:lpstr>Pengukuran Kualitas Perangkat Lunak</vt:lpstr>
      <vt:lpstr>Implementasi Kualitas Software Untuk OPEN-SOURCE </vt:lpstr>
      <vt:lpstr>Tantangan Perangkat Lunak Open-Source</vt:lpstr>
      <vt:lpstr>SQA dalam Pengembangan Perangkat Lunak Open-Source </vt:lpstr>
      <vt:lpstr>Karakteristik SQA dalam Open-Source</vt:lpstr>
      <vt:lpstr>Analisis Kualitas Source Code pada Pengembangan Software Open-source Linux</vt:lpstr>
      <vt:lpstr>10 metrik pengukuran kualitas komponen (component quality) sebagai berikut:</vt:lpstr>
      <vt:lpstr>PENGUKURAN, METRIK, DAN INDIKATOR</vt:lpstr>
      <vt:lpstr>PENGUKURAN PERANGKAT LUNAK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Tujuan RPL</dc:title>
  <dc:creator>dauss</dc:creator>
  <cp:lastModifiedBy>dauss</cp:lastModifiedBy>
  <cp:revision>4</cp:revision>
  <dcterms:created xsi:type="dcterms:W3CDTF">2015-09-30T12:15:08Z</dcterms:created>
  <dcterms:modified xsi:type="dcterms:W3CDTF">2015-09-30T12:43:01Z</dcterms:modified>
</cp:coreProperties>
</file>