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  <p:embeddedFont>
      <p:font typeface="Gill Sans Condensed" charset="1" panose="020B0606020104020203"/>
      <p:regular r:id="rId20"/>
    </p:embeddedFont>
    <p:embeddedFont>
      <p:font typeface="Handelson Three" charset="1" panose="00000100000000000000"/>
      <p:regular r:id="rId21"/>
    </p:embeddedFont>
    <p:embeddedFont>
      <p:font typeface="Open Sans" charset="1" panose="020B0606030504020204"/>
      <p:regular r:id="rId22"/>
    </p:embeddedFont>
    <p:embeddedFont>
      <p:font typeface="TT Chocolates" charset="1" panose="02000503020000020003"/>
      <p:regular r:id="rId23"/>
    </p:embeddedFont>
    <p:embeddedFont>
      <p:font typeface="TT Chocolates Bold" charset="1" panose="020008030200000200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https://www.google.com/aclk?sa=l&amp;ai=DChsSEwjNoZLgubaPAxV6QkgAHTNCLeIYACICCAEQARoCY2U&amp;ae=2&amp;aspm=1&amp;co=1&amp;ase=2&amp;gclid=Cj0KCQjw5c_FBhDJARIsAIcmHK_JdaAUgqaCKGUKyWM78sKAAoP2WGmEyI9JOtVWXeWX0yFbYw437IIaAkFUEALw_wcB&amp;category=acrcp_v1_51&amp;sig=AOD64_1N8p9qehcCy7xG1QyE5LAoZj7Ktg&amp;q&amp;nis=4&amp;adurl&amp;ved=2ahUKEwjUyozgubaPAxUjppUCHZpqCUkQ0Qx6BAgpEAE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https://www.google.com/aclk?sa=l&amp;ai=DChsSEwjNoZLgubaPAxV6QkgAHTNCLeIYACICCAEQARoCY2U&amp;ae=2&amp;aspm=1&amp;co=1&amp;ase=2&amp;gclid=Cj0KCQjw5c_FBhDJARIsAIcmHK_JdaAUgqaCKGUKyWM78sKAAoP2WGmEyI9JOtVWXeWX0yFbYw437IIaAkFUEALw_wcB&amp;category=acrcp_v1_51&amp;sig=AOD64_1N8p9qehcCy7xG1QyE5LAoZj7Ktg&amp;q&amp;nis=4&amp;adurl&amp;ved=2ahUKEwjUyozgubaPAxUjppUCHZpqCUkQ0Qx6BAgpEAE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https://www.google.com/aclk?sa=l&amp;ai=DChsSEwjNoZLgubaPAxV6QkgAHTNCLeIYACICCAEQARoCY2U&amp;ae=2&amp;aspm=1&amp;co=1&amp;ase=2&amp;gclid=Cj0KCQjw5c_FBhDJARIsAIcmHK_JdaAUgqaCKGUKyWM78sKAAoP2WGmEyI9JOtVWXeWX0yFbYw437IIaAkFUEALw_wcB&amp;category=acrcp_v1_51&amp;sig=AOD64_1N8p9qehcCy7xG1QyE5LAoZj7Ktg&amp;q&amp;nis=4&amp;adurl&amp;ved=2ahUKEwjUyozgubaPAxUjppUCHZpqCUkQ0Qx6BAgpEA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4140" y="650651"/>
            <a:ext cx="14839720" cy="8985697"/>
            <a:chOff x="0" y="0"/>
            <a:chExt cx="4349566" cy="26337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9566" cy="2633735"/>
            </a:xfrm>
            <a:custGeom>
              <a:avLst/>
              <a:gdLst/>
              <a:ahLst/>
              <a:cxnLst/>
              <a:rect r="r" b="b" t="t" l="l"/>
              <a:pathLst>
                <a:path h="2633735" w="4349566">
                  <a:moveTo>
                    <a:pt x="0" y="0"/>
                  </a:moveTo>
                  <a:lnTo>
                    <a:pt x="4349566" y="0"/>
                  </a:lnTo>
                  <a:lnTo>
                    <a:pt x="4349566" y="2633735"/>
                  </a:lnTo>
                  <a:lnTo>
                    <a:pt x="0" y="2633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9566" cy="267183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1140037" y="3092063"/>
            <a:ext cx="16007927" cy="396445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AutoShape 6" id="6"/>
          <p:cNvSpPr/>
          <p:nvPr/>
        </p:nvSpPr>
        <p:spPr>
          <a:xfrm rot="0">
            <a:off x="13385822" y="8800273"/>
            <a:ext cx="2773182" cy="264496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13507145" y="8837271"/>
            <a:ext cx="2574118" cy="19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68"/>
              </a:lnSpc>
            </a:pPr>
            <a:r>
              <a:rPr lang="en-US" b="true" sz="1306" spc="8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SUPERVISADO POR: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07145" y="9089833"/>
            <a:ext cx="2574118" cy="248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051"/>
              </a:lnSpc>
              <a:spcBef>
                <a:spcPct val="0"/>
              </a:spcBef>
            </a:pPr>
            <a:r>
              <a:rPr lang="en-US" sz="1465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German Barrientos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2198370" y="1028700"/>
            <a:ext cx="2695440" cy="264496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2319692" y="1065192"/>
            <a:ext cx="2574118" cy="191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68"/>
              </a:lnSpc>
            </a:pPr>
            <a:r>
              <a:rPr lang="en-US" b="true" sz="1306" spc="84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REALIZADO POR: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19692" y="1312246"/>
            <a:ext cx="2574118" cy="508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1"/>
              </a:lnSpc>
            </a:pPr>
            <a:r>
              <a:rPr lang="en-US" sz="1465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Víctor Remolcoy</a:t>
            </a:r>
          </a:p>
          <a:p>
            <a:pPr algn="l" marL="0" indent="0" lvl="0">
              <a:lnSpc>
                <a:spcPts val="2051"/>
              </a:lnSpc>
              <a:spcBef>
                <a:spcPct val="0"/>
              </a:spcBef>
            </a:pPr>
            <a:r>
              <a:rPr lang="en-US" sz="1465" spc="3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Roberto Diaz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69355" y="2331099"/>
            <a:ext cx="14011908" cy="4650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3"/>
              </a:lnSpc>
            </a:pPr>
            <a:r>
              <a:rPr lang="en-US" sz="25419">
                <a:solidFill>
                  <a:srgbClr val="000000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VOILÁ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33367" y="5688553"/>
            <a:ext cx="6821266" cy="1374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44"/>
              </a:lnSpc>
            </a:pPr>
            <a:r>
              <a:rPr lang="en-US" sz="4200" spc="46">
                <a:solidFill>
                  <a:srgbClr val="000000"/>
                </a:solidFill>
                <a:latin typeface="Handelson Three"/>
                <a:ea typeface="Handelson Three"/>
                <a:cs typeface="Handelson Three"/>
                <a:sym typeface="Handelson Three"/>
              </a:rPr>
              <a:t>Proyecto de Título </a:t>
            </a:r>
          </a:p>
          <a:p>
            <a:pPr algn="ctr">
              <a:lnSpc>
                <a:spcPts val="5544"/>
              </a:lnSpc>
            </a:pPr>
            <a:r>
              <a:rPr lang="en-US" sz="4200" spc="46">
                <a:solidFill>
                  <a:srgbClr val="000000"/>
                </a:solidFill>
                <a:latin typeface="Handelson Three"/>
                <a:ea typeface="Handelson Three"/>
                <a:cs typeface="Handelson Three"/>
                <a:sym typeface="Handelson Three"/>
              </a:rPr>
              <a:t> Ingeniería en Informática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738618" y="7239507"/>
            <a:ext cx="8810764" cy="27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26"/>
              </a:lnSpc>
              <a:spcBef>
                <a:spcPct val="0"/>
              </a:spcBef>
            </a:pPr>
            <a:r>
              <a:rPr lang="en-US" sz="1661" spc="34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Gestión de agenda de servicios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63736" y="1108590"/>
            <a:ext cx="8739991" cy="1551044"/>
            <a:chOff x="0" y="0"/>
            <a:chExt cx="6778587" cy="12029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78587" cy="1202963"/>
            </a:xfrm>
            <a:custGeom>
              <a:avLst/>
              <a:gdLst/>
              <a:ahLst/>
              <a:cxnLst/>
              <a:rect r="r" b="b" t="t" l="l"/>
              <a:pathLst>
                <a:path h="1202963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1202963"/>
                  </a:lnTo>
                  <a:lnTo>
                    <a:pt x="0" y="1202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778587" cy="1250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2348044" y="790431"/>
            <a:ext cx="7979645" cy="2187364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526468" y="5143500"/>
            <a:ext cx="3909063" cy="4408755"/>
          </a:xfrm>
          <a:custGeom>
            <a:avLst/>
            <a:gdLst/>
            <a:ahLst/>
            <a:cxnLst/>
            <a:rect r="r" b="b" t="t" l="l"/>
            <a:pathLst>
              <a:path h="4408755" w="3909063">
                <a:moveTo>
                  <a:pt x="0" y="0"/>
                </a:moveTo>
                <a:lnTo>
                  <a:pt x="3909063" y="0"/>
                </a:lnTo>
                <a:lnTo>
                  <a:pt x="3909063" y="4408755"/>
                </a:lnTo>
                <a:lnTo>
                  <a:pt x="0" y="4408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081" t="-3508" r="-44519" b="-24598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57483" y="5019704"/>
            <a:ext cx="5408974" cy="4238596"/>
          </a:xfrm>
          <a:custGeom>
            <a:avLst/>
            <a:gdLst/>
            <a:ahLst/>
            <a:cxnLst/>
            <a:rect r="r" b="b" t="t" l="l"/>
            <a:pathLst>
              <a:path h="4238596" w="5408974">
                <a:moveTo>
                  <a:pt x="0" y="0"/>
                </a:moveTo>
                <a:lnTo>
                  <a:pt x="5408974" y="0"/>
                </a:lnTo>
                <a:lnTo>
                  <a:pt x="5408974" y="4238596"/>
                </a:lnTo>
                <a:lnTo>
                  <a:pt x="0" y="42385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23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12350" y="26613"/>
            <a:ext cx="4780083" cy="5902363"/>
          </a:xfrm>
          <a:custGeom>
            <a:avLst/>
            <a:gdLst/>
            <a:ahLst/>
            <a:cxnLst/>
            <a:rect r="r" b="b" t="t" l="l"/>
            <a:pathLst>
              <a:path h="5902363" w="4780083">
                <a:moveTo>
                  <a:pt x="0" y="0"/>
                </a:moveTo>
                <a:lnTo>
                  <a:pt x="4780082" y="0"/>
                </a:lnTo>
                <a:lnTo>
                  <a:pt x="4780082" y="5902363"/>
                </a:lnTo>
                <a:lnTo>
                  <a:pt x="0" y="59023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41772" y="1125966"/>
            <a:ext cx="7979645" cy="247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6"/>
              </a:lnSpc>
            </a:pP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EVIDENCIA </a:t>
            </a: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  <a:hlinkClick r:id="rId5" tooltip="https://www.google.com/aclk?sa=l&amp;ai=DChsSEwjNoZLgubaPAxV6QkgAHTNCLeIYACICCAEQARoCY2U&amp;ae=2&amp;aspm=1&amp;co=1&amp;ase=2&amp;gclid=Cj0KCQjw5c_FBhDJARIsAIcmHK_JdaAUgqaCKGUKyWM78sKAAoP2WGmEyI9JOtVWXeWX0yFbYw437IIaAkFUEALw_wcB&amp;category=acrcp_v1_51&amp;sig=AOD64_1N8p9qehcCy7xG1QyE5LAoZj7Ktg&amp;q&amp;nis=4&amp;adurl&amp;ved=2ahUKEwjUyozgubaPAxUjppUCHZpqCUkQ0Qx6BAgpEAE"/>
              </a:rPr>
              <a:t>MOCKUPS</a:t>
            </a:r>
          </a:p>
          <a:p>
            <a:pPr algn="ctr">
              <a:lnSpc>
                <a:spcPts val="9346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4774005" y="690927"/>
            <a:ext cx="8739991" cy="1551044"/>
            <a:chOff x="0" y="0"/>
            <a:chExt cx="6778587" cy="12029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78587" cy="1202963"/>
            </a:xfrm>
            <a:custGeom>
              <a:avLst/>
              <a:gdLst/>
              <a:ahLst/>
              <a:cxnLst/>
              <a:rect r="r" b="b" t="t" l="l"/>
              <a:pathLst>
                <a:path h="1202963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1202963"/>
                  </a:lnTo>
                  <a:lnTo>
                    <a:pt x="0" y="1202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778587" cy="1250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5158313" y="372767"/>
            <a:ext cx="7979645" cy="2187364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4592390" y="3582374"/>
            <a:ext cx="9350725" cy="5675926"/>
          </a:xfrm>
          <a:custGeom>
            <a:avLst/>
            <a:gdLst/>
            <a:ahLst/>
            <a:cxnLst/>
            <a:rect r="r" b="b" t="t" l="l"/>
            <a:pathLst>
              <a:path h="5675926" w="9350725">
                <a:moveTo>
                  <a:pt x="0" y="0"/>
                </a:moveTo>
                <a:lnTo>
                  <a:pt x="9350724" y="0"/>
                </a:lnTo>
                <a:lnTo>
                  <a:pt x="9350724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52041" y="708303"/>
            <a:ext cx="7979645" cy="247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6"/>
              </a:lnSpc>
            </a:pP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EVIDENCIA </a:t>
            </a: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  <a:hlinkClick r:id="rId3" tooltip="https://www.google.com/aclk?sa=l&amp;ai=DChsSEwjNoZLgubaPAxV6QkgAHTNCLeIYACICCAEQARoCY2U&amp;ae=2&amp;aspm=1&amp;co=1&amp;ase=2&amp;gclid=Cj0KCQjw5c_FBhDJARIsAIcmHK_JdaAUgqaCKGUKyWM78sKAAoP2WGmEyI9JOtVWXeWX0yFbYw437IIaAkFUEALw_wcB&amp;category=acrcp_v1_51&amp;sig=AOD64_1N8p9qehcCy7xG1QyE5LAoZj7Ktg&amp;q&amp;nis=4&amp;adurl&amp;ved=2ahUKEwjUyozgubaPAxUjppUCHZpqCUkQ0Qx6BAgpEAE"/>
              </a:rPr>
              <a:t>MOCKUPS</a:t>
            </a:r>
          </a:p>
          <a:p>
            <a:pPr algn="ctr">
              <a:lnSpc>
                <a:spcPts val="934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2450813" y="2037670"/>
            <a:ext cx="14318678" cy="1282750"/>
            <a:chOff x="0" y="0"/>
            <a:chExt cx="6778587" cy="6072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78587" cy="607265"/>
            </a:xfrm>
            <a:custGeom>
              <a:avLst/>
              <a:gdLst/>
              <a:ahLst/>
              <a:cxnLst/>
              <a:rect r="r" b="b" t="t" l="l"/>
              <a:pathLst>
                <a:path h="607265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607265"/>
                  </a:lnTo>
                  <a:lnTo>
                    <a:pt x="0" y="6072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778587" cy="65489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3080423" y="1774544"/>
            <a:ext cx="13073008" cy="1809001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7" id="7"/>
          <p:cNvSpPr txBox="true"/>
          <p:nvPr/>
        </p:nvSpPr>
        <p:spPr>
          <a:xfrm rot="0">
            <a:off x="3080423" y="1802943"/>
            <a:ext cx="13073008" cy="1899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53"/>
              </a:lnSpc>
            </a:pPr>
            <a:r>
              <a:rPr lang="en-US" sz="10343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CONCLUSIONES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01205" y="1212396"/>
            <a:ext cx="6269309" cy="2998679"/>
            <a:chOff x="0" y="0"/>
            <a:chExt cx="1904541" cy="91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04541" cy="910963"/>
            </a:xfrm>
            <a:custGeom>
              <a:avLst/>
              <a:gdLst/>
              <a:ahLst/>
              <a:cxnLst/>
              <a:rect r="r" b="b" t="t" l="l"/>
              <a:pathLst>
                <a:path h="910963" w="1904541">
                  <a:moveTo>
                    <a:pt x="0" y="0"/>
                  </a:moveTo>
                  <a:lnTo>
                    <a:pt x="1904541" y="0"/>
                  </a:lnTo>
                  <a:lnTo>
                    <a:pt x="1904541" y="910963"/>
                  </a:lnTo>
                  <a:lnTo>
                    <a:pt x="0" y="910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04541" cy="958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5361457" y="1473558"/>
            <a:ext cx="7548804" cy="2442243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AutoShape 6" id="6"/>
          <p:cNvSpPr/>
          <p:nvPr/>
        </p:nvSpPr>
        <p:spPr>
          <a:xfrm rot="0"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2231193" y="6425494"/>
            <a:ext cx="1448680" cy="1702509"/>
          </a:xfrm>
          <a:custGeom>
            <a:avLst/>
            <a:gdLst/>
            <a:ahLst/>
            <a:cxnLst/>
            <a:rect r="r" b="b" t="t" l="l"/>
            <a:pathLst>
              <a:path h="1702509" w="1448680">
                <a:moveTo>
                  <a:pt x="0" y="0"/>
                </a:moveTo>
                <a:lnTo>
                  <a:pt x="1448680" y="0"/>
                </a:lnTo>
                <a:lnTo>
                  <a:pt x="1448680" y="1702509"/>
                </a:lnTo>
                <a:lnTo>
                  <a:pt x="0" y="1702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43935" y="6425494"/>
            <a:ext cx="1583107" cy="1702509"/>
          </a:xfrm>
          <a:custGeom>
            <a:avLst/>
            <a:gdLst/>
            <a:ahLst/>
            <a:cxnLst/>
            <a:rect r="r" b="b" t="t" l="l"/>
            <a:pathLst>
              <a:path h="1702509" w="1583107">
                <a:moveTo>
                  <a:pt x="0" y="0"/>
                </a:moveTo>
                <a:lnTo>
                  <a:pt x="1583107" y="0"/>
                </a:lnTo>
                <a:lnTo>
                  <a:pt x="1583107" y="1702509"/>
                </a:lnTo>
                <a:lnTo>
                  <a:pt x="0" y="1702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223272" y="6534785"/>
            <a:ext cx="1593218" cy="1593218"/>
          </a:xfrm>
          <a:custGeom>
            <a:avLst/>
            <a:gdLst/>
            <a:ahLst/>
            <a:cxnLst/>
            <a:rect r="r" b="b" t="t" l="l"/>
            <a:pathLst>
              <a:path h="1593218" w="1593218">
                <a:moveTo>
                  <a:pt x="0" y="0"/>
                </a:moveTo>
                <a:lnTo>
                  <a:pt x="1593218" y="0"/>
                </a:lnTo>
                <a:lnTo>
                  <a:pt x="1593218" y="1593218"/>
                </a:lnTo>
                <a:lnTo>
                  <a:pt x="0" y="1593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36979" y="6822288"/>
            <a:ext cx="1342691" cy="1305715"/>
          </a:xfrm>
          <a:custGeom>
            <a:avLst/>
            <a:gdLst/>
            <a:ahLst/>
            <a:cxnLst/>
            <a:rect r="r" b="b" t="t" l="l"/>
            <a:pathLst>
              <a:path h="1305715" w="1342691">
                <a:moveTo>
                  <a:pt x="0" y="0"/>
                </a:moveTo>
                <a:lnTo>
                  <a:pt x="1342691" y="0"/>
                </a:lnTo>
                <a:lnTo>
                  <a:pt x="1342691" y="1305715"/>
                </a:lnTo>
                <a:lnTo>
                  <a:pt x="0" y="13057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4405173" y="6534785"/>
            <a:ext cx="1986378" cy="1909406"/>
          </a:xfrm>
          <a:custGeom>
            <a:avLst/>
            <a:gdLst/>
            <a:ahLst/>
            <a:cxnLst/>
            <a:rect r="r" b="b" t="t" l="l"/>
            <a:pathLst>
              <a:path h="1909406" w="1986378">
                <a:moveTo>
                  <a:pt x="1986378" y="0"/>
                </a:moveTo>
                <a:lnTo>
                  <a:pt x="0" y="0"/>
                </a:lnTo>
                <a:lnTo>
                  <a:pt x="0" y="1909405"/>
                </a:lnTo>
                <a:lnTo>
                  <a:pt x="1986378" y="1909405"/>
                </a:lnTo>
                <a:lnTo>
                  <a:pt x="1986378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93717" y="1382604"/>
            <a:ext cx="7300566" cy="2198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840"/>
              </a:lnSpc>
            </a:pPr>
            <a:r>
              <a:rPr lang="en-US" sz="1200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PROBLEMATICA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45478" y="2955046"/>
            <a:ext cx="7548804" cy="90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59"/>
              </a:lnSpc>
            </a:pPr>
            <a:r>
              <a:rPr lang="en-US" sz="5499" spc="60">
                <a:solidFill>
                  <a:srgbClr val="000000"/>
                </a:solidFill>
                <a:latin typeface="Handelson Three"/>
                <a:ea typeface="Handelson Three"/>
                <a:cs typeface="Handelson Three"/>
                <a:sym typeface="Handelson Three"/>
              </a:rPr>
              <a:t>a abordar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65222" y="8525510"/>
            <a:ext cx="383120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Pérdida de tiempo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recursos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512121" y="8525510"/>
            <a:ext cx="427657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Ausentismo y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perdidas económicas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63650" y="8525510"/>
            <a:ext cx="228138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Dificultad 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crecer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96925"/>
            <a:ext cx="16230600" cy="396445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4305860" y="496925"/>
            <a:ext cx="9676280" cy="3964452"/>
          </a:xfrm>
          <a:custGeom>
            <a:avLst/>
            <a:gdLst/>
            <a:ahLst/>
            <a:cxnLst/>
            <a:rect r="r" b="b" t="t" l="l"/>
            <a:pathLst>
              <a:path h="3964452" w="9676280">
                <a:moveTo>
                  <a:pt x="0" y="0"/>
                </a:moveTo>
                <a:lnTo>
                  <a:pt x="9676280" y="0"/>
                </a:lnTo>
                <a:lnTo>
                  <a:pt x="9676280" y="3964453"/>
                </a:lnTo>
                <a:lnTo>
                  <a:pt x="0" y="3964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2409" r="0" b="-7166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7054640"/>
            <a:ext cx="2367136" cy="2349920"/>
          </a:xfrm>
          <a:custGeom>
            <a:avLst/>
            <a:gdLst/>
            <a:ahLst/>
            <a:cxnLst/>
            <a:rect r="r" b="b" t="t" l="l"/>
            <a:pathLst>
              <a:path h="2349920" w="2367136">
                <a:moveTo>
                  <a:pt x="0" y="0"/>
                </a:moveTo>
                <a:lnTo>
                  <a:pt x="2367136" y="0"/>
                </a:lnTo>
                <a:lnTo>
                  <a:pt x="2367136" y="2349920"/>
                </a:lnTo>
                <a:lnTo>
                  <a:pt x="0" y="234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688063" y="7241330"/>
            <a:ext cx="2403864" cy="2057400"/>
          </a:xfrm>
          <a:custGeom>
            <a:avLst/>
            <a:gdLst/>
            <a:ahLst/>
            <a:cxnLst/>
            <a:rect r="r" b="b" t="t" l="l"/>
            <a:pathLst>
              <a:path h="2057400" w="2403864">
                <a:moveTo>
                  <a:pt x="0" y="0"/>
                </a:moveTo>
                <a:lnTo>
                  <a:pt x="2403865" y="0"/>
                </a:lnTo>
                <a:lnTo>
                  <a:pt x="2403865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426169" y="7028533"/>
            <a:ext cx="3448096" cy="2402134"/>
          </a:xfrm>
          <a:custGeom>
            <a:avLst/>
            <a:gdLst/>
            <a:ahLst/>
            <a:cxnLst/>
            <a:rect r="r" b="b" t="t" l="l"/>
            <a:pathLst>
              <a:path h="2402134" w="3448096">
                <a:moveTo>
                  <a:pt x="0" y="0"/>
                </a:moveTo>
                <a:lnTo>
                  <a:pt x="3448096" y="0"/>
                </a:lnTo>
                <a:lnTo>
                  <a:pt x="3448096" y="2402134"/>
                </a:lnTo>
                <a:lnTo>
                  <a:pt x="0" y="24021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80579" y="7242532"/>
            <a:ext cx="2956940" cy="2188135"/>
          </a:xfrm>
          <a:custGeom>
            <a:avLst/>
            <a:gdLst/>
            <a:ahLst/>
            <a:cxnLst/>
            <a:rect r="r" b="b" t="t" l="l"/>
            <a:pathLst>
              <a:path h="2188135" w="2956940">
                <a:moveTo>
                  <a:pt x="0" y="0"/>
                </a:moveTo>
                <a:lnTo>
                  <a:pt x="2956939" y="0"/>
                </a:lnTo>
                <a:lnTo>
                  <a:pt x="2956939" y="2188135"/>
                </a:lnTo>
                <a:lnTo>
                  <a:pt x="0" y="21881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718656"/>
            <a:ext cx="13072500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79"/>
              </a:lnSpc>
            </a:pPr>
            <a:r>
              <a:rPr lang="en-US" sz="41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Plataforma web con un portal de reservas de servicios online 24/7.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2968" y="469010"/>
            <a:ext cx="7003457" cy="3047618"/>
            <a:chOff x="0" y="0"/>
            <a:chExt cx="2120236" cy="922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0236" cy="922640"/>
            </a:xfrm>
            <a:custGeom>
              <a:avLst/>
              <a:gdLst/>
              <a:ahLst/>
              <a:cxnLst/>
              <a:rect r="r" b="b" t="t" l="l"/>
              <a:pathLst>
                <a:path h="922640" w="2120236">
                  <a:moveTo>
                    <a:pt x="0" y="0"/>
                  </a:moveTo>
                  <a:lnTo>
                    <a:pt x="2120236" y="0"/>
                  </a:lnTo>
                  <a:lnTo>
                    <a:pt x="2120236" y="922640"/>
                  </a:lnTo>
                  <a:lnTo>
                    <a:pt x="0" y="92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20236" cy="97026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4741639" y="746671"/>
            <a:ext cx="8700205" cy="2450686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4846156" y="603928"/>
            <a:ext cx="8700205" cy="2912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7"/>
              </a:lnSpc>
            </a:pPr>
            <a:r>
              <a:rPr lang="en-US" sz="8308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FUNDAMENTACIÓN Y RELEVANCIA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3899" y="4322589"/>
            <a:ext cx="3550045" cy="27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3"/>
              </a:lnSpc>
            </a:pPr>
            <a:r>
              <a:rPr lang="en-US" b="true" sz="2845">
                <a:solidFill>
                  <a:srgbClr val="242424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Intereses Profesionales</a:t>
            </a:r>
          </a:p>
          <a:p>
            <a:pPr algn="l" marL="529875" indent="-264938" lvl="1">
              <a:lnSpc>
                <a:spcPts val="3435"/>
              </a:lnSpc>
              <a:buFont typeface="Arial"/>
              <a:buChar char="•"/>
            </a:pPr>
            <a:r>
              <a:rPr lang="en-US" sz="2454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Desarrollo Full-Stack</a:t>
            </a:r>
          </a:p>
          <a:p>
            <a:pPr algn="l" marL="529875" indent="-264938" lvl="1">
              <a:lnSpc>
                <a:spcPts val="3435"/>
              </a:lnSpc>
              <a:buFont typeface="Arial"/>
              <a:buChar char="•"/>
            </a:pPr>
            <a:r>
              <a:rPr lang="en-US" sz="2454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Emprendimiento Digital</a:t>
            </a:r>
          </a:p>
          <a:p>
            <a:pPr algn="l" marL="0" indent="0" lvl="0">
              <a:lnSpc>
                <a:spcPts val="3572"/>
              </a:lnSpc>
            </a:pPr>
          </a:p>
        </p:txBody>
      </p:sp>
      <p:sp>
        <p:nvSpPr>
          <p:cNvPr name="AutoShape 8" id="8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9" id="9"/>
          <p:cNvSpPr txBox="true"/>
          <p:nvPr/>
        </p:nvSpPr>
        <p:spPr>
          <a:xfrm rot="0">
            <a:off x="11877790" y="3972475"/>
            <a:ext cx="5858619" cy="267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0"/>
              </a:lnSpc>
              <a:spcBef>
                <a:spcPct val="0"/>
              </a:spcBef>
            </a:pPr>
            <a:r>
              <a:rPr lang="en-US" b="true" sz="2843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Competencias del Perfil de Egreso</a:t>
            </a:r>
          </a:p>
          <a:p>
            <a:pPr algn="l" marL="529875" indent="-264938" lvl="1">
              <a:lnSpc>
                <a:spcPts val="3435"/>
              </a:lnSpc>
              <a:spcBef>
                <a:spcPct val="0"/>
              </a:spcBef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Gestión de proyectos informáticos 📊</a:t>
            </a:r>
          </a:p>
          <a:p>
            <a:pPr algn="l" marL="529875" indent="-264938" lvl="1">
              <a:lnSpc>
                <a:spcPts val="3435"/>
              </a:lnSpc>
              <a:spcBef>
                <a:spcPct val="0"/>
              </a:spcBef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Desarrollo de soluciones de software 💻</a:t>
            </a:r>
          </a:p>
          <a:p>
            <a:pPr algn="l" marL="529875" indent="-264938" lvl="1">
              <a:lnSpc>
                <a:spcPts val="3435"/>
              </a:lnSpc>
              <a:spcBef>
                <a:spcPct val="0"/>
              </a:spcBef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Modelamiento y base de datos 🗄️</a:t>
            </a:r>
          </a:p>
          <a:p>
            <a:pPr algn="l" marL="529875" indent="-264938" lvl="1">
              <a:lnSpc>
                <a:spcPts val="3435"/>
              </a:lnSpc>
              <a:spcBef>
                <a:spcPct val="0"/>
              </a:spcBef>
              <a:buFont typeface="Arial"/>
              <a:buChar char="•"/>
            </a:pPr>
            <a:r>
              <a:rPr lang="en-US" sz="2454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Arquitectura de software 🏗️</a:t>
            </a:r>
          </a:p>
          <a:p>
            <a:pPr algn="ctr">
              <a:lnSpc>
                <a:spcPts val="3694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080563" y="5801601"/>
            <a:ext cx="5915984" cy="3084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7"/>
              </a:lnSpc>
              <a:spcBef>
                <a:spcPct val="0"/>
              </a:spcBef>
            </a:pPr>
            <a:r>
              <a:rPr lang="en-US" b="true" sz="284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Fac</a:t>
            </a:r>
            <a:r>
              <a:rPr lang="en-US" b="true" sz="2840">
                <a:solidFill>
                  <a:srgbClr val="000000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tibilidad y Relevancia</a:t>
            </a:r>
          </a:p>
          <a:p>
            <a:pPr algn="l" marL="528879" indent="-264440" lvl="1">
              <a:lnSpc>
                <a:spcPts val="3429"/>
              </a:lnSpc>
              <a:spcBef>
                <a:spcPct val="0"/>
              </a:spcBef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Tim</a:t>
            </a:r>
            <a:r>
              <a:rPr lang="en-US" sz="244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eline con 10 semanas (=2,3 meses) → MVP.</a:t>
            </a:r>
          </a:p>
          <a:p>
            <a:pPr algn="l" marL="528879" indent="-264440" lvl="1">
              <a:lnSpc>
                <a:spcPts val="3429"/>
              </a:lnSpc>
              <a:spcBef>
                <a:spcPct val="0"/>
              </a:spcBef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🏪 </a:t>
            </a:r>
            <a:r>
              <a:rPr lang="en-US" sz="244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Valor real al comercio local</a:t>
            </a:r>
          </a:p>
          <a:p>
            <a:pPr algn="l" marL="528879" indent="-264440" lvl="1">
              <a:lnSpc>
                <a:spcPts val="3429"/>
              </a:lnSpc>
              <a:spcBef>
                <a:spcPct val="0"/>
              </a:spcBef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📲 Impulsa transformación digital</a:t>
            </a:r>
          </a:p>
          <a:p>
            <a:pPr algn="l" marL="528879" indent="-264440" lvl="1">
              <a:lnSpc>
                <a:spcPts val="3429"/>
              </a:lnSpc>
              <a:spcBef>
                <a:spcPct val="0"/>
              </a:spcBef>
              <a:buFont typeface="Arial"/>
              <a:buChar char="•"/>
            </a:pPr>
            <a:r>
              <a:rPr lang="en-US" sz="2449">
                <a:solidFill>
                  <a:srgbClr val="000000"/>
                </a:solidFill>
                <a:latin typeface="TT Chocolates"/>
                <a:ea typeface="TT Chocolates"/>
                <a:cs typeface="TT Chocolates"/>
                <a:sym typeface="TT Chocolates"/>
              </a:rPr>
              <a:t>⚡ Mejora la eficiencia</a:t>
            </a:r>
          </a:p>
          <a:p>
            <a:pPr algn="ctr">
              <a:lnSpc>
                <a:spcPts val="35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82968" y="469010"/>
            <a:ext cx="7003457" cy="3047618"/>
            <a:chOff x="0" y="0"/>
            <a:chExt cx="2120236" cy="922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0236" cy="922640"/>
            </a:xfrm>
            <a:custGeom>
              <a:avLst/>
              <a:gdLst/>
              <a:ahLst/>
              <a:cxnLst/>
              <a:rect r="r" b="b" t="t" l="l"/>
              <a:pathLst>
                <a:path h="922640" w="2120236">
                  <a:moveTo>
                    <a:pt x="0" y="0"/>
                  </a:moveTo>
                  <a:lnTo>
                    <a:pt x="2120236" y="0"/>
                  </a:lnTo>
                  <a:lnTo>
                    <a:pt x="2120236" y="922640"/>
                  </a:lnTo>
                  <a:lnTo>
                    <a:pt x="0" y="922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120236" cy="970265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4734594" y="767476"/>
            <a:ext cx="8700205" cy="2450686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AutoShape 6" id="6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1688575" y="5147324"/>
            <a:ext cx="1241113" cy="1356057"/>
          </a:xfrm>
          <a:custGeom>
            <a:avLst/>
            <a:gdLst/>
            <a:ahLst/>
            <a:cxnLst/>
            <a:rect r="r" b="b" t="t" l="l"/>
            <a:pathLst>
              <a:path h="1356057" w="1241113">
                <a:moveTo>
                  <a:pt x="0" y="0"/>
                </a:moveTo>
                <a:lnTo>
                  <a:pt x="1241113" y="0"/>
                </a:lnTo>
                <a:lnTo>
                  <a:pt x="1241113" y="1356056"/>
                </a:lnTo>
                <a:lnTo>
                  <a:pt x="0" y="1356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89" t="-100020" r="-352536" b="-24892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25983" y="5202093"/>
            <a:ext cx="6083689" cy="1304767"/>
          </a:xfrm>
          <a:custGeom>
            <a:avLst/>
            <a:gdLst/>
            <a:ahLst/>
            <a:cxnLst/>
            <a:rect r="r" b="b" t="t" l="l"/>
            <a:pathLst>
              <a:path h="1304767" w="6083689">
                <a:moveTo>
                  <a:pt x="0" y="0"/>
                </a:moveTo>
                <a:lnTo>
                  <a:pt x="6083689" y="0"/>
                </a:lnTo>
                <a:lnTo>
                  <a:pt x="6083689" y="1304767"/>
                </a:lnTo>
                <a:lnTo>
                  <a:pt x="0" y="13047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01" t="-285801" r="-20814" b="-27217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46156" y="1103418"/>
            <a:ext cx="8700205" cy="152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67"/>
              </a:lnSpc>
            </a:pPr>
            <a:r>
              <a:rPr lang="en-US" sz="8308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OBJETIVOS Y METODOLOGÍA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88575" y="3837124"/>
            <a:ext cx="4723711" cy="64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9"/>
              </a:lnSpc>
            </a:pPr>
            <a:r>
              <a:rPr lang="en-US" b="true" sz="4014">
                <a:solidFill>
                  <a:srgbClr val="1C1B19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NUESTRO OBJETIVO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8575" y="4585569"/>
            <a:ext cx="2876727" cy="41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514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OBJETIVO GENERAL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458678" y="5033507"/>
            <a:ext cx="4031793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60"/>
              </a:lnSpc>
            </a:pPr>
            <a:r>
              <a:rPr lang="en-US" sz="2900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Desarollar la plataforma web VOILÁ para optimizar la gestion de agendas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9447" y="6816698"/>
            <a:ext cx="3775128" cy="41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b="true" sz="2514">
                <a:solidFill>
                  <a:srgbClr val="1C1B19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OBJETIVOS ESPECIFICOS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688575" y="7378452"/>
            <a:ext cx="631429" cy="2091264"/>
          </a:xfrm>
          <a:custGeom>
            <a:avLst/>
            <a:gdLst/>
            <a:ahLst/>
            <a:cxnLst/>
            <a:rect r="r" b="b" t="t" l="l"/>
            <a:pathLst>
              <a:path h="2091264" w="631429">
                <a:moveTo>
                  <a:pt x="0" y="0"/>
                </a:moveTo>
                <a:lnTo>
                  <a:pt x="631429" y="0"/>
                </a:lnTo>
                <a:lnTo>
                  <a:pt x="631429" y="2091264"/>
                </a:lnTo>
                <a:lnTo>
                  <a:pt x="0" y="20912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669" t="-178900" r="-789489" b="-1221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09131" y="7526380"/>
            <a:ext cx="2537025" cy="31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0"/>
              </a:lnSpc>
            </a:pPr>
            <a:r>
              <a:rPr lang="en-US" sz="1843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Analizar requerimientos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09131" y="7946279"/>
            <a:ext cx="2537025" cy="31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0"/>
              </a:lnSpc>
            </a:pPr>
            <a:r>
              <a:rPr lang="en-US" sz="1843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Diseñar arquitectura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20004" y="8366177"/>
            <a:ext cx="2919651" cy="31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0"/>
              </a:lnSpc>
            </a:pPr>
            <a:r>
              <a:rPr lang="en-US" sz="1843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Desarrollar backend/frontend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20004" y="8786076"/>
            <a:ext cx="2537025" cy="315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0"/>
              </a:lnSpc>
            </a:pPr>
            <a:r>
              <a:rPr lang="en-US" sz="1843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Realizar pruebas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525983" y="3837124"/>
            <a:ext cx="6083689" cy="64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9"/>
              </a:lnSpc>
            </a:pPr>
            <a:r>
              <a:rPr lang="en-US" b="true" sz="4014">
                <a:solidFill>
                  <a:srgbClr val="1C1B19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NUESTRA METODOLOGIA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25635" y="4585569"/>
            <a:ext cx="3684385" cy="41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9"/>
              </a:lnSpc>
            </a:pPr>
            <a:r>
              <a:rPr lang="en-US" sz="2514">
                <a:solidFill>
                  <a:srgbClr val="1C1B19"/>
                </a:solidFill>
                <a:latin typeface="TT Chocolates"/>
                <a:ea typeface="TT Chocolates"/>
                <a:cs typeface="TT Chocolates"/>
                <a:sym typeface="TT Chocolates"/>
              </a:rPr>
              <a:t>ÁGIL(SCRUM Y KANBAN)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25983" y="6724926"/>
            <a:ext cx="1674022" cy="835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</a:pPr>
            <a:r>
              <a:rPr lang="en-US" sz="241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Fase 1:</a:t>
            </a:r>
          </a:p>
          <a:p>
            <a:pPr algn="ctr" marL="0" indent="0" lvl="0">
              <a:lnSpc>
                <a:spcPts val="3382"/>
              </a:lnSpc>
            </a:pPr>
            <a:r>
              <a:rPr lang="en-US" sz="241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Planificación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636876" y="6724926"/>
            <a:ext cx="1674022" cy="125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</a:pPr>
            <a:r>
              <a:rPr lang="en-US" sz="241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Fase 2:</a:t>
            </a:r>
          </a:p>
          <a:p>
            <a:pPr algn="ctr" marL="0" indent="0" lvl="0">
              <a:lnSpc>
                <a:spcPts val="3382"/>
              </a:lnSpc>
            </a:pPr>
            <a:r>
              <a:rPr lang="en-US" sz="241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Desarrollo iterativo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752248" y="6724926"/>
            <a:ext cx="1857424" cy="125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</a:pPr>
            <a:r>
              <a:rPr lang="en-US" sz="241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Fase 3:</a:t>
            </a:r>
          </a:p>
          <a:p>
            <a:pPr algn="ctr" marL="0" indent="0" lvl="0">
              <a:lnSpc>
                <a:spcPts val="3382"/>
              </a:lnSpc>
            </a:pPr>
            <a:r>
              <a:rPr lang="en-US" sz="2415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Estabilizacion y despliegue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79812" y="-1006101"/>
            <a:ext cx="2759625" cy="1229920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563846" y="5509728"/>
            <a:ext cx="6835513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Fase 1 (4 semanas): Planificación y Diseño (Backlog, arquitectura, wireframes).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Fase 2 (10 semanas): Desarrollo Iterativo (Backend, Frontend).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Fase 3 (4 semanas): Estabilización y Despliegue (Pruebas, despliegue).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563846" y="4297920"/>
            <a:ext cx="4535280" cy="791414"/>
            <a:chOff x="0" y="0"/>
            <a:chExt cx="3020773" cy="5271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20774" cy="527130"/>
            </a:xfrm>
            <a:custGeom>
              <a:avLst/>
              <a:gdLst/>
              <a:ahLst/>
              <a:cxnLst/>
              <a:rect r="r" b="b" t="t" l="l"/>
              <a:pathLst>
                <a:path h="527130" w="3020774">
                  <a:moveTo>
                    <a:pt x="0" y="0"/>
                  </a:moveTo>
                  <a:lnTo>
                    <a:pt x="3020774" y="0"/>
                  </a:lnTo>
                  <a:lnTo>
                    <a:pt x="3020774" y="527130"/>
                  </a:lnTo>
                  <a:lnTo>
                    <a:pt x="0" y="5271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020773" cy="58428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252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229592" y="4404602"/>
            <a:ext cx="3260937" cy="53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3200" b="true">
                <a:solidFill>
                  <a:srgbClr val="1C1B19"/>
                </a:solidFill>
                <a:latin typeface="DM Sans Bold"/>
                <a:ea typeface="DM Sans Bold"/>
                <a:cs typeface="DM Sans Bold"/>
                <a:sym typeface="DM Sans Bold"/>
              </a:rPr>
              <a:t>Plan de trabajo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563846" y="521239"/>
            <a:ext cx="14318678" cy="2541067"/>
            <a:chOff x="0" y="0"/>
            <a:chExt cx="6778587" cy="12029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78587" cy="1202963"/>
            </a:xfrm>
            <a:custGeom>
              <a:avLst/>
              <a:gdLst/>
              <a:ahLst/>
              <a:cxnLst/>
              <a:rect r="r" b="b" t="t" l="l"/>
              <a:pathLst>
                <a:path h="1202963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1202963"/>
                  </a:lnTo>
                  <a:lnTo>
                    <a:pt x="0" y="1202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6778587" cy="1250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 rot="0">
            <a:off x="3193456" y="0"/>
            <a:ext cx="13073008" cy="3583545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12" id="12"/>
          <p:cNvSpPr txBox="true"/>
          <p:nvPr/>
        </p:nvSpPr>
        <p:spPr>
          <a:xfrm rot="0">
            <a:off x="2862855" y="-137301"/>
            <a:ext cx="13073008" cy="4071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12"/>
              </a:lnSpc>
            </a:pPr>
            <a:r>
              <a:rPr lang="en-US" sz="1160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PLAN DE TRABAJO Y EVIDENCIAS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74215" y="5509728"/>
            <a:ext cx="6008308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Avance: Documento de Arquitectura y Modelo de Datos.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Av</a:t>
            </a: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ance: Repositorio Git con prueba de concepto.</a:t>
            </a:r>
          </a:p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42424"/>
                </a:solidFill>
                <a:latin typeface="TT Chocolates"/>
                <a:ea typeface="TT Chocolates"/>
                <a:cs typeface="TT Chocolates"/>
                <a:sym typeface="TT Chocolates"/>
              </a:rPr>
              <a:t>Final: Manual de Usuario y Despliegue.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874215" y="4321467"/>
            <a:ext cx="3996953" cy="791414"/>
            <a:chOff x="0" y="0"/>
            <a:chExt cx="2662214" cy="52713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662214" cy="527130"/>
            </a:xfrm>
            <a:custGeom>
              <a:avLst/>
              <a:gdLst/>
              <a:ahLst/>
              <a:cxnLst/>
              <a:rect r="r" b="b" t="t" l="l"/>
              <a:pathLst>
                <a:path h="527130" w="2662214">
                  <a:moveTo>
                    <a:pt x="0" y="0"/>
                  </a:moveTo>
                  <a:lnTo>
                    <a:pt x="2662214" y="0"/>
                  </a:lnTo>
                  <a:lnTo>
                    <a:pt x="2662214" y="527130"/>
                  </a:lnTo>
                  <a:lnTo>
                    <a:pt x="0" y="52713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662214" cy="584280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2252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1515530" y="4436717"/>
            <a:ext cx="2714324" cy="532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4"/>
              </a:lnSpc>
            </a:pPr>
            <a:r>
              <a:rPr lang="en-US" sz="3200" b="true">
                <a:solidFill>
                  <a:srgbClr val="1C1B19"/>
                </a:solidFill>
                <a:latin typeface="DM Sans Bold"/>
                <a:ea typeface="DM Sans Bold"/>
                <a:cs typeface="DM Sans Bold"/>
                <a:sym typeface="DM Sans Bold"/>
              </a:rPr>
              <a:t>Evidencias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56722" y="243048"/>
            <a:ext cx="7327127" cy="4744315"/>
          </a:xfrm>
          <a:custGeom>
            <a:avLst/>
            <a:gdLst/>
            <a:ahLst/>
            <a:cxnLst/>
            <a:rect r="r" b="b" t="t" l="l"/>
            <a:pathLst>
              <a:path h="4744315" w="7327127">
                <a:moveTo>
                  <a:pt x="0" y="0"/>
                </a:moveTo>
                <a:lnTo>
                  <a:pt x="7327128" y="0"/>
                </a:lnTo>
                <a:lnTo>
                  <a:pt x="7327128" y="4744315"/>
                </a:lnTo>
                <a:lnTo>
                  <a:pt x="0" y="4744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4" id="4"/>
          <p:cNvSpPr/>
          <p:nvPr/>
        </p:nvSpPr>
        <p:spPr>
          <a:xfrm flipH="false" flipV="false" rot="0">
            <a:off x="1217088" y="5494380"/>
            <a:ext cx="7009713" cy="4153255"/>
          </a:xfrm>
          <a:custGeom>
            <a:avLst/>
            <a:gdLst/>
            <a:ahLst/>
            <a:cxnLst/>
            <a:rect r="r" b="b" t="t" l="l"/>
            <a:pathLst>
              <a:path h="4153255" w="7009713">
                <a:moveTo>
                  <a:pt x="0" y="0"/>
                </a:moveTo>
                <a:lnTo>
                  <a:pt x="7009713" y="0"/>
                </a:lnTo>
                <a:lnTo>
                  <a:pt x="7009713" y="4153255"/>
                </a:lnTo>
                <a:lnTo>
                  <a:pt x="0" y="415325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40155" y="5494380"/>
            <a:ext cx="8743695" cy="4153255"/>
          </a:xfrm>
          <a:custGeom>
            <a:avLst/>
            <a:gdLst/>
            <a:ahLst/>
            <a:cxnLst/>
            <a:rect r="r" b="b" t="t" l="l"/>
            <a:pathLst>
              <a:path h="4153255" w="8743695">
                <a:moveTo>
                  <a:pt x="0" y="0"/>
                </a:moveTo>
                <a:lnTo>
                  <a:pt x="8743695" y="0"/>
                </a:lnTo>
                <a:lnTo>
                  <a:pt x="8743695" y="4153255"/>
                </a:lnTo>
                <a:lnTo>
                  <a:pt x="0" y="4153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17088" y="1839683"/>
            <a:ext cx="8739991" cy="1551044"/>
            <a:chOff x="0" y="0"/>
            <a:chExt cx="6778587" cy="120296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78587" cy="1202963"/>
            </a:xfrm>
            <a:custGeom>
              <a:avLst/>
              <a:gdLst/>
              <a:ahLst/>
              <a:cxnLst/>
              <a:rect r="r" b="b" t="t" l="l"/>
              <a:pathLst>
                <a:path h="1202963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1202963"/>
                  </a:lnTo>
                  <a:lnTo>
                    <a:pt x="0" y="1202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6778587" cy="1250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rot="0">
            <a:off x="1601396" y="1521523"/>
            <a:ext cx="7979645" cy="2187364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TextBox 10" id="10"/>
          <p:cNvSpPr txBox="true"/>
          <p:nvPr/>
        </p:nvSpPr>
        <p:spPr>
          <a:xfrm rot="0">
            <a:off x="1595124" y="1857059"/>
            <a:ext cx="7979645" cy="129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6"/>
              </a:lnSpc>
            </a:pP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EVIDENCIAS 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712096" y="1232343"/>
            <a:ext cx="8739991" cy="1551044"/>
            <a:chOff x="0" y="0"/>
            <a:chExt cx="6778587" cy="12029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78587" cy="1202963"/>
            </a:xfrm>
            <a:custGeom>
              <a:avLst/>
              <a:gdLst/>
              <a:ahLst/>
              <a:cxnLst/>
              <a:rect r="r" b="b" t="t" l="l"/>
              <a:pathLst>
                <a:path h="1202963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1202963"/>
                  </a:lnTo>
                  <a:lnTo>
                    <a:pt x="0" y="1202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778587" cy="1250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2096404" y="914183"/>
            <a:ext cx="7979645" cy="2187364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5183541" y="0"/>
            <a:ext cx="13104459" cy="10287000"/>
          </a:xfrm>
          <a:custGeom>
            <a:avLst/>
            <a:gdLst/>
            <a:ahLst/>
            <a:cxnLst/>
            <a:rect r="r" b="b" t="t" l="l"/>
            <a:pathLst>
              <a:path h="10287000" w="13104459">
                <a:moveTo>
                  <a:pt x="0" y="0"/>
                </a:moveTo>
                <a:lnTo>
                  <a:pt x="13104459" y="0"/>
                </a:lnTo>
                <a:lnTo>
                  <a:pt x="1310445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090132" y="1249718"/>
            <a:ext cx="7979645" cy="1297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6"/>
              </a:lnSpc>
            </a:pP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EVIDENCIA BASE DE DATOS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379812" y="-1006101"/>
            <a:ext cx="2596900" cy="12299202"/>
          </a:xfrm>
          <a:prstGeom prst="rect">
            <a:avLst/>
          </a:prstGeom>
          <a:solidFill>
            <a:srgbClr val="CFDBF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963736" y="1108590"/>
            <a:ext cx="8739991" cy="1551044"/>
            <a:chOff x="0" y="0"/>
            <a:chExt cx="6778587" cy="12029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778587" cy="1202963"/>
            </a:xfrm>
            <a:custGeom>
              <a:avLst/>
              <a:gdLst/>
              <a:ahLst/>
              <a:cxnLst/>
              <a:rect r="r" b="b" t="t" l="l"/>
              <a:pathLst>
                <a:path h="1202963" w="6778587">
                  <a:moveTo>
                    <a:pt x="0" y="0"/>
                  </a:moveTo>
                  <a:lnTo>
                    <a:pt x="6778587" y="0"/>
                  </a:lnTo>
                  <a:lnTo>
                    <a:pt x="6778587" y="1202963"/>
                  </a:lnTo>
                  <a:lnTo>
                    <a:pt x="0" y="120296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8FA4E1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778587" cy="1250588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588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 rot="0">
            <a:off x="2348044" y="790431"/>
            <a:ext cx="7979645" cy="2187364"/>
          </a:xfrm>
          <a:prstGeom prst="rect">
            <a:avLst/>
          </a:prstGeom>
          <a:solidFill>
            <a:srgbClr val="CFDBFF"/>
          </a:solidFill>
        </p:spPr>
      </p:sp>
      <p:sp>
        <p:nvSpPr>
          <p:cNvPr name="Freeform 7" id="7"/>
          <p:cNvSpPr/>
          <p:nvPr/>
        </p:nvSpPr>
        <p:spPr>
          <a:xfrm flipH="false" flipV="false" rot="0">
            <a:off x="3121810" y="3397159"/>
            <a:ext cx="6432114" cy="6246166"/>
          </a:xfrm>
          <a:custGeom>
            <a:avLst/>
            <a:gdLst/>
            <a:ahLst/>
            <a:cxnLst/>
            <a:rect r="r" b="b" t="t" l="l"/>
            <a:pathLst>
              <a:path h="6246166" w="6432114">
                <a:moveTo>
                  <a:pt x="0" y="0"/>
                </a:moveTo>
                <a:lnTo>
                  <a:pt x="6432113" y="0"/>
                </a:lnTo>
                <a:lnTo>
                  <a:pt x="6432113" y="6246166"/>
                </a:lnTo>
                <a:lnTo>
                  <a:pt x="0" y="6246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000282" y="574199"/>
            <a:ext cx="6703717" cy="3956313"/>
          </a:xfrm>
          <a:custGeom>
            <a:avLst/>
            <a:gdLst/>
            <a:ahLst/>
            <a:cxnLst/>
            <a:rect r="r" b="b" t="t" l="l"/>
            <a:pathLst>
              <a:path h="3956313" w="6703717">
                <a:moveTo>
                  <a:pt x="0" y="0"/>
                </a:moveTo>
                <a:lnTo>
                  <a:pt x="6703717" y="0"/>
                </a:lnTo>
                <a:lnTo>
                  <a:pt x="6703717" y="3956313"/>
                </a:lnTo>
                <a:lnTo>
                  <a:pt x="0" y="395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728" b="-263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89243" y="4990278"/>
            <a:ext cx="8083737" cy="5070901"/>
          </a:xfrm>
          <a:custGeom>
            <a:avLst/>
            <a:gdLst/>
            <a:ahLst/>
            <a:cxnLst/>
            <a:rect r="r" b="b" t="t" l="l"/>
            <a:pathLst>
              <a:path h="5070901" w="8083737">
                <a:moveTo>
                  <a:pt x="0" y="0"/>
                </a:moveTo>
                <a:lnTo>
                  <a:pt x="8083737" y="0"/>
                </a:lnTo>
                <a:lnTo>
                  <a:pt x="8083737" y="5070901"/>
                </a:lnTo>
                <a:lnTo>
                  <a:pt x="0" y="507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341772" y="1125966"/>
            <a:ext cx="7979645" cy="247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46"/>
              </a:lnSpc>
            </a:pP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</a:rPr>
              <a:t>EVIDENCIA </a:t>
            </a:r>
            <a:r>
              <a:rPr lang="en-US" sz="7080">
                <a:solidFill>
                  <a:srgbClr val="1C1B19"/>
                </a:solidFill>
                <a:latin typeface="Gill Sans Condensed"/>
                <a:ea typeface="Gill Sans Condensed"/>
                <a:cs typeface="Gill Sans Condensed"/>
                <a:sym typeface="Gill Sans Condensed"/>
                <a:hlinkClick r:id="rId5" tooltip="https://www.google.com/aclk?sa=l&amp;ai=DChsSEwjNoZLgubaPAxV6QkgAHTNCLeIYACICCAEQARoCY2U&amp;ae=2&amp;aspm=1&amp;co=1&amp;ase=2&amp;gclid=Cj0KCQjw5c_FBhDJARIsAIcmHK_JdaAUgqaCKGUKyWM78sKAAoP2WGmEyI9JOtVWXeWX0yFbYw437IIaAkFUEALw_wcB&amp;category=acrcp_v1_51&amp;sig=AOD64_1N8p9qehcCy7xG1QyE5LAoZj7Ktg&amp;q&amp;nis=4&amp;adurl&amp;ved=2ahUKEwjUyozgubaPAxUjppUCHZpqCUkQ0Qx6BAgpEAE"/>
              </a:rPr>
              <a:t>MOCKUPS</a:t>
            </a:r>
          </a:p>
          <a:p>
            <a:pPr algn="ctr">
              <a:lnSpc>
                <a:spcPts val="934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DAGxsJbbJz4</dc:identifier>
  <dcterms:modified xsi:type="dcterms:W3CDTF">2011-08-01T06:04:30Z</dcterms:modified>
  <cp:revision>1</cp:revision>
  <dc:title>IL 1.1 Fundamenta el Proyecto APT considerando intereses profesionales, competencias del perfil de egreso, factibilidad y relevancia en el área de desarrollo de soluciones de TI. IL 1.4 Cumple con aspectos formales en el diseño del Proyecto APT. IL 3.1</dc:title>
</cp:coreProperties>
</file>