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DM Sans Bold" charset="1" panose="00000000000000000000"/>
      <p:regular r:id="rId18"/>
    </p:embeddedFont>
    <p:embeddedFont>
      <p:font typeface="DM Sans" charset="1" panose="00000000000000000000"/>
      <p:regular r:id="rId19"/>
    </p:embeddedFont>
    <p:embeddedFont>
      <p:font typeface="Gill Sans Condensed" charset="1" panose="020B0606020104020203"/>
      <p:regular r:id="rId20"/>
    </p:embeddedFont>
    <p:embeddedFont>
      <p:font typeface="Handelson Three" charset="1" panose="00000100000000000000"/>
      <p:regular r:id="rId21"/>
    </p:embeddedFont>
    <p:embeddedFont>
      <p:font typeface="Open Sans" charset="1" panose="020B0606030504020204"/>
      <p:regular r:id="rId22"/>
    </p:embeddedFont>
    <p:embeddedFont>
      <p:font typeface="TT Chocolates" charset="1" panose="02000503020000020003"/>
      <p:regular r:id="rId23"/>
    </p:embeddedFont>
    <p:embeddedFont>
      <p:font typeface="TT Chocolates Bold" charset="1" panose="02000803020000020003"/>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 Id="rId3" Target="../media/image29.png" Type="http://schemas.openxmlformats.org/officeDocument/2006/relationships/image"/><Relationship Id="rId4" Target="../media/image30.png" Type="http://schemas.openxmlformats.org/officeDocument/2006/relationships/image"/><Relationship Id="rId5" Target="https://www.google.com/aclk?sa=l&amp;ai=DChsSEwjNoZLgubaPAxV6QkgAHTNCLeIYACICCAEQARoCY2U&amp;ae=2&amp;aspm=1&amp;co=1&amp;ase=2&amp;gclid=Cj0KCQjw5c_FBhDJARIsAIcmHK_JdaAUgqaCKGUKyWM78sKAAoP2WGmEyI9JOtVWXeWX0yFbYw437IIaAkFUEALw_wcB&amp;category=acrcp_v1_51&amp;sig=AOD64_1N8p9qehcCy7xG1QyE5LAoZj7Ktg&amp;q&amp;nis=4&amp;adurl&amp;ved=2ahUKEwjUyozgubaPAxUjppUCHZpqCUkQ0Qx6BAgpEAE" TargetMode="External" Type="http://schemas.openxmlformats.org/officeDocument/2006/relationships/hyperlink"/></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https://www.google.com/aclk?sa=l&amp;ai=DChsSEwjNoZLgubaPAxV6QkgAHTNCLeIYACICCAEQARoCY2U&amp;ae=2&amp;aspm=1&amp;co=1&amp;ase=2&amp;gclid=Cj0KCQjw5c_FBhDJARIsAIcmHK_JdaAUgqaCKGUKyWM78sKAAoP2WGmEyI9JOtVWXeWX0yFbYw437IIaAkFUEALw_wcB&amp;category=acrcp_v1_51&amp;sig=AOD64_1N8p9qehcCy7xG1QyE5LAoZj7Ktg&amp;q&amp;nis=4&amp;adurl&amp;ved=2ahUKEwjUyozgubaPAxUjppUCHZpqCUkQ0Qx6BAgpEAE" TargetMode="External" Type="http://schemas.openxmlformats.org/officeDocument/2006/relationships/hyperlink"/></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 Id="rId7" Target="../media/image16.png" Type="http://schemas.openxmlformats.org/officeDocument/2006/relationships/image"/><Relationship Id="rId8" Target="../media/image17.svg" Type="http://schemas.openxmlformats.org/officeDocument/2006/relationships/image"/><Relationship Id="rId9" Target="../media/image18.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png" Type="http://schemas.openxmlformats.org/officeDocument/2006/relationships/image"/><Relationship Id="rId4" Target="../media/image2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png" Type="http://schemas.openxmlformats.org/officeDocument/2006/relationships/image"/><Relationship Id="rId4" Target="../media/image27.png" Type="http://schemas.openxmlformats.org/officeDocument/2006/relationships/image"/><Relationship Id="rId5" Target="https://www.google.com/aclk?sa=l&amp;ai=DChsSEwjNoZLgubaPAxV6QkgAHTNCLeIYACICCAEQARoCY2U&amp;ae=2&amp;aspm=1&amp;co=1&amp;ase=2&amp;gclid=Cj0KCQjw5c_FBhDJARIsAIcmHK_JdaAUgqaCKGUKyWM78sKAAoP2WGmEyI9JOtVWXeWX0yFbYw437IIaAkFUEALw_wcB&amp;category=acrcp_v1_51&amp;sig=AOD64_1N8p9qehcCy7xG1QyE5LAoZj7Ktg&amp;q&amp;nis=4&amp;adurl&amp;ved=2ahUKEwjUyozgubaPAxUjppUCHZpqCUkQ0Qx6BAgpEAE" TargetMode="External" Type="http://schemas.openxmlformats.org/officeDocument/2006/relationships/hyperlink"/></Relationships>
</file>

<file path=ppt/slides/slide1.xml><?xml version="1.0" encoding="utf-8"?>
<p:sld xmlns:p="http://schemas.openxmlformats.org/presentationml/2006/main" xmlns:a="http://schemas.openxmlformats.org/drawingml/2006/main">
  <p:cSld>
    <p:bg>
      <p:bgPr>
        <a:solidFill>
          <a:srgbClr val="F8FAFF"/>
        </a:solidFill>
      </p:bgPr>
    </p:bg>
    <p:spTree>
      <p:nvGrpSpPr>
        <p:cNvPr id="1" name=""/>
        <p:cNvGrpSpPr/>
        <p:nvPr/>
      </p:nvGrpSpPr>
      <p:grpSpPr>
        <a:xfrm>
          <a:off x="0" y="0"/>
          <a:ext cx="0" cy="0"/>
          <a:chOff x="0" y="0"/>
          <a:chExt cx="0" cy="0"/>
        </a:xfrm>
      </p:grpSpPr>
      <p:grpSp>
        <p:nvGrpSpPr>
          <p:cNvPr name="Group 2" id="2"/>
          <p:cNvGrpSpPr/>
          <p:nvPr/>
        </p:nvGrpSpPr>
        <p:grpSpPr>
          <a:xfrm rot="0">
            <a:off x="1724140" y="650651"/>
            <a:ext cx="14839720" cy="8985697"/>
            <a:chOff x="0" y="0"/>
            <a:chExt cx="4349566" cy="2633735"/>
          </a:xfrm>
        </p:grpSpPr>
        <p:sp>
          <p:nvSpPr>
            <p:cNvPr name="Freeform 3" id="3"/>
            <p:cNvSpPr/>
            <p:nvPr/>
          </p:nvSpPr>
          <p:spPr>
            <a:xfrm flipH="false" flipV="false" rot="0">
              <a:off x="0" y="0"/>
              <a:ext cx="4349566" cy="2633735"/>
            </a:xfrm>
            <a:custGeom>
              <a:avLst/>
              <a:gdLst/>
              <a:ahLst/>
              <a:cxnLst/>
              <a:rect r="r" b="b" t="t" l="l"/>
              <a:pathLst>
                <a:path h="2633735" w="4349566">
                  <a:moveTo>
                    <a:pt x="0" y="0"/>
                  </a:moveTo>
                  <a:lnTo>
                    <a:pt x="4349566" y="0"/>
                  </a:lnTo>
                  <a:lnTo>
                    <a:pt x="4349566" y="2633735"/>
                  </a:lnTo>
                  <a:lnTo>
                    <a:pt x="0" y="2633735"/>
                  </a:lnTo>
                  <a:close/>
                </a:path>
              </a:pathLst>
            </a:custGeom>
            <a:solidFill>
              <a:srgbClr val="000000">
                <a:alpha val="0"/>
              </a:srgbClr>
            </a:solidFill>
            <a:ln w="66675" cap="sq">
              <a:solidFill>
                <a:srgbClr val="8FA4E1"/>
              </a:solidFill>
              <a:prstDash val="solid"/>
              <a:miter/>
            </a:ln>
          </p:spPr>
        </p:sp>
        <p:sp>
          <p:nvSpPr>
            <p:cNvPr name="TextBox 4" id="4"/>
            <p:cNvSpPr txBox="true"/>
            <p:nvPr/>
          </p:nvSpPr>
          <p:spPr>
            <a:xfrm>
              <a:off x="0" y="-38100"/>
              <a:ext cx="4349566" cy="2671835"/>
            </a:xfrm>
            <a:prstGeom prst="rect">
              <a:avLst/>
            </a:prstGeom>
          </p:spPr>
          <p:txBody>
            <a:bodyPr anchor="ctr" rtlCol="false" tIns="48876" lIns="48876" bIns="48876" rIns="48876"/>
            <a:lstStyle/>
            <a:p>
              <a:pPr algn="ctr">
                <a:lnSpc>
                  <a:spcPts val="1588"/>
                </a:lnSpc>
              </a:pPr>
            </a:p>
          </p:txBody>
        </p:sp>
      </p:grpSp>
      <p:sp>
        <p:nvSpPr>
          <p:cNvPr name="AutoShape 5" id="5"/>
          <p:cNvSpPr/>
          <p:nvPr/>
        </p:nvSpPr>
        <p:spPr>
          <a:xfrm rot="0">
            <a:off x="1140037" y="3092063"/>
            <a:ext cx="16007927" cy="3964452"/>
          </a:xfrm>
          <a:prstGeom prst="rect">
            <a:avLst/>
          </a:prstGeom>
          <a:solidFill>
            <a:srgbClr val="CFDBFF"/>
          </a:solidFill>
        </p:spPr>
      </p:sp>
      <p:sp>
        <p:nvSpPr>
          <p:cNvPr name="AutoShape 6" id="6"/>
          <p:cNvSpPr/>
          <p:nvPr/>
        </p:nvSpPr>
        <p:spPr>
          <a:xfrm rot="0">
            <a:off x="13385822" y="8800273"/>
            <a:ext cx="2773182" cy="264496"/>
          </a:xfrm>
          <a:prstGeom prst="rect">
            <a:avLst/>
          </a:prstGeom>
          <a:solidFill>
            <a:srgbClr val="CFDBFF"/>
          </a:solidFill>
        </p:spPr>
      </p:sp>
      <p:sp>
        <p:nvSpPr>
          <p:cNvPr name="TextBox 7" id="7"/>
          <p:cNvSpPr txBox="true"/>
          <p:nvPr/>
        </p:nvSpPr>
        <p:spPr>
          <a:xfrm rot="0">
            <a:off x="13507145" y="8837271"/>
            <a:ext cx="2574118" cy="190500"/>
          </a:xfrm>
          <a:prstGeom prst="rect">
            <a:avLst/>
          </a:prstGeom>
        </p:spPr>
        <p:txBody>
          <a:bodyPr anchor="t" rtlCol="false" tIns="0" lIns="0" bIns="0" rIns="0">
            <a:spAutoFit/>
          </a:bodyPr>
          <a:lstStyle/>
          <a:p>
            <a:pPr algn="r">
              <a:lnSpc>
                <a:spcPts val="1568"/>
              </a:lnSpc>
            </a:pPr>
            <a:r>
              <a:rPr lang="en-US" b="true" sz="1306" spc="84">
                <a:solidFill>
                  <a:srgbClr val="000000"/>
                </a:solidFill>
                <a:latin typeface="DM Sans Bold"/>
                <a:ea typeface="DM Sans Bold"/>
                <a:cs typeface="DM Sans Bold"/>
                <a:sym typeface="DM Sans Bold"/>
              </a:rPr>
              <a:t>SUPERVISADO POR:</a:t>
            </a:r>
          </a:p>
        </p:txBody>
      </p:sp>
      <p:sp>
        <p:nvSpPr>
          <p:cNvPr name="TextBox 8" id="8"/>
          <p:cNvSpPr txBox="true"/>
          <p:nvPr/>
        </p:nvSpPr>
        <p:spPr>
          <a:xfrm rot="0">
            <a:off x="13507145" y="9089833"/>
            <a:ext cx="2574118" cy="248530"/>
          </a:xfrm>
          <a:prstGeom prst="rect">
            <a:avLst/>
          </a:prstGeom>
        </p:spPr>
        <p:txBody>
          <a:bodyPr anchor="t" rtlCol="false" tIns="0" lIns="0" bIns="0" rIns="0">
            <a:spAutoFit/>
          </a:bodyPr>
          <a:lstStyle/>
          <a:p>
            <a:pPr algn="r" marL="0" indent="0" lvl="0">
              <a:lnSpc>
                <a:spcPts val="2051"/>
              </a:lnSpc>
              <a:spcBef>
                <a:spcPct val="0"/>
              </a:spcBef>
            </a:pPr>
            <a:r>
              <a:rPr lang="en-US" sz="1465" spc="30">
                <a:solidFill>
                  <a:srgbClr val="000000"/>
                </a:solidFill>
                <a:latin typeface="DM Sans"/>
                <a:ea typeface="DM Sans"/>
                <a:cs typeface="DM Sans"/>
                <a:sym typeface="DM Sans"/>
              </a:rPr>
              <a:t>German Barrientos</a:t>
            </a:r>
          </a:p>
        </p:txBody>
      </p:sp>
      <p:sp>
        <p:nvSpPr>
          <p:cNvPr name="AutoShape 9" id="9"/>
          <p:cNvSpPr/>
          <p:nvPr/>
        </p:nvSpPr>
        <p:spPr>
          <a:xfrm rot="0">
            <a:off x="2198370" y="1028700"/>
            <a:ext cx="2695440" cy="264496"/>
          </a:xfrm>
          <a:prstGeom prst="rect">
            <a:avLst/>
          </a:prstGeom>
          <a:solidFill>
            <a:srgbClr val="CFDBFF"/>
          </a:solidFill>
        </p:spPr>
      </p:sp>
      <p:sp>
        <p:nvSpPr>
          <p:cNvPr name="TextBox 10" id="10"/>
          <p:cNvSpPr txBox="true"/>
          <p:nvPr/>
        </p:nvSpPr>
        <p:spPr>
          <a:xfrm rot="0">
            <a:off x="2319692" y="1065192"/>
            <a:ext cx="2574118" cy="191512"/>
          </a:xfrm>
          <a:prstGeom prst="rect">
            <a:avLst/>
          </a:prstGeom>
        </p:spPr>
        <p:txBody>
          <a:bodyPr anchor="t" rtlCol="false" tIns="0" lIns="0" bIns="0" rIns="0">
            <a:spAutoFit/>
          </a:bodyPr>
          <a:lstStyle/>
          <a:p>
            <a:pPr algn="l">
              <a:lnSpc>
                <a:spcPts val="1568"/>
              </a:lnSpc>
            </a:pPr>
            <a:r>
              <a:rPr lang="en-US" b="true" sz="1306" spc="84">
                <a:solidFill>
                  <a:srgbClr val="000000"/>
                </a:solidFill>
                <a:latin typeface="DM Sans Bold"/>
                <a:ea typeface="DM Sans Bold"/>
                <a:cs typeface="DM Sans Bold"/>
                <a:sym typeface="DM Sans Bold"/>
              </a:rPr>
              <a:t>REALIZADO POR:</a:t>
            </a:r>
          </a:p>
        </p:txBody>
      </p:sp>
      <p:sp>
        <p:nvSpPr>
          <p:cNvPr name="TextBox 11" id="11"/>
          <p:cNvSpPr txBox="true"/>
          <p:nvPr/>
        </p:nvSpPr>
        <p:spPr>
          <a:xfrm rot="0">
            <a:off x="2319692" y="1312246"/>
            <a:ext cx="2574118" cy="508438"/>
          </a:xfrm>
          <a:prstGeom prst="rect">
            <a:avLst/>
          </a:prstGeom>
        </p:spPr>
        <p:txBody>
          <a:bodyPr anchor="t" rtlCol="false" tIns="0" lIns="0" bIns="0" rIns="0">
            <a:spAutoFit/>
          </a:bodyPr>
          <a:lstStyle/>
          <a:p>
            <a:pPr algn="l">
              <a:lnSpc>
                <a:spcPts val="2051"/>
              </a:lnSpc>
            </a:pPr>
            <a:r>
              <a:rPr lang="en-US" sz="1465" spc="30">
                <a:solidFill>
                  <a:srgbClr val="000000"/>
                </a:solidFill>
                <a:latin typeface="DM Sans"/>
                <a:ea typeface="DM Sans"/>
                <a:cs typeface="DM Sans"/>
                <a:sym typeface="DM Sans"/>
              </a:rPr>
              <a:t>Víctor Remolcoy</a:t>
            </a:r>
          </a:p>
          <a:p>
            <a:pPr algn="l" marL="0" indent="0" lvl="0">
              <a:lnSpc>
                <a:spcPts val="2051"/>
              </a:lnSpc>
              <a:spcBef>
                <a:spcPct val="0"/>
              </a:spcBef>
            </a:pPr>
            <a:r>
              <a:rPr lang="en-US" sz="1465" spc="30">
                <a:solidFill>
                  <a:srgbClr val="000000"/>
                </a:solidFill>
                <a:latin typeface="DM Sans"/>
                <a:ea typeface="DM Sans"/>
                <a:cs typeface="DM Sans"/>
                <a:sym typeface="DM Sans"/>
              </a:rPr>
              <a:t>Roberto Diaz</a:t>
            </a:r>
          </a:p>
        </p:txBody>
      </p:sp>
      <p:sp>
        <p:nvSpPr>
          <p:cNvPr name="TextBox 12" id="12"/>
          <p:cNvSpPr txBox="true"/>
          <p:nvPr/>
        </p:nvSpPr>
        <p:spPr>
          <a:xfrm rot="0">
            <a:off x="2069355" y="2331099"/>
            <a:ext cx="14011908" cy="4650221"/>
          </a:xfrm>
          <a:prstGeom prst="rect">
            <a:avLst/>
          </a:prstGeom>
        </p:spPr>
        <p:txBody>
          <a:bodyPr anchor="t" rtlCol="false" tIns="0" lIns="0" bIns="0" rIns="0">
            <a:spAutoFit/>
          </a:bodyPr>
          <a:lstStyle/>
          <a:p>
            <a:pPr algn="ctr">
              <a:lnSpc>
                <a:spcPts val="33553"/>
              </a:lnSpc>
            </a:pPr>
            <a:r>
              <a:rPr lang="en-US" sz="25419">
                <a:solidFill>
                  <a:srgbClr val="000000"/>
                </a:solidFill>
                <a:latin typeface="Gill Sans Condensed"/>
                <a:ea typeface="Gill Sans Condensed"/>
                <a:cs typeface="Gill Sans Condensed"/>
                <a:sym typeface="Gill Sans Condensed"/>
              </a:rPr>
              <a:t>VOILÁ</a:t>
            </a:r>
          </a:p>
        </p:txBody>
      </p:sp>
      <p:sp>
        <p:nvSpPr>
          <p:cNvPr name="TextBox 13" id="13"/>
          <p:cNvSpPr txBox="true"/>
          <p:nvPr/>
        </p:nvSpPr>
        <p:spPr>
          <a:xfrm rot="0">
            <a:off x="5733367" y="5688553"/>
            <a:ext cx="6821266" cy="1374267"/>
          </a:xfrm>
          <a:prstGeom prst="rect">
            <a:avLst/>
          </a:prstGeom>
        </p:spPr>
        <p:txBody>
          <a:bodyPr anchor="t" rtlCol="false" tIns="0" lIns="0" bIns="0" rIns="0">
            <a:spAutoFit/>
          </a:bodyPr>
          <a:lstStyle/>
          <a:p>
            <a:pPr algn="ctr">
              <a:lnSpc>
                <a:spcPts val="5544"/>
              </a:lnSpc>
            </a:pPr>
            <a:r>
              <a:rPr lang="en-US" sz="4200" spc="46">
                <a:solidFill>
                  <a:srgbClr val="000000"/>
                </a:solidFill>
                <a:latin typeface="Handelson Three"/>
                <a:ea typeface="Handelson Three"/>
                <a:cs typeface="Handelson Three"/>
                <a:sym typeface="Handelson Three"/>
              </a:rPr>
              <a:t>Proyecto de Título </a:t>
            </a:r>
          </a:p>
          <a:p>
            <a:pPr algn="ctr">
              <a:lnSpc>
                <a:spcPts val="5544"/>
              </a:lnSpc>
            </a:pPr>
            <a:r>
              <a:rPr lang="en-US" sz="4200" spc="46">
                <a:solidFill>
                  <a:srgbClr val="000000"/>
                </a:solidFill>
                <a:latin typeface="Handelson Three"/>
                <a:ea typeface="Handelson Three"/>
                <a:cs typeface="Handelson Three"/>
                <a:sym typeface="Handelson Three"/>
              </a:rPr>
              <a:t> Ingeniería en Informática</a:t>
            </a:r>
          </a:p>
        </p:txBody>
      </p:sp>
      <p:sp>
        <p:nvSpPr>
          <p:cNvPr name="TextBox 14" id="14"/>
          <p:cNvSpPr txBox="true"/>
          <p:nvPr/>
        </p:nvSpPr>
        <p:spPr>
          <a:xfrm rot="0">
            <a:off x="4738618" y="7239507"/>
            <a:ext cx="8810764" cy="278226"/>
          </a:xfrm>
          <a:prstGeom prst="rect">
            <a:avLst/>
          </a:prstGeom>
        </p:spPr>
        <p:txBody>
          <a:bodyPr anchor="t" rtlCol="false" tIns="0" lIns="0" bIns="0" rIns="0">
            <a:spAutoFit/>
          </a:bodyPr>
          <a:lstStyle/>
          <a:p>
            <a:pPr algn="ctr" marL="0" indent="0" lvl="0">
              <a:lnSpc>
                <a:spcPts val="2326"/>
              </a:lnSpc>
              <a:spcBef>
                <a:spcPct val="0"/>
              </a:spcBef>
            </a:pPr>
            <a:r>
              <a:rPr lang="en-US" sz="1661" spc="34">
                <a:solidFill>
                  <a:srgbClr val="000000"/>
                </a:solidFill>
                <a:latin typeface="DM Sans"/>
                <a:ea typeface="DM Sans"/>
                <a:cs typeface="DM Sans"/>
                <a:sym typeface="DM Sans"/>
              </a:rPr>
              <a:t>Gestión de agenda de servicios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8FAFF"/>
        </a:solidFill>
      </p:bgPr>
    </p:bg>
    <p:spTree>
      <p:nvGrpSpPr>
        <p:cNvPr id="1" name=""/>
        <p:cNvGrpSpPr/>
        <p:nvPr/>
      </p:nvGrpSpPr>
      <p:grpSpPr>
        <a:xfrm>
          <a:off x="0" y="0"/>
          <a:ext cx="0" cy="0"/>
          <a:chOff x="0" y="0"/>
          <a:chExt cx="0" cy="0"/>
        </a:xfrm>
      </p:grpSpPr>
      <p:sp>
        <p:nvSpPr>
          <p:cNvPr name="AutoShape 2" id="2"/>
          <p:cNvSpPr/>
          <p:nvPr/>
        </p:nvSpPr>
        <p:spPr>
          <a:xfrm rot="0">
            <a:off x="-1379812" y="-1006101"/>
            <a:ext cx="2596900" cy="12299202"/>
          </a:xfrm>
          <a:prstGeom prst="rect">
            <a:avLst/>
          </a:prstGeom>
          <a:solidFill>
            <a:srgbClr val="CFDBFF"/>
          </a:solidFill>
        </p:spPr>
      </p:sp>
      <p:grpSp>
        <p:nvGrpSpPr>
          <p:cNvPr name="Group 3" id="3"/>
          <p:cNvGrpSpPr/>
          <p:nvPr/>
        </p:nvGrpSpPr>
        <p:grpSpPr>
          <a:xfrm rot="0">
            <a:off x="1963736" y="1108590"/>
            <a:ext cx="8739991" cy="1551044"/>
            <a:chOff x="0" y="0"/>
            <a:chExt cx="6778587" cy="1202963"/>
          </a:xfrm>
        </p:grpSpPr>
        <p:sp>
          <p:nvSpPr>
            <p:cNvPr name="Freeform 4" id="4"/>
            <p:cNvSpPr/>
            <p:nvPr/>
          </p:nvSpPr>
          <p:spPr>
            <a:xfrm flipH="false" flipV="false" rot="0">
              <a:off x="0" y="0"/>
              <a:ext cx="6778587" cy="1202963"/>
            </a:xfrm>
            <a:custGeom>
              <a:avLst/>
              <a:gdLst/>
              <a:ahLst/>
              <a:cxnLst/>
              <a:rect r="r" b="b" t="t" l="l"/>
              <a:pathLst>
                <a:path h="1202963" w="6778587">
                  <a:moveTo>
                    <a:pt x="0" y="0"/>
                  </a:moveTo>
                  <a:lnTo>
                    <a:pt x="6778587" y="0"/>
                  </a:lnTo>
                  <a:lnTo>
                    <a:pt x="6778587" y="1202963"/>
                  </a:lnTo>
                  <a:lnTo>
                    <a:pt x="0" y="1202963"/>
                  </a:lnTo>
                  <a:close/>
                </a:path>
              </a:pathLst>
            </a:custGeom>
            <a:solidFill>
              <a:srgbClr val="000000">
                <a:alpha val="0"/>
              </a:srgbClr>
            </a:solidFill>
            <a:ln w="66675" cap="sq">
              <a:solidFill>
                <a:srgbClr val="8FA4E1"/>
              </a:solidFill>
              <a:prstDash val="solid"/>
              <a:miter/>
            </a:ln>
          </p:spPr>
        </p:sp>
        <p:sp>
          <p:nvSpPr>
            <p:cNvPr name="TextBox 5" id="5"/>
            <p:cNvSpPr txBox="true"/>
            <p:nvPr/>
          </p:nvSpPr>
          <p:spPr>
            <a:xfrm>
              <a:off x="0" y="-47625"/>
              <a:ext cx="6778587" cy="1250588"/>
            </a:xfrm>
            <a:prstGeom prst="rect">
              <a:avLst/>
            </a:prstGeom>
          </p:spPr>
          <p:txBody>
            <a:bodyPr anchor="ctr" rtlCol="false" tIns="48876" lIns="48876" bIns="48876" rIns="48876"/>
            <a:lstStyle/>
            <a:p>
              <a:pPr algn="ctr">
                <a:lnSpc>
                  <a:spcPts val="1588"/>
                </a:lnSpc>
              </a:pPr>
            </a:p>
          </p:txBody>
        </p:sp>
      </p:grpSp>
      <p:sp>
        <p:nvSpPr>
          <p:cNvPr name="AutoShape 6" id="6"/>
          <p:cNvSpPr/>
          <p:nvPr/>
        </p:nvSpPr>
        <p:spPr>
          <a:xfrm rot="0">
            <a:off x="2348044" y="790431"/>
            <a:ext cx="7979645" cy="2187364"/>
          </a:xfrm>
          <a:prstGeom prst="rect">
            <a:avLst/>
          </a:prstGeom>
          <a:solidFill>
            <a:srgbClr val="CFDBFF"/>
          </a:solidFill>
        </p:spPr>
      </p:sp>
      <p:sp>
        <p:nvSpPr>
          <p:cNvPr name="Freeform 7" id="7"/>
          <p:cNvSpPr/>
          <p:nvPr/>
        </p:nvSpPr>
        <p:spPr>
          <a:xfrm flipH="false" flipV="false" rot="0">
            <a:off x="1526468" y="5143500"/>
            <a:ext cx="3909063" cy="4408755"/>
          </a:xfrm>
          <a:custGeom>
            <a:avLst/>
            <a:gdLst/>
            <a:ahLst/>
            <a:cxnLst/>
            <a:rect r="r" b="b" t="t" l="l"/>
            <a:pathLst>
              <a:path h="4408755" w="3909063">
                <a:moveTo>
                  <a:pt x="0" y="0"/>
                </a:moveTo>
                <a:lnTo>
                  <a:pt x="3909063" y="0"/>
                </a:lnTo>
                <a:lnTo>
                  <a:pt x="3909063" y="4408755"/>
                </a:lnTo>
                <a:lnTo>
                  <a:pt x="0" y="4408755"/>
                </a:lnTo>
                <a:lnTo>
                  <a:pt x="0" y="0"/>
                </a:lnTo>
                <a:close/>
              </a:path>
            </a:pathLst>
          </a:custGeom>
          <a:blipFill>
            <a:blip r:embed="rId2"/>
            <a:stretch>
              <a:fillRect l="-38081" t="-3508" r="-44519" b="-24598"/>
            </a:stretch>
          </a:blipFill>
        </p:spPr>
      </p:sp>
      <p:sp>
        <p:nvSpPr>
          <p:cNvPr name="Freeform 8" id="8"/>
          <p:cNvSpPr/>
          <p:nvPr/>
        </p:nvSpPr>
        <p:spPr>
          <a:xfrm flipH="false" flipV="false" rot="0">
            <a:off x="6457483" y="5019704"/>
            <a:ext cx="5408974" cy="4238596"/>
          </a:xfrm>
          <a:custGeom>
            <a:avLst/>
            <a:gdLst/>
            <a:ahLst/>
            <a:cxnLst/>
            <a:rect r="r" b="b" t="t" l="l"/>
            <a:pathLst>
              <a:path h="4238596" w="5408974">
                <a:moveTo>
                  <a:pt x="0" y="0"/>
                </a:moveTo>
                <a:lnTo>
                  <a:pt x="5408974" y="0"/>
                </a:lnTo>
                <a:lnTo>
                  <a:pt x="5408974" y="4238596"/>
                </a:lnTo>
                <a:lnTo>
                  <a:pt x="0" y="4238596"/>
                </a:lnTo>
                <a:lnTo>
                  <a:pt x="0" y="0"/>
                </a:lnTo>
                <a:close/>
              </a:path>
            </a:pathLst>
          </a:custGeom>
          <a:blipFill>
            <a:blip r:embed="rId3"/>
            <a:stretch>
              <a:fillRect l="0" t="0" r="-2230" b="0"/>
            </a:stretch>
          </a:blipFill>
        </p:spPr>
      </p:sp>
      <p:sp>
        <p:nvSpPr>
          <p:cNvPr name="Freeform 9" id="9"/>
          <p:cNvSpPr/>
          <p:nvPr/>
        </p:nvSpPr>
        <p:spPr>
          <a:xfrm flipH="false" flipV="false" rot="0">
            <a:off x="12912350" y="26613"/>
            <a:ext cx="4780083" cy="5902363"/>
          </a:xfrm>
          <a:custGeom>
            <a:avLst/>
            <a:gdLst/>
            <a:ahLst/>
            <a:cxnLst/>
            <a:rect r="r" b="b" t="t" l="l"/>
            <a:pathLst>
              <a:path h="5902363" w="4780083">
                <a:moveTo>
                  <a:pt x="0" y="0"/>
                </a:moveTo>
                <a:lnTo>
                  <a:pt x="4780082" y="0"/>
                </a:lnTo>
                <a:lnTo>
                  <a:pt x="4780082" y="5902363"/>
                </a:lnTo>
                <a:lnTo>
                  <a:pt x="0" y="5902363"/>
                </a:lnTo>
                <a:lnTo>
                  <a:pt x="0" y="0"/>
                </a:lnTo>
                <a:close/>
              </a:path>
            </a:pathLst>
          </a:custGeom>
          <a:blipFill>
            <a:blip r:embed="rId4"/>
            <a:stretch>
              <a:fillRect l="0" t="0" r="0" b="0"/>
            </a:stretch>
          </a:blipFill>
        </p:spPr>
      </p:sp>
      <p:sp>
        <p:nvSpPr>
          <p:cNvPr name="TextBox 10" id="10"/>
          <p:cNvSpPr txBox="true"/>
          <p:nvPr/>
        </p:nvSpPr>
        <p:spPr>
          <a:xfrm rot="0">
            <a:off x="2341772" y="1125966"/>
            <a:ext cx="7979645" cy="2473367"/>
          </a:xfrm>
          <a:prstGeom prst="rect">
            <a:avLst/>
          </a:prstGeom>
        </p:spPr>
        <p:txBody>
          <a:bodyPr anchor="t" rtlCol="false" tIns="0" lIns="0" bIns="0" rIns="0">
            <a:spAutoFit/>
          </a:bodyPr>
          <a:lstStyle/>
          <a:p>
            <a:pPr algn="ctr">
              <a:lnSpc>
                <a:spcPts val="9346"/>
              </a:lnSpc>
            </a:pPr>
            <a:r>
              <a:rPr lang="en-US" sz="7080">
                <a:solidFill>
                  <a:srgbClr val="1C1B19"/>
                </a:solidFill>
                <a:latin typeface="Gill Sans Condensed"/>
                <a:ea typeface="Gill Sans Condensed"/>
                <a:cs typeface="Gill Sans Condensed"/>
                <a:sym typeface="Gill Sans Condensed"/>
              </a:rPr>
              <a:t>EVIDENCIA </a:t>
            </a:r>
            <a:r>
              <a:rPr lang="en-US" sz="7080">
                <a:solidFill>
                  <a:srgbClr val="1C1B19"/>
                </a:solidFill>
                <a:latin typeface="Gill Sans Condensed"/>
                <a:ea typeface="Gill Sans Condensed"/>
                <a:cs typeface="Gill Sans Condensed"/>
                <a:sym typeface="Gill Sans Condensed"/>
                <a:hlinkClick r:id="rId5" tooltip="https://www.google.com/aclk?sa=l&amp;ai=DChsSEwjNoZLgubaPAxV6QkgAHTNCLeIYACICCAEQARoCY2U&amp;ae=2&amp;aspm=1&amp;co=1&amp;ase=2&amp;gclid=Cj0KCQjw5c_FBhDJARIsAIcmHK_JdaAUgqaCKGUKyWM78sKAAoP2WGmEyI9JOtVWXeWX0yFbYw437IIaAkFUEALw_wcB&amp;category=acrcp_v1_51&amp;sig=AOD64_1N8p9qehcCy7xG1QyE5LAoZj7Ktg&amp;q&amp;nis=4&amp;adurl&amp;ved=2ahUKEwjUyozgubaPAxUjppUCHZpqCUkQ0Qx6BAgpEAE"/>
              </a:rPr>
              <a:t>MOCKUPS</a:t>
            </a:r>
          </a:p>
          <a:p>
            <a:pPr algn="ctr">
              <a:lnSpc>
                <a:spcPts val="9346"/>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8FAFF"/>
        </a:solidFill>
      </p:bgPr>
    </p:bg>
    <p:spTree>
      <p:nvGrpSpPr>
        <p:cNvPr id="1" name=""/>
        <p:cNvGrpSpPr/>
        <p:nvPr/>
      </p:nvGrpSpPr>
      <p:grpSpPr>
        <a:xfrm>
          <a:off x="0" y="0"/>
          <a:ext cx="0" cy="0"/>
          <a:chOff x="0" y="0"/>
          <a:chExt cx="0" cy="0"/>
        </a:xfrm>
      </p:grpSpPr>
      <p:sp>
        <p:nvSpPr>
          <p:cNvPr name="AutoShape 2" id="2"/>
          <p:cNvSpPr/>
          <p:nvPr/>
        </p:nvSpPr>
        <p:spPr>
          <a:xfrm rot="0">
            <a:off x="-1379812" y="-1006101"/>
            <a:ext cx="2596900" cy="12299202"/>
          </a:xfrm>
          <a:prstGeom prst="rect">
            <a:avLst/>
          </a:prstGeom>
          <a:solidFill>
            <a:srgbClr val="CFDBFF"/>
          </a:solidFill>
        </p:spPr>
      </p:sp>
      <p:grpSp>
        <p:nvGrpSpPr>
          <p:cNvPr name="Group 3" id="3"/>
          <p:cNvGrpSpPr/>
          <p:nvPr/>
        </p:nvGrpSpPr>
        <p:grpSpPr>
          <a:xfrm rot="0">
            <a:off x="4774005" y="690927"/>
            <a:ext cx="8739991" cy="1551044"/>
            <a:chOff x="0" y="0"/>
            <a:chExt cx="6778587" cy="1202963"/>
          </a:xfrm>
        </p:grpSpPr>
        <p:sp>
          <p:nvSpPr>
            <p:cNvPr name="Freeform 4" id="4"/>
            <p:cNvSpPr/>
            <p:nvPr/>
          </p:nvSpPr>
          <p:spPr>
            <a:xfrm flipH="false" flipV="false" rot="0">
              <a:off x="0" y="0"/>
              <a:ext cx="6778587" cy="1202963"/>
            </a:xfrm>
            <a:custGeom>
              <a:avLst/>
              <a:gdLst/>
              <a:ahLst/>
              <a:cxnLst/>
              <a:rect r="r" b="b" t="t" l="l"/>
              <a:pathLst>
                <a:path h="1202963" w="6778587">
                  <a:moveTo>
                    <a:pt x="0" y="0"/>
                  </a:moveTo>
                  <a:lnTo>
                    <a:pt x="6778587" y="0"/>
                  </a:lnTo>
                  <a:lnTo>
                    <a:pt x="6778587" y="1202963"/>
                  </a:lnTo>
                  <a:lnTo>
                    <a:pt x="0" y="1202963"/>
                  </a:lnTo>
                  <a:close/>
                </a:path>
              </a:pathLst>
            </a:custGeom>
            <a:solidFill>
              <a:srgbClr val="000000">
                <a:alpha val="0"/>
              </a:srgbClr>
            </a:solidFill>
            <a:ln w="66675" cap="sq">
              <a:solidFill>
                <a:srgbClr val="8FA4E1"/>
              </a:solidFill>
              <a:prstDash val="solid"/>
              <a:miter/>
            </a:ln>
          </p:spPr>
        </p:sp>
        <p:sp>
          <p:nvSpPr>
            <p:cNvPr name="TextBox 5" id="5"/>
            <p:cNvSpPr txBox="true"/>
            <p:nvPr/>
          </p:nvSpPr>
          <p:spPr>
            <a:xfrm>
              <a:off x="0" y="-47625"/>
              <a:ext cx="6778587" cy="1250588"/>
            </a:xfrm>
            <a:prstGeom prst="rect">
              <a:avLst/>
            </a:prstGeom>
          </p:spPr>
          <p:txBody>
            <a:bodyPr anchor="ctr" rtlCol="false" tIns="48876" lIns="48876" bIns="48876" rIns="48876"/>
            <a:lstStyle/>
            <a:p>
              <a:pPr algn="ctr">
                <a:lnSpc>
                  <a:spcPts val="1588"/>
                </a:lnSpc>
              </a:pPr>
            </a:p>
          </p:txBody>
        </p:sp>
      </p:grpSp>
      <p:sp>
        <p:nvSpPr>
          <p:cNvPr name="AutoShape 6" id="6"/>
          <p:cNvSpPr/>
          <p:nvPr/>
        </p:nvSpPr>
        <p:spPr>
          <a:xfrm rot="0">
            <a:off x="5158313" y="372767"/>
            <a:ext cx="7979645" cy="2187364"/>
          </a:xfrm>
          <a:prstGeom prst="rect">
            <a:avLst/>
          </a:prstGeom>
          <a:solidFill>
            <a:srgbClr val="CFDBFF"/>
          </a:solidFill>
        </p:spPr>
      </p:sp>
      <p:sp>
        <p:nvSpPr>
          <p:cNvPr name="Freeform 7" id="7"/>
          <p:cNvSpPr/>
          <p:nvPr/>
        </p:nvSpPr>
        <p:spPr>
          <a:xfrm flipH="false" flipV="false" rot="0">
            <a:off x="4592390" y="3582374"/>
            <a:ext cx="9350725" cy="5675926"/>
          </a:xfrm>
          <a:custGeom>
            <a:avLst/>
            <a:gdLst/>
            <a:ahLst/>
            <a:cxnLst/>
            <a:rect r="r" b="b" t="t" l="l"/>
            <a:pathLst>
              <a:path h="5675926" w="9350725">
                <a:moveTo>
                  <a:pt x="0" y="0"/>
                </a:moveTo>
                <a:lnTo>
                  <a:pt x="9350724" y="0"/>
                </a:lnTo>
                <a:lnTo>
                  <a:pt x="9350724" y="5675926"/>
                </a:lnTo>
                <a:lnTo>
                  <a:pt x="0" y="5675926"/>
                </a:lnTo>
                <a:lnTo>
                  <a:pt x="0" y="0"/>
                </a:lnTo>
                <a:close/>
              </a:path>
            </a:pathLst>
          </a:custGeom>
          <a:blipFill>
            <a:blip r:embed="rId2"/>
            <a:stretch>
              <a:fillRect l="0" t="0" r="0" b="0"/>
            </a:stretch>
          </a:blipFill>
        </p:spPr>
      </p:sp>
      <p:sp>
        <p:nvSpPr>
          <p:cNvPr name="TextBox 8" id="8"/>
          <p:cNvSpPr txBox="true"/>
          <p:nvPr/>
        </p:nvSpPr>
        <p:spPr>
          <a:xfrm rot="0">
            <a:off x="5152041" y="708303"/>
            <a:ext cx="7979645" cy="2473367"/>
          </a:xfrm>
          <a:prstGeom prst="rect">
            <a:avLst/>
          </a:prstGeom>
        </p:spPr>
        <p:txBody>
          <a:bodyPr anchor="t" rtlCol="false" tIns="0" lIns="0" bIns="0" rIns="0">
            <a:spAutoFit/>
          </a:bodyPr>
          <a:lstStyle/>
          <a:p>
            <a:pPr algn="ctr">
              <a:lnSpc>
                <a:spcPts val="9346"/>
              </a:lnSpc>
            </a:pPr>
            <a:r>
              <a:rPr lang="en-US" sz="7080">
                <a:solidFill>
                  <a:srgbClr val="1C1B19"/>
                </a:solidFill>
                <a:latin typeface="Gill Sans Condensed"/>
                <a:ea typeface="Gill Sans Condensed"/>
                <a:cs typeface="Gill Sans Condensed"/>
                <a:sym typeface="Gill Sans Condensed"/>
              </a:rPr>
              <a:t>EVIDENCIA </a:t>
            </a:r>
            <a:r>
              <a:rPr lang="en-US" sz="7080">
                <a:solidFill>
                  <a:srgbClr val="1C1B19"/>
                </a:solidFill>
                <a:latin typeface="Gill Sans Condensed"/>
                <a:ea typeface="Gill Sans Condensed"/>
                <a:cs typeface="Gill Sans Condensed"/>
                <a:sym typeface="Gill Sans Condensed"/>
                <a:hlinkClick r:id="rId3" tooltip="https://www.google.com/aclk?sa=l&amp;ai=DChsSEwjNoZLgubaPAxV6QkgAHTNCLeIYACICCAEQARoCY2U&amp;ae=2&amp;aspm=1&amp;co=1&amp;ase=2&amp;gclid=Cj0KCQjw5c_FBhDJARIsAIcmHK_JdaAUgqaCKGUKyWM78sKAAoP2WGmEyI9JOtVWXeWX0yFbYw437IIaAkFUEALw_wcB&amp;category=acrcp_v1_51&amp;sig=AOD64_1N8p9qehcCy7xG1QyE5LAoZj7Ktg&amp;q&amp;nis=4&amp;adurl&amp;ved=2ahUKEwjUyozgubaPAxUjppUCHZpqCUkQ0Qx6BAgpEAE"/>
              </a:rPr>
              <a:t>MOCKUPS</a:t>
            </a:r>
          </a:p>
          <a:p>
            <a:pPr algn="ctr">
              <a:lnSpc>
                <a:spcPts val="9346"/>
              </a:lnSpc>
            </a:pP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F8FAFF"/>
        </a:solidFill>
      </p:bgPr>
    </p:bg>
    <p:spTree>
      <p:nvGrpSpPr>
        <p:cNvPr id="1" name=""/>
        <p:cNvGrpSpPr/>
        <p:nvPr/>
      </p:nvGrpSpPr>
      <p:grpSpPr>
        <a:xfrm>
          <a:off x="0" y="0"/>
          <a:ext cx="0" cy="0"/>
          <a:chOff x="0" y="0"/>
          <a:chExt cx="0" cy="0"/>
        </a:xfrm>
      </p:grpSpPr>
      <p:sp>
        <p:nvSpPr>
          <p:cNvPr name="AutoShape 2" id="2"/>
          <p:cNvSpPr/>
          <p:nvPr/>
        </p:nvSpPr>
        <p:spPr>
          <a:xfrm rot="0">
            <a:off x="-1379812" y="-1006101"/>
            <a:ext cx="2759625" cy="12299202"/>
          </a:xfrm>
          <a:prstGeom prst="rect">
            <a:avLst/>
          </a:prstGeom>
          <a:solidFill>
            <a:srgbClr val="CFDBFF"/>
          </a:solidFill>
        </p:spPr>
      </p:sp>
      <p:sp>
        <p:nvSpPr>
          <p:cNvPr name="TextBox 3" id="3"/>
          <p:cNvSpPr txBox="true"/>
          <p:nvPr/>
        </p:nvSpPr>
        <p:spPr>
          <a:xfrm rot="0">
            <a:off x="2450813" y="5519253"/>
            <a:ext cx="14318678" cy="1416050"/>
          </a:xfrm>
          <a:prstGeom prst="rect">
            <a:avLst/>
          </a:prstGeom>
        </p:spPr>
        <p:txBody>
          <a:bodyPr anchor="t" rtlCol="false" tIns="0" lIns="0" bIns="0" rIns="0">
            <a:spAutoFit/>
          </a:bodyPr>
          <a:lstStyle/>
          <a:p>
            <a:pPr algn="l" marL="0" indent="0" lvl="0">
              <a:lnSpc>
                <a:spcPts val="2800"/>
              </a:lnSpc>
            </a:pPr>
            <a:r>
              <a:rPr lang="en-US" sz="2000">
                <a:solidFill>
                  <a:srgbClr val="242424"/>
                </a:solidFill>
                <a:latin typeface="TT Chocolates"/>
                <a:ea typeface="TT Chocolates"/>
                <a:cs typeface="TT Chocolates"/>
                <a:sym typeface="TT Chocolate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grpSp>
        <p:nvGrpSpPr>
          <p:cNvPr name="Group 4" id="4"/>
          <p:cNvGrpSpPr/>
          <p:nvPr/>
        </p:nvGrpSpPr>
        <p:grpSpPr>
          <a:xfrm rot="0">
            <a:off x="2450813" y="4297920"/>
            <a:ext cx="14318678" cy="791414"/>
            <a:chOff x="0" y="0"/>
            <a:chExt cx="9537113" cy="527130"/>
          </a:xfrm>
        </p:grpSpPr>
        <p:sp>
          <p:nvSpPr>
            <p:cNvPr name="Freeform 5" id="5"/>
            <p:cNvSpPr/>
            <p:nvPr/>
          </p:nvSpPr>
          <p:spPr>
            <a:xfrm flipH="false" flipV="false" rot="0">
              <a:off x="0" y="0"/>
              <a:ext cx="9537113" cy="527130"/>
            </a:xfrm>
            <a:custGeom>
              <a:avLst/>
              <a:gdLst/>
              <a:ahLst/>
              <a:cxnLst/>
              <a:rect r="r" b="b" t="t" l="l"/>
              <a:pathLst>
                <a:path h="527130" w="9537113">
                  <a:moveTo>
                    <a:pt x="0" y="0"/>
                  </a:moveTo>
                  <a:lnTo>
                    <a:pt x="9537113" y="0"/>
                  </a:lnTo>
                  <a:lnTo>
                    <a:pt x="9537113" y="527130"/>
                  </a:lnTo>
                  <a:lnTo>
                    <a:pt x="0" y="527130"/>
                  </a:lnTo>
                  <a:close/>
                </a:path>
              </a:pathLst>
            </a:custGeom>
            <a:solidFill>
              <a:srgbClr val="000000">
                <a:alpha val="0"/>
              </a:srgbClr>
            </a:solidFill>
            <a:ln w="66675" cap="sq">
              <a:solidFill>
                <a:srgbClr val="8FA4E1"/>
              </a:solidFill>
              <a:prstDash val="solid"/>
              <a:miter/>
            </a:ln>
          </p:spPr>
        </p:sp>
        <p:sp>
          <p:nvSpPr>
            <p:cNvPr name="TextBox 6" id="6"/>
            <p:cNvSpPr txBox="true"/>
            <p:nvPr/>
          </p:nvSpPr>
          <p:spPr>
            <a:xfrm>
              <a:off x="0" y="-47625"/>
              <a:ext cx="9537113" cy="574755"/>
            </a:xfrm>
            <a:prstGeom prst="rect">
              <a:avLst/>
            </a:prstGeom>
          </p:spPr>
          <p:txBody>
            <a:bodyPr anchor="ctr" rtlCol="false" tIns="48876" lIns="48876" bIns="48876" rIns="48876"/>
            <a:lstStyle/>
            <a:p>
              <a:pPr algn="ctr">
                <a:lnSpc>
                  <a:spcPts val="1588"/>
                </a:lnSpc>
              </a:pPr>
            </a:p>
          </p:txBody>
        </p:sp>
      </p:grpSp>
      <p:sp>
        <p:nvSpPr>
          <p:cNvPr name="TextBox 7" id="7"/>
          <p:cNvSpPr txBox="true"/>
          <p:nvPr/>
        </p:nvSpPr>
        <p:spPr>
          <a:xfrm rot="0">
            <a:off x="3177027" y="4537262"/>
            <a:ext cx="13203457" cy="331247"/>
          </a:xfrm>
          <a:prstGeom prst="rect">
            <a:avLst/>
          </a:prstGeom>
        </p:spPr>
        <p:txBody>
          <a:bodyPr anchor="t" rtlCol="false" tIns="0" lIns="0" bIns="0" rIns="0">
            <a:spAutoFit/>
          </a:bodyPr>
          <a:lstStyle/>
          <a:p>
            <a:pPr algn="l">
              <a:lnSpc>
                <a:spcPts val="2659"/>
              </a:lnSpc>
            </a:pPr>
            <a:r>
              <a:rPr lang="en-US" sz="2014" b="true">
                <a:solidFill>
                  <a:srgbClr val="1C1B19"/>
                </a:solidFill>
                <a:latin typeface="DM Sans Bold"/>
                <a:ea typeface="DM Sans Bold"/>
                <a:cs typeface="DM Sans Bold"/>
                <a:sym typeface="DM Sans Bold"/>
              </a:rPr>
              <a:t>Resultados Obtenidos en el Proyecto</a:t>
            </a:r>
          </a:p>
        </p:txBody>
      </p:sp>
      <p:grpSp>
        <p:nvGrpSpPr>
          <p:cNvPr name="Group 8" id="8"/>
          <p:cNvGrpSpPr/>
          <p:nvPr/>
        </p:nvGrpSpPr>
        <p:grpSpPr>
          <a:xfrm rot="0">
            <a:off x="2450813" y="2037670"/>
            <a:ext cx="14318678" cy="1282750"/>
            <a:chOff x="0" y="0"/>
            <a:chExt cx="6778587" cy="607265"/>
          </a:xfrm>
        </p:grpSpPr>
        <p:sp>
          <p:nvSpPr>
            <p:cNvPr name="Freeform 9" id="9"/>
            <p:cNvSpPr/>
            <p:nvPr/>
          </p:nvSpPr>
          <p:spPr>
            <a:xfrm flipH="false" flipV="false" rot="0">
              <a:off x="0" y="0"/>
              <a:ext cx="6778587" cy="607265"/>
            </a:xfrm>
            <a:custGeom>
              <a:avLst/>
              <a:gdLst/>
              <a:ahLst/>
              <a:cxnLst/>
              <a:rect r="r" b="b" t="t" l="l"/>
              <a:pathLst>
                <a:path h="607265" w="6778587">
                  <a:moveTo>
                    <a:pt x="0" y="0"/>
                  </a:moveTo>
                  <a:lnTo>
                    <a:pt x="6778587" y="0"/>
                  </a:lnTo>
                  <a:lnTo>
                    <a:pt x="6778587" y="607265"/>
                  </a:lnTo>
                  <a:lnTo>
                    <a:pt x="0" y="607265"/>
                  </a:lnTo>
                  <a:close/>
                </a:path>
              </a:pathLst>
            </a:custGeom>
            <a:solidFill>
              <a:srgbClr val="000000">
                <a:alpha val="0"/>
              </a:srgbClr>
            </a:solidFill>
            <a:ln w="66675" cap="sq">
              <a:solidFill>
                <a:srgbClr val="8FA4E1"/>
              </a:solidFill>
              <a:prstDash val="solid"/>
              <a:miter/>
            </a:ln>
          </p:spPr>
        </p:sp>
        <p:sp>
          <p:nvSpPr>
            <p:cNvPr name="TextBox 10" id="10"/>
            <p:cNvSpPr txBox="true"/>
            <p:nvPr/>
          </p:nvSpPr>
          <p:spPr>
            <a:xfrm>
              <a:off x="0" y="-47625"/>
              <a:ext cx="6778587" cy="654890"/>
            </a:xfrm>
            <a:prstGeom prst="rect">
              <a:avLst/>
            </a:prstGeom>
          </p:spPr>
          <p:txBody>
            <a:bodyPr anchor="ctr" rtlCol="false" tIns="48876" lIns="48876" bIns="48876" rIns="48876"/>
            <a:lstStyle/>
            <a:p>
              <a:pPr algn="ctr">
                <a:lnSpc>
                  <a:spcPts val="1588"/>
                </a:lnSpc>
              </a:pPr>
            </a:p>
          </p:txBody>
        </p:sp>
      </p:grpSp>
      <p:sp>
        <p:nvSpPr>
          <p:cNvPr name="AutoShape 11" id="11"/>
          <p:cNvSpPr/>
          <p:nvPr/>
        </p:nvSpPr>
        <p:spPr>
          <a:xfrm rot="0">
            <a:off x="3080423" y="1774544"/>
            <a:ext cx="13073008" cy="1809001"/>
          </a:xfrm>
          <a:prstGeom prst="rect">
            <a:avLst/>
          </a:prstGeom>
          <a:solidFill>
            <a:srgbClr val="CFDBFF"/>
          </a:solidFill>
        </p:spPr>
      </p:sp>
      <p:sp>
        <p:nvSpPr>
          <p:cNvPr name="TextBox 12" id="12"/>
          <p:cNvSpPr txBox="true"/>
          <p:nvPr/>
        </p:nvSpPr>
        <p:spPr>
          <a:xfrm rot="0">
            <a:off x="3080423" y="1802943"/>
            <a:ext cx="13073008" cy="1899764"/>
          </a:xfrm>
          <a:prstGeom prst="rect">
            <a:avLst/>
          </a:prstGeom>
        </p:spPr>
        <p:txBody>
          <a:bodyPr anchor="t" rtlCol="false" tIns="0" lIns="0" bIns="0" rIns="0">
            <a:spAutoFit/>
          </a:bodyPr>
          <a:lstStyle/>
          <a:p>
            <a:pPr algn="ctr">
              <a:lnSpc>
                <a:spcPts val="13653"/>
              </a:lnSpc>
            </a:pPr>
            <a:r>
              <a:rPr lang="en-US" sz="10343">
                <a:solidFill>
                  <a:srgbClr val="1C1B19"/>
                </a:solidFill>
                <a:latin typeface="Gill Sans Condensed"/>
                <a:ea typeface="Gill Sans Condensed"/>
                <a:cs typeface="Gill Sans Condensed"/>
                <a:sym typeface="Gill Sans Condensed"/>
              </a:rPr>
              <a:t>CONCLUSIONES</a:t>
            </a:r>
          </a:p>
        </p:txBody>
      </p:sp>
      <p:sp>
        <p:nvSpPr>
          <p:cNvPr name="TextBox 13" id="13"/>
          <p:cNvSpPr txBox="true"/>
          <p:nvPr/>
        </p:nvSpPr>
        <p:spPr>
          <a:xfrm rot="0">
            <a:off x="2450813" y="7096406"/>
            <a:ext cx="14318678" cy="1416050"/>
          </a:xfrm>
          <a:prstGeom prst="rect">
            <a:avLst/>
          </a:prstGeom>
        </p:spPr>
        <p:txBody>
          <a:bodyPr anchor="t" rtlCol="false" tIns="0" lIns="0" bIns="0" rIns="0">
            <a:spAutoFit/>
          </a:bodyPr>
          <a:lstStyle/>
          <a:p>
            <a:pPr algn="l" marL="0" indent="0" lvl="0">
              <a:lnSpc>
                <a:spcPts val="2800"/>
              </a:lnSpc>
            </a:pPr>
            <a:r>
              <a:rPr lang="en-US" sz="2000">
                <a:solidFill>
                  <a:srgbClr val="242424"/>
                </a:solidFill>
                <a:latin typeface="TT Chocolates"/>
                <a:ea typeface="TT Chocolates"/>
                <a:cs typeface="TT Chocolates"/>
                <a:sym typeface="TT Chocolate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8FAFF"/>
        </a:solidFill>
      </p:bgPr>
    </p:bg>
    <p:spTree>
      <p:nvGrpSpPr>
        <p:cNvPr id="1" name=""/>
        <p:cNvGrpSpPr/>
        <p:nvPr/>
      </p:nvGrpSpPr>
      <p:grpSpPr>
        <a:xfrm>
          <a:off x="0" y="0"/>
          <a:ext cx="0" cy="0"/>
          <a:chOff x="0" y="0"/>
          <a:chExt cx="0" cy="0"/>
        </a:xfrm>
      </p:grpSpPr>
      <p:grpSp>
        <p:nvGrpSpPr>
          <p:cNvPr name="Group 2" id="2"/>
          <p:cNvGrpSpPr/>
          <p:nvPr/>
        </p:nvGrpSpPr>
        <p:grpSpPr>
          <a:xfrm rot="0">
            <a:off x="6001205" y="1212396"/>
            <a:ext cx="6269309" cy="2998679"/>
            <a:chOff x="0" y="0"/>
            <a:chExt cx="1904541" cy="910963"/>
          </a:xfrm>
        </p:grpSpPr>
        <p:sp>
          <p:nvSpPr>
            <p:cNvPr name="Freeform 3" id="3"/>
            <p:cNvSpPr/>
            <p:nvPr/>
          </p:nvSpPr>
          <p:spPr>
            <a:xfrm flipH="false" flipV="false" rot="0">
              <a:off x="0" y="0"/>
              <a:ext cx="1904541" cy="910963"/>
            </a:xfrm>
            <a:custGeom>
              <a:avLst/>
              <a:gdLst/>
              <a:ahLst/>
              <a:cxnLst/>
              <a:rect r="r" b="b" t="t" l="l"/>
              <a:pathLst>
                <a:path h="910963" w="1904541">
                  <a:moveTo>
                    <a:pt x="0" y="0"/>
                  </a:moveTo>
                  <a:lnTo>
                    <a:pt x="1904541" y="0"/>
                  </a:lnTo>
                  <a:lnTo>
                    <a:pt x="1904541" y="910963"/>
                  </a:lnTo>
                  <a:lnTo>
                    <a:pt x="0" y="910963"/>
                  </a:lnTo>
                  <a:close/>
                </a:path>
              </a:pathLst>
            </a:custGeom>
            <a:solidFill>
              <a:srgbClr val="000000">
                <a:alpha val="0"/>
              </a:srgbClr>
            </a:solidFill>
            <a:ln w="66675" cap="sq">
              <a:solidFill>
                <a:srgbClr val="8FA4E1"/>
              </a:solidFill>
              <a:prstDash val="solid"/>
              <a:miter/>
            </a:ln>
          </p:spPr>
        </p:sp>
        <p:sp>
          <p:nvSpPr>
            <p:cNvPr name="TextBox 4" id="4"/>
            <p:cNvSpPr txBox="true"/>
            <p:nvPr/>
          </p:nvSpPr>
          <p:spPr>
            <a:xfrm>
              <a:off x="0" y="-47625"/>
              <a:ext cx="1904541" cy="958588"/>
            </a:xfrm>
            <a:prstGeom prst="rect">
              <a:avLst/>
            </a:prstGeom>
          </p:spPr>
          <p:txBody>
            <a:bodyPr anchor="ctr" rtlCol="false" tIns="48876" lIns="48876" bIns="48876" rIns="48876"/>
            <a:lstStyle/>
            <a:p>
              <a:pPr algn="ctr">
                <a:lnSpc>
                  <a:spcPts val="1588"/>
                </a:lnSpc>
              </a:pPr>
            </a:p>
          </p:txBody>
        </p:sp>
      </p:grpSp>
      <p:sp>
        <p:nvSpPr>
          <p:cNvPr name="AutoShape 5" id="5"/>
          <p:cNvSpPr/>
          <p:nvPr/>
        </p:nvSpPr>
        <p:spPr>
          <a:xfrm rot="0">
            <a:off x="5361457" y="1473558"/>
            <a:ext cx="7548804" cy="2442243"/>
          </a:xfrm>
          <a:prstGeom prst="rect">
            <a:avLst/>
          </a:prstGeom>
          <a:solidFill>
            <a:srgbClr val="CFDBFF"/>
          </a:solidFill>
        </p:spPr>
      </p:sp>
      <p:sp>
        <p:nvSpPr>
          <p:cNvPr name="AutoShape 6" id="6"/>
          <p:cNvSpPr/>
          <p:nvPr/>
        </p:nvSpPr>
        <p:spPr>
          <a:xfrm rot="0">
            <a:off x="-1379812" y="-1006101"/>
            <a:ext cx="2759625" cy="12299202"/>
          </a:xfrm>
          <a:prstGeom prst="rect">
            <a:avLst/>
          </a:prstGeom>
          <a:solidFill>
            <a:srgbClr val="CFDBFF"/>
          </a:solidFill>
        </p:spPr>
      </p:sp>
      <p:sp>
        <p:nvSpPr>
          <p:cNvPr name="Freeform 7" id="7"/>
          <p:cNvSpPr/>
          <p:nvPr/>
        </p:nvSpPr>
        <p:spPr>
          <a:xfrm flipH="false" flipV="false" rot="0">
            <a:off x="2231193" y="6425494"/>
            <a:ext cx="1448680" cy="1702509"/>
          </a:xfrm>
          <a:custGeom>
            <a:avLst/>
            <a:gdLst/>
            <a:ahLst/>
            <a:cxnLst/>
            <a:rect r="r" b="b" t="t" l="l"/>
            <a:pathLst>
              <a:path h="1702509" w="1448680">
                <a:moveTo>
                  <a:pt x="0" y="0"/>
                </a:moveTo>
                <a:lnTo>
                  <a:pt x="1448680" y="0"/>
                </a:lnTo>
                <a:lnTo>
                  <a:pt x="1448680" y="1702509"/>
                </a:lnTo>
                <a:lnTo>
                  <a:pt x="0" y="17025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3843935" y="6425494"/>
            <a:ext cx="1583107" cy="1702509"/>
          </a:xfrm>
          <a:custGeom>
            <a:avLst/>
            <a:gdLst/>
            <a:ahLst/>
            <a:cxnLst/>
            <a:rect r="r" b="b" t="t" l="l"/>
            <a:pathLst>
              <a:path h="1702509" w="1583107">
                <a:moveTo>
                  <a:pt x="0" y="0"/>
                </a:moveTo>
                <a:lnTo>
                  <a:pt x="1583107" y="0"/>
                </a:lnTo>
                <a:lnTo>
                  <a:pt x="1583107" y="1702509"/>
                </a:lnTo>
                <a:lnTo>
                  <a:pt x="0" y="17025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8223272" y="6534785"/>
            <a:ext cx="1593218" cy="1593218"/>
          </a:xfrm>
          <a:custGeom>
            <a:avLst/>
            <a:gdLst/>
            <a:ahLst/>
            <a:cxnLst/>
            <a:rect r="r" b="b" t="t" l="l"/>
            <a:pathLst>
              <a:path h="1593218" w="1593218">
                <a:moveTo>
                  <a:pt x="0" y="0"/>
                </a:moveTo>
                <a:lnTo>
                  <a:pt x="1593218" y="0"/>
                </a:lnTo>
                <a:lnTo>
                  <a:pt x="1593218" y="1593218"/>
                </a:lnTo>
                <a:lnTo>
                  <a:pt x="0" y="159321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10136979" y="6822288"/>
            <a:ext cx="1342691" cy="1305715"/>
          </a:xfrm>
          <a:custGeom>
            <a:avLst/>
            <a:gdLst/>
            <a:ahLst/>
            <a:cxnLst/>
            <a:rect r="r" b="b" t="t" l="l"/>
            <a:pathLst>
              <a:path h="1305715" w="1342691">
                <a:moveTo>
                  <a:pt x="0" y="0"/>
                </a:moveTo>
                <a:lnTo>
                  <a:pt x="1342691" y="0"/>
                </a:lnTo>
                <a:lnTo>
                  <a:pt x="1342691" y="1305715"/>
                </a:lnTo>
                <a:lnTo>
                  <a:pt x="0" y="130571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true" flipV="false" rot="0">
            <a:off x="14405173" y="6534785"/>
            <a:ext cx="1986378" cy="1909406"/>
          </a:xfrm>
          <a:custGeom>
            <a:avLst/>
            <a:gdLst/>
            <a:ahLst/>
            <a:cxnLst/>
            <a:rect r="r" b="b" t="t" l="l"/>
            <a:pathLst>
              <a:path h="1909406" w="1986378">
                <a:moveTo>
                  <a:pt x="1986378" y="0"/>
                </a:moveTo>
                <a:lnTo>
                  <a:pt x="0" y="0"/>
                </a:lnTo>
                <a:lnTo>
                  <a:pt x="0" y="1909405"/>
                </a:lnTo>
                <a:lnTo>
                  <a:pt x="1986378" y="1909405"/>
                </a:lnTo>
                <a:lnTo>
                  <a:pt x="1986378"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2" id="12"/>
          <p:cNvSpPr txBox="true"/>
          <p:nvPr/>
        </p:nvSpPr>
        <p:spPr>
          <a:xfrm rot="0">
            <a:off x="5493717" y="1382604"/>
            <a:ext cx="7300566" cy="2198370"/>
          </a:xfrm>
          <a:prstGeom prst="rect">
            <a:avLst/>
          </a:prstGeom>
        </p:spPr>
        <p:txBody>
          <a:bodyPr anchor="t" rtlCol="false" tIns="0" lIns="0" bIns="0" rIns="0">
            <a:spAutoFit/>
          </a:bodyPr>
          <a:lstStyle/>
          <a:p>
            <a:pPr algn="ctr">
              <a:lnSpc>
                <a:spcPts val="15840"/>
              </a:lnSpc>
            </a:pPr>
            <a:r>
              <a:rPr lang="en-US" sz="12000">
                <a:solidFill>
                  <a:srgbClr val="1C1B19"/>
                </a:solidFill>
                <a:latin typeface="Gill Sans Condensed"/>
                <a:ea typeface="Gill Sans Condensed"/>
                <a:cs typeface="Gill Sans Condensed"/>
                <a:sym typeface="Gill Sans Condensed"/>
              </a:rPr>
              <a:t>PROBLEMATICA</a:t>
            </a:r>
          </a:p>
        </p:txBody>
      </p:sp>
      <p:sp>
        <p:nvSpPr>
          <p:cNvPr name="TextBox 13" id="13"/>
          <p:cNvSpPr txBox="true"/>
          <p:nvPr/>
        </p:nvSpPr>
        <p:spPr>
          <a:xfrm rot="0">
            <a:off x="5245478" y="2955046"/>
            <a:ext cx="7548804" cy="906780"/>
          </a:xfrm>
          <a:prstGeom prst="rect">
            <a:avLst/>
          </a:prstGeom>
        </p:spPr>
        <p:txBody>
          <a:bodyPr anchor="t" rtlCol="false" tIns="0" lIns="0" bIns="0" rIns="0">
            <a:spAutoFit/>
          </a:bodyPr>
          <a:lstStyle/>
          <a:p>
            <a:pPr algn="ctr">
              <a:lnSpc>
                <a:spcPts val="7259"/>
              </a:lnSpc>
            </a:pPr>
            <a:r>
              <a:rPr lang="en-US" sz="5499" spc="60">
                <a:solidFill>
                  <a:srgbClr val="000000"/>
                </a:solidFill>
                <a:latin typeface="Handelson Three"/>
                <a:ea typeface="Handelson Three"/>
                <a:cs typeface="Handelson Three"/>
                <a:sym typeface="Handelson Three"/>
              </a:rPr>
              <a:t>a abordar</a:t>
            </a:r>
          </a:p>
        </p:txBody>
      </p:sp>
      <p:sp>
        <p:nvSpPr>
          <p:cNvPr name="TextBox 14" id="14"/>
          <p:cNvSpPr txBox="true"/>
          <p:nvPr/>
        </p:nvSpPr>
        <p:spPr>
          <a:xfrm rot="0">
            <a:off x="2065222" y="8525510"/>
            <a:ext cx="3831208" cy="1180465"/>
          </a:xfrm>
          <a:prstGeom prst="rect">
            <a:avLst/>
          </a:prstGeom>
        </p:spPr>
        <p:txBody>
          <a:bodyPr anchor="t" rtlCol="false" tIns="0" lIns="0" bIns="0" rIns="0">
            <a:spAutoFit/>
          </a:bodyPr>
          <a:lstStyle/>
          <a:p>
            <a:pPr algn="ctr">
              <a:lnSpc>
                <a:spcPts val="4759"/>
              </a:lnSpc>
            </a:pPr>
            <a:r>
              <a:rPr lang="en-US" sz="3399">
                <a:solidFill>
                  <a:srgbClr val="000000"/>
                </a:solidFill>
                <a:latin typeface="Open Sans"/>
                <a:ea typeface="Open Sans"/>
                <a:cs typeface="Open Sans"/>
                <a:sym typeface="Open Sans"/>
              </a:rPr>
              <a:t>Pérdida de tiempo </a:t>
            </a:r>
          </a:p>
          <a:p>
            <a:pPr algn="ctr">
              <a:lnSpc>
                <a:spcPts val="4759"/>
              </a:lnSpc>
            </a:pPr>
            <a:r>
              <a:rPr lang="en-US" sz="3399">
                <a:solidFill>
                  <a:srgbClr val="000000"/>
                </a:solidFill>
                <a:latin typeface="Open Sans"/>
                <a:ea typeface="Open Sans"/>
                <a:cs typeface="Open Sans"/>
                <a:sym typeface="Open Sans"/>
              </a:rPr>
              <a:t>y recursos</a:t>
            </a:r>
          </a:p>
        </p:txBody>
      </p:sp>
      <p:sp>
        <p:nvSpPr>
          <p:cNvPr name="TextBox 15" id="15"/>
          <p:cNvSpPr txBox="true"/>
          <p:nvPr/>
        </p:nvSpPr>
        <p:spPr>
          <a:xfrm rot="0">
            <a:off x="7512121" y="8525510"/>
            <a:ext cx="4276576" cy="1180465"/>
          </a:xfrm>
          <a:prstGeom prst="rect">
            <a:avLst/>
          </a:prstGeom>
        </p:spPr>
        <p:txBody>
          <a:bodyPr anchor="t" rtlCol="false" tIns="0" lIns="0" bIns="0" rIns="0">
            <a:spAutoFit/>
          </a:bodyPr>
          <a:lstStyle/>
          <a:p>
            <a:pPr algn="ctr">
              <a:lnSpc>
                <a:spcPts val="4759"/>
              </a:lnSpc>
            </a:pPr>
            <a:r>
              <a:rPr lang="en-US" sz="3399">
                <a:solidFill>
                  <a:srgbClr val="000000"/>
                </a:solidFill>
                <a:latin typeface="Open Sans"/>
                <a:ea typeface="Open Sans"/>
                <a:cs typeface="Open Sans"/>
                <a:sym typeface="Open Sans"/>
              </a:rPr>
              <a:t>Ausentismo y </a:t>
            </a:r>
          </a:p>
          <a:p>
            <a:pPr algn="ctr">
              <a:lnSpc>
                <a:spcPts val="4759"/>
              </a:lnSpc>
            </a:pPr>
            <a:r>
              <a:rPr lang="en-US" sz="3399">
                <a:solidFill>
                  <a:srgbClr val="000000"/>
                </a:solidFill>
                <a:latin typeface="Open Sans"/>
                <a:ea typeface="Open Sans"/>
                <a:cs typeface="Open Sans"/>
                <a:sym typeface="Open Sans"/>
              </a:rPr>
              <a:t>perdidas económicas</a:t>
            </a:r>
          </a:p>
        </p:txBody>
      </p:sp>
      <p:sp>
        <p:nvSpPr>
          <p:cNvPr name="TextBox 16" id="16"/>
          <p:cNvSpPr txBox="true"/>
          <p:nvPr/>
        </p:nvSpPr>
        <p:spPr>
          <a:xfrm rot="0">
            <a:off x="13963650" y="8525510"/>
            <a:ext cx="2281386" cy="1180465"/>
          </a:xfrm>
          <a:prstGeom prst="rect">
            <a:avLst/>
          </a:prstGeom>
        </p:spPr>
        <p:txBody>
          <a:bodyPr anchor="t" rtlCol="false" tIns="0" lIns="0" bIns="0" rIns="0">
            <a:spAutoFit/>
          </a:bodyPr>
          <a:lstStyle/>
          <a:p>
            <a:pPr algn="ctr">
              <a:lnSpc>
                <a:spcPts val="4759"/>
              </a:lnSpc>
            </a:pPr>
            <a:r>
              <a:rPr lang="en-US" sz="3399">
                <a:solidFill>
                  <a:srgbClr val="000000"/>
                </a:solidFill>
                <a:latin typeface="Open Sans"/>
                <a:ea typeface="Open Sans"/>
                <a:cs typeface="Open Sans"/>
                <a:sym typeface="Open Sans"/>
              </a:rPr>
              <a:t>Dificultad </a:t>
            </a:r>
          </a:p>
          <a:p>
            <a:pPr algn="ctr">
              <a:lnSpc>
                <a:spcPts val="4759"/>
              </a:lnSpc>
            </a:pPr>
            <a:r>
              <a:rPr lang="en-US" sz="3399">
                <a:solidFill>
                  <a:srgbClr val="000000"/>
                </a:solidFill>
                <a:latin typeface="Open Sans"/>
                <a:ea typeface="Open Sans"/>
                <a:cs typeface="Open Sans"/>
                <a:sym typeface="Open Sans"/>
              </a:rPr>
              <a:t>para crecer</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8FAFF"/>
        </a:solidFill>
      </p:bgPr>
    </p:bg>
    <p:spTree>
      <p:nvGrpSpPr>
        <p:cNvPr id="1" name=""/>
        <p:cNvGrpSpPr/>
        <p:nvPr/>
      </p:nvGrpSpPr>
      <p:grpSpPr>
        <a:xfrm>
          <a:off x="0" y="0"/>
          <a:ext cx="0" cy="0"/>
          <a:chOff x="0" y="0"/>
          <a:chExt cx="0" cy="0"/>
        </a:xfrm>
      </p:grpSpPr>
      <p:sp>
        <p:nvSpPr>
          <p:cNvPr name="AutoShape 2" id="2"/>
          <p:cNvSpPr/>
          <p:nvPr/>
        </p:nvSpPr>
        <p:spPr>
          <a:xfrm rot="0">
            <a:off x="1028700" y="496925"/>
            <a:ext cx="16230600" cy="3964452"/>
          </a:xfrm>
          <a:prstGeom prst="rect">
            <a:avLst/>
          </a:prstGeom>
          <a:solidFill>
            <a:srgbClr val="CFDBFF"/>
          </a:solidFill>
        </p:spPr>
      </p:sp>
      <p:sp>
        <p:nvSpPr>
          <p:cNvPr name="Freeform 3" id="3"/>
          <p:cNvSpPr/>
          <p:nvPr/>
        </p:nvSpPr>
        <p:spPr>
          <a:xfrm flipH="false" flipV="false" rot="0">
            <a:off x="4305860" y="496925"/>
            <a:ext cx="9676280" cy="3964452"/>
          </a:xfrm>
          <a:custGeom>
            <a:avLst/>
            <a:gdLst/>
            <a:ahLst/>
            <a:cxnLst/>
            <a:rect r="r" b="b" t="t" l="l"/>
            <a:pathLst>
              <a:path h="3964452" w="9676280">
                <a:moveTo>
                  <a:pt x="0" y="0"/>
                </a:moveTo>
                <a:lnTo>
                  <a:pt x="9676280" y="0"/>
                </a:lnTo>
                <a:lnTo>
                  <a:pt x="9676280" y="3964453"/>
                </a:lnTo>
                <a:lnTo>
                  <a:pt x="0" y="3964453"/>
                </a:lnTo>
                <a:lnTo>
                  <a:pt x="0" y="0"/>
                </a:lnTo>
                <a:close/>
              </a:path>
            </a:pathLst>
          </a:custGeom>
          <a:blipFill>
            <a:blip r:embed="rId2"/>
            <a:stretch>
              <a:fillRect l="0" t="-72409" r="0" b="-71666"/>
            </a:stretch>
          </a:blipFill>
        </p:spPr>
      </p:sp>
      <p:sp>
        <p:nvSpPr>
          <p:cNvPr name="Freeform 4" id="4"/>
          <p:cNvSpPr/>
          <p:nvPr/>
        </p:nvSpPr>
        <p:spPr>
          <a:xfrm flipH="false" flipV="false" rot="0">
            <a:off x="1028700" y="7054640"/>
            <a:ext cx="2367136" cy="2349920"/>
          </a:xfrm>
          <a:custGeom>
            <a:avLst/>
            <a:gdLst/>
            <a:ahLst/>
            <a:cxnLst/>
            <a:rect r="r" b="b" t="t" l="l"/>
            <a:pathLst>
              <a:path h="2349920" w="2367136">
                <a:moveTo>
                  <a:pt x="0" y="0"/>
                </a:moveTo>
                <a:lnTo>
                  <a:pt x="2367136" y="0"/>
                </a:lnTo>
                <a:lnTo>
                  <a:pt x="2367136" y="2349920"/>
                </a:lnTo>
                <a:lnTo>
                  <a:pt x="0" y="234992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3688063" y="7241330"/>
            <a:ext cx="2403864" cy="2057400"/>
          </a:xfrm>
          <a:custGeom>
            <a:avLst/>
            <a:gdLst/>
            <a:ahLst/>
            <a:cxnLst/>
            <a:rect r="r" b="b" t="t" l="l"/>
            <a:pathLst>
              <a:path h="2057400" w="2403864">
                <a:moveTo>
                  <a:pt x="0" y="0"/>
                </a:moveTo>
                <a:lnTo>
                  <a:pt x="2403865" y="0"/>
                </a:lnTo>
                <a:lnTo>
                  <a:pt x="2403865" y="2057400"/>
                </a:lnTo>
                <a:lnTo>
                  <a:pt x="0" y="20574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3426169" y="7028533"/>
            <a:ext cx="3448096" cy="2402134"/>
          </a:xfrm>
          <a:custGeom>
            <a:avLst/>
            <a:gdLst/>
            <a:ahLst/>
            <a:cxnLst/>
            <a:rect r="r" b="b" t="t" l="l"/>
            <a:pathLst>
              <a:path h="2402134" w="3448096">
                <a:moveTo>
                  <a:pt x="0" y="0"/>
                </a:moveTo>
                <a:lnTo>
                  <a:pt x="3448096" y="0"/>
                </a:lnTo>
                <a:lnTo>
                  <a:pt x="3448096" y="2402134"/>
                </a:lnTo>
                <a:lnTo>
                  <a:pt x="0" y="240213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8280579" y="7242532"/>
            <a:ext cx="2956940" cy="2188135"/>
          </a:xfrm>
          <a:custGeom>
            <a:avLst/>
            <a:gdLst/>
            <a:ahLst/>
            <a:cxnLst/>
            <a:rect r="r" b="b" t="t" l="l"/>
            <a:pathLst>
              <a:path h="2188135" w="2956940">
                <a:moveTo>
                  <a:pt x="0" y="0"/>
                </a:moveTo>
                <a:lnTo>
                  <a:pt x="2956939" y="0"/>
                </a:lnTo>
                <a:lnTo>
                  <a:pt x="2956939" y="2188135"/>
                </a:lnTo>
                <a:lnTo>
                  <a:pt x="0" y="2188135"/>
                </a:lnTo>
                <a:lnTo>
                  <a:pt x="0" y="0"/>
                </a:lnTo>
                <a:close/>
              </a:path>
            </a:pathLst>
          </a:custGeom>
          <a:blipFill>
            <a:blip r:embed="rId9"/>
            <a:stretch>
              <a:fillRect l="0" t="0" r="0" b="0"/>
            </a:stretch>
          </a:blipFill>
        </p:spPr>
      </p:sp>
      <p:sp>
        <p:nvSpPr>
          <p:cNvPr name="TextBox 8" id="8"/>
          <p:cNvSpPr txBox="true"/>
          <p:nvPr/>
        </p:nvSpPr>
        <p:spPr>
          <a:xfrm rot="0">
            <a:off x="1028700" y="4718656"/>
            <a:ext cx="13072500" cy="1464945"/>
          </a:xfrm>
          <a:prstGeom prst="rect">
            <a:avLst/>
          </a:prstGeom>
        </p:spPr>
        <p:txBody>
          <a:bodyPr anchor="t" rtlCol="false" tIns="0" lIns="0" bIns="0" rIns="0">
            <a:spAutoFit/>
          </a:bodyPr>
          <a:lstStyle/>
          <a:p>
            <a:pPr algn="l" marL="0" indent="0" lvl="0">
              <a:lnSpc>
                <a:spcPts val="5879"/>
              </a:lnSpc>
            </a:pPr>
            <a:r>
              <a:rPr lang="en-US" sz="4199">
                <a:solidFill>
                  <a:srgbClr val="242424"/>
                </a:solidFill>
                <a:latin typeface="TT Chocolates"/>
                <a:ea typeface="TT Chocolates"/>
                <a:cs typeface="TT Chocolates"/>
                <a:sym typeface="TT Chocolates"/>
              </a:rPr>
              <a:t>Plataforma web con un portal de reservas de servicios online 24/7.</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F8FAFF"/>
        </a:solidFill>
      </p:bgPr>
    </p:bg>
    <p:spTree>
      <p:nvGrpSpPr>
        <p:cNvPr id="1" name=""/>
        <p:cNvGrpSpPr/>
        <p:nvPr/>
      </p:nvGrpSpPr>
      <p:grpSpPr>
        <a:xfrm>
          <a:off x="0" y="0"/>
          <a:ext cx="0" cy="0"/>
          <a:chOff x="0" y="0"/>
          <a:chExt cx="0" cy="0"/>
        </a:xfrm>
      </p:grpSpPr>
      <p:grpSp>
        <p:nvGrpSpPr>
          <p:cNvPr name="Group 2" id="2"/>
          <p:cNvGrpSpPr/>
          <p:nvPr/>
        </p:nvGrpSpPr>
        <p:grpSpPr>
          <a:xfrm rot="0">
            <a:off x="5582968" y="469010"/>
            <a:ext cx="7003457" cy="3047618"/>
            <a:chOff x="0" y="0"/>
            <a:chExt cx="2120236" cy="922640"/>
          </a:xfrm>
        </p:grpSpPr>
        <p:sp>
          <p:nvSpPr>
            <p:cNvPr name="Freeform 3" id="3"/>
            <p:cNvSpPr/>
            <p:nvPr/>
          </p:nvSpPr>
          <p:spPr>
            <a:xfrm flipH="false" flipV="false" rot="0">
              <a:off x="0" y="0"/>
              <a:ext cx="2120236" cy="922640"/>
            </a:xfrm>
            <a:custGeom>
              <a:avLst/>
              <a:gdLst/>
              <a:ahLst/>
              <a:cxnLst/>
              <a:rect r="r" b="b" t="t" l="l"/>
              <a:pathLst>
                <a:path h="922640" w="2120236">
                  <a:moveTo>
                    <a:pt x="0" y="0"/>
                  </a:moveTo>
                  <a:lnTo>
                    <a:pt x="2120236" y="0"/>
                  </a:lnTo>
                  <a:lnTo>
                    <a:pt x="2120236" y="922640"/>
                  </a:lnTo>
                  <a:lnTo>
                    <a:pt x="0" y="922640"/>
                  </a:lnTo>
                  <a:close/>
                </a:path>
              </a:pathLst>
            </a:custGeom>
            <a:solidFill>
              <a:srgbClr val="000000">
                <a:alpha val="0"/>
              </a:srgbClr>
            </a:solidFill>
            <a:ln w="66675" cap="sq">
              <a:solidFill>
                <a:srgbClr val="8FA4E1"/>
              </a:solidFill>
              <a:prstDash val="solid"/>
              <a:miter/>
            </a:ln>
          </p:spPr>
        </p:sp>
        <p:sp>
          <p:nvSpPr>
            <p:cNvPr name="TextBox 4" id="4"/>
            <p:cNvSpPr txBox="true"/>
            <p:nvPr/>
          </p:nvSpPr>
          <p:spPr>
            <a:xfrm>
              <a:off x="0" y="-47625"/>
              <a:ext cx="2120236" cy="970265"/>
            </a:xfrm>
            <a:prstGeom prst="rect">
              <a:avLst/>
            </a:prstGeom>
          </p:spPr>
          <p:txBody>
            <a:bodyPr anchor="ctr" rtlCol="false" tIns="48876" lIns="48876" bIns="48876" rIns="48876"/>
            <a:lstStyle/>
            <a:p>
              <a:pPr algn="ctr">
                <a:lnSpc>
                  <a:spcPts val="1588"/>
                </a:lnSpc>
              </a:pPr>
            </a:p>
          </p:txBody>
        </p:sp>
      </p:grpSp>
      <p:sp>
        <p:nvSpPr>
          <p:cNvPr name="AutoShape 5" id="5"/>
          <p:cNvSpPr/>
          <p:nvPr/>
        </p:nvSpPr>
        <p:spPr>
          <a:xfrm rot="0">
            <a:off x="4741639" y="746671"/>
            <a:ext cx="8700205" cy="2450686"/>
          </a:xfrm>
          <a:prstGeom prst="rect">
            <a:avLst/>
          </a:prstGeom>
          <a:solidFill>
            <a:srgbClr val="CFDBFF"/>
          </a:solidFill>
        </p:spPr>
      </p:sp>
      <p:sp>
        <p:nvSpPr>
          <p:cNvPr name="TextBox 6" id="6"/>
          <p:cNvSpPr txBox="true"/>
          <p:nvPr/>
        </p:nvSpPr>
        <p:spPr>
          <a:xfrm rot="0">
            <a:off x="4846156" y="603928"/>
            <a:ext cx="8700205" cy="2912701"/>
          </a:xfrm>
          <a:prstGeom prst="rect">
            <a:avLst/>
          </a:prstGeom>
        </p:spPr>
        <p:txBody>
          <a:bodyPr anchor="t" rtlCol="false" tIns="0" lIns="0" bIns="0" rIns="0">
            <a:spAutoFit/>
          </a:bodyPr>
          <a:lstStyle/>
          <a:p>
            <a:pPr algn="ctr">
              <a:lnSpc>
                <a:spcPts val="10967"/>
              </a:lnSpc>
            </a:pPr>
            <a:r>
              <a:rPr lang="en-US" sz="8308">
                <a:solidFill>
                  <a:srgbClr val="1C1B19"/>
                </a:solidFill>
                <a:latin typeface="Gill Sans Condensed"/>
                <a:ea typeface="Gill Sans Condensed"/>
                <a:cs typeface="Gill Sans Condensed"/>
                <a:sym typeface="Gill Sans Condensed"/>
              </a:rPr>
              <a:t>FUNDAMENTACIÓN Y RELEVANCIA</a:t>
            </a:r>
          </a:p>
        </p:txBody>
      </p:sp>
      <p:sp>
        <p:nvSpPr>
          <p:cNvPr name="TextBox 7" id="7"/>
          <p:cNvSpPr txBox="true"/>
          <p:nvPr/>
        </p:nvSpPr>
        <p:spPr>
          <a:xfrm rot="0">
            <a:off x="1953899" y="4339907"/>
            <a:ext cx="3629069" cy="1559560"/>
          </a:xfrm>
          <a:prstGeom prst="rect">
            <a:avLst/>
          </a:prstGeom>
        </p:spPr>
        <p:txBody>
          <a:bodyPr anchor="t" rtlCol="false" tIns="0" lIns="0" bIns="0" rIns="0">
            <a:spAutoFit/>
          </a:bodyPr>
          <a:lstStyle/>
          <a:p>
            <a:pPr algn="ctr">
              <a:lnSpc>
                <a:spcPts val="3499"/>
              </a:lnSpc>
            </a:pPr>
            <a:r>
              <a:rPr lang="en-US" b="true" sz="2499">
                <a:solidFill>
                  <a:srgbClr val="242424"/>
                </a:solidFill>
                <a:latin typeface="TT Chocolates Bold"/>
                <a:ea typeface="TT Chocolates Bold"/>
                <a:cs typeface="TT Chocolates Bold"/>
                <a:sym typeface="TT Chocolates Bold"/>
              </a:rPr>
              <a:t>Intereses Profesionales</a:t>
            </a:r>
          </a:p>
          <a:p>
            <a:pPr algn="l" marL="453390" indent="-226695" lvl="1">
              <a:lnSpc>
                <a:spcPts val="2940"/>
              </a:lnSpc>
              <a:buFont typeface="Arial"/>
              <a:buChar char="•"/>
            </a:pPr>
            <a:r>
              <a:rPr lang="en-US" sz="2100">
                <a:solidFill>
                  <a:srgbClr val="242424"/>
                </a:solidFill>
                <a:latin typeface="TT Chocolates"/>
                <a:ea typeface="TT Chocolates"/>
                <a:cs typeface="TT Chocolates"/>
                <a:sym typeface="TT Chocolates"/>
              </a:rPr>
              <a:t>Desarrollo Full-Stack</a:t>
            </a:r>
          </a:p>
          <a:p>
            <a:pPr algn="l" marL="453390" indent="-226695" lvl="1">
              <a:lnSpc>
                <a:spcPts val="2940"/>
              </a:lnSpc>
              <a:buFont typeface="Arial"/>
              <a:buChar char="•"/>
            </a:pPr>
            <a:r>
              <a:rPr lang="en-US" sz="2100">
                <a:solidFill>
                  <a:srgbClr val="242424"/>
                </a:solidFill>
                <a:latin typeface="TT Chocolates"/>
                <a:ea typeface="TT Chocolates"/>
                <a:cs typeface="TT Chocolates"/>
                <a:sym typeface="TT Chocolates"/>
              </a:rPr>
              <a:t>Emprendimiento Digital</a:t>
            </a:r>
          </a:p>
          <a:p>
            <a:pPr algn="l" marL="0" indent="0" lvl="0">
              <a:lnSpc>
                <a:spcPts val="3079"/>
              </a:lnSpc>
            </a:pPr>
          </a:p>
        </p:txBody>
      </p:sp>
      <p:sp>
        <p:nvSpPr>
          <p:cNvPr name="AutoShape 8" id="8"/>
          <p:cNvSpPr/>
          <p:nvPr/>
        </p:nvSpPr>
        <p:spPr>
          <a:xfrm rot="0">
            <a:off x="-1379812" y="-1006101"/>
            <a:ext cx="2596900" cy="12299202"/>
          </a:xfrm>
          <a:prstGeom prst="rect">
            <a:avLst/>
          </a:prstGeom>
          <a:solidFill>
            <a:srgbClr val="CFDBFF"/>
          </a:solidFill>
        </p:spPr>
      </p:sp>
      <p:sp>
        <p:nvSpPr>
          <p:cNvPr name="TextBox 9" id="9"/>
          <p:cNvSpPr txBox="true"/>
          <p:nvPr/>
        </p:nvSpPr>
        <p:spPr>
          <a:xfrm rot="0">
            <a:off x="12586425" y="3982000"/>
            <a:ext cx="5013573" cy="2310936"/>
          </a:xfrm>
          <a:prstGeom prst="rect">
            <a:avLst/>
          </a:prstGeom>
        </p:spPr>
        <p:txBody>
          <a:bodyPr anchor="t" rtlCol="false" tIns="0" lIns="0" bIns="0" rIns="0">
            <a:spAutoFit/>
          </a:bodyPr>
          <a:lstStyle/>
          <a:p>
            <a:pPr algn="ctr">
              <a:lnSpc>
                <a:spcPts val="3496"/>
              </a:lnSpc>
              <a:spcBef>
                <a:spcPct val="0"/>
              </a:spcBef>
            </a:pPr>
            <a:r>
              <a:rPr lang="en-US" b="true" sz="2497">
                <a:solidFill>
                  <a:srgbClr val="000000"/>
                </a:solidFill>
                <a:latin typeface="TT Chocolates Bold"/>
                <a:ea typeface="TT Chocolates Bold"/>
                <a:cs typeface="TT Chocolates Bold"/>
                <a:sym typeface="TT Chocolates Bold"/>
              </a:rPr>
              <a:t>Competencias del Perfil de Egreso</a:t>
            </a:r>
          </a:p>
          <a:p>
            <a:pPr algn="l" marL="453390" indent="-226695" lvl="1">
              <a:lnSpc>
                <a:spcPts val="2940"/>
              </a:lnSpc>
              <a:spcBef>
                <a:spcPct val="0"/>
              </a:spcBef>
              <a:buFont typeface="Arial"/>
              <a:buChar char="•"/>
            </a:pPr>
            <a:r>
              <a:rPr lang="en-US" sz="2100">
                <a:solidFill>
                  <a:srgbClr val="000000"/>
                </a:solidFill>
                <a:latin typeface="TT Chocolates"/>
                <a:ea typeface="TT Chocolates"/>
                <a:cs typeface="TT Chocolates"/>
                <a:sym typeface="TT Chocolates"/>
              </a:rPr>
              <a:t>Gestión de proyectos informáticos 📊</a:t>
            </a:r>
          </a:p>
          <a:p>
            <a:pPr algn="l" marL="453390" indent="-226695" lvl="1">
              <a:lnSpc>
                <a:spcPts val="2940"/>
              </a:lnSpc>
              <a:spcBef>
                <a:spcPct val="0"/>
              </a:spcBef>
              <a:buFont typeface="Arial"/>
              <a:buChar char="•"/>
            </a:pPr>
            <a:r>
              <a:rPr lang="en-US" sz="2100">
                <a:solidFill>
                  <a:srgbClr val="000000"/>
                </a:solidFill>
                <a:latin typeface="TT Chocolates"/>
                <a:ea typeface="TT Chocolates"/>
                <a:cs typeface="TT Chocolates"/>
                <a:sym typeface="TT Chocolates"/>
              </a:rPr>
              <a:t>Desarrollo de soluciones de software 💻</a:t>
            </a:r>
          </a:p>
          <a:p>
            <a:pPr algn="l" marL="453390" indent="-226695" lvl="1">
              <a:lnSpc>
                <a:spcPts val="2940"/>
              </a:lnSpc>
              <a:spcBef>
                <a:spcPct val="0"/>
              </a:spcBef>
              <a:buFont typeface="Arial"/>
              <a:buChar char="•"/>
            </a:pPr>
            <a:r>
              <a:rPr lang="en-US" sz="2100">
                <a:solidFill>
                  <a:srgbClr val="000000"/>
                </a:solidFill>
                <a:latin typeface="TT Chocolates"/>
                <a:ea typeface="TT Chocolates"/>
                <a:cs typeface="TT Chocolates"/>
                <a:sym typeface="TT Chocolates"/>
              </a:rPr>
              <a:t>Modelamiento y base de datos 🗄️</a:t>
            </a:r>
          </a:p>
          <a:p>
            <a:pPr algn="l" marL="453390" indent="-226695" lvl="1">
              <a:lnSpc>
                <a:spcPts val="2940"/>
              </a:lnSpc>
              <a:spcBef>
                <a:spcPct val="0"/>
              </a:spcBef>
              <a:buFont typeface="Arial"/>
              <a:buChar char="•"/>
            </a:pPr>
            <a:r>
              <a:rPr lang="en-US" sz="2100">
                <a:solidFill>
                  <a:srgbClr val="000000"/>
                </a:solidFill>
                <a:latin typeface="TT Chocolates"/>
                <a:ea typeface="TT Chocolates"/>
                <a:cs typeface="TT Chocolates"/>
                <a:sym typeface="TT Chocolates"/>
              </a:rPr>
              <a:t>Arquitectura de software 🏗️</a:t>
            </a:r>
          </a:p>
          <a:p>
            <a:pPr algn="ctr">
              <a:lnSpc>
                <a:spcPts val="3204"/>
              </a:lnSpc>
              <a:spcBef>
                <a:spcPct val="0"/>
              </a:spcBef>
            </a:pPr>
          </a:p>
        </p:txBody>
      </p:sp>
      <p:sp>
        <p:nvSpPr>
          <p:cNvPr name="TextBox 10" id="10"/>
          <p:cNvSpPr txBox="true"/>
          <p:nvPr/>
        </p:nvSpPr>
        <p:spPr>
          <a:xfrm rot="0">
            <a:off x="6172422" y="5851843"/>
            <a:ext cx="6047673" cy="2293165"/>
          </a:xfrm>
          <a:prstGeom prst="rect">
            <a:avLst/>
          </a:prstGeom>
        </p:spPr>
        <p:txBody>
          <a:bodyPr anchor="t" rtlCol="false" tIns="0" lIns="0" bIns="0" rIns="0">
            <a:spAutoFit/>
          </a:bodyPr>
          <a:lstStyle/>
          <a:p>
            <a:pPr algn="ctr">
              <a:lnSpc>
                <a:spcPts val="3493"/>
              </a:lnSpc>
              <a:spcBef>
                <a:spcPct val="0"/>
              </a:spcBef>
            </a:pPr>
            <a:r>
              <a:rPr lang="en-US" b="true" sz="2495">
                <a:solidFill>
                  <a:srgbClr val="000000"/>
                </a:solidFill>
                <a:latin typeface="TT Chocolates Bold"/>
                <a:ea typeface="TT Chocolates Bold"/>
                <a:cs typeface="TT Chocolates Bold"/>
                <a:sym typeface="TT Chocolates Bold"/>
              </a:rPr>
              <a:t>Fac</a:t>
            </a:r>
            <a:r>
              <a:rPr lang="en-US" b="true" sz="2495">
                <a:solidFill>
                  <a:srgbClr val="000000"/>
                </a:solidFill>
                <a:latin typeface="TT Chocolates Bold"/>
                <a:ea typeface="TT Chocolates Bold"/>
                <a:cs typeface="TT Chocolates Bold"/>
                <a:sym typeface="TT Chocolates Bold"/>
              </a:rPr>
              <a:t>tibilidad y Relevancia</a:t>
            </a:r>
          </a:p>
          <a:p>
            <a:pPr algn="l" marL="452371" indent="-226186" lvl="1">
              <a:lnSpc>
                <a:spcPts val="2933"/>
              </a:lnSpc>
              <a:spcBef>
                <a:spcPct val="0"/>
              </a:spcBef>
              <a:buFont typeface="Arial"/>
              <a:buChar char="•"/>
            </a:pPr>
            <a:r>
              <a:rPr lang="en-US" sz="2095">
                <a:solidFill>
                  <a:srgbClr val="000000"/>
                </a:solidFill>
                <a:latin typeface="TT Chocolates"/>
                <a:ea typeface="TT Chocolates"/>
                <a:cs typeface="TT Chocolates"/>
                <a:sym typeface="TT Chocolates"/>
              </a:rPr>
              <a:t>Tim</a:t>
            </a:r>
            <a:r>
              <a:rPr lang="en-US" sz="2095">
                <a:solidFill>
                  <a:srgbClr val="000000"/>
                </a:solidFill>
                <a:latin typeface="TT Chocolates"/>
                <a:ea typeface="TT Chocolates"/>
                <a:cs typeface="TT Chocolates"/>
                <a:sym typeface="TT Chocolates"/>
              </a:rPr>
              <a:t>eline con 10 semanas (=2,3 meses) → MVP.</a:t>
            </a:r>
          </a:p>
          <a:p>
            <a:pPr algn="l" marL="452371" indent="-226186" lvl="1">
              <a:lnSpc>
                <a:spcPts val="2933"/>
              </a:lnSpc>
              <a:spcBef>
                <a:spcPct val="0"/>
              </a:spcBef>
              <a:buFont typeface="Arial"/>
              <a:buChar char="•"/>
            </a:pPr>
            <a:r>
              <a:rPr lang="en-US" sz="2095">
                <a:solidFill>
                  <a:srgbClr val="000000"/>
                </a:solidFill>
                <a:latin typeface="TT Chocolates"/>
                <a:ea typeface="TT Chocolates"/>
                <a:cs typeface="TT Chocolates"/>
                <a:sym typeface="TT Chocolates"/>
              </a:rPr>
              <a:t>🏪 </a:t>
            </a:r>
            <a:r>
              <a:rPr lang="en-US" sz="2095">
                <a:solidFill>
                  <a:srgbClr val="000000"/>
                </a:solidFill>
                <a:latin typeface="TT Chocolates"/>
                <a:ea typeface="TT Chocolates"/>
                <a:cs typeface="TT Chocolates"/>
                <a:sym typeface="TT Chocolates"/>
              </a:rPr>
              <a:t>Valor real al comercio local</a:t>
            </a:r>
          </a:p>
          <a:p>
            <a:pPr algn="l" marL="452371" indent="-226186" lvl="1">
              <a:lnSpc>
                <a:spcPts val="2933"/>
              </a:lnSpc>
              <a:spcBef>
                <a:spcPct val="0"/>
              </a:spcBef>
              <a:buFont typeface="Arial"/>
              <a:buChar char="•"/>
            </a:pPr>
            <a:r>
              <a:rPr lang="en-US" sz="2095">
                <a:solidFill>
                  <a:srgbClr val="000000"/>
                </a:solidFill>
                <a:latin typeface="TT Chocolates"/>
                <a:ea typeface="TT Chocolates"/>
                <a:cs typeface="TT Chocolates"/>
                <a:sym typeface="TT Chocolates"/>
              </a:rPr>
              <a:t>📲 Impulsa transformación digital</a:t>
            </a:r>
          </a:p>
          <a:p>
            <a:pPr algn="l" marL="452371" indent="-226186" lvl="1">
              <a:lnSpc>
                <a:spcPts val="2933"/>
              </a:lnSpc>
              <a:spcBef>
                <a:spcPct val="0"/>
              </a:spcBef>
              <a:buFont typeface="Arial"/>
              <a:buChar char="•"/>
            </a:pPr>
            <a:r>
              <a:rPr lang="en-US" sz="2095">
                <a:solidFill>
                  <a:srgbClr val="000000"/>
                </a:solidFill>
                <a:latin typeface="TT Chocolates"/>
                <a:ea typeface="TT Chocolates"/>
                <a:cs typeface="TT Chocolates"/>
                <a:sym typeface="TT Chocolates"/>
              </a:rPr>
              <a:t>⚡ Mejora la eficiencia</a:t>
            </a:r>
          </a:p>
          <a:p>
            <a:pPr algn="ctr">
              <a:lnSpc>
                <a:spcPts val="3066"/>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8FAFF"/>
        </a:solidFill>
      </p:bgPr>
    </p:bg>
    <p:spTree>
      <p:nvGrpSpPr>
        <p:cNvPr id="1" name=""/>
        <p:cNvGrpSpPr/>
        <p:nvPr/>
      </p:nvGrpSpPr>
      <p:grpSpPr>
        <a:xfrm>
          <a:off x="0" y="0"/>
          <a:ext cx="0" cy="0"/>
          <a:chOff x="0" y="0"/>
          <a:chExt cx="0" cy="0"/>
        </a:xfrm>
      </p:grpSpPr>
      <p:grpSp>
        <p:nvGrpSpPr>
          <p:cNvPr name="Group 2" id="2"/>
          <p:cNvGrpSpPr/>
          <p:nvPr/>
        </p:nvGrpSpPr>
        <p:grpSpPr>
          <a:xfrm rot="0">
            <a:off x="5582968" y="469010"/>
            <a:ext cx="7003457" cy="3047618"/>
            <a:chOff x="0" y="0"/>
            <a:chExt cx="2120236" cy="922640"/>
          </a:xfrm>
        </p:grpSpPr>
        <p:sp>
          <p:nvSpPr>
            <p:cNvPr name="Freeform 3" id="3"/>
            <p:cNvSpPr/>
            <p:nvPr/>
          </p:nvSpPr>
          <p:spPr>
            <a:xfrm flipH="false" flipV="false" rot="0">
              <a:off x="0" y="0"/>
              <a:ext cx="2120236" cy="922640"/>
            </a:xfrm>
            <a:custGeom>
              <a:avLst/>
              <a:gdLst/>
              <a:ahLst/>
              <a:cxnLst/>
              <a:rect r="r" b="b" t="t" l="l"/>
              <a:pathLst>
                <a:path h="922640" w="2120236">
                  <a:moveTo>
                    <a:pt x="0" y="0"/>
                  </a:moveTo>
                  <a:lnTo>
                    <a:pt x="2120236" y="0"/>
                  </a:lnTo>
                  <a:lnTo>
                    <a:pt x="2120236" y="922640"/>
                  </a:lnTo>
                  <a:lnTo>
                    <a:pt x="0" y="922640"/>
                  </a:lnTo>
                  <a:close/>
                </a:path>
              </a:pathLst>
            </a:custGeom>
            <a:solidFill>
              <a:srgbClr val="000000">
                <a:alpha val="0"/>
              </a:srgbClr>
            </a:solidFill>
            <a:ln w="66675" cap="sq">
              <a:solidFill>
                <a:srgbClr val="8FA4E1"/>
              </a:solidFill>
              <a:prstDash val="solid"/>
              <a:miter/>
            </a:ln>
          </p:spPr>
        </p:sp>
        <p:sp>
          <p:nvSpPr>
            <p:cNvPr name="TextBox 4" id="4"/>
            <p:cNvSpPr txBox="true"/>
            <p:nvPr/>
          </p:nvSpPr>
          <p:spPr>
            <a:xfrm>
              <a:off x="0" y="-47625"/>
              <a:ext cx="2120236" cy="970265"/>
            </a:xfrm>
            <a:prstGeom prst="rect">
              <a:avLst/>
            </a:prstGeom>
          </p:spPr>
          <p:txBody>
            <a:bodyPr anchor="ctr" rtlCol="false" tIns="48876" lIns="48876" bIns="48876" rIns="48876"/>
            <a:lstStyle/>
            <a:p>
              <a:pPr algn="ctr">
                <a:lnSpc>
                  <a:spcPts val="1588"/>
                </a:lnSpc>
              </a:pPr>
            </a:p>
          </p:txBody>
        </p:sp>
      </p:grpSp>
      <p:sp>
        <p:nvSpPr>
          <p:cNvPr name="AutoShape 5" id="5"/>
          <p:cNvSpPr/>
          <p:nvPr/>
        </p:nvSpPr>
        <p:spPr>
          <a:xfrm rot="0">
            <a:off x="4734594" y="767476"/>
            <a:ext cx="8700205" cy="2450686"/>
          </a:xfrm>
          <a:prstGeom prst="rect">
            <a:avLst/>
          </a:prstGeom>
          <a:solidFill>
            <a:srgbClr val="CFDBFF"/>
          </a:solidFill>
        </p:spPr>
      </p:sp>
      <p:sp>
        <p:nvSpPr>
          <p:cNvPr name="AutoShape 6" id="6"/>
          <p:cNvSpPr/>
          <p:nvPr/>
        </p:nvSpPr>
        <p:spPr>
          <a:xfrm rot="0">
            <a:off x="-1379812" y="-1006101"/>
            <a:ext cx="2596900" cy="12299202"/>
          </a:xfrm>
          <a:prstGeom prst="rect">
            <a:avLst/>
          </a:prstGeom>
          <a:solidFill>
            <a:srgbClr val="CFDBFF"/>
          </a:solidFill>
        </p:spPr>
      </p:sp>
      <p:sp>
        <p:nvSpPr>
          <p:cNvPr name="Freeform 7" id="7"/>
          <p:cNvSpPr/>
          <p:nvPr/>
        </p:nvSpPr>
        <p:spPr>
          <a:xfrm flipH="false" flipV="false" rot="0">
            <a:off x="1688575" y="5147324"/>
            <a:ext cx="1241113" cy="1356057"/>
          </a:xfrm>
          <a:custGeom>
            <a:avLst/>
            <a:gdLst/>
            <a:ahLst/>
            <a:cxnLst/>
            <a:rect r="r" b="b" t="t" l="l"/>
            <a:pathLst>
              <a:path h="1356057" w="1241113">
                <a:moveTo>
                  <a:pt x="0" y="0"/>
                </a:moveTo>
                <a:lnTo>
                  <a:pt x="1241113" y="0"/>
                </a:lnTo>
                <a:lnTo>
                  <a:pt x="1241113" y="1356056"/>
                </a:lnTo>
                <a:lnTo>
                  <a:pt x="0" y="1356056"/>
                </a:lnTo>
                <a:lnTo>
                  <a:pt x="0" y="0"/>
                </a:lnTo>
                <a:close/>
              </a:path>
            </a:pathLst>
          </a:custGeom>
          <a:blipFill>
            <a:blip r:embed="rId2"/>
            <a:stretch>
              <a:fillRect l="-37989" t="-100020" r="-352536" b="-248926"/>
            </a:stretch>
          </a:blipFill>
        </p:spPr>
      </p:sp>
      <p:sp>
        <p:nvSpPr>
          <p:cNvPr name="Freeform 8" id="8"/>
          <p:cNvSpPr/>
          <p:nvPr/>
        </p:nvSpPr>
        <p:spPr>
          <a:xfrm flipH="false" flipV="false" rot="0">
            <a:off x="11525983" y="5202093"/>
            <a:ext cx="6083689" cy="1304767"/>
          </a:xfrm>
          <a:custGeom>
            <a:avLst/>
            <a:gdLst/>
            <a:ahLst/>
            <a:cxnLst/>
            <a:rect r="r" b="b" t="t" l="l"/>
            <a:pathLst>
              <a:path h="1304767" w="6083689">
                <a:moveTo>
                  <a:pt x="0" y="0"/>
                </a:moveTo>
                <a:lnTo>
                  <a:pt x="6083689" y="0"/>
                </a:lnTo>
                <a:lnTo>
                  <a:pt x="6083689" y="1304767"/>
                </a:lnTo>
                <a:lnTo>
                  <a:pt x="0" y="1304767"/>
                </a:lnTo>
                <a:lnTo>
                  <a:pt x="0" y="0"/>
                </a:lnTo>
                <a:close/>
              </a:path>
            </a:pathLst>
          </a:custGeom>
          <a:blipFill>
            <a:blip r:embed="rId3"/>
            <a:stretch>
              <a:fillRect l="-20301" t="-285801" r="-20814" b="-272176"/>
            </a:stretch>
          </a:blipFill>
        </p:spPr>
      </p:sp>
      <p:sp>
        <p:nvSpPr>
          <p:cNvPr name="TextBox 9" id="9"/>
          <p:cNvSpPr txBox="true"/>
          <p:nvPr/>
        </p:nvSpPr>
        <p:spPr>
          <a:xfrm rot="0">
            <a:off x="4846156" y="1103418"/>
            <a:ext cx="8700205" cy="1521627"/>
          </a:xfrm>
          <a:prstGeom prst="rect">
            <a:avLst/>
          </a:prstGeom>
        </p:spPr>
        <p:txBody>
          <a:bodyPr anchor="t" rtlCol="false" tIns="0" lIns="0" bIns="0" rIns="0">
            <a:spAutoFit/>
          </a:bodyPr>
          <a:lstStyle/>
          <a:p>
            <a:pPr algn="ctr">
              <a:lnSpc>
                <a:spcPts val="10967"/>
              </a:lnSpc>
            </a:pPr>
            <a:r>
              <a:rPr lang="en-US" sz="8308">
                <a:solidFill>
                  <a:srgbClr val="1C1B19"/>
                </a:solidFill>
                <a:latin typeface="Gill Sans Condensed"/>
                <a:ea typeface="Gill Sans Condensed"/>
                <a:cs typeface="Gill Sans Condensed"/>
                <a:sym typeface="Gill Sans Condensed"/>
              </a:rPr>
              <a:t>OBJETIVOS Y METODOLOGÍA </a:t>
            </a:r>
          </a:p>
        </p:txBody>
      </p:sp>
      <p:sp>
        <p:nvSpPr>
          <p:cNvPr name="TextBox 10" id="10"/>
          <p:cNvSpPr txBox="true"/>
          <p:nvPr/>
        </p:nvSpPr>
        <p:spPr>
          <a:xfrm rot="0">
            <a:off x="1688575" y="3837124"/>
            <a:ext cx="4723711" cy="643670"/>
          </a:xfrm>
          <a:prstGeom prst="rect">
            <a:avLst/>
          </a:prstGeom>
        </p:spPr>
        <p:txBody>
          <a:bodyPr anchor="t" rtlCol="false" tIns="0" lIns="0" bIns="0" rIns="0">
            <a:spAutoFit/>
          </a:bodyPr>
          <a:lstStyle/>
          <a:p>
            <a:pPr algn="ctr">
              <a:lnSpc>
                <a:spcPts val="5299"/>
              </a:lnSpc>
            </a:pPr>
            <a:r>
              <a:rPr lang="en-US" b="true" sz="4014">
                <a:solidFill>
                  <a:srgbClr val="1C1B19"/>
                </a:solidFill>
                <a:latin typeface="TT Chocolates Bold"/>
                <a:ea typeface="TT Chocolates Bold"/>
                <a:cs typeface="TT Chocolates Bold"/>
                <a:sym typeface="TT Chocolates Bold"/>
              </a:rPr>
              <a:t>NUESTRO OBJETIVO</a:t>
            </a:r>
          </a:p>
        </p:txBody>
      </p:sp>
      <p:sp>
        <p:nvSpPr>
          <p:cNvPr name="TextBox 11" id="11"/>
          <p:cNvSpPr txBox="true"/>
          <p:nvPr/>
        </p:nvSpPr>
        <p:spPr>
          <a:xfrm rot="0">
            <a:off x="1688575" y="4585569"/>
            <a:ext cx="2876727" cy="418880"/>
          </a:xfrm>
          <a:prstGeom prst="rect">
            <a:avLst/>
          </a:prstGeom>
        </p:spPr>
        <p:txBody>
          <a:bodyPr anchor="t" rtlCol="false" tIns="0" lIns="0" bIns="0" rIns="0">
            <a:spAutoFit/>
          </a:bodyPr>
          <a:lstStyle/>
          <a:p>
            <a:pPr algn="ctr">
              <a:lnSpc>
                <a:spcPts val="3319"/>
              </a:lnSpc>
            </a:pPr>
            <a:r>
              <a:rPr lang="en-US" sz="2514">
                <a:solidFill>
                  <a:srgbClr val="1C1B19"/>
                </a:solidFill>
                <a:latin typeface="TT Chocolates"/>
                <a:ea typeface="TT Chocolates"/>
                <a:cs typeface="TT Chocolates"/>
                <a:sym typeface="TT Chocolates"/>
              </a:rPr>
              <a:t>OBJETIVO GENERAL</a:t>
            </a:r>
          </a:p>
        </p:txBody>
      </p:sp>
      <p:sp>
        <p:nvSpPr>
          <p:cNvPr name="TextBox 12" id="12"/>
          <p:cNvSpPr txBox="true"/>
          <p:nvPr/>
        </p:nvSpPr>
        <p:spPr>
          <a:xfrm rot="0">
            <a:off x="3458678" y="5033507"/>
            <a:ext cx="4031793" cy="1526540"/>
          </a:xfrm>
          <a:prstGeom prst="rect">
            <a:avLst/>
          </a:prstGeom>
        </p:spPr>
        <p:txBody>
          <a:bodyPr anchor="t" rtlCol="false" tIns="0" lIns="0" bIns="0" rIns="0">
            <a:spAutoFit/>
          </a:bodyPr>
          <a:lstStyle/>
          <a:p>
            <a:pPr algn="l" marL="0" indent="0" lvl="0">
              <a:lnSpc>
                <a:spcPts val="4060"/>
              </a:lnSpc>
            </a:pPr>
            <a:r>
              <a:rPr lang="en-US" sz="2900">
                <a:solidFill>
                  <a:srgbClr val="242424"/>
                </a:solidFill>
                <a:latin typeface="TT Chocolates"/>
                <a:ea typeface="TT Chocolates"/>
                <a:cs typeface="TT Chocolates"/>
                <a:sym typeface="TT Chocolates"/>
              </a:rPr>
              <a:t>Desarollar la plataforma web VOILÁ para optimizar la gestion de agendas</a:t>
            </a:r>
          </a:p>
        </p:txBody>
      </p:sp>
      <p:sp>
        <p:nvSpPr>
          <p:cNvPr name="TextBox 13" id="13"/>
          <p:cNvSpPr txBox="true"/>
          <p:nvPr/>
        </p:nvSpPr>
        <p:spPr>
          <a:xfrm rot="0">
            <a:off x="1699447" y="6816698"/>
            <a:ext cx="3775128" cy="418880"/>
          </a:xfrm>
          <a:prstGeom prst="rect">
            <a:avLst/>
          </a:prstGeom>
        </p:spPr>
        <p:txBody>
          <a:bodyPr anchor="t" rtlCol="false" tIns="0" lIns="0" bIns="0" rIns="0">
            <a:spAutoFit/>
          </a:bodyPr>
          <a:lstStyle/>
          <a:p>
            <a:pPr algn="ctr">
              <a:lnSpc>
                <a:spcPts val="3319"/>
              </a:lnSpc>
            </a:pPr>
            <a:r>
              <a:rPr lang="en-US" b="true" sz="2514">
                <a:solidFill>
                  <a:srgbClr val="1C1B19"/>
                </a:solidFill>
                <a:latin typeface="TT Chocolates Bold"/>
                <a:ea typeface="TT Chocolates Bold"/>
                <a:cs typeface="TT Chocolates Bold"/>
                <a:sym typeface="TT Chocolates Bold"/>
              </a:rPr>
              <a:t>OBJETIVOS ESPECIFICOS</a:t>
            </a:r>
          </a:p>
        </p:txBody>
      </p:sp>
      <p:sp>
        <p:nvSpPr>
          <p:cNvPr name="Freeform 14" id="14"/>
          <p:cNvSpPr/>
          <p:nvPr/>
        </p:nvSpPr>
        <p:spPr>
          <a:xfrm flipH="false" flipV="false" rot="0">
            <a:off x="1688575" y="7378452"/>
            <a:ext cx="631429" cy="2091264"/>
          </a:xfrm>
          <a:custGeom>
            <a:avLst/>
            <a:gdLst/>
            <a:ahLst/>
            <a:cxnLst/>
            <a:rect r="r" b="b" t="t" l="l"/>
            <a:pathLst>
              <a:path h="2091264" w="631429">
                <a:moveTo>
                  <a:pt x="0" y="0"/>
                </a:moveTo>
                <a:lnTo>
                  <a:pt x="631429" y="0"/>
                </a:lnTo>
                <a:lnTo>
                  <a:pt x="631429" y="2091264"/>
                </a:lnTo>
                <a:lnTo>
                  <a:pt x="0" y="2091264"/>
                </a:lnTo>
                <a:lnTo>
                  <a:pt x="0" y="0"/>
                </a:lnTo>
                <a:close/>
              </a:path>
            </a:pathLst>
          </a:custGeom>
          <a:blipFill>
            <a:blip r:embed="rId2"/>
            <a:stretch>
              <a:fillRect l="-74669" t="-178900" r="-789489" b="-12214"/>
            </a:stretch>
          </a:blipFill>
        </p:spPr>
      </p:sp>
      <p:sp>
        <p:nvSpPr>
          <p:cNvPr name="TextBox 15" id="15"/>
          <p:cNvSpPr txBox="true"/>
          <p:nvPr/>
        </p:nvSpPr>
        <p:spPr>
          <a:xfrm rot="0">
            <a:off x="2309131" y="7526380"/>
            <a:ext cx="2537025" cy="315124"/>
          </a:xfrm>
          <a:prstGeom prst="rect">
            <a:avLst/>
          </a:prstGeom>
        </p:spPr>
        <p:txBody>
          <a:bodyPr anchor="t" rtlCol="false" tIns="0" lIns="0" bIns="0" rIns="0">
            <a:spAutoFit/>
          </a:bodyPr>
          <a:lstStyle/>
          <a:p>
            <a:pPr algn="l" marL="0" indent="0" lvl="0">
              <a:lnSpc>
                <a:spcPts val="2580"/>
              </a:lnSpc>
            </a:pPr>
            <a:r>
              <a:rPr lang="en-US" sz="1843">
                <a:solidFill>
                  <a:srgbClr val="242424"/>
                </a:solidFill>
                <a:latin typeface="TT Chocolates"/>
                <a:ea typeface="TT Chocolates"/>
                <a:cs typeface="TT Chocolates"/>
                <a:sym typeface="TT Chocolates"/>
              </a:rPr>
              <a:t>Analizar requerimientos </a:t>
            </a:r>
          </a:p>
        </p:txBody>
      </p:sp>
      <p:sp>
        <p:nvSpPr>
          <p:cNvPr name="TextBox 16" id="16"/>
          <p:cNvSpPr txBox="true"/>
          <p:nvPr/>
        </p:nvSpPr>
        <p:spPr>
          <a:xfrm rot="0">
            <a:off x="2309131" y="7946279"/>
            <a:ext cx="2537025" cy="315124"/>
          </a:xfrm>
          <a:prstGeom prst="rect">
            <a:avLst/>
          </a:prstGeom>
        </p:spPr>
        <p:txBody>
          <a:bodyPr anchor="t" rtlCol="false" tIns="0" lIns="0" bIns="0" rIns="0">
            <a:spAutoFit/>
          </a:bodyPr>
          <a:lstStyle/>
          <a:p>
            <a:pPr algn="l" marL="0" indent="0" lvl="0">
              <a:lnSpc>
                <a:spcPts val="2580"/>
              </a:lnSpc>
            </a:pPr>
            <a:r>
              <a:rPr lang="en-US" sz="1843">
                <a:solidFill>
                  <a:srgbClr val="242424"/>
                </a:solidFill>
                <a:latin typeface="TT Chocolates"/>
                <a:ea typeface="TT Chocolates"/>
                <a:cs typeface="TT Chocolates"/>
                <a:sym typeface="TT Chocolates"/>
              </a:rPr>
              <a:t>Diseñar arquitectura</a:t>
            </a:r>
          </a:p>
        </p:txBody>
      </p:sp>
      <p:sp>
        <p:nvSpPr>
          <p:cNvPr name="TextBox 17" id="17"/>
          <p:cNvSpPr txBox="true"/>
          <p:nvPr/>
        </p:nvSpPr>
        <p:spPr>
          <a:xfrm rot="0">
            <a:off x="2320004" y="8366177"/>
            <a:ext cx="2919651" cy="315124"/>
          </a:xfrm>
          <a:prstGeom prst="rect">
            <a:avLst/>
          </a:prstGeom>
        </p:spPr>
        <p:txBody>
          <a:bodyPr anchor="t" rtlCol="false" tIns="0" lIns="0" bIns="0" rIns="0">
            <a:spAutoFit/>
          </a:bodyPr>
          <a:lstStyle/>
          <a:p>
            <a:pPr algn="l" marL="0" indent="0" lvl="0">
              <a:lnSpc>
                <a:spcPts val="2580"/>
              </a:lnSpc>
            </a:pPr>
            <a:r>
              <a:rPr lang="en-US" sz="1843">
                <a:solidFill>
                  <a:srgbClr val="242424"/>
                </a:solidFill>
                <a:latin typeface="TT Chocolates"/>
                <a:ea typeface="TT Chocolates"/>
                <a:cs typeface="TT Chocolates"/>
                <a:sym typeface="TT Chocolates"/>
              </a:rPr>
              <a:t>Desarrollar backend/frontend</a:t>
            </a:r>
          </a:p>
        </p:txBody>
      </p:sp>
      <p:sp>
        <p:nvSpPr>
          <p:cNvPr name="TextBox 18" id="18"/>
          <p:cNvSpPr txBox="true"/>
          <p:nvPr/>
        </p:nvSpPr>
        <p:spPr>
          <a:xfrm rot="0">
            <a:off x="2320004" y="8786076"/>
            <a:ext cx="2537025" cy="315124"/>
          </a:xfrm>
          <a:prstGeom prst="rect">
            <a:avLst/>
          </a:prstGeom>
        </p:spPr>
        <p:txBody>
          <a:bodyPr anchor="t" rtlCol="false" tIns="0" lIns="0" bIns="0" rIns="0">
            <a:spAutoFit/>
          </a:bodyPr>
          <a:lstStyle/>
          <a:p>
            <a:pPr algn="l" marL="0" indent="0" lvl="0">
              <a:lnSpc>
                <a:spcPts val="2580"/>
              </a:lnSpc>
            </a:pPr>
            <a:r>
              <a:rPr lang="en-US" sz="1843">
                <a:solidFill>
                  <a:srgbClr val="242424"/>
                </a:solidFill>
                <a:latin typeface="TT Chocolates"/>
                <a:ea typeface="TT Chocolates"/>
                <a:cs typeface="TT Chocolates"/>
                <a:sym typeface="TT Chocolates"/>
              </a:rPr>
              <a:t>Realizar pruebas</a:t>
            </a:r>
          </a:p>
        </p:txBody>
      </p:sp>
      <p:sp>
        <p:nvSpPr>
          <p:cNvPr name="TextBox 19" id="19"/>
          <p:cNvSpPr txBox="true"/>
          <p:nvPr/>
        </p:nvSpPr>
        <p:spPr>
          <a:xfrm rot="0">
            <a:off x="11525983" y="3837124"/>
            <a:ext cx="6083689" cy="643670"/>
          </a:xfrm>
          <a:prstGeom prst="rect">
            <a:avLst/>
          </a:prstGeom>
        </p:spPr>
        <p:txBody>
          <a:bodyPr anchor="t" rtlCol="false" tIns="0" lIns="0" bIns="0" rIns="0">
            <a:spAutoFit/>
          </a:bodyPr>
          <a:lstStyle/>
          <a:p>
            <a:pPr algn="ctr">
              <a:lnSpc>
                <a:spcPts val="5299"/>
              </a:lnSpc>
            </a:pPr>
            <a:r>
              <a:rPr lang="en-US" b="true" sz="4014">
                <a:solidFill>
                  <a:srgbClr val="1C1B19"/>
                </a:solidFill>
                <a:latin typeface="TT Chocolates Bold"/>
                <a:ea typeface="TT Chocolates Bold"/>
                <a:cs typeface="TT Chocolates Bold"/>
                <a:sym typeface="TT Chocolates Bold"/>
              </a:rPr>
              <a:t>NUESTRA METODOLOGIA</a:t>
            </a:r>
          </a:p>
        </p:txBody>
      </p:sp>
      <p:sp>
        <p:nvSpPr>
          <p:cNvPr name="TextBox 20" id="20"/>
          <p:cNvSpPr txBox="true"/>
          <p:nvPr/>
        </p:nvSpPr>
        <p:spPr>
          <a:xfrm rot="0">
            <a:off x="12725635" y="4585569"/>
            <a:ext cx="3684385" cy="418880"/>
          </a:xfrm>
          <a:prstGeom prst="rect">
            <a:avLst/>
          </a:prstGeom>
        </p:spPr>
        <p:txBody>
          <a:bodyPr anchor="t" rtlCol="false" tIns="0" lIns="0" bIns="0" rIns="0">
            <a:spAutoFit/>
          </a:bodyPr>
          <a:lstStyle/>
          <a:p>
            <a:pPr algn="ctr">
              <a:lnSpc>
                <a:spcPts val="3319"/>
              </a:lnSpc>
            </a:pPr>
            <a:r>
              <a:rPr lang="en-US" sz="2514">
                <a:solidFill>
                  <a:srgbClr val="1C1B19"/>
                </a:solidFill>
                <a:latin typeface="TT Chocolates"/>
                <a:ea typeface="TT Chocolates"/>
                <a:cs typeface="TT Chocolates"/>
                <a:sym typeface="TT Chocolates"/>
              </a:rPr>
              <a:t>ÁGIL(SCRUM Y KANBAN)</a:t>
            </a:r>
          </a:p>
        </p:txBody>
      </p:sp>
      <p:sp>
        <p:nvSpPr>
          <p:cNvPr name="TextBox 21" id="21"/>
          <p:cNvSpPr txBox="true"/>
          <p:nvPr/>
        </p:nvSpPr>
        <p:spPr>
          <a:xfrm rot="0">
            <a:off x="11525983" y="6724926"/>
            <a:ext cx="1674022" cy="835039"/>
          </a:xfrm>
          <a:prstGeom prst="rect">
            <a:avLst/>
          </a:prstGeom>
        </p:spPr>
        <p:txBody>
          <a:bodyPr anchor="t" rtlCol="false" tIns="0" lIns="0" bIns="0" rIns="0">
            <a:spAutoFit/>
          </a:bodyPr>
          <a:lstStyle/>
          <a:p>
            <a:pPr algn="ctr">
              <a:lnSpc>
                <a:spcPts val="3382"/>
              </a:lnSpc>
            </a:pPr>
            <a:r>
              <a:rPr lang="en-US" sz="2415">
                <a:solidFill>
                  <a:srgbClr val="242424"/>
                </a:solidFill>
                <a:latin typeface="TT Chocolates"/>
                <a:ea typeface="TT Chocolates"/>
                <a:cs typeface="TT Chocolates"/>
                <a:sym typeface="TT Chocolates"/>
              </a:rPr>
              <a:t>Fase 1:</a:t>
            </a:r>
          </a:p>
          <a:p>
            <a:pPr algn="ctr" marL="0" indent="0" lvl="0">
              <a:lnSpc>
                <a:spcPts val="3382"/>
              </a:lnSpc>
            </a:pPr>
            <a:r>
              <a:rPr lang="en-US" sz="2415">
                <a:solidFill>
                  <a:srgbClr val="242424"/>
                </a:solidFill>
                <a:latin typeface="TT Chocolates"/>
                <a:ea typeface="TT Chocolates"/>
                <a:cs typeface="TT Chocolates"/>
                <a:sym typeface="TT Chocolates"/>
              </a:rPr>
              <a:t>Planificación</a:t>
            </a:r>
          </a:p>
        </p:txBody>
      </p:sp>
      <p:sp>
        <p:nvSpPr>
          <p:cNvPr name="TextBox 22" id="22"/>
          <p:cNvSpPr txBox="true"/>
          <p:nvPr/>
        </p:nvSpPr>
        <p:spPr>
          <a:xfrm rot="0">
            <a:off x="13636876" y="6724926"/>
            <a:ext cx="1674022" cy="1259427"/>
          </a:xfrm>
          <a:prstGeom prst="rect">
            <a:avLst/>
          </a:prstGeom>
        </p:spPr>
        <p:txBody>
          <a:bodyPr anchor="t" rtlCol="false" tIns="0" lIns="0" bIns="0" rIns="0">
            <a:spAutoFit/>
          </a:bodyPr>
          <a:lstStyle/>
          <a:p>
            <a:pPr algn="ctr">
              <a:lnSpc>
                <a:spcPts val="3382"/>
              </a:lnSpc>
            </a:pPr>
            <a:r>
              <a:rPr lang="en-US" sz="2415">
                <a:solidFill>
                  <a:srgbClr val="242424"/>
                </a:solidFill>
                <a:latin typeface="TT Chocolates"/>
                <a:ea typeface="TT Chocolates"/>
                <a:cs typeface="TT Chocolates"/>
                <a:sym typeface="TT Chocolates"/>
              </a:rPr>
              <a:t>Fase 2:</a:t>
            </a:r>
          </a:p>
          <a:p>
            <a:pPr algn="ctr" marL="0" indent="0" lvl="0">
              <a:lnSpc>
                <a:spcPts val="3382"/>
              </a:lnSpc>
            </a:pPr>
            <a:r>
              <a:rPr lang="en-US" sz="2415">
                <a:solidFill>
                  <a:srgbClr val="242424"/>
                </a:solidFill>
                <a:latin typeface="TT Chocolates"/>
                <a:ea typeface="TT Chocolates"/>
                <a:cs typeface="TT Chocolates"/>
                <a:sym typeface="TT Chocolates"/>
              </a:rPr>
              <a:t>Desarrollo iterativo</a:t>
            </a:r>
          </a:p>
        </p:txBody>
      </p:sp>
      <p:sp>
        <p:nvSpPr>
          <p:cNvPr name="TextBox 23" id="23"/>
          <p:cNvSpPr txBox="true"/>
          <p:nvPr/>
        </p:nvSpPr>
        <p:spPr>
          <a:xfrm rot="0">
            <a:off x="15752248" y="6724926"/>
            <a:ext cx="1857424" cy="1259427"/>
          </a:xfrm>
          <a:prstGeom prst="rect">
            <a:avLst/>
          </a:prstGeom>
        </p:spPr>
        <p:txBody>
          <a:bodyPr anchor="t" rtlCol="false" tIns="0" lIns="0" bIns="0" rIns="0">
            <a:spAutoFit/>
          </a:bodyPr>
          <a:lstStyle/>
          <a:p>
            <a:pPr algn="ctr">
              <a:lnSpc>
                <a:spcPts val="3382"/>
              </a:lnSpc>
            </a:pPr>
            <a:r>
              <a:rPr lang="en-US" sz="2415">
                <a:solidFill>
                  <a:srgbClr val="242424"/>
                </a:solidFill>
                <a:latin typeface="TT Chocolates"/>
                <a:ea typeface="TT Chocolates"/>
                <a:cs typeface="TT Chocolates"/>
                <a:sym typeface="TT Chocolates"/>
              </a:rPr>
              <a:t>Fase 3:</a:t>
            </a:r>
          </a:p>
          <a:p>
            <a:pPr algn="ctr" marL="0" indent="0" lvl="0">
              <a:lnSpc>
                <a:spcPts val="3382"/>
              </a:lnSpc>
            </a:pPr>
            <a:r>
              <a:rPr lang="en-US" sz="2415">
                <a:solidFill>
                  <a:srgbClr val="242424"/>
                </a:solidFill>
                <a:latin typeface="TT Chocolates"/>
                <a:ea typeface="TT Chocolates"/>
                <a:cs typeface="TT Chocolates"/>
                <a:sym typeface="TT Chocolates"/>
              </a:rPr>
              <a:t>Estabilizacion y despliegue</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F8FAFF"/>
        </a:solidFill>
      </p:bgPr>
    </p:bg>
    <p:spTree>
      <p:nvGrpSpPr>
        <p:cNvPr id="1" name=""/>
        <p:cNvGrpSpPr/>
        <p:nvPr/>
      </p:nvGrpSpPr>
      <p:grpSpPr>
        <a:xfrm>
          <a:off x="0" y="0"/>
          <a:ext cx="0" cy="0"/>
          <a:chOff x="0" y="0"/>
          <a:chExt cx="0" cy="0"/>
        </a:xfrm>
      </p:grpSpPr>
      <p:sp>
        <p:nvSpPr>
          <p:cNvPr name="AutoShape 2" id="2"/>
          <p:cNvSpPr/>
          <p:nvPr/>
        </p:nvSpPr>
        <p:spPr>
          <a:xfrm rot="0">
            <a:off x="-1379812" y="-1006101"/>
            <a:ext cx="2759625" cy="12299202"/>
          </a:xfrm>
          <a:prstGeom prst="rect">
            <a:avLst/>
          </a:prstGeom>
          <a:solidFill>
            <a:srgbClr val="CFDBFF"/>
          </a:solidFill>
        </p:spPr>
      </p:sp>
      <p:sp>
        <p:nvSpPr>
          <p:cNvPr name="TextBox 3" id="3"/>
          <p:cNvSpPr txBox="true"/>
          <p:nvPr/>
        </p:nvSpPr>
        <p:spPr>
          <a:xfrm rot="0">
            <a:off x="2563846" y="5509728"/>
            <a:ext cx="6835513" cy="3657600"/>
          </a:xfrm>
          <a:prstGeom prst="rect">
            <a:avLst/>
          </a:prstGeom>
        </p:spPr>
        <p:txBody>
          <a:bodyPr anchor="t" rtlCol="false" tIns="0" lIns="0" bIns="0" rIns="0">
            <a:spAutoFit/>
          </a:bodyPr>
          <a:lstStyle/>
          <a:p>
            <a:pPr algn="l" marL="647698" indent="-323849" lvl="1">
              <a:lnSpc>
                <a:spcPts val="4199"/>
              </a:lnSpc>
              <a:buFont typeface="Arial"/>
              <a:buChar char="•"/>
            </a:pPr>
            <a:r>
              <a:rPr lang="en-US" sz="2999">
                <a:solidFill>
                  <a:srgbClr val="242424"/>
                </a:solidFill>
                <a:latin typeface="TT Chocolates"/>
                <a:ea typeface="TT Chocolates"/>
                <a:cs typeface="TT Chocolates"/>
                <a:sym typeface="TT Chocolates"/>
              </a:rPr>
              <a:t>Fase 1 (4 semanas): Planificación y Diseño (Backlog, arquitectura, wireframes).</a:t>
            </a:r>
          </a:p>
          <a:p>
            <a:pPr algn="l" marL="647698" indent="-323849" lvl="1">
              <a:lnSpc>
                <a:spcPts val="4199"/>
              </a:lnSpc>
              <a:buFont typeface="Arial"/>
              <a:buChar char="•"/>
            </a:pPr>
            <a:r>
              <a:rPr lang="en-US" sz="2999">
                <a:solidFill>
                  <a:srgbClr val="242424"/>
                </a:solidFill>
                <a:latin typeface="TT Chocolates"/>
                <a:ea typeface="TT Chocolates"/>
                <a:cs typeface="TT Chocolates"/>
                <a:sym typeface="TT Chocolates"/>
              </a:rPr>
              <a:t>Fase 2 (10 semanas): Desarrollo Iterativo (Backend, Frontend).</a:t>
            </a:r>
          </a:p>
          <a:p>
            <a:pPr algn="l" marL="647698" indent="-323849" lvl="1">
              <a:lnSpc>
                <a:spcPts val="4199"/>
              </a:lnSpc>
              <a:buFont typeface="Arial"/>
              <a:buChar char="•"/>
            </a:pPr>
            <a:r>
              <a:rPr lang="en-US" sz="2999">
                <a:solidFill>
                  <a:srgbClr val="242424"/>
                </a:solidFill>
                <a:latin typeface="TT Chocolates"/>
                <a:ea typeface="TT Chocolates"/>
                <a:cs typeface="TT Chocolates"/>
                <a:sym typeface="TT Chocolates"/>
              </a:rPr>
              <a:t>Fase 3 (4 semanas): Estabilización y Despliegue (Pruebas, despliegue).</a:t>
            </a:r>
          </a:p>
        </p:txBody>
      </p:sp>
      <p:grpSp>
        <p:nvGrpSpPr>
          <p:cNvPr name="Group 4" id="4"/>
          <p:cNvGrpSpPr/>
          <p:nvPr/>
        </p:nvGrpSpPr>
        <p:grpSpPr>
          <a:xfrm rot="0">
            <a:off x="2563846" y="4297920"/>
            <a:ext cx="4535280" cy="791414"/>
            <a:chOff x="0" y="0"/>
            <a:chExt cx="3020773" cy="527130"/>
          </a:xfrm>
        </p:grpSpPr>
        <p:sp>
          <p:nvSpPr>
            <p:cNvPr name="Freeform 5" id="5"/>
            <p:cNvSpPr/>
            <p:nvPr/>
          </p:nvSpPr>
          <p:spPr>
            <a:xfrm flipH="false" flipV="false" rot="0">
              <a:off x="0" y="0"/>
              <a:ext cx="3020774" cy="527130"/>
            </a:xfrm>
            <a:custGeom>
              <a:avLst/>
              <a:gdLst/>
              <a:ahLst/>
              <a:cxnLst/>
              <a:rect r="r" b="b" t="t" l="l"/>
              <a:pathLst>
                <a:path h="527130" w="3020774">
                  <a:moveTo>
                    <a:pt x="0" y="0"/>
                  </a:moveTo>
                  <a:lnTo>
                    <a:pt x="3020774" y="0"/>
                  </a:lnTo>
                  <a:lnTo>
                    <a:pt x="3020774" y="527130"/>
                  </a:lnTo>
                  <a:lnTo>
                    <a:pt x="0" y="527130"/>
                  </a:lnTo>
                  <a:close/>
                </a:path>
              </a:pathLst>
            </a:custGeom>
            <a:solidFill>
              <a:srgbClr val="000000">
                <a:alpha val="0"/>
              </a:srgbClr>
            </a:solidFill>
            <a:ln w="66675" cap="sq">
              <a:solidFill>
                <a:srgbClr val="8FA4E1"/>
              </a:solidFill>
              <a:prstDash val="solid"/>
              <a:miter/>
            </a:ln>
          </p:spPr>
        </p:sp>
        <p:sp>
          <p:nvSpPr>
            <p:cNvPr name="TextBox 6" id="6"/>
            <p:cNvSpPr txBox="true"/>
            <p:nvPr/>
          </p:nvSpPr>
          <p:spPr>
            <a:xfrm>
              <a:off x="0" y="-57150"/>
              <a:ext cx="3020773" cy="584280"/>
            </a:xfrm>
            <a:prstGeom prst="rect">
              <a:avLst/>
            </a:prstGeom>
          </p:spPr>
          <p:txBody>
            <a:bodyPr anchor="ctr" rtlCol="false" tIns="48876" lIns="48876" bIns="48876" rIns="48876"/>
            <a:lstStyle/>
            <a:p>
              <a:pPr algn="ctr">
                <a:lnSpc>
                  <a:spcPts val="2252"/>
                </a:lnSpc>
              </a:pPr>
            </a:p>
          </p:txBody>
        </p:sp>
      </p:grpSp>
      <p:sp>
        <p:nvSpPr>
          <p:cNvPr name="TextBox 7" id="7"/>
          <p:cNvSpPr txBox="true"/>
          <p:nvPr/>
        </p:nvSpPr>
        <p:spPr>
          <a:xfrm rot="0">
            <a:off x="3229592" y="4404602"/>
            <a:ext cx="3260937" cy="532257"/>
          </a:xfrm>
          <a:prstGeom prst="rect">
            <a:avLst/>
          </a:prstGeom>
        </p:spPr>
        <p:txBody>
          <a:bodyPr anchor="t" rtlCol="false" tIns="0" lIns="0" bIns="0" rIns="0">
            <a:spAutoFit/>
          </a:bodyPr>
          <a:lstStyle/>
          <a:p>
            <a:pPr algn="ctr">
              <a:lnSpc>
                <a:spcPts val="4224"/>
              </a:lnSpc>
            </a:pPr>
            <a:r>
              <a:rPr lang="en-US" sz="3200" b="true">
                <a:solidFill>
                  <a:srgbClr val="1C1B19"/>
                </a:solidFill>
                <a:latin typeface="DM Sans Bold"/>
                <a:ea typeface="DM Sans Bold"/>
                <a:cs typeface="DM Sans Bold"/>
                <a:sym typeface="DM Sans Bold"/>
              </a:rPr>
              <a:t>Plan de trabajo</a:t>
            </a:r>
          </a:p>
        </p:txBody>
      </p:sp>
      <p:grpSp>
        <p:nvGrpSpPr>
          <p:cNvPr name="Group 8" id="8"/>
          <p:cNvGrpSpPr/>
          <p:nvPr/>
        </p:nvGrpSpPr>
        <p:grpSpPr>
          <a:xfrm rot="0">
            <a:off x="2563846" y="521239"/>
            <a:ext cx="14318678" cy="2541067"/>
            <a:chOff x="0" y="0"/>
            <a:chExt cx="6778587" cy="1202963"/>
          </a:xfrm>
        </p:grpSpPr>
        <p:sp>
          <p:nvSpPr>
            <p:cNvPr name="Freeform 9" id="9"/>
            <p:cNvSpPr/>
            <p:nvPr/>
          </p:nvSpPr>
          <p:spPr>
            <a:xfrm flipH="false" flipV="false" rot="0">
              <a:off x="0" y="0"/>
              <a:ext cx="6778587" cy="1202963"/>
            </a:xfrm>
            <a:custGeom>
              <a:avLst/>
              <a:gdLst/>
              <a:ahLst/>
              <a:cxnLst/>
              <a:rect r="r" b="b" t="t" l="l"/>
              <a:pathLst>
                <a:path h="1202963" w="6778587">
                  <a:moveTo>
                    <a:pt x="0" y="0"/>
                  </a:moveTo>
                  <a:lnTo>
                    <a:pt x="6778587" y="0"/>
                  </a:lnTo>
                  <a:lnTo>
                    <a:pt x="6778587" y="1202963"/>
                  </a:lnTo>
                  <a:lnTo>
                    <a:pt x="0" y="1202963"/>
                  </a:lnTo>
                  <a:close/>
                </a:path>
              </a:pathLst>
            </a:custGeom>
            <a:solidFill>
              <a:srgbClr val="000000">
                <a:alpha val="0"/>
              </a:srgbClr>
            </a:solidFill>
            <a:ln w="66675" cap="sq">
              <a:solidFill>
                <a:srgbClr val="8FA4E1"/>
              </a:solidFill>
              <a:prstDash val="solid"/>
              <a:miter/>
            </a:ln>
          </p:spPr>
        </p:sp>
        <p:sp>
          <p:nvSpPr>
            <p:cNvPr name="TextBox 10" id="10"/>
            <p:cNvSpPr txBox="true"/>
            <p:nvPr/>
          </p:nvSpPr>
          <p:spPr>
            <a:xfrm>
              <a:off x="0" y="-47625"/>
              <a:ext cx="6778587" cy="1250588"/>
            </a:xfrm>
            <a:prstGeom prst="rect">
              <a:avLst/>
            </a:prstGeom>
          </p:spPr>
          <p:txBody>
            <a:bodyPr anchor="ctr" rtlCol="false" tIns="48876" lIns="48876" bIns="48876" rIns="48876"/>
            <a:lstStyle/>
            <a:p>
              <a:pPr algn="ctr">
                <a:lnSpc>
                  <a:spcPts val="1588"/>
                </a:lnSpc>
              </a:pPr>
            </a:p>
          </p:txBody>
        </p:sp>
      </p:grpSp>
      <p:sp>
        <p:nvSpPr>
          <p:cNvPr name="AutoShape 11" id="11"/>
          <p:cNvSpPr/>
          <p:nvPr/>
        </p:nvSpPr>
        <p:spPr>
          <a:xfrm rot="0">
            <a:off x="3193456" y="0"/>
            <a:ext cx="13073008" cy="3583545"/>
          </a:xfrm>
          <a:prstGeom prst="rect">
            <a:avLst/>
          </a:prstGeom>
          <a:solidFill>
            <a:srgbClr val="CFDBFF"/>
          </a:solidFill>
        </p:spPr>
      </p:sp>
      <p:sp>
        <p:nvSpPr>
          <p:cNvPr name="TextBox 12" id="12"/>
          <p:cNvSpPr txBox="true"/>
          <p:nvPr/>
        </p:nvSpPr>
        <p:spPr>
          <a:xfrm rot="0">
            <a:off x="2862855" y="-137301"/>
            <a:ext cx="13073008" cy="4071364"/>
          </a:xfrm>
          <a:prstGeom prst="rect">
            <a:avLst/>
          </a:prstGeom>
        </p:spPr>
        <p:txBody>
          <a:bodyPr anchor="t" rtlCol="false" tIns="0" lIns="0" bIns="0" rIns="0">
            <a:spAutoFit/>
          </a:bodyPr>
          <a:lstStyle/>
          <a:p>
            <a:pPr algn="ctr">
              <a:lnSpc>
                <a:spcPts val="15312"/>
              </a:lnSpc>
            </a:pPr>
            <a:r>
              <a:rPr lang="en-US" sz="11600">
                <a:solidFill>
                  <a:srgbClr val="1C1B19"/>
                </a:solidFill>
                <a:latin typeface="Gill Sans Condensed"/>
                <a:ea typeface="Gill Sans Condensed"/>
                <a:cs typeface="Gill Sans Condensed"/>
                <a:sym typeface="Gill Sans Condensed"/>
              </a:rPr>
              <a:t>PLAN DE TRABAJO Y EVIDENCIAS</a:t>
            </a:r>
          </a:p>
        </p:txBody>
      </p:sp>
      <p:sp>
        <p:nvSpPr>
          <p:cNvPr name="TextBox 13" id="13"/>
          <p:cNvSpPr txBox="true"/>
          <p:nvPr/>
        </p:nvSpPr>
        <p:spPr>
          <a:xfrm rot="0">
            <a:off x="10874215" y="5509728"/>
            <a:ext cx="6008308" cy="3133725"/>
          </a:xfrm>
          <a:prstGeom prst="rect">
            <a:avLst/>
          </a:prstGeom>
        </p:spPr>
        <p:txBody>
          <a:bodyPr anchor="t" rtlCol="false" tIns="0" lIns="0" bIns="0" rIns="0">
            <a:spAutoFit/>
          </a:bodyPr>
          <a:lstStyle/>
          <a:p>
            <a:pPr algn="l" marL="647698" indent="-323849" lvl="1">
              <a:lnSpc>
                <a:spcPts val="4199"/>
              </a:lnSpc>
              <a:buFont typeface="Arial"/>
              <a:buChar char="•"/>
            </a:pPr>
            <a:r>
              <a:rPr lang="en-US" sz="2999">
                <a:solidFill>
                  <a:srgbClr val="242424"/>
                </a:solidFill>
                <a:latin typeface="TT Chocolates"/>
                <a:ea typeface="TT Chocolates"/>
                <a:cs typeface="TT Chocolates"/>
                <a:sym typeface="TT Chocolates"/>
              </a:rPr>
              <a:t>Avance: Documento de Arquitectura y Modelo de Datos.</a:t>
            </a:r>
          </a:p>
          <a:p>
            <a:pPr algn="l" marL="647698" indent="-323849" lvl="1">
              <a:lnSpc>
                <a:spcPts val="4199"/>
              </a:lnSpc>
              <a:buFont typeface="Arial"/>
              <a:buChar char="•"/>
            </a:pPr>
            <a:r>
              <a:rPr lang="en-US" sz="2999">
                <a:solidFill>
                  <a:srgbClr val="242424"/>
                </a:solidFill>
                <a:latin typeface="TT Chocolates"/>
                <a:ea typeface="TT Chocolates"/>
                <a:cs typeface="TT Chocolates"/>
                <a:sym typeface="TT Chocolates"/>
              </a:rPr>
              <a:t>Av</a:t>
            </a:r>
            <a:r>
              <a:rPr lang="en-US" sz="2999">
                <a:solidFill>
                  <a:srgbClr val="242424"/>
                </a:solidFill>
                <a:latin typeface="TT Chocolates"/>
                <a:ea typeface="TT Chocolates"/>
                <a:cs typeface="TT Chocolates"/>
                <a:sym typeface="TT Chocolates"/>
              </a:rPr>
              <a:t>ance: Repositorio Git con prueba de concepto.</a:t>
            </a:r>
          </a:p>
          <a:p>
            <a:pPr algn="l" marL="647698" indent="-323849" lvl="1">
              <a:lnSpc>
                <a:spcPts val="4199"/>
              </a:lnSpc>
              <a:buFont typeface="Arial"/>
              <a:buChar char="•"/>
            </a:pPr>
            <a:r>
              <a:rPr lang="en-US" sz="2999">
                <a:solidFill>
                  <a:srgbClr val="242424"/>
                </a:solidFill>
                <a:latin typeface="TT Chocolates"/>
                <a:ea typeface="TT Chocolates"/>
                <a:cs typeface="TT Chocolates"/>
                <a:sym typeface="TT Chocolates"/>
              </a:rPr>
              <a:t>Final: Manual de Usuario y Despliegue.</a:t>
            </a:r>
          </a:p>
        </p:txBody>
      </p:sp>
      <p:grpSp>
        <p:nvGrpSpPr>
          <p:cNvPr name="Group 14" id="14"/>
          <p:cNvGrpSpPr/>
          <p:nvPr/>
        </p:nvGrpSpPr>
        <p:grpSpPr>
          <a:xfrm rot="0">
            <a:off x="10874215" y="4321467"/>
            <a:ext cx="3996953" cy="791414"/>
            <a:chOff x="0" y="0"/>
            <a:chExt cx="2662214" cy="527130"/>
          </a:xfrm>
        </p:grpSpPr>
        <p:sp>
          <p:nvSpPr>
            <p:cNvPr name="Freeform 15" id="15"/>
            <p:cNvSpPr/>
            <p:nvPr/>
          </p:nvSpPr>
          <p:spPr>
            <a:xfrm flipH="false" flipV="false" rot="0">
              <a:off x="0" y="0"/>
              <a:ext cx="2662214" cy="527130"/>
            </a:xfrm>
            <a:custGeom>
              <a:avLst/>
              <a:gdLst/>
              <a:ahLst/>
              <a:cxnLst/>
              <a:rect r="r" b="b" t="t" l="l"/>
              <a:pathLst>
                <a:path h="527130" w="2662214">
                  <a:moveTo>
                    <a:pt x="0" y="0"/>
                  </a:moveTo>
                  <a:lnTo>
                    <a:pt x="2662214" y="0"/>
                  </a:lnTo>
                  <a:lnTo>
                    <a:pt x="2662214" y="527130"/>
                  </a:lnTo>
                  <a:lnTo>
                    <a:pt x="0" y="527130"/>
                  </a:lnTo>
                  <a:close/>
                </a:path>
              </a:pathLst>
            </a:custGeom>
            <a:solidFill>
              <a:srgbClr val="000000">
                <a:alpha val="0"/>
              </a:srgbClr>
            </a:solidFill>
            <a:ln w="66675" cap="sq">
              <a:solidFill>
                <a:srgbClr val="8FA4E1"/>
              </a:solidFill>
              <a:prstDash val="solid"/>
              <a:miter/>
            </a:ln>
          </p:spPr>
        </p:sp>
        <p:sp>
          <p:nvSpPr>
            <p:cNvPr name="TextBox 16" id="16"/>
            <p:cNvSpPr txBox="true"/>
            <p:nvPr/>
          </p:nvSpPr>
          <p:spPr>
            <a:xfrm>
              <a:off x="0" y="-57150"/>
              <a:ext cx="2662214" cy="584280"/>
            </a:xfrm>
            <a:prstGeom prst="rect">
              <a:avLst/>
            </a:prstGeom>
          </p:spPr>
          <p:txBody>
            <a:bodyPr anchor="ctr" rtlCol="false" tIns="48876" lIns="48876" bIns="48876" rIns="48876"/>
            <a:lstStyle/>
            <a:p>
              <a:pPr algn="ctr">
                <a:lnSpc>
                  <a:spcPts val="2252"/>
                </a:lnSpc>
              </a:pPr>
            </a:p>
          </p:txBody>
        </p:sp>
      </p:grpSp>
      <p:sp>
        <p:nvSpPr>
          <p:cNvPr name="TextBox 17" id="17"/>
          <p:cNvSpPr txBox="true"/>
          <p:nvPr/>
        </p:nvSpPr>
        <p:spPr>
          <a:xfrm rot="0">
            <a:off x="11515530" y="4436717"/>
            <a:ext cx="2714324" cy="532257"/>
          </a:xfrm>
          <a:prstGeom prst="rect">
            <a:avLst/>
          </a:prstGeom>
        </p:spPr>
        <p:txBody>
          <a:bodyPr anchor="t" rtlCol="false" tIns="0" lIns="0" bIns="0" rIns="0">
            <a:spAutoFit/>
          </a:bodyPr>
          <a:lstStyle/>
          <a:p>
            <a:pPr algn="ctr">
              <a:lnSpc>
                <a:spcPts val="4224"/>
              </a:lnSpc>
            </a:pPr>
            <a:r>
              <a:rPr lang="en-US" sz="3200" b="true">
                <a:solidFill>
                  <a:srgbClr val="1C1B19"/>
                </a:solidFill>
                <a:latin typeface="DM Sans Bold"/>
                <a:ea typeface="DM Sans Bold"/>
                <a:cs typeface="DM Sans Bold"/>
                <a:sym typeface="DM Sans Bold"/>
              </a:rPr>
              <a:t>Evidencias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8FAFF"/>
        </a:solidFill>
      </p:bgPr>
    </p:bg>
    <p:spTree>
      <p:nvGrpSpPr>
        <p:cNvPr id="1" name=""/>
        <p:cNvGrpSpPr/>
        <p:nvPr/>
      </p:nvGrpSpPr>
      <p:grpSpPr>
        <a:xfrm>
          <a:off x="0" y="0"/>
          <a:ext cx="0" cy="0"/>
          <a:chOff x="0" y="0"/>
          <a:chExt cx="0" cy="0"/>
        </a:xfrm>
      </p:grpSpPr>
      <p:sp>
        <p:nvSpPr>
          <p:cNvPr name="Freeform 2" id="2"/>
          <p:cNvSpPr/>
          <p:nvPr/>
        </p:nvSpPr>
        <p:spPr>
          <a:xfrm flipH="false" flipV="false" rot="0">
            <a:off x="10556722" y="243048"/>
            <a:ext cx="7327127" cy="4744315"/>
          </a:xfrm>
          <a:custGeom>
            <a:avLst/>
            <a:gdLst/>
            <a:ahLst/>
            <a:cxnLst/>
            <a:rect r="r" b="b" t="t" l="l"/>
            <a:pathLst>
              <a:path h="4744315" w="7327127">
                <a:moveTo>
                  <a:pt x="0" y="0"/>
                </a:moveTo>
                <a:lnTo>
                  <a:pt x="7327128" y="0"/>
                </a:lnTo>
                <a:lnTo>
                  <a:pt x="7327128" y="4744315"/>
                </a:lnTo>
                <a:lnTo>
                  <a:pt x="0" y="4744315"/>
                </a:lnTo>
                <a:lnTo>
                  <a:pt x="0" y="0"/>
                </a:lnTo>
                <a:close/>
              </a:path>
            </a:pathLst>
          </a:custGeom>
          <a:blipFill>
            <a:blip r:embed="rId2"/>
            <a:stretch>
              <a:fillRect l="0" t="0" r="0" b="0"/>
            </a:stretch>
          </a:blipFill>
        </p:spPr>
      </p:sp>
      <p:sp>
        <p:nvSpPr>
          <p:cNvPr name="AutoShape 3" id="3"/>
          <p:cNvSpPr/>
          <p:nvPr/>
        </p:nvSpPr>
        <p:spPr>
          <a:xfrm rot="0">
            <a:off x="-1379812" y="-1006101"/>
            <a:ext cx="2596900" cy="12299202"/>
          </a:xfrm>
          <a:prstGeom prst="rect">
            <a:avLst/>
          </a:prstGeom>
          <a:solidFill>
            <a:srgbClr val="CFDBFF"/>
          </a:solidFill>
        </p:spPr>
      </p:sp>
      <p:sp>
        <p:nvSpPr>
          <p:cNvPr name="Freeform 4" id="4"/>
          <p:cNvSpPr/>
          <p:nvPr/>
        </p:nvSpPr>
        <p:spPr>
          <a:xfrm flipH="false" flipV="false" rot="0">
            <a:off x="1217088" y="5494380"/>
            <a:ext cx="7009713" cy="4153255"/>
          </a:xfrm>
          <a:custGeom>
            <a:avLst/>
            <a:gdLst/>
            <a:ahLst/>
            <a:cxnLst/>
            <a:rect r="r" b="b" t="t" l="l"/>
            <a:pathLst>
              <a:path h="4153255" w="7009713">
                <a:moveTo>
                  <a:pt x="0" y="0"/>
                </a:moveTo>
                <a:lnTo>
                  <a:pt x="7009713" y="0"/>
                </a:lnTo>
                <a:lnTo>
                  <a:pt x="7009713" y="4153255"/>
                </a:lnTo>
                <a:lnTo>
                  <a:pt x="0" y="4153255"/>
                </a:lnTo>
                <a:lnTo>
                  <a:pt x="0" y="0"/>
                </a:lnTo>
                <a:close/>
              </a:path>
            </a:pathLst>
          </a:custGeom>
          <a:blipFill>
            <a:blip r:embed="rId3"/>
            <a:stretch>
              <a:fillRect l="0" t="0" r="0" b="0"/>
            </a:stretch>
          </a:blipFill>
        </p:spPr>
      </p:sp>
      <p:sp>
        <p:nvSpPr>
          <p:cNvPr name="Freeform 5" id="5"/>
          <p:cNvSpPr/>
          <p:nvPr/>
        </p:nvSpPr>
        <p:spPr>
          <a:xfrm flipH="false" flipV="false" rot="0">
            <a:off x="9140155" y="5494380"/>
            <a:ext cx="8743695" cy="4153255"/>
          </a:xfrm>
          <a:custGeom>
            <a:avLst/>
            <a:gdLst/>
            <a:ahLst/>
            <a:cxnLst/>
            <a:rect r="r" b="b" t="t" l="l"/>
            <a:pathLst>
              <a:path h="4153255" w="8743695">
                <a:moveTo>
                  <a:pt x="0" y="0"/>
                </a:moveTo>
                <a:lnTo>
                  <a:pt x="8743695" y="0"/>
                </a:lnTo>
                <a:lnTo>
                  <a:pt x="8743695" y="4153255"/>
                </a:lnTo>
                <a:lnTo>
                  <a:pt x="0" y="4153255"/>
                </a:lnTo>
                <a:lnTo>
                  <a:pt x="0" y="0"/>
                </a:lnTo>
                <a:close/>
              </a:path>
            </a:pathLst>
          </a:custGeom>
          <a:blipFill>
            <a:blip r:embed="rId4"/>
            <a:stretch>
              <a:fillRect l="0" t="0" r="0" b="0"/>
            </a:stretch>
          </a:blipFill>
        </p:spPr>
      </p:sp>
      <p:grpSp>
        <p:nvGrpSpPr>
          <p:cNvPr name="Group 6" id="6"/>
          <p:cNvGrpSpPr/>
          <p:nvPr/>
        </p:nvGrpSpPr>
        <p:grpSpPr>
          <a:xfrm rot="0">
            <a:off x="1217088" y="1839683"/>
            <a:ext cx="8739991" cy="1551044"/>
            <a:chOff x="0" y="0"/>
            <a:chExt cx="6778587" cy="1202963"/>
          </a:xfrm>
        </p:grpSpPr>
        <p:sp>
          <p:nvSpPr>
            <p:cNvPr name="Freeform 7" id="7"/>
            <p:cNvSpPr/>
            <p:nvPr/>
          </p:nvSpPr>
          <p:spPr>
            <a:xfrm flipH="false" flipV="false" rot="0">
              <a:off x="0" y="0"/>
              <a:ext cx="6778587" cy="1202963"/>
            </a:xfrm>
            <a:custGeom>
              <a:avLst/>
              <a:gdLst/>
              <a:ahLst/>
              <a:cxnLst/>
              <a:rect r="r" b="b" t="t" l="l"/>
              <a:pathLst>
                <a:path h="1202963" w="6778587">
                  <a:moveTo>
                    <a:pt x="0" y="0"/>
                  </a:moveTo>
                  <a:lnTo>
                    <a:pt x="6778587" y="0"/>
                  </a:lnTo>
                  <a:lnTo>
                    <a:pt x="6778587" y="1202963"/>
                  </a:lnTo>
                  <a:lnTo>
                    <a:pt x="0" y="1202963"/>
                  </a:lnTo>
                  <a:close/>
                </a:path>
              </a:pathLst>
            </a:custGeom>
            <a:solidFill>
              <a:srgbClr val="000000">
                <a:alpha val="0"/>
              </a:srgbClr>
            </a:solidFill>
            <a:ln w="66675" cap="sq">
              <a:solidFill>
                <a:srgbClr val="8FA4E1"/>
              </a:solidFill>
              <a:prstDash val="solid"/>
              <a:miter/>
            </a:ln>
          </p:spPr>
        </p:sp>
        <p:sp>
          <p:nvSpPr>
            <p:cNvPr name="TextBox 8" id="8"/>
            <p:cNvSpPr txBox="true"/>
            <p:nvPr/>
          </p:nvSpPr>
          <p:spPr>
            <a:xfrm>
              <a:off x="0" y="-47625"/>
              <a:ext cx="6778587" cy="1250588"/>
            </a:xfrm>
            <a:prstGeom prst="rect">
              <a:avLst/>
            </a:prstGeom>
          </p:spPr>
          <p:txBody>
            <a:bodyPr anchor="ctr" rtlCol="false" tIns="48876" lIns="48876" bIns="48876" rIns="48876"/>
            <a:lstStyle/>
            <a:p>
              <a:pPr algn="ctr">
                <a:lnSpc>
                  <a:spcPts val="1588"/>
                </a:lnSpc>
              </a:pPr>
            </a:p>
          </p:txBody>
        </p:sp>
      </p:grpSp>
      <p:sp>
        <p:nvSpPr>
          <p:cNvPr name="AutoShape 9" id="9"/>
          <p:cNvSpPr/>
          <p:nvPr/>
        </p:nvSpPr>
        <p:spPr>
          <a:xfrm rot="0">
            <a:off x="1601396" y="1521523"/>
            <a:ext cx="7979645" cy="2187364"/>
          </a:xfrm>
          <a:prstGeom prst="rect">
            <a:avLst/>
          </a:prstGeom>
          <a:solidFill>
            <a:srgbClr val="CFDBFF"/>
          </a:solidFill>
        </p:spPr>
      </p:sp>
      <p:sp>
        <p:nvSpPr>
          <p:cNvPr name="TextBox 10" id="10"/>
          <p:cNvSpPr txBox="true"/>
          <p:nvPr/>
        </p:nvSpPr>
        <p:spPr>
          <a:xfrm rot="0">
            <a:off x="1595124" y="1857059"/>
            <a:ext cx="7979645" cy="1297217"/>
          </a:xfrm>
          <a:prstGeom prst="rect">
            <a:avLst/>
          </a:prstGeom>
        </p:spPr>
        <p:txBody>
          <a:bodyPr anchor="t" rtlCol="false" tIns="0" lIns="0" bIns="0" rIns="0">
            <a:spAutoFit/>
          </a:bodyPr>
          <a:lstStyle/>
          <a:p>
            <a:pPr algn="ctr">
              <a:lnSpc>
                <a:spcPts val="9346"/>
              </a:lnSpc>
            </a:pPr>
            <a:r>
              <a:rPr lang="en-US" sz="7080">
                <a:solidFill>
                  <a:srgbClr val="1C1B19"/>
                </a:solidFill>
                <a:latin typeface="Gill Sans Condensed"/>
                <a:ea typeface="Gill Sans Condensed"/>
                <a:cs typeface="Gill Sans Condensed"/>
                <a:sym typeface="Gill Sans Condensed"/>
              </a:rPr>
              <a:t>EVIDENCIAS GITHUB</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8FAFF"/>
        </a:solidFill>
      </p:bgPr>
    </p:bg>
    <p:spTree>
      <p:nvGrpSpPr>
        <p:cNvPr id="1" name=""/>
        <p:cNvGrpSpPr/>
        <p:nvPr/>
      </p:nvGrpSpPr>
      <p:grpSpPr>
        <a:xfrm>
          <a:off x="0" y="0"/>
          <a:ext cx="0" cy="0"/>
          <a:chOff x="0" y="0"/>
          <a:chExt cx="0" cy="0"/>
        </a:xfrm>
      </p:grpSpPr>
      <p:sp>
        <p:nvSpPr>
          <p:cNvPr name="AutoShape 2" id="2"/>
          <p:cNvSpPr/>
          <p:nvPr/>
        </p:nvSpPr>
        <p:spPr>
          <a:xfrm rot="0">
            <a:off x="-1379812" y="-1006101"/>
            <a:ext cx="2596900" cy="12299202"/>
          </a:xfrm>
          <a:prstGeom prst="rect">
            <a:avLst/>
          </a:prstGeom>
          <a:solidFill>
            <a:srgbClr val="CFDBFF"/>
          </a:solidFill>
        </p:spPr>
      </p:sp>
      <p:grpSp>
        <p:nvGrpSpPr>
          <p:cNvPr name="Group 3" id="3"/>
          <p:cNvGrpSpPr/>
          <p:nvPr/>
        </p:nvGrpSpPr>
        <p:grpSpPr>
          <a:xfrm rot="0">
            <a:off x="1712096" y="1232343"/>
            <a:ext cx="8739991" cy="1551044"/>
            <a:chOff x="0" y="0"/>
            <a:chExt cx="6778587" cy="1202963"/>
          </a:xfrm>
        </p:grpSpPr>
        <p:sp>
          <p:nvSpPr>
            <p:cNvPr name="Freeform 4" id="4"/>
            <p:cNvSpPr/>
            <p:nvPr/>
          </p:nvSpPr>
          <p:spPr>
            <a:xfrm flipH="false" flipV="false" rot="0">
              <a:off x="0" y="0"/>
              <a:ext cx="6778587" cy="1202963"/>
            </a:xfrm>
            <a:custGeom>
              <a:avLst/>
              <a:gdLst/>
              <a:ahLst/>
              <a:cxnLst/>
              <a:rect r="r" b="b" t="t" l="l"/>
              <a:pathLst>
                <a:path h="1202963" w="6778587">
                  <a:moveTo>
                    <a:pt x="0" y="0"/>
                  </a:moveTo>
                  <a:lnTo>
                    <a:pt x="6778587" y="0"/>
                  </a:lnTo>
                  <a:lnTo>
                    <a:pt x="6778587" y="1202963"/>
                  </a:lnTo>
                  <a:lnTo>
                    <a:pt x="0" y="1202963"/>
                  </a:lnTo>
                  <a:close/>
                </a:path>
              </a:pathLst>
            </a:custGeom>
            <a:solidFill>
              <a:srgbClr val="000000">
                <a:alpha val="0"/>
              </a:srgbClr>
            </a:solidFill>
            <a:ln w="66675" cap="sq">
              <a:solidFill>
                <a:srgbClr val="8FA4E1"/>
              </a:solidFill>
              <a:prstDash val="solid"/>
              <a:miter/>
            </a:ln>
          </p:spPr>
        </p:sp>
        <p:sp>
          <p:nvSpPr>
            <p:cNvPr name="TextBox 5" id="5"/>
            <p:cNvSpPr txBox="true"/>
            <p:nvPr/>
          </p:nvSpPr>
          <p:spPr>
            <a:xfrm>
              <a:off x="0" y="-47625"/>
              <a:ext cx="6778587" cy="1250588"/>
            </a:xfrm>
            <a:prstGeom prst="rect">
              <a:avLst/>
            </a:prstGeom>
          </p:spPr>
          <p:txBody>
            <a:bodyPr anchor="ctr" rtlCol="false" tIns="48876" lIns="48876" bIns="48876" rIns="48876"/>
            <a:lstStyle/>
            <a:p>
              <a:pPr algn="ctr">
                <a:lnSpc>
                  <a:spcPts val="1588"/>
                </a:lnSpc>
              </a:pPr>
            </a:p>
          </p:txBody>
        </p:sp>
      </p:grpSp>
      <p:sp>
        <p:nvSpPr>
          <p:cNvPr name="AutoShape 6" id="6"/>
          <p:cNvSpPr/>
          <p:nvPr/>
        </p:nvSpPr>
        <p:spPr>
          <a:xfrm rot="0">
            <a:off x="2096404" y="914183"/>
            <a:ext cx="7979645" cy="2187364"/>
          </a:xfrm>
          <a:prstGeom prst="rect">
            <a:avLst/>
          </a:prstGeom>
          <a:solidFill>
            <a:srgbClr val="CFDBFF"/>
          </a:solidFill>
        </p:spPr>
      </p:sp>
      <p:sp>
        <p:nvSpPr>
          <p:cNvPr name="Freeform 7" id="7"/>
          <p:cNvSpPr/>
          <p:nvPr/>
        </p:nvSpPr>
        <p:spPr>
          <a:xfrm flipH="false" flipV="false" rot="0">
            <a:off x="5183541" y="0"/>
            <a:ext cx="13104459" cy="10287000"/>
          </a:xfrm>
          <a:custGeom>
            <a:avLst/>
            <a:gdLst/>
            <a:ahLst/>
            <a:cxnLst/>
            <a:rect r="r" b="b" t="t" l="l"/>
            <a:pathLst>
              <a:path h="10287000" w="13104459">
                <a:moveTo>
                  <a:pt x="0" y="0"/>
                </a:moveTo>
                <a:lnTo>
                  <a:pt x="13104459" y="0"/>
                </a:lnTo>
                <a:lnTo>
                  <a:pt x="13104459" y="10287000"/>
                </a:lnTo>
                <a:lnTo>
                  <a:pt x="0" y="10287000"/>
                </a:lnTo>
                <a:lnTo>
                  <a:pt x="0" y="0"/>
                </a:lnTo>
                <a:close/>
              </a:path>
            </a:pathLst>
          </a:custGeom>
          <a:blipFill>
            <a:blip r:embed="rId2"/>
            <a:stretch>
              <a:fillRect l="0" t="0" r="0" b="0"/>
            </a:stretch>
          </a:blipFill>
        </p:spPr>
      </p:sp>
      <p:sp>
        <p:nvSpPr>
          <p:cNvPr name="TextBox 8" id="8"/>
          <p:cNvSpPr txBox="true"/>
          <p:nvPr/>
        </p:nvSpPr>
        <p:spPr>
          <a:xfrm rot="0">
            <a:off x="2090132" y="1249718"/>
            <a:ext cx="7979645" cy="1297217"/>
          </a:xfrm>
          <a:prstGeom prst="rect">
            <a:avLst/>
          </a:prstGeom>
        </p:spPr>
        <p:txBody>
          <a:bodyPr anchor="t" rtlCol="false" tIns="0" lIns="0" bIns="0" rIns="0">
            <a:spAutoFit/>
          </a:bodyPr>
          <a:lstStyle/>
          <a:p>
            <a:pPr algn="ctr">
              <a:lnSpc>
                <a:spcPts val="9346"/>
              </a:lnSpc>
            </a:pPr>
            <a:r>
              <a:rPr lang="en-US" sz="7080">
                <a:solidFill>
                  <a:srgbClr val="1C1B19"/>
                </a:solidFill>
                <a:latin typeface="Gill Sans Condensed"/>
                <a:ea typeface="Gill Sans Condensed"/>
                <a:cs typeface="Gill Sans Condensed"/>
                <a:sym typeface="Gill Sans Condensed"/>
              </a:rPr>
              <a:t>EVIDENCIA BASE DE DATOS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8FAFF"/>
        </a:solidFill>
      </p:bgPr>
    </p:bg>
    <p:spTree>
      <p:nvGrpSpPr>
        <p:cNvPr id="1" name=""/>
        <p:cNvGrpSpPr/>
        <p:nvPr/>
      </p:nvGrpSpPr>
      <p:grpSpPr>
        <a:xfrm>
          <a:off x="0" y="0"/>
          <a:ext cx="0" cy="0"/>
          <a:chOff x="0" y="0"/>
          <a:chExt cx="0" cy="0"/>
        </a:xfrm>
      </p:grpSpPr>
      <p:sp>
        <p:nvSpPr>
          <p:cNvPr name="AutoShape 2" id="2"/>
          <p:cNvSpPr/>
          <p:nvPr/>
        </p:nvSpPr>
        <p:spPr>
          <a:xfrm rot="0">
            <a:off x="-1379812" y="-1006101"/>
            <a:ext cx="2596900" cy="12299202"/>
          </a:xfrm>
          <a:prstGeom prst="rect">
            <a:avLst/>
          </a:prstGeom>
          <a:solidFill>
            <a:srgbClr val="CFDBFF"/>
          </a:solidFill>
        </p:spPr>
      </p:sp>
      <p:grpSp>
        <p:nvGrpSpPr>
          <p:cNvPr name="Group 3" id="3"/>
          <p:cNvGrpSpPr/>
          <p:nvPr/>
        </p:nvGrpSpPr>
        <p:grpSpPr>
          <a:xfrm rot="0">
            <a:off x="1963736" y="1108590"/>
            <a:ext cx="8739991" cy="1551044"/>
            <a:chOff x="0" y="0"/>
            <a:chExt cx="6778587" cy="1202963"/>
          </a:xfrm>
        </p:grpSpPr>
        <p:sp>
          <p:nvSpPr>
            <p:cNvPr name="Freeform 4" id="4"/>
            <p:cNvSpPr/>
            <p:nvPr/>
          </p:nvSpPr>
          <p:spPr>
            <a:xfrm flipH="false" flipV="false" rot="0">
              <a:off x="0" y="0"/>
              <a:ext cx="6778587" cy="1202963"/>
            </a:xfrm>
            <a:custGeom>
              <a:avLst/>
              <a:gdLst/>
              <a:ahLst/>
              <a:cxnLst/>
              <a:rect r="r" b="b" t="t" l="l"/>
              <a:pathLst>
                <a:path h="1202963" w="6778587">
                  <a:moveTo>
                    <a:pt x="0" y="0"/>
                  </a:moveTo>
                  <a:lnTo>
                    <a:pt x="6778587" y="0"/>
                  </a:lnTo>
                  <a:lnTo>
                    <a:pt x="6778587" y="1202963"/>
                  </a:lnTo>
                  <a:lnTo>
                    <a:pt x="0" y="1202963"/>
                  </a:lnTo>
                  <a:close/>
                </a:path>
              </a:pathLst>
            </a:custGeom>
            <a:solidFill>
              <a:srgbClr val="000000">
                <a:alpha val="0"/>
              </a:srgbClr>
            </a:solidFill>
            <a:ln w="66675" cap="sq">
              <a:solidFill>
                <a:srgbClr val="8FA4E1"/>
              </a:solidFill>
              <a:prstDash val="solid"/>
              <a:miter/>
            </a:ln>
          </p:spPr>
        </p:sp>
        <p:sp>
          <p:nvSpPr>
            <p:cNvPr name="TextBox 5" id="5"/>
            <p:cNvSpPr txBox="true"/>
            <p:nvPr/>
          </p:nvSpPr>
          <p:spPr>
            <a:xfrm>
              <a:off x="0" y="-47625"/>
              <a:ext cx="6778587" cy="1250588"/>
            </a:xfrm>
            <a:prstGeom prst="rect">
              <a:avLst/>
            </a:prstGeom>
          </p:spPr>
          <p:txBody>
            <a:bodyPr anchor="ctr" rtlCol="false" tIns="48876" lIns="48876" bIns="48876" rIns="48876"/>
            <a:lstStyle/>
            <a:p>
              <a:pPr algn="ctr">
                <a:lnSpc>
                  <a:spcPts val="1588"/>
                </a:lnSpc>
              </a:pPr>
            </a:p>
          </p:txBody>
        </p:sp>
      </p:grpSp>
      <p:sp>
        <p:nvSpPr>
          <p:cNvPr name="AutoShape 6" id="6"/>
          <p:cNvSpPr/>
          <p:nvPr/>
        </p:nvSpPr>
        <p:spPr>
          <a:xfrm rot="0">
            <a:off x="2348044" y="790431"/>
            <a:ext cx="7979645" cy="2187364"/>
          </a:xfrm>
          <a:prstGeom prst="rect">
            <a:avLst/>
          </a:prstGeom>
          <a:solidFill>
            <a:srgbClr val="CFDBFF"/>
          </a:solidFill>
        </p:spPr>
      </p:sp>
      <p:sp>
        <p:nvSpPr>
          <p:cNvPr name="Freeform 7" id="7"/>
          <p:cNvSpPr/>
          <p:nvPr/>
        </p:nvSpPr>
        <p:spPr>
          <a:xfrm flipH="false" flipV="false" rot="0">
            <a:off x="3121810" y="3397159"/>
            <a:ext cx="6432114" cy="6246166"/>
          </a:xfrm>
          <a:custGeom>
            <a:avLst/>
            <a:gdLst/>
            <a:ahLst/>
            <a:cxnLst/>
            <a:rect r="r" b="b" t="t" l="l"/>
            <a:pathLst>
              <a:path h="6246166" w="6432114">
                <a:moveTo>
                  <a:pt x="0" y="0"/>
                </a:moveTo>
                <a:lnTo>
                  <a:pt x="6432113" y="0"/>
                </a:lnTo>
                <a:lnTo>
                  <a:pt x="6432113" y="6246166"/>
                </a:lnTo>
                <a:lnTo>
                  <a:pt x="0" y="6246166"/>
                </a:lnTo>
                <a:lnTo>
                  <a:pt x="0" y="0"/>
                </a:lnTo>
                <a:close/>
              </a:path>
            </a:pathLst>
          </a:custGeom>
          <a:blipFill>
            <a:blip r:embed="rId2"/>
            <a:stretch>
              <a:fillRect l="0" t="0" r="0" b="0"/>
            </a:stretch>
          </a:blipFill>
        </p:spPr>
      </p:sp>
      <p:sp>
        <p:nvSpPr>
          <p:cNvPr name="Freeform 8" id="8"/>
          <p:cNvSpPr/>
          <p:nvPr/>
        </p:nvSpPr>
        <p:spPr>
          <a:xfrm flipH="false" flipV="false" rot="0">
            <a:off x="11000282" y="574199"/>
            <a:ext cx="6703717" cy="3956313"/>
          </a:xfrm>
          <a:custGeom>
            <a:avLst/>
            <a:gdLst/>
            <a:ahLst/>
            <a:cxnLst/>
            <a:rect r="r" b="b" t="t" l="l"/>
            <a:pathLst>
              <a:path h="3956313" w="6703717">
                <a:moveTo>
                  <a:pt x="0" y="0"/>
                </a:moveTo>
                <a:lnTo>
                  <a:pt x="6703717" y="0"/>
                </a:lnTo>
                <a:lnTo>
                  <a:pt x="6703717" y="3956313"/>
                </a:lnTo>
                <a:lnTo>
                  <a:pt x="0" y="3956313"/>
                </a:lnTo>
                <a:lnTo>
                  <a:pt x="0" y="0"/>
                </a:lnTo>
                <a:close/>
              </a:path>
            </a:pathLst>
          </a:custGeom>
          <a:blipFill>
            <a:blip r:embed="rId3"/>
            <a:stretch>
              <a:fillRect l="0" t="0" r="-1728" b="-2636"/>
            </a:stretch>
          </a:blipFill>
        </p:spPr>
      </p:sp>
      <p:sp>
        <p:nvSpPr>
          <p:cNvPr name="Freeform 9" id="9"/>
          <p:cNvSpPr/>
          <p:nvPr/>
        </p:nvSpPr>
        <p:spPr>
          <a:xfrm flipH="false" flipV="false" rot="0">
            <a:off x="9789243" y="4990278"/>
            <a:ext cx="8083737" cy="5070901"/>
          </a:xfrm>
          <a:custGeom>
            <a:avLst/>
            <a:gdLst/>
            <a:ahLst/>
            <a:cxnLst/>
            <a:rect r="r" b="b" t="t" l="l"/>
            <a:pathLst>
              <a:path h="5070901" w="8083737">
                <a:moveTo>
                  <a:pt x="0" y="0"/>
                </a:moveTo>
                <a:lnTo>
                  <a:pt x="8083737" y="0"/>
                </a:lnTo>
                <a:lnTo>
                  <a:pt x="8083737" y="5070901"/>
                </a:lnTo>
                <a:lnTo>
                  <a:pt x="0" y="5070901"/>
                </a:lnTo>
                <a:lnTo>
                  <a:pt x="0" y="0"/>
                </a:lnTo>
                <a:close/>
              </a:path>
            </a:pathLst>
          </a:custGeom>
          <a:blipFill>
            <a:blip r:embed="rId4"/>
            <a:stretch>
              <a:fillRect l="0" t="0" r="0" b="0"/>
            </a:stretch>
          </a:blipFill>
        </p:spPr>
      </p:sp>
      <p:sp>
        <p:nvSpPr>
          <p:cNvPr name="TextBox 10" id="10"/>
          <p:cNvSpPr txBox="true"/>
          <p:nvPr/>
        </p:nvSpPr>
        <p:spPr>
          <a:xfrm rot="0">
            <a:off x="2341772" y="1125966"/>
            <a:ext cx="7979645" cy="2473367"/>
          </a:xfrm>
          <a:prstGeom prst="rect">
            <a:avLst/>
          </a:prstGeom>
        </p:spPr>
        <p:txBody>
          <a:bodyPr anchor="t" rtlCol="false" tIns="0" lIns="0" bIns="0" rIns="0">
            <a:spAutoFit/>
          </a:bodyPr>
          <a:lstStyle/>
          <a:p>
            <a:pPr algn="ctr">
              <a:lnSpc>
                <a:spcPts val="9346"/>
              </a:lnSpc>
            </a:pPr>
            <a:r>
              <a:rPr lang="en-US" sz="7080">
                <a:solidFill>
                  <a:srgbClr val="1C1B19"/>
                </a:solidFill>
                <a:latin typeface="Gill Sans Condensed"/>
                <a:ea typeface="Gill Sans Condensed"/>
                <a:cs typeface="Gill Sans Condensed"/>
                <a:sym typeface="Gill Sans Condensed"/>
              </a:rPr>
              <a:t>EVIDENCIA </a:t>
            </a:r>
            <a:r>
              <a:rPr lang="en-US" sz="7080">
                <a:solidFill>
                  <a:srgbClr val="1C1B19"/>
                </a:solidFill>
                <a:latin typeface="Gill Sans Condensed"/>
                <a:ea typeface="Gill Sans Condensed"/>
                <a:cs typeface="Gill Sans Condensed"/>
                <a:sym typeface="Gill Sans Condensed"/>
                <a:hlinkClick r:id="rId5" tooltip="https://www.google.com/aclk?sa=l&amp;ai=DChsSEwjNoZLgubaPAxV6QkgAHTNCLeIYACICCAEQARoCY2U&amp;ae=2&amp;aspm=1&amp;co=1&amp;ase=2&amp;gclid=Cj0KCQjw5c_FBhDJARIsAIcmHK_JdaAUgqaCKGUKyWM78sKAAoP2WGmEyI9JOtVWXeWX0yFbYw437IIaAkFUEALw_wcB&amp;category=acrcp_v1_51&amp;sig=AOD64_1N8p9qehcCy7xG1QyE5LAoZj7Ktg&amp;q&amp;nis=4&amp;adurl&amp;ved=2ahUKEwjUyozgubaPAxUjppUCHZpqCUkQ0Qx6BAgpEAE"/>
              </a:rPr>
              <a:t>MOCKUPS</a:t>
            </a:r>
          </a:p>
          <a:p>
            <a:pPr algn="ctr">
              <a:lnSpc>
                <a:spcPts val="9346"/>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DAGxsJbbJz4</dc:identifier>
  <dcterms:modified xsi:type="dcterms:W3CDTF">2011-08-01T06:04:30Z</dcterms:modified>
  <cp:revision>1</cp:revision>
  <dc:title>IL 1.1 Fundamenta el Proyecto APT considerando intereses profesionales, competencias del perfil de egreso, factibilidad y relevancia en el área de desarrollo de soluciones de TI. IL 1.4 Cumple con aspectos formales en el diseño del Proyecto APT. IL 3.1</dc:title>
</cp:coreProperties>
</file>