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6858000" cx="12192000"/>
  <p:notesSz cx="6858000" cy="9144000"/>
  <p:embeddedFontLst>
    <p:embeddedFont>
      <p:font typeface="Libre Baskerville"/>
      <p:regular r:id="rId24"/>
      <p:bold r:id="rId25"/>
      <p: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LibreBaskerville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ibreBaskerville-italic.fntdata"/><Relationship Id="rId25" Type="http://schemas.openxmlformats.org/officeDocument/2006/relationships/font" Target="fonts/LibreBaskerville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8bc3973e44_0_1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/>
          </a:p>
        </p:txBody>
      </p:sp>
      <p:sp>
        <p:nvSpPr>
          <p:cNvPr id="82" name="Google Shape;82;g18bc3973e44_0_1:notes"/>
          <p:cNvSpPr/>
          <p:nvPr>
            <p:ph idx="2" type="sldImg"/>
          </p:nvPr>
        </p:nvSpPr>
        <p:spPr>
          <a:xfrm>
            <a:off x="197301" y="685632"/>
            <a:ext cx="6464700" cy="342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8bf1e1bb9f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g18bf1e1bb9f_1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8bf1e1bb9f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g18bf1e1bb9f_1_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8bf1e1bb9f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g18bf1e1bb9f_1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8bf1e1bb9f_1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g18bf1e1bb9f_1_7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8bf1e1bb9f_1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g18bf1e1bb9f_1_6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8b7f7b8cc8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8b7f7b8cc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8b7f7b8cc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g18b7f7b8cc8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8c6a8b720d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8c6a8b72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909119d1fe_2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g1909119d1fe_2_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8bc39741b0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g18bc39741b0_1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8c6a8b720d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g18c6a8b720d_1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8c6a8b720d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18c6a8b720d_1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909119d1fe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1909119d1fe_2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909119d1fe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1909119d1fe_2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8bf1e1bb9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18bf1e1bb9f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8bf1e1bb9f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18bf1e1bb9f_1_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8bc39741b0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18bc39741b0_1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image" Target="../media/image8.png"/><Relationship Id="rId7" Type="http://schemas.openxmlformats.org/officeDocument/2006/relationships/image" Target="../media/image3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image" Target="../media/image8.png"/><Relationship Id="rId7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image" Target="../media/image8.png"/><Relationship Id="rId7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1" Type="http://schemas.openxmlformats.org/officeDocument/2006/relationships/image" Target="../media/image13.png"/><Relationship Id="rId10" Type="http://schemas.openxmlformats.org/officeDocument/2006/relationships/image" Target="../media/image21.png"/><Relationship Id="rId13" Type="http://schemas.openxmlformats.org/officeDocument/2006/relationships/image" Target="../media/image16.png"/><Relationship Id="rId1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9" Type="http://schemas.openxmlformats.org/officeDocument/2006/relationships/image" Target="../media/image23.png"/><Relationship Id="rId15" Type="http://schemas.openxmlformats.org/officeDocument/2006/relationships/image" Target="../media/image19.png"/><Relationship Id="rId14" Type="http://schemas.openxmlformats.org/officeDocument/2006/relationships/image" Target="../media/image14.png"/><Relationship Id="rId16" Type="http://schemas.openxmlformats.org/officeDocument/2006/relationships/image" Target="../media/image25.png"/><Relationship Id="rId5" Type="http://schemas.openxmlformats.org/officeDocument/2006/relationships/image" Target="../media/image3.png"/><Relationship Id="rId6" Type="http://schemas.openxmlformats.org/officeDocument/2006/relationships/image" Target="../media/image8.png"/><Relationship Id="rId7" Type="http://schemas.openxmlformats.org/officeDocument/2006/relationships/image" Target="../media/image22.png"/><Relationship Id="rId8" Type="http://schemas.openxmlformats.org/officeDocument/2006/relationships/image" Target="../media/image2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2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image" Target="../media/image8.png"/><Relationship Id="rId7" Type="http://schemas.openxmlformats.org/officeDocument/2006/relationships/image" Target="../media/image26.png"/><Relationship Id="rId8" Type="http://schemas.openxmlformats.org/officeDocument/2006/relationships/image" Target="../media/image2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doi.org/10.1163/9789004397965_006" TargetMode="External"/><Relationship Id="rId4" Type="http://schemas.openxmlformats.org/officeDocument/2006/relationships/image" Target="../media/image7.png"/><Relationship Id="rId5" Type="http://schemas.openxmlformats.org/officeDocument/2006/relationships/image" Target="../media/image3.png"/><Relationship Id="rId6" Type="http://schemas.openxmlformats.org/officeDocument/2006/relationships/image" Target="../media/image8.png"/><Relationship Id="rId7" Type="http://schemas.openxmlformats.org/officeDocument/2006/relationships/hyperlink" Target="https://www.outlookindia.com/national/mixing-religion-with-politics-and-invoking-ram-s-name-magazine-226592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image" Target="../media/image8.png"/><Relationship Id="rId7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image" Target="../media/image8.png"/><Relationship Id="rId7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image" Target="../media/image8.png"/><Relationship Id="rId7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image" Target="../media/image8.png"/><Relationship Id="rId7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image" Target="../media/image8.png"/><Relationship Id="rId7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4927680" y="1460520"/>
            <a:ext cx="477000" cy="10357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sign&#10;&#10;Description automatically generated" id="85" name="Google Shape;8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844640" y="332640"/>
            <a:ext cx="967320" cy="720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5400000">
            <a:off x="11030400" y="5716080"/>
            <a:ext cx="477000" cy="1846081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108360" y="5934240"/>
            <a:ext cx="344880" cy="585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58560" y="171720"/>
            <a:ext cx="4189679" cy="72072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/>
          <p:nvPr/>
        </p:nvSpPr>
        <p:spPr>
          <a:xfrm>
            <a:off x="809275" y="892450"/>
            <a:ext cx="10903200" cy="54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IN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K. J. Somaiya Institute of Engineering &amp; Information Technology, Mumbai</a:t>
            </a:r>
            <a:endParaRPr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1" i="0" lang="en-IN" sz="2600" u="sng" cap="none" strike="noStrike">
                <a:solidFill>
                  <a:srgbClr val="05235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Computer Engineering</a:t>
            </a:r>
            <a:r>
              <a:rPr b="1" i="0" lang="en-IN" sz="2400" u="sng" cap="none" strike="noStrike">
                <a:solidFill>
                  <a:srgbClr val="05235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IN" sz="32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Name: </a:t>
            </a:r>
            <a:r>
              <a:rPr b="1" lang="en-IN" sz="3200" u="sng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Religion in Politics</a:t>
            </a:r>
            <a:endParaRPr i="0" sz="3200" u="sng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i="0" lang="en-IN" sz="2300" u="none" cap="none" strike="noStrike">
                <a:solidFill>
                  <a:srgbClr val="07376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</a:t>
            </a:r>
            <a:endParaRPr i="0" sz="2300" u="none" cap="none" strike="noStrike">
              <a:solidFill>
                <a:srgbClr val="07376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IN" sz="2100">
                <a:solidFill>
                  <a:srgbClr val="05235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Devansh Agrahari (TY-A32)</a:t>
            </a:r>
            <a:endParaRPr b="1" sz="2100">
              <a:solidFill>
                <a:srgbClr val="05235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IN" sz="2100">
                <a:solidFill>
                  <a:srgbClr val="05235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Riddhi Aher (TY-A33)</a:t>
            </a:r>
            <a:endParaRPr b="1" sz="2100">
              <a:solidFill>
                <a:srgbClr val="05235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IN" sz="2100">
                <a:solidFill>
                  <a:srgbClr val="05235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Mahiya Ansari (TY-A34)</a:t>
            </a:r>
            <a:endParaRPr b="1" sz="2100">
              <a:solidFill>
                <a:srgbClr val="05235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IN" sz="2100">
                <a:solidFill>
                  <a:srgbClr val="05235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Mohammed Saad Ansari (TY-A35)</a:t>
            </a:r>
            <a:endParaRPr b="1" sz="2100">
              <a:solidFill>
                <a:srgbClr val="05235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IN" sz="2100">
                <a:solidFill>
                  <a:srgbClr val="05235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Shreenath Badwane (TY-A36)</a:t>
            </a:r>
            <a:endParaRPr b="1" sz="2100">
              <a:solidFill>
                <a:srgbClr val="05235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sz="2400">
              <a:solidFill>
                <a:srgbClr val="05235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-IN" sz="2800">
                <a:solidFill>
                  <a:srgbClr val="05235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Guide</a:t>
            </a:r>
            <a:endParaRPr b="1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-IN" sz="2400">
                <a:solidFill>
                  <a:srgbClr val="05235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Dr. Vrushali Deole</a:t>
            </a:r>
            <a:endParaRPr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-IN" sz="17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						</a:t>
            </a:r>
            <a:r>
              <a:rPr i="0" lang="en-IN" sz="17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               </a:t>
            </a:r>
            <a:endParaRPr i="0" sz="17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i="0" sz="17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i="0" sz="17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13"/>
          <p:cNvSpPr/>
          <p:nvPr/>
        </p:nvSpPr>
        <p:spPr>
          <a:xfrm>
            <a:off x="838080" y="6356520"/>
            <a:ext cx="2742000" cy="36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I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11/29/2021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3"/>
          <p:cNvSpPr/>
          <p:nvPr/>
        </p:nvSpPr>
        <p:spPr>
          <a:xfrm>
            <a:off x="4038480" y="6356520"/>
            <a:ext cx="4113600" cy="36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I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Computer Engineering Department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3"/>
          <p:cNvSpPr/>
          <p:nvPr/>
        </p:nvSpPr>
        <p:spPr>
          <a:xfrm>
            <a:off x="8610480" y="6356520"/>
            <a:ext cx="2742000" cy="36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4926906" y="1460761"/>
            <a:ext cx="478058" cy="10358136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2"/>
          <p:cNvSpPr txBox="1"/>
          <p:nvPr>
            <p:ph type="title"/>
          </p:nvPr>
        </p:nvSpPr>
        <p:spPr>
          <a:xfrm>
            <a:off x="573725" y="1023450"/>
            <a:ext cx="11142900" cy="883200"/>
          </a:xfrm>
          <a:prstGeom prst="rect">
            <a:avLst/>
          </a:prstGeom>
          <a:solidFill>
            <a:srgbClr val="FBE4D4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bre Baskerville"/>
              <a:buNone/>
            </a:pPr>
            <a:r>
              <a:rPr b="1" lang="en-IN" sz="3600">
                <a:latin typeface="Libre Baskerville"/>
                <a:ea typeface="Libre Baskerville"/>
                <a:cs typeface="Libre Baskerville"/>
                <a:sym typeface="Libre Baskerville"/>
              </a:rPr>
              <a:t>Modi Wave: Has Hindu mind been rigged?</a:t>
            </a:r>
            <a:endParaRPr b="1" sz="36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pic>
        <p:nvPicPr>
          <p:cNvPr id="203" name="Google Shape;203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11029472" y="5716331"/>
            <a:ext cx="478059" cy="1846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5400000">
            <a:off x="107253" y="5934335"/>
            <a:ext cx="346080" cy="586852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2"/>
          <p:cNvSpPr txBox="1"/>
          <p:nvPr/>
        </p:nvSpPr>
        <p:spPr>
          <a:xfrm>
            <a:off x="2486716" y="1805834"/>
            <a:ext cx="7469100" cy="36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6" name="Google Shape;206;p22"/>
          <p:cNvSpPr txBox="1"/>
          <p:nvPr/>
        </p:nvSpPr>
        <p:spPr>
          <a:xfrm>
            <a:off x="2105886" y="3732845"/>
            <a:ext cx="7469100" cy="14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54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7" name="Google Shape;207;p22"/>
          <p:cNvSpPr txBox="1"/>
          <p:nvPr/>
        </p:nvSpPr>
        <p:spPr>
          <a:xfrm>
            <a:off x="573725" y="2236675"/>
            <a:ext cx="3974400" cy="40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28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Hindus and Minorities Sharply Divided on Modi's Popularity:</a:t>
            </a:r>
            <a:endParaRPr b="1" sz="2800"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54% Hindus wanted Narendra Modi back as PM but 64% Muslims and 55% Sikhs and Christians did not want him back.</a:t>
            </a:r>
            <a:endParaRPr sz="22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33333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8" name="Google Shape;208;p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58560" y="171720"/>
            <a:ext cx="4189679" cy="720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2"/>
          <p:cNvPicPr preferRelativeResize="0"/>
          <p:nvPr/>
        </p:nvPicPr>
        <p:blipFill rotWithShape="1">
          <a:blip r:embed="rId7">
            <a:alphaModFix/>
          </a:blip>
          <a:srcRect b="11004" l="3985" r="37311" t="26327"/>
          <a:stretch/>
        </p:blipFill>
        <p:spPr>
          <a:xfrm>
            <a:off x="4559625" y="1906650"/>
            <a:ext cx="7157002" cy="4395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4926906" y="1460761"/>
            <a:ext cx="478058" cy="10358136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3"/>
          <p:cNvSpPr txBox="1"/>
          <p:nvPr>
            <p:ph type="title"/>
          </p:nvPr>
        </p:nvSpPr>
        <p:spPr>
          <a:xfrm>
            <a:off x="573725" y="1023450"/>
            <a:ext cx="11142900" cy="883200"/>
          </a:xfrm>
          <a:prstGeom prst="rect">
            <a:avLst/>
          </a:prstGeom>
          <a:solidFill>
            <a:srgbClr val="FBE4D4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bre Baskerville"/>
              <a:buNone/>
            </a:pPr>
            <a:r>
              <a:rPr b="1" lang="en-IN" sz="3600">
                <a:latin typeface="Libre Baskerville"/>
                <a:ea typeface="Libre Baskerville"/>
                <a:cs typeface="Libre Baskerville"/>
                <a:sym typeface="Libre Baskerville"/>
              </a:rPr>
              <a:t>Modi Wave: Has Hindu mind been rigged?</a:t>
            </a:r>
            <a:endParaRPr b="1" sz="36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pic>
        <p:nvPicPr>
          <p:cNvPr id="216" name="Google Shape;216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11029472" y="5716331"/>
            <a:ext cx="478059" cy="1846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5400000">
            <a:off x="107253" y="5934335"/>
            <a:ext cx="346080" cy="586852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3"/>
          <p:cNvSpPr txBox="1"/>
          <p:nvPr/>
        </p:nvSpPr>
        <p:spPr>
          <a:xfrm>
            <a:off x="2486716" y="1805834"/>
            <a:ext cx="7469100" cy="36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9" name="Google Shape;219;p23"/>
          <p:cNvSpPr txBox="1"/>
          <p:nvPr/>
        </p:nvSpPr>
        <p:spPr>
          <a:xfrm>
            <a:off x="2105886" y="3732845"/>
            <a:ext cx="7469100" cy="14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54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0" name="Google Shape;220;p23"/>
          <p:cNvSpPr txBox="1"/>
          <p:nvPr/>
        </p:nvSpPr>
        <p:spPr>
          <a:xfrm>
            <a:off x="573725" y="2505075"/>
            <a:ext cx="4752000" cy="36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>
                <a:solidFill>
                  <a:srgbClr val="29292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Non-Adivasi Hindus are more likely to agree that people should be punished for not chanting ‘Bharat Mata Ki Jai’. Minorities think otherwise.</a:t>
            </a:r>
            <a:endParaRPr sz="3000">
              <a:solidFill>
                <a:srgbClr val="29292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1" name="Google Shape;221;p2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58560" y="171720"/>
            <a:ext cx="4189679" cy="720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3"/>
          <p:cNvPicPr preferRelativeResize="0"/>
          <p:nvPr/>
        </p:nvPicPr>
        <p:blipFill rotWithShape="1">
          <a:blip r:embed="rId7">
            <a:alphaModFix/>
          </a:blip>
          <a:srcRect b="0" l="0" r="7071" t="10289"/>
          <a:stretch/>
        </p:blipFill>
        <p:spPr>
          <a:xfrm>
            <a:off x="5512625" y="1958350"/>
            <a:ext cx="6204001" cy="439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4926906" y="1460761"/>
            <a:ext cx="478058" cy="10358136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4"/>
          <p:cNvSpPr txBox="1"/>
          <p:nvPr>
            <p:ph type="title"/>
          </p:nvPr>
        </p:nvSpPr>
        <p:spPr>
          <a:xfrm>
            <a:off x="573725" y="1023450"/>
            <a:ext cx="11142900" cy="883200"/>
          </a:xfrm>
          <a:prstGeom prst="rect">
            <a:avLst/>
          </a:prstGeom>
          <a:solidFill>
            <a:srgbClr val="FBE4D4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bre Baskerville"/>
              <a:buNone/>
            </a:pPr>
            <a:r>
              <a:rPr b="1" lang="en-IN" sz="3600">
                <a:latin typeface="Libre Baskerville"/>
                <a:ea typeface="Libre Baskerville"/>
                <a:cs typeface="Libre Baskerville"/>
                <a:sym typeface="Libre Baskerville"/>
              </a:rPr>
              <a:t>Why is BJP a Negative Entity for Muslims?</a:t>
            </a:r>
            <a:endParaRPr b="1" sz="36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pic>
        <p:nvPicPr>
          <p:cNvPr id="229" name="Google Shape;229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11029472" y="5716331"/>
            <a:ext cx="478059" cy="1846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5400000">
            <a:off x="107253" y="5934335"/>
            <a:ext cx="346080" cy="586852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4"/>
          <p:cNvSpPr txBox="1"/>
          <p:nvPr/>
        </p:nvSpPr>
        <p:spPr>
          <a:xfrm>
            <a:off x="2486716" y="1805834"/>
            <a:ext cx="7469100" cy="36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2" name="Google Shape;232;p24"/>
          <p:cNvSpPr txBox="1"/>
          <p:nvPr/>
        </p:nvSpPr>
        <p:spPr>
          <a:xfrm>
            <a:off x="2105886" y="3732845"/>
            <a:ext cx="7469100" cy="14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54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3" name="Google Shape;233;p24"/>
          <p:cNvSpPr txBox="1"/>
          <p:nvPr/>
        </p:nvSpPr>
        <p:spPr>
          <a:xfrm>
            <a:off x="573725" y="2120775"/>
            <a:ext cx="11142900" cy="40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800"/>
              <a:buFont typeface="Times New Roman"/>
              <a:buChar char="➢"/>
            </a:pPr>
            <a:r>
              <a:rPr lang="en-IN" sz="2800">
                <a:solidFill>
                  <a:srgbClr val="29292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2002 anti-Muslim pogrom during Modi’s chief ministership in Gujarat.</a:t>
            </a:r>
            <a:endParaRPr sz="2800">
              <a:solidFill>
                <a:srgbClr val="29292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800"/>
              <a:buFont typeface="Times New Roman"/>
              <a:buChar char="➢"/>
            </a:pPr>
            <a:r>
              <a:rPr lang="en-IN" sz="28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Lynchings by Hindu activists in the name of protecting cows.</a:t>
            </a:r>
            <a:endParaRPr sz="28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➢"/>
            </a:pPr>
            <a:r>
              <a:rPr lang="en-I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Hindu nationalist and anti-Muslim remarks in speeches and interviews.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2800"/>
              <a:buFont typeface="Times New Roman"/>
              <a:buChar char="➢"/>
            </a:pPr>
            <a:r>
              <a:rPr lang="en-IN" sz="28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“Shoot the Traitors”, discrimination against Muslims under India’s New Citizenship Policy</a:t>
            </a:r>
            <a:endParaRPr sz="2800">
              <a:solidFill>
                <a:srgbClr val="444444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800"/>
              <a:buFont typeface="Times New Roman"/>
              <a:buChar char="➢"/>
            </a:pPr>
            <a:r>
              <a:rPr lang="en-IN" sz="2800">
                <a:solidFill>
                  <a:srgbClr val="29292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hate crimes against Muslims in the last 7-8 years</a:t>
            </a:r>
            <a:endParaRPr sz="2800">
              <a:solidFill>
                <a:srgbClr val="29292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34" name="Google Shape;234;p2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58560" y="171720"/>
            <a:ext cx="4189679" cy="720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4926906" y="1460761"/>
            <a:ext cx="478058" cy="10358136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25"/>
          <p:cNvSpPr txBox="1"/>
          <p:nvPr>
            <p:ph type="title"/>
          </p:nvPr>
        </p:nvSpPr>
        <p:spPr>
          <a:xfrm>
            <a:off x="573725" y="1023450"/>
            <a:ext cx="11142900" cy="883200"/>
          </a:xfrm>
          <a:prstGeom prst="rect">
            <a:avLst/>
          </a:prstGeom>
          <a:solidFill>
            <a:srgbClr val="FBE4D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bre Baskerville"/>
              <a:buNone/>
            </a:pPr>
            <a:r>
              <a:rPr b="1" lang="en-IN" sz="3600">
                <a:latin typeface="Libre Baskerville"/>
                <a:ea typeface="Libre Baskerville"/>
                <a:cs typeface="Libre Baskerville"/>
                <a:sym typeface="Libre Baskerville"/>
              </a:rPr>
              <a:t>Why separate religion from politics?</a:t>
            </a:r>
            <a:endParaRPr b="1" sz="36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pic>
        <p:nvPicPr>
          <p:cNvPr id="241" name="Google Shape;241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11029472" y="5716331"/>
            <a:ext cx="478059" cy="1846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5400000">
            <a:off x="107253" y="5934335"/>
            <a:ext cx="346080" cy="586852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25"/>
          <p:cNvSpPr txBox="1"/>
          <p:nvPr/>
        </p:nvSpPr>
        <p:spPr>
          <a:xfrm>
            <a:off x="2486716" y="1805834"/>
            <a:ext cx="7469100" cy="36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4" name="Google Shape;244;p25"/>
          <p:cNvSpPr txBox="1"/>
          <p:nvPr/>
        </p:nvSpPr>
        <p:spPr>
          <a:xfrm>
            <a:off x="2105886" y="3732845"/>
            <a:ext cx="7469100" cy="14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54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5" name="Google Shape;245;p25"/>
          <p:cNvSpPr txBox="1"/>
          <p:nvPr/>
        </p:nvSpPr>
        <p:spPr>
          <a:xfrm>
            <a:off x="573725" y="2719200"/>
            <a:ext cx="5248800" cy="36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9292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46" name="Google Shape;246;p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58560" y="171720"/>
            <a:ext cx="4189679" cy="72072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25"/>
          <p:cNvSpPr txBox="1"/>
          <p:nvPr/>
        </p:nvSpPr>
        <p:spPr>
          <a:xfrm>
            <a:off x="573725" y="2214225"/>
            <a:ext cx="58731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9100" lvl="0" marL="457200" rtl="0" algn="just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000"/>
              <a:buFont typeface="Times New Roman"/>
              <a:buChar char="➢"/>
            </a:pPr>
            <a:r>
              <a:rPr lang="en-IN" sz="3000">
                <a:solidFill>
                  <a:srgbClr val="333333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To prevent domination of the majority religious group.</a:t>
            </a:r>
            <a:endParaRPr sz="3000">
              <a:solidFill>
                <a:srgbClr val="333333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rtl="0" algn="just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000"/>
              <a:buFont typeface="Times New Roman"/>
              <a:buChar char="➢"/>
            </a:pPr>
            <a:r>
              <a:rPr lang="en-IN" sz="3000">
                <a:solidFill>
                  <a:srgbClr val="333333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To avoid the violation of Fundamental Rights.</a:t>
            </a:r>
            <a:endParaRPr sz="3000">
              <a:solidFill>
                <a:srgbClr val="333333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rtl="0" algn="just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000"/>
              <a:buFont typeface="Times New Roman"/>
              <a:buChar char="➢"/>
            </a:pPr>
            <a:r>
              <a:rPr lang="en-IN" sz="3000">
                <a:solidFill>
                  <a:srgbClr val="333333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To avoid discrimination based on religion.</a:t>
            </a:r>
            <a:endParaRPr sz="3000">
              <a:solidFill>
                <a:srgbClr val="333333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rtl="0" algn="just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000"/>
              <a:buFont typeface="Times New Roman"/>
              <a:buChar char="➢"/>
            </a:pPr>
            <a:r>
              <a:rPr lang="en-IN" sz="3000">
                <a:solidFill>
                  <a:srgbClr val="333333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Every individual has the freedom to embrace other religions.</a:t>
            </a:r>
            <a:endParaRPr sz="3000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48" name="Google Shape;248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07825" y="2312925"/>
            <a:ext cx="4908800" cy="368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4926906" y="1460761"/>
            <a:ext cx="478058" cy="10358136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26"/>
          <p:cNvSpPr txBox="1"/>
          <p:nvPr>
            <p:ph type="title"/>
          </p:nvPr>
        </p:nvSpPr>
        <p:spPr>
          <a:xfrm>
            <a:off x="573725" y="1023450"/>
            <a:ext cx="11142900" cy="883200"/>
          </a:xfrm>
          <a:prstGeom prst="rect">
            <a:avLst/>
          </a:prstGeom>
          <a:solidFill>
            <a:srgbClr val="FBE4D4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bre Baskerville"/>
              <a:buNone/>
            </a:pPr>
            <a:r>
              <a:rPr b="1" lang="en-IN" sz="3600">
                <a:latin typeface="Libre Baskerville"/>
                <a:ea typeface="Libre Baskerville"/>
                <a:cs typeface="Libre Baskerville"/>
                <a:sym typeface="Libre Baskerville"/>
              </a:rPr>
              <a:t>Countries with most Religious Freedom</a:t>
            </a:r>
            <a:endParaRPr b="1" sz="36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pic>
        <p:nvPicPr>
          <p:cNvPr id="255" name="Google Shape;255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11029472" y="5716331"/>
            <a:ext cx="478059" cy="1846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5400000">
            <a:off x="107253" y="5934335"/>
            <a:ext cx="346080" cy="586852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26"/>
          <p:cNvSpPr txBox="1"/>
          <p:nvPr/>
        </p:nvSpPr>
        <p:spPr>
          <a:xfrm>
            <a:off x="8035075" y="1906650"/>
            <a:ext cx="3887100" cy="41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3000">
                <a:solidFill>
                  <a:srgbClr val="29292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Sweden</a:t>
            </a:r>
            <a:endParaRPr sz="3000">
              <a:solidFill>
                <a:srgbClr val="29292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29292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3000">
                <a:solidFill>
                  <a:srgbClr val="29292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Denmark</a:t>
            </a:r>
            <a:endParaRPr sz="3000">
              <a:solidFill>
                <a:srgbClr val="29292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29292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3000">
                <a:solidFill>
                  <a:srgbClr val="29292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United States</a:t>
            </a:r>
            <a:endParaRPr sz="3000">
              <a:solidFill>
                <a:srgbClr val="29292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29292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3000">
                <a:solidFill>
                  <a:srgbClr val="29292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Finland</a:t>
            </a:r>
            <a:endParaRPr sz="3000">
              <a:solidFill>
                <a:srgbClr val="29292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29292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3000">
                <a:solidFill>
                  <a:srgbClr val="29292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 New Zealand</a:t>
            </a:r>
            <a:endParaRPr sz="3000">
              <a:solidFill>
                <a:srgbClr val="29292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29292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8" name="Google Shape;258;p26"/>
          <p:cNvSpPr txBox="1"/>
          <p:nvPr/>
        </p:nvSpPr>
        <p:spPr>
          <a:xfrm>
            <a:off x="2105886" y="3732845"/>
            <a:ext cx="7469100" cy="14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54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9" name="Google Shape;259;p26"/>
          <p:cNvSpPr txBox="1"/>
          <p:nvPr/>
        </p:nvSpPr>
        <p:spPr>
          <a:xfrm>
            <a:off x="749350" y="1906650"/>
            <a:ext cx="3798900" cy="43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457200" lvl="0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>
                <a:solidFill>
                  <a:srgbClr val="29292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Netherlands</a:t>
            </a:r>
            <a:endParaRPr sz="3000">
              <a:solidFill>
                <a:srgbClr val="29292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9292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>
                <a:solidFill>
                  <a:srgbClr val="29292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Canada</a:t>
            </a:r>
            <a:endParaRPr sz="3000">
              <a:solidFill>
                <a:srgbClr val="29292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9292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>
                <a:solidFill>
                  <a:srgbClr val="29292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United Kingdom</a:t>
            </a:r>
            <a:endParaRPr sz="3000">
              <a:solidFill>
                <a:srgbClr val="29292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9292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>
                <a:solidFill>
                  <a:srgbClr val="29292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Australia</a:t>
            </a:r>
            <a:endParaRPr sz="3000">
              <a:solidFill>
                <a:srgbClr val="29292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9292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>
                <a:solidFill>
                  <a:srgbClr val="29292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Norway </a:t>
            </a:r>
            <a:endParaRPr sz="3000">
              <a:solidFill>
                <a:srgbClr val="29292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9292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60" name="Google Shape;260;p2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58560" y="171720"/>
            <a:ext cx="4189679" cy="720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67175" y="2037650"/>
            <a:ext cx="796000" cy="59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2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67175" y="2825125"/>
            <a:ext cx="796000" cy="47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2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67173" y="3493650"/>
            <a:ext cx="796000" cy="59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2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67175" y="4289313"/>
            <a:ext cx="796000" cy="59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2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67175" y="5084975"/>
            <a:ext cx="796000" cy="59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26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682300" y="2037673"/>
            <a:ext cx="796000" cy="596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26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7682301" y="2796598"/>
            <a:ext cx="796000" cy="596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26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7682300" y="3555513"/>
            <a:ext cx="796000" cy="59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26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7682300" y="4314475"/>
            <a:ext cx="796000" cy="5969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26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7682299" y="5073425"/>
            <a:ext cx="796000" cy="5970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7"/>
          <p:cNvSpPr txBox="1"/>
          <p:nvPr>
            <p:ph idx="1" type="body"/>
          </p:nvPr>
        </p:nvSpPr>
        <p:spPr>
          <a:xfrm>
            <a:off x="838200" y="2487500"/>
            <a:ext cx="5814300" cy="3367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31800" lvl="0" marL="457200" rtl="0" algn="just">
              <a:spcBef>
                <a:spcPts val="1000"/>
              </a:spcBef>
              <a:spcAft>
                <a:spcPts val="0"/>
              </a:spcAft>
              <a:buSzPts val="3200"/>
              <a:buChar char="➢"/>
            </a:pPr>
            <a:r>
              <a:rPr b="1" lang="en-IN">
                <a:latin typeface="Times New Roman"/>
                <a:ea typeface="Times New Roman"/>
                <a:cs typeface="Times New Roman"/>
                <a:sym typeface="Times New Roman"/>
              </a:rPr>
              <a:t>Secularism -</a:t>
            </a: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 Rapid economic development.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457200" rtl="0" algn="just">
              <a:spcBef>
                <a:spcPts val="0"/>
              </a:spcBef>
              <a:spcAft>
                <a:spcPts val="0"/>
              </a:spcAft>
              <a:buSzPts val="3200"/>
              <a:buFont typeface="Times New Roman"/>
              <a:buChar char="➢"/>
            </a:pPr>
            <a:r>
              <a:rPr b="1" lang="en-IN">
                <a:latin typeface="Times New Roman"/>
                <a:ea typeface="Times New Roman"/>
                <a:cs typeface="Times New Roman"/>
                <a:sym typeface="Times New Roman"/>
              </a:rPr>
              <a:t>Religion  -</a:t>
            </a: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 Still an important aspect of human life.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457200" rtl="0" algn="just">
              <a:spcBef>
                <a:spcPts val="0"/>
              </a:spcBef>
              <a:spcAft>
                <a:spcPts val="0"/>
              </a:spcAft>
              <a:buSzPts val="3200"/>
              <a:buFont typeface="Times New Roman"/>
              <a:buChar char="➢"/>
            </a:pPr>
            <a:r>
              <a:rPr b="1" lang="en-IN">
                <a:latin typeface="Times New Roman"/>
                <a:ea typeface="Times New Roman"/>
                <a:cs typeface="Times New Roman"/>
                <a:sym typeface="Times New Roman"/>
              </a:rPr>
              <a:t>Politics -</a:t>
            </a: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 Faces inevitable interference of religion.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6" name="Google Shape;276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5843851" y="543824"/>
            <a:ext cx="478051" cy="12192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159216" y="5882387"/>
            <a:ext cx="346075" cy="6907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77635" y="154470"/>
            <a:ext cx="4189679" cy="720720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27"/>
          <p:cNvSpPr txBox="1"/>
          <p:nvPr>
            <p:ph type="title"/>
          </p:nvPr>
        </p:nvSpPr>
        <p:spPr>
          <a:xfrm>
            <a:off x="573725" y="1023450"/>
            <a:ext cx="11142900" cy="883200"/>
          </a:xfrm>
          <a:prstGeom prst="rect">
            <a:avLst/>
          </a:prstGeom>
          <a:solidFill>
            <a:srgbClr val="FBE4D4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4114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bre Baskerville"/>
              <a:buNone/>
            </a:pPr>
            <a:r>
              <a:rPr b="1" lang="en-IN" sz="3600">
                <a:latin typeface="Libre Baskerville"/>
                <a:ea typeface="Libre Baskerville"/>
                <a:cs typeface="Libre Baskerville"/>
                <a:sym typeface="Libre Baskerville"/>
              </a:rPr>
              <a:t>Conclusion</a:t>
            </a:r>
            <a:endParaRPr b="1" sz="36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pic>
        <p:nvPicPr>
          <p:cNvPr id="280" name="Google Shape;280;p27"/>
          <p:cNvPicPr preferRelativeResize="0"/>
          <p:nvPr/>
        </p:nvPicPr>
        <p:blipFill rotWithShape="1">
          <a:blip r:embed="rId6">
            <a:alphaModFix/>
          </a:blip>
          <a:srcRect b="13284" l="0" r="0" t="0"/>
          <a:stretch/>
        </p:blipFill>
        <p:spPr>
          <a:xfrm>
            <a:off x="6907450" y="2563600"/>
            <a:ext cx="4809175" cy="2762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Google Shape;285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4926906" y="1460761"/>
            <a:ext cx="478058" cy="10358136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28"/>
          <p:cNvSpPr txBox="1"/>
          <p:nvPr>
            <p:ph type="title"/>
          </p:nvPr>
        </p:nvSpPr>
        <p:spPr>
          <a:xfrm>
            <a:off x="573725" y="992575"/>
            <a:ext cx="11103600" cy="892500"/>
          </a:xfrm>
          <a:prstGeom prst="rect">
            <a:avLst/>
          </a:prstGeom>
          <a:solidFill>
            <a:srgbClr val="FBE4D4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bre Baskerville"/>
              <a:buNone/>
            </a:pPr>
            <a:r>
              <a:rPr b="1" lang="en-IN" sz="3600">
                <a:latin typeface="Libre Baskerville"/>
                <a:ea typeface="Libre Baskerville"/>
                <a:cs typeface="Libre Baskerville"/>
                <a:sym typeface="Libre Baskerville"/>
              </a:rPr>
              <a:t>Conclusion</a:t>
            </a:r>
            <a:endParaRPr b="1" sz="36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pic>
        <p:nvPicPr>
          <p:cNvPr id="287" name="Google Shape;287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11029472" y="5716331"/>
            <a:ext cx="478059" cy="1846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5400000">
            <a:off x="107253" y="5934335"/>
            <a:ext cx="346080" cy="586852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28"/>
          <p:cNvSpPr txBox="1"/>
          <p:nvPr/>
        </p:nvSpPr>
        <p:spPr>
          <a:xfrm>
            <a:off x="2361441" y="3861359"/>
            <a:ext cx="7469100" cy="36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90" name="Google Shape;290;p2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58560" y="171720"/>
            <a:ext cx="4189679" cy="720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28"/>
          <p:cNvPicPr preferRelativeResize="0"/>
          <p:nvPr/>
        </p:nvPicPr>
        <p:blipFill rotWithShape="1">
          <a:blip r:embed="rId7">
            <a:alphaModFix/>
          </a:blip>
          <a:srcRect b="14442" l="0" r="0" t="0"/>
          <a:stretch/>
        </p:blipFill>
        <p:spPr>
          <a:xfrm>
            <a:off x="573725" y="2099025"/>
            <a:ext cx="5417301" cy="304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28"/>
          <p:cNvPicPr preferRelativeResize="0"/>
          <p:nvPr/>
        </p:nvPicPr>
        <p:blipFill rotWithShape="1">
          <a:blip r:embed="rId8">
            <a:alphaModFix/>
          </a:blip>
          <a:srcRect b="13948" l="0" r="0" t="0"/>
          <a:stretch/>
        </p:blipFill>
        <p:spPr>
          <a:xfrm>
            <a:off x="6260025" y="3108100"/>
            <a:ext cx="5417301" cy="308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9"/>
          <p:cNvSpPr txBox="1"/>
          <p:nvPr>
            <p:ph idx="1" type="body"/>
          </p:nvPr>
        </p:nvSpPr>
        <p:spPr>
          <a:xfrm>
            <a:off x="573725" y="1931450"/>
            <a:ext cx="4920300" cy="449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IN" sz="3400" u="sng">
                <a:latin typeface="Times New Roman"/>
                <a:ea typeface="Times New Roman"/>
                <a:cs typeface="Times New Roman"/>
                <a:sym typeface="Times New Roman"/>
              </a:rPr>
              <a:t>Journal and Papers:</a:t>
            </a:r>
            <a:endParaRPr b="1" sz="3400"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0840" lvl="0" marL="457200" rtl="0" algn="just">
              <a:spcBef>
                <a:spcPts val="1000"/>
              </a:spcBef>
              <a:spcAft>
                <a:spcPts val="0"/>
              </a:spcAft>
              <a:buSzPct val="114285"/>
              <a:buFont typeface="Times New Roman"/>
              <a:buChar char="➢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More dialogue between approaches: Everyday religion and political religion. (2019). Political Religion, Everyday Religion: Sociological Trends, 55- 66. </a:t>
            </a:r>
            <a:r>
              <a:rPr lang="en-IN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https://doi.org/10.1163/9789004397965_006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0840" lvl="0" marL="457200" rtl="0" algn="just">
              <a:spcBef>
                <a:spcPts val="0"/>
              </a:spcBef>
              <a:spcAft>
                <a:spcPts val="0"/>
              </a:spcAft>
              <a:buSzPct val="114285"/>
              <a:buFont typeface="Times New Roman"/>
              <a:buChar char="➢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Rossi, E. (2017). Understanding religion, governing religion. Oxford Scholarship Online. https://doi.org/10.1093/oso/9780198794394.003.0005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0840" lvl="0" marL="457200" rtl="0" algn="just">
              <a:spcBef>
                <a:spcPts val="0"/>
              </a:spcBef>
              <a:spcAft>
                <a:spcPts val="0"/>
              </a:spcAft>
              <a:buSzPct val="114285"/>
              <a:buFont typeface="Times New Roman"/>
              <a:buChar char="➢"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Assoudeh, E. (2015). Between political religion and politicized religion: Interwar fascism and religion revisited. Religion Compass, 9(1), 13-33. https://doi.org/10.1111/rec3.12141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98" name="Google Shape;298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5843851" y="543824"/>
            <a:ext cx="478051" cy="12192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5400000">
            <a:off x="159216" y="5882387"/>
            <a:ext cx="346075" cy="6907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2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77635" y="154470"/>
            <a:ext cx="4189679" cy="720720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29"/>
          <p:cNvSpPr txBox="1"/>
          <p:nvPr>
            <p:ph type="title"/>
          </p:nvPr>
        </p:nvSpPr>
        <p:spPr>
          <a:xfrm>
            <a:off x="573725" y="1023450"/>
            <a:ext cx="11142900" cy="883200"/>
          </a:xfrm>
          <a:prstGeom prst="rect">
            <a:avLst/>
          </a:prstGeom>
          <a:solidFill>
            <a:srgbClr val="FBE4D4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bre Baskerville"/>
              <a:buNone/>
            </a:pPr>
            <a:r>
              <a:rPr b="1" lang="en-IN" sz="3600">
                <a:latin typeface="Libre Baskerville"/>
                <a:ea typeface="Libre Baskerville"/>
                <a:cs typeface="Libre Baskerville"/>
                <a:sym typeface="Libre Baskerville"/>
              </a:rPr>
              <a:t>References and Further Readings</a:t>
            </a:r>
            <a:endParaRPr b="1" sz="36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02" name="Google Shape;302;p29"/>
          <p:cNvSpPr txBox="1"/>
          <p:nvPr/>
        </p:nvSpPr>
        <p:spPr>
          <a:xfrm>
            <a:off x="573725" y="103591368"/>
            <a:ext cx="1884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3" name="Google Shape;303;p29"/>
          <p:cNvSpPr txBox="1"/>
          <p:nvPr/>
        </p:nvSpPr>
        <p:spPr>
          <a:xfrm>
            <a:off x="5643375" y="1808000"/>
            <a:ext cx="6073200" cy="49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Newspaper Articles:</a:t>
            </a:r>
            <a:endParaRPr b="1" sz="24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➢"/>
            </a:pPr>
            <a: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Miller, E. C. (2022, October 18). How religion became more conservative and society more secular: An interview with David Hollinger. Religion &amp; Politics. https://religionandpolitics.org/2022/10/18/how-religion-became-more-conservative-and-society-more-secular-an-interview-with-david-hollinger/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➢"/>
            </a:pPr>
            <a: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Neelakantan, A. (2022, September 30). Mixing religion with politics and invoking ram’s name. Outlook India. </a:t>
            </a:r>
            <a:r>
              <a:rPr lang="en-IN" sz="18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7"/>
              </a:rPr>
              <a:t>https://www.outlookindia.com/national/mixing-religion-with-politics-and-invoking-ram-s-name-magazine-226592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➢"/>
            </a:pPr>
            <a: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Outlook Bureau. (2022, October 21). Religion always shapes political culture in liberal democracies. Outlook India. https://www.outlookindia.com/national/religion-always-shapes-political-culture-in-liberal-democracies-magazine-231464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" name="Google Shape;308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4926906" y="1460761"/>
            <a:ext cx="478058" cy="10358136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30"/>
          <p:cNvSpPr txBox="1"/>
          <p:nvPr>
            <p:ph type="title"/>
          </p:nvPr>
        </p:nvSpPr>
        <p:spPr>
          <a:xfrm>
            <a:off x="2692200" y="2784300"/>
            <a:ext cx="6807600" cy="1086300"/>
          </a:xfrm>
          <a:prstGeom prst="rect">
            <a:avLst/>
          </a:prstGeom>
          <a:solidFill>
            <a:srgbClr val="FBE4D4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bre Baskerville"/>
              <a:buNone/>
            </a:pPr>
            <a:r>
              <a:rPr b="1" lang="en-IN" sz="4800">
                <a:latin typeface="Libre Baskerville"/>
                <a:ea typeface="Libre Baskerville"/>
                <a:cs typeface="Libre Baskerville"/>
                <a:sym typeface="Libre Baskerville"/>
              </a:rPr>
              <a:t>Thank You</a:t>
            </a:r>
            <a:endParaRPr b="1" sz="48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pic>
        <p:nvPicPr>
          <p:cNvPr id="310" name="Google Shape;310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11029472" y="5716331"/>
            <a:ext cx="478059" cy="1846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5400000">
            <a:off x="107253" y="5934335"/>
            <a:ext cx="346080" cy="586852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30"/>
          <p:cNvSpPr txBox="1"/>
          <p:nvPr/>
        </p:nvSpPr>
        <p:spPr>
          <a:xfrm>
            <a:off x="2262491" y="3338134"/>
            <a:ext cx="7469100" cy="36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3" name="Google Shape;313;p30"/>
          <p:cNvSpPr txBox="1"/>
          <p:nvPr/>
        </p:nvSpPr>
        <p:spPr>
          <a:xfrm>
            <a:off x="2105886" y="3732845"/>
            <a:ext cx="7469100" cy="14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54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4" name="Google Shape;314;p30"/>
          <p:cNvSpPr txBox="1"/>
          <p:nvPr/>
        </p:nvSpPr>
        <p:spPr>
          <a:xfrm>
            <a:off x="8782738" y="270800"/>
            <a:ext cx="6807600" cy="40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7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15" name="Google Shape;315;p3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58560" y="171720"/>
            <a:ext cx="4189679" cy="720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4926906" y="1460761"/>
            <a:ext cx="478058" cy="10358136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4"/>
          <p:cNvSpPr txBox="1"/>
          <p:nvPr>
            <p:ph type="title"/>
          </p:nvPr>
        </p:nvSpPr>
        <p:spPr>
          <a:xfrm>
            <a:off x="573725" y="1023450"/>
            <a:ext cx="11142900" cy="883200"/>
          </a:xfrm>
          <a:prstGeom prst="rect">
            <a:avLst/>
          </a:prstGeom>
          <a:solidFill>
            <a:srgbClr val="FBE4D4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bre Baskerville"/>
              <a:buNone/>
            </a:pPr>
            <a:r>
              <a:rPr b="1" lang="en-IN" sz="3600">
                <a:latin typeface="Libre Baskerville"/>
                <a:ea typeface="Libre Baskerville"/>
                <a:cs typeface="Libre Baskerville"/>
                <a:sym typeface="Libre Baskerville"/>
              </a:rPr>
              <a:t>Flow of Presentation</a:t>
            </a:r>
            <a:endParaRPr b="1" sz="36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pic>
        <p:nvPicPr>
          <p:cNvPr id="99" name="Google Shape;99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11029472" y="5716331"/>
            <a:ext cx="478059" cy="1846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5400000">
            <a:off x="107253" y="5934335"/>
            <a:ext cx="346080" cy="586852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4"/>
          <p:cNvSpPr txBox="1"/>
          <p:nvPr/>
        </p:nvSpPr>
        <p:spPr>
          <a:xfrm>
            <a:off x="2486716" y="1805834"/>
            <a:ext cx="7469100" cy="36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" name="Google Shape;102;p14"/>
          <p:cNvSpPr txBox="1"/>
          <p:nvPr/>
        </p:nvSpPr>
        <p:spPr>
          <a:xfrm>
            <a:off x="2105886" y="3732845"/>
            <a:ext cx="7469100" cy="14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54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" name="Google Shape;103;p14"/>
          <p:cNvSpPr txBox="1"/>
          <p:nvPr/>
        </p:nvSpPr>
        <p:spPr>
          <a:xfrm>
            <a:off x="2692200" y="2120775"/>
            <a:ext cx="6807600" cy="40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7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4" name="Google Shape;104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58560" y="171720"/>
            <a:ext cx="4189679" cy="72072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4"/>
          <p:cNvSpPr txBox="1"/>
          <p:nvPr/>
        </p:nvSpPr>
        <p:spPr>
          <a:xfrm>
            <a:off x="2495675" y="1986375"/>
            <a:ext cx="7299000" cy="42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31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➔"/>
            </a:pPr>
            <a:r>
              <a:rPr lang="en-I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to Topic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➔"/>
            </a:pPr>
            <a:r>
              <a:rPr lang="en-I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Influence of Religion on Society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➔"/>
            </a:pPr>
            <a:r>
              <a:rPr lang="en-I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Religion in the Modernist Era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➔"/>
            </a:pPr>
            <a:r>
              <a:rPr lang="en-I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Interference of Religion and Politics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➔"/>
            </a:pPr>
            <a:r>
              <a:rPr lang="en-I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Current Situation in India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➔"/>
            </a:pPr>
            <a:r>
              <a:rPr lang="en-I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Separate Religion from Politics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➔"/>
            </a:pPr>
            <a:r>
              <a:rPr lang="en-I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Countries with most Religious Freedom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➔"/>
            </a:pPr>
            <a:r>
              <a:rPr lang="en-I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➔"/>
            </a:pPr>
            <a:r>
              <a:rPr lang="en-I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 and Further Readings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4926906" y="1460761"/>
            <a:ext cx="478058" cy="10358136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5"/>
          <p:cNvSpPr txBox="1"/>
          <p:nvPr>
            <p:ph type="title"/>
          </p:nvPr>
        </p:nvSpPr>
        <p:spPr>
          <a:xfrm>
            <a:off x="573725" y="1023450"/>
            <a:ext cx="11142900" cy="883200"/>
          </a:xfrm>
          <a:prstGeom prst="rect">
            <a:avLst/>
          </a:prstGeom>
          <a:solidFill>
            <a:srgbClr val="FBE4D4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bre Baskerville"/>
              <a:buNone/>
            </a:pPr>
            <a:r>
              <a:rPr b="1" lang="en-IN" sz="3600">
                <a:latin typeface="Libre Baskerville"/>
                <a:ea typeface="Libre Baskerville"/>
                <a:cs typeface="Libre Baskerville"/>
                <a:sym typeface="Libre Baskerville"/>
              </a:rPr>
              <a:t>Introduction</a:t>
            </a:r>
            <a:endParaRPr b="1" sz="36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pic>
        <p:nvPicPr>
          <p:cNvPr id="112" name="Google Shape;112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11029472" y="5716331"/>
            <a:ext cx="478059" cy="1846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5400000">
            <a:off x="107253" y="5934335"/>
            <a:ext cx="346080" cy="586852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5"/>
          <p:cNvSpPr txBox="1"/>
          <p:nvPr/>
        </p:nvSpPr>
        <p:spPr>
          <a:xfrm>
            <a:off x="2486716" y="1805834"/>
            <a:ext cx="7469100" cy="36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15"/>
          <p:cNvSpPr txBox="1"/>
          <p:nvPr/>
        </p:nvSpPr>
        <p:spPr>
          <a:xfrm>
            <a:off x="2105886" y="3732845"/>
            <a:ext cx="7469100" cy="14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54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p15"/>
          <p:cNvSpPr txBox="1"/>
          <p:nvPr/>
        </p:nvSpPr>
        <p:spPr>
          <a:xfrm>
            <a:off x="2692200" y="2120775"/>
            <a:ext cx="6807600" cy="40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7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7" name="Google Shape;117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58560" y="171720"/>
            <a:ext cx="4189679" cy="72072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5"/>
          <p:cNvSpPr txBox="1"/>
          <p:nvPr/>
        </p:nvSpPr>
        <p:spPr>
          <a:xfrm>
            <a:off x="1717225" y="2037638"/>
            <a:ext cx="9008100" cy="40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➢"/>
            </a:pPr>
            <a:r>
              <a:rPr lang="en-IN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Within religious studies the common methodologies are: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○"/>
            </a:pPr>
            <a:r>
              <a:rPr lang="en-IN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Phenomenology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○"/>
            </a:pPr>
            <a:r>
              <a:rPr lang="en-IN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Functionalism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○"/>
            </a:pPr>
            <a:r>
              <a:rPr lang="en-IN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Lived Religion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➢"/>
            </a:pPr>
            <a:r>
              <a:rPr lang="en-IN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Challenges to secular forces in Indian society: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○"/>
            </a:pPr>
            <a:r>
              <a:rPr lang="en-IN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Religion-based politics ideology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○"/>
            </a:pPr>
            <a:r>
              <a:rPr lang="en-IN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Mass mobilization 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➢"/>
            </a:pPr>
            <a:r>
              <a:rPr lang="en-IN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capture power: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○"/>
            </a:pPr>
            <a:r>
              <a:rPr lang="en-IN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Religion - Mobilizes religious sensibilities of people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○"/>
            </a:pPr>
            <a:r>
              <a:rPr lang="en-IN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Politics - Uses diplomacy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4926906" y="1460761"/>
            <a:ext cx="478058" cy="10358136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6"/>
          <p:cNvSpPr txBox="1"/>
          <p:nvPr>
            <p:ph type="title"/>
          </p:nvPr>
        </p:nvSpPr>
        <p:spPr>
          <a:xfrm>
            <a:off x="573725" y="1023450"/>
            <a:ext cx="11142900" cy="883200"/>
          </a:xfrm>
          <a:prstGeom prst="rect">
            <a:avLst/>
          </a:prstGeom>
          <a:solidFill>
            <a:srgbClr val="FBE4D4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bre Baskerville"/>
              <a:buNone/>
            </a:pPr>
            <a:r>
              <a:rPr b="1" lang="en-IN" sz="3600">
                <a:latin typeface="Libre Baskerville"/>
                <a:ea typeface="Libre Baskerville"/>
                <a:cs typeface="Libre Baskerville"/>
                <a:sym typeface="Libre Baskerville"/>
              </a:rPr>
              <a:t>Introduction</a:t>
            </a:r>
            <a:endParaRPr b="1" sz="36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pic>
        <p:nvPicPr>
          <p:cNvPr id="125" name="Google Shape;125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11029472" y="5716331"/>
            <a:ext cx="478059" cy="1846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5400000">
            <a:off x="107253" y="5934335"/>
            <a:ext cx="346080" cy="586852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6"/>
          <p:cNvSpPr txBox="1"/>
          <p:nvPr/>
        </p:nvSpPr>
        <p:spPr>
          <a:xfrm>
            <a:off x="2486716" y="1805834"/>
            <a:ext cx="7469100" cy="36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" name="Google Shape;128;p16"/>
          <p:cNvSpPr txBox="1"/>
          <p:nvPr/>
        </p:nvSpPr>
        <p:spPr>
          <a:xfrm>
            <a:off x="2105886" y="3732845"/>
            <a:ext cx="7469100" cy="14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54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" name="Google Shape;129;p16"/>
          <p:cNvSpPr txBox="1"/>
          <p:nvPr/>
        </p:nvSpPr>
        <p:spPr>
          <a:xfrm>
            <a:off x="2692200" y="2120775"/>
            <a:ext cx="6807600" cy="40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7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0" name="Google Shape;130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58560" y="171720"/>
            <a:ext cx="4189679" cy="72072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6"/>
          <p:cNvSpPr txBox="1"/>
          <p:nvPr/>
        </p:nvSpPr>
        <p:spPr>
          <a:xfrm>
            <a:off x="1595677" y="1944080"/>
            <a:ext cx="9099000" cy="44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87350" lvl="0" marL="45720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➢"/>
            </a:pPr>
            <a:r>
              <a:rPr lang="en-IN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Religions 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1" marL="91440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○"/>
            </a:pPr>
            <a:r>
              <a:rPr lang="en-IN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Often make strong claims on people’s allegiance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➢"/>
            </a:pPr>
            <a:r>
              <a:rPr lang="en-IN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Universal Religions 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1" marL="91440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○"/>
            </a:pPr>
            <a:r>
              <a:rPr lang="en-IN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Make these claims on all people, rather than just a particular community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➢"/>
            </a:pPr>
            <a:r>
              <a:rPr lang="en-IN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Relation between religion and politics is an important theme in political philosophy.</a:t>
            </a:r>
            <a:r>
              <a:rPr lang="en-IN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➢"/>
            </a:pPr>
            <a:r>
              <a:rPr lang="en-IN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Democratic theory 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1" marL="91440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○"/>
            </a:pPr>
            <a:r>
              <a:rPr lang="en-IN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emphasis to reference to all kinds of beliefs, much centered on religious beliefs.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4926906" y="1460761"/>
            <a:ext cx="478058" cy="10358136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7"/>
          <p:cNvSpPr txBox="1"/>
          <p:nvPr>
            <p:ph type="title"/>
          </p:nvPr>
        </p:nvSpPr>
        <p:spPr>
          <a:xfrm>
            <a:off x="573725" y="1023450"/>
            <a:ext cx="11142900" cy="883200"/>
          </a:xfrm>
          <a:prstGeom prst="rect">
            <a:avLst/>
          </a:prstGeom>
          <a:solidFill>
            <a:srgbClr val="FBE4D4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bre Baskerville"/>
              <a:buNone/>
            </a:pPr>
            <a:r>
              <a:rPr b="1" lang="en-IN" sz="3600">
                <a:latin typeface="Libre Baskerville"/>
                <a:ea typeface="Libre Baskerville"/>
                <a:cs typeface="Libre Baskerville"/>
                <a:sym typeface="Libre Baskerville"/>
              </a:rPr>
              <a:t>Influence of Religion on Society</a:t>
            </a:r>
            <a:endParaRPr b="1" sz="36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pic>
        <p:nvPicPr>
          <p:cNvPr id="138" name="Google Shape;138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11029472" y="5716331"/>
            <a:ext cx="478059" cy="1846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5400000">
            <a:off x="107253" y="5934335"/>
            <a:ext cx="346080" cy="586852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7"/>
          <p:cNvSpPr txBox="1"/>
          <p:nvPr/>
        </p:nvSpPr>
        <p:spPr>
          <a:xfrm>
            <a:off x="2486716" y="1805834"/>
            <a:ext cx="7469100" cy="36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" name="Google Shape;141;p17"/>
          <p:cNvSpPr txBox="1"/>
          <p:nvPr/>
        </p:nvSpPr>
        <p:spPr>
          <a:xfrm>
            <a:off x="2105886" y="3732845"/>
            <a:ext cx="7469100" cy="14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54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Google Shape;142;p17"/>
          <p:cNvSpPr txBox="1"/>
          <p:nvPr/>
        </p:nvSpPr>
        <p:spPr>
          <a:xfrm>
            <a:off x="573725" y="2037650"/>
            <a:ext cx="11142900" cy="40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IN" sz="30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-IN" sz="30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Contingency Theory: </a:t>
            </a:r>
            <a:endParaRPr sz="30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I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Religion influences people’s - 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Char char="➢"/>
            </a:pPr>
            <a:r>
              <a:rPr lang="en-I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Perception of the world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Char char="➢"/>
            </a:pPr>
            <a:r>
              <a:rPr lang="en-I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Sense of belonging 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Char char="➢"/>
            </a:pPr>
            <a:r>
              <a:rPr lang="en-I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Values to accept or reject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                                           	                                     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3" name="Google Shape;143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58560" y="171720"/>
            <a:ext cx="4189679" cy="720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07825" y="2126524"/>
            <a:ext cx="4908800" cy="368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4926906" y="1460761"/>
            <a:ext cx="478058" cy="10358136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8"/>
          <p:cNvSpPr txBox="1"/>
          <p:nvPr>
            <p:ph type="title"/>
          </p:nvPr>
        </p:nvSpPr>
        <p:spPr>
          <a:xfrm>
            <a:off x="573725" y="1023450"/>
            <a:ext cx="11142900" cy="883200"/>
          </a:xfrm>
          <a:prstGeom prst="rect">
            <a:avLst/>
          </a:prstGeom>
          <a:solidFill>
            <a:srgbClr val="FBE4D4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bre Baskerville"/>
              <a:buNone/>
            </a:pPr>
            <a:r>
              <a:rPr b="1" lang="en-IN" sz="3600">
                <a:latin typeface="Libre Baskerville"/>
                <a:ea typeface="Libre Baskerville"/>
                <a:cs typeface="Libre Baskerville"/>
                <a:sym typeface="Libre Baskerville"/>
              </a:rPr>
              <a:t>Religion in the </a:t>
            </a:r>
            <a:r>
              <a:rPr b="1" lang="en-IN" sz="3600">
                <a:latin typeface="Libre Baskerville"/>
                <a:ea typeface="Libre Baskerville"/>
                <a:cs typeface="Libre Baskerville"/>
                <a:sym typeface="Libre Baskerville"/>
              </a:rPr>
              <a:t>Modernist</a:t>
            </a:r>
            <a:r>
              <a:rPr b="1" lang="en-IN" sz="3600">
                <a:latin typeface="Libre Baskerville"/>
                <a:ea typeface="Libre Baskerville"/>
                <a:cs typeface="Libre Baskerville"/>
                <a:sym typeface="Libre Baskerville"/>
              </a:rPr>
              <a:t> Era</a:t>
            </a:r>
            <a:endParaRPr b="1" sz="36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pic>
        <p:nvPicPr>
          <p:cNvPr id="151" name="Google Shape;151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11029472" y="5716331"/>
            <a:ext cx="478059" cy="1846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5400000">
            <a:off x="107253" y="5934335"/>
            <a:ext cx="346080" cy="586852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8"/>
          <p:cNvSpPr txBox="1"/>
          <p:nvPr/>
        </p:nvSpPr>
        <p:spPr>
          <a:xfrm>
            <a:off x="2486716" y="1805834"/>
            <a:ext cx="7469100" cy="36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" name="Google Shape;154;p18"/>
          <p:cNvSpPr txBox="1"/>
          <p:nvPr/>
        </p:nvSpPr>
        <p:spPr>
          <a:xfrm>
            <a:off x="2105886" y="3732845"/>
            <a:ext cx="7469100" cy="14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54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" name="Google Shape;155;p18"/>
          <p:cNvSpPr txBox="1"/>
          <p:nvPr/>
        </p:nvSpPr>
        <p:spPr>
          <a:xfrm>
            <a:off x="573725" y="2037650"/>
            <a:ext cx="7069200" cy="40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IN" sz="3000" u="sng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There remain three options for any religion:</a:t>
            </a:r>
            <a:r>
              <a:rPr lang="en-IN" sz="30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30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Char char="➢"/>
            </a:pPr>
            <a:r>
              <a:rPr lang="en-IN" sz="30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Avoid and disapprove any change in its structure.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Char char="➢"/>
            </a:pPr>
            <a:r>
              <a:rPr lang="en-IN" sz="30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Adapt itself.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Char char="➢"/>
            </a:pPr>
            <a:r>
              <a:rPr lang="en-IN" sz="30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Fail to respond to the challenges and confine its activities to spirituality.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                                           	                                     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6" name="Google Shape;156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58560" y="171720"/>
            <a:ext cx="4189679" cy="720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8"/>
          <p:cNvPicPr preferRelativeResize="0"/>
          <p:nvPr/>
        </p:nvPicPr>
        <p:blipFill rotWithShape="1">
          <a:blip r:embed="rId7">
            <a:alphaModFix/>
          </a:blip>
          <a:srcRect b="0" l="18304" r="19413" t="0"/>
          <a:stretch/>
        </p:blipFill>
        <p:spPr>
          <a:xfrm>
            <a:off x="7979275" y="2037650"/>
            <a:ext cx="3737350" cy="368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4926906" y="1460761"/>
            <a:ext cx="478058" cy="10358136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9"/>
          <p:cNvSpPr txBox="1"/>
          <p:nvPr>
            <p:ph type="title"/>
          </p:nvPr>
        </p:nvSpPr>
        <p:spPr>
          <a:xfrm>
            <a:off x="573725" y="1023450"/>
            <a:ext cx="11142900" cy="883200"/>
          </a:xfrm>
          <a:prstGeom prst="rect">
            <a:avLst/>
          </a:prstGeom>
          <a:solidFill>
            <a:srgbClr val="FBE4D4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bre Baskerville"/>
              <a:buNone/>
            </a:pPr>
            <a:r>
              <a:rPr b="1" lang="en-IN" sz="3600">
                <a:latin typeface="Libre Baskerville"/>
                <a:ea typeface="Libre Baskerville"/>
                <a:cs typeface="Libre Baskerville"/>
                <a:sym typeface="Libre Baskerville"/>
              </a:rPr>
              <a:t>Interference </a:t>
            </a:r>
            <a:r>
              <a:rPr b="1" lang="en-IN" sz="3600">
                <a:latin typeface="Libre Baskerville"/>
                <a:ea typeface="Libre Baskerville"/>
                <a:cs typeface="Libre Baskerville"/>
                <a:sym typeface="Libre Baskerville"/>
              </a:rPr>
              <a:t>of Religion and Politics</a:t>
            </a:r>
            <a:endParaRPr b="1" sz="36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pic>
        <p:nvPicPr>
          <p:cNvPr id="164" name="Google Shape;164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11029472" y="5716331"/>
            <a:ext cx="478059" cy="1846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5400000">
            <a:off x="107253" y="5934335"/>
            <a:ext cx="346080" cy="586852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9"/>
          <p:cNvSpPr txBox="1"/>
          <p:nvPr/>
        </p:nvSpPr>
        <p:spPr>
          <a:xfrm>
            <a:off x="2486716" y="1805834"/>
            <a:ext cx="7469100" cy="36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" name="Google Shape;167;p19"/>
          <p:cNvSpPr txBox="1"/>
          <p:nvPr/>
        </p:nvSpPr>
        <p:spPr>
          <a:xfrm>
            <a:off x="2105886" y="3732845"/>
            <a:ext cx="7469100" cy="14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54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8" name="Google Shape;168;p19"/>
          <p:cNvSpPr txBox="1"/>
          <p:nvPr/>
        </p:nvSpPr>
        <p:spPr>
          <a:xfrm>
            <a:off x="573725" y="2037650"/>
            <a:ext cx="11142900" cy="40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IN" sz="30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Models</a:t>
            </a:r>
            <a:r>
              <a:rPr lang="en-IN" sz="30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endParaRPr sz="30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I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are three models </a:t>
            </a:r>
            <a:r>
              <a:rPr lang="en-I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Char char="➢"/>
            </a:pPr>
            <a:r>
              <a:rPr lang="en-I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Integration and sharing 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Char char="➢"/>
            </a:pPr>
            <a:r>
              <a:rPr lang="en-I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en-I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eligion subservient to politics 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Char char="➢"/>
            </a:pPr>
            <a:r>
              <a:rPr lang="en-I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Rivals, struggle for domination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                                           	                                     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9" name="Google Shape;169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58560" y="171720"/>
            <a:ext cx="4189679" cy="720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507300" y="2238525"/>
            <a:ext cx="5209325" cy="347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4926906" y="1460761"/>
            <a:ext cx="478058" cy="10358136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0"/>
          <p:cNvSpPr txBox="1"/>
          <p:nvPr>
            <p:ph type="title"/>
          </p:nvPr>
        </p:nvSpPr>
        <p:spPr>
          <a:xfrm>
            <a:off x="573725" y="1023450"/>
            <a:ext cx="11142900" cy="883200"/>
          </a:xfrm>
          <a:prstGeom prst="rect">
            <a:avLst/>
          </a:prstGeom>
          <a:solidFill>
            <a:srgbClr val="FBE4D4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bre Baskerville"/>
              <a:buNone/>
            </a:pPr>
            <a:r>
              <a:rPr b="1" lang="en-IN" sz="3600">
                <a:latin typeface="Libre Baskerville"/>
                <a:ea typeface="Libre Baskerville"/>
                <a:cs typeface="Libre Baskerville"/>
                <a:sym typeface="Libre Baskerville"/>
              </a:rPr>
              <a:t>Influence of Religion on Politics - Poll</a:t>
            </a:r>
            <a:endParaRPr b="1" sz="36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pic>
        <p:nvPicPr>
          <p:cNvPr id="177" name="Google Shape;177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11029472" y="5716331"/>
            <a:ext cx="478059" cy="1846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5400000">
            <a:off x="107253" y="5934335"/>
            <a:ext cx="346080" cy="586852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0"/>
          <p:cNvSpPr txBox="1"/>
          <p:nvPr/>
        </p:nvSpPr>
        <p:spPr>
          <a:xfrm>
            <a:off x="2486716" y="1805834"/>
            <a:ext cx="7469100" cy="36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0" name="Google Shape;180;p20"/>
          <p:cNvSpPr txBox="1"/>
          <p:nvPr/>
        </p:nvSpPr>
        <p:spPr>
          <a:xfrm>
            <a:off x="2105886" y="3732845"/>
            <a:ext cx="7469100" cy="14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54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1" name="Google Shape;181;p20"/>
          <p:cNvSpPr txBox="1"/>
          <p:nvPr/>
        </p:nvSpPr>
        <p:spPr>
          <a:xfrm>
            <a:off x="573725" y="2505075"/>
            <a:ext cx="5248800" cy="36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9292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2" name="Google Shape;182;p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58560" y="171720"/>
            <a:ext cx="4189679" cy="720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0"/>
          <p:cNvPicPr preferRelativeResize="0"/>
          <p:nvPr/>
        </p:nvPicPr>
        <p:blipFill rotWithShape="1">
          <a:blip r:embed="rId7">
            <a:alphaModFix/>
          </a:blip>
          <a:srcRect b="28982" l="22839" r="30568" t="35976"/>
          <a:stretch/>
        </p:blipFill>
        <p:spPr>
          <a:xfrm>
            <a:off x="654025" y="2037650"/>
            <a:ext cx="11062598" cy="4363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4926906" y="1460761"/>
            <a:ext cx="478058" cy="10358136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1"/>
          <p:cNvSpPr txBox="1"/>
          <p:nvPr>
            <p:ph type="title"/>
          </p:nvPr>
        </p:nvSpPr>
        <p:spPr>
          <a:xfrm>
            <a:off x="573725" y="1023450"/>
            <a:ext cx="11142900" cy="883200"/>
          </a:xfrm>
          <a:prstGeom prst="rect">
            <a:avLst/>
          </a:prstGeom>
          <a:solidFill>
            <a:srgbClr val="FBE4D4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bre Baskerville"/>
              <a:buNone/>
            </a:pPr>
            <a:r>
              <a:rPr b="1" lang="en-IN" sz="3600">
                <a:latin typeface="Libre Baskerville"/>
                <a:ea typeface="Libre Baskerville"/>
                <a:cs typeface="Libre Baskerville"/>
                <a:sym typeface="Libre Baskerville"/>
              </a:rPr>
              <a:t>Religious Affiliation Statistics</a:t>
            </a:r>
            <a:endParaRPr b="1" sz="360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pic>
        <p:nvPicPr>
          <p:cNvPr id="190" name="Google Shape;190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11029472" y="5716331"/>
            <a:ext cx="478059" cy="1846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5400000">
            <a:off x="107253" y="5934335"/>
            <a:ext cx="346080" cy="586852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1"/>
          <p:cNvSpPr txBox="1"/>
          <p:nvPr/>
        </p:nvSpPr>
        <p:spPr>
          <a:xfrm>
            <a:off x="2486716" y="1805834"/>
            <a:ext cx="7469100" cy="36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3" name="Google Shape;193;p21"/>
          <p:cNvSpPr txBox="1"/>
          <p:nvPr/>
        </p:nvSpPr>
        <p:spPr>
          <a:xfrm>
            <a:off x="2105886" y="3732845"/>
            <a:ext cx="7469100" cy="14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54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4" name="Google Shape;194;p21"/>
          <p:cNvSpPr txBox="1"/>
          <p:nvPr/>
        </p:nvSpPr>
        <p:spPr>
          <a:xfrm>
            <a:off x="573725" y="2037650"/>
            <a:ext cx="11142900" cy="40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5" name="Google Shape;195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58560" y="171720"/>
            <a:ext cx="4189679" cy="720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1"/>
          <p:cNvPicPr preferRelativeResize="0"/>
          <p:nvPr/>
        </p:nvPicPr>
        <p:blipFill rotWithShape="1">
          <a:blip r:embed="rId7">
            <a:alphaModFix/>
          </a:blip>
          <a:srcRect b="8664" l="0" r="0" t="17024"/>
          <a:stretch/>
        </p:blipFill>
        <p:spPr>
          <a:xfrm>
            <a:off x="2715025" y="2037650"/>
            <a:ext cx="6250800" cy="4363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