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 SemiBold"/>
      <p:regular r:id="rId11"/>
      <p:bold r:id="rId12"/>
      <p:italic r:id="rId13"/>
      <p:boldItalic r:id="rId14"/>
    </p:embeddedFont>
    <p:embeddedFont>
      <p:font typeface="Courier Prim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YVNrE/xUpV5sS5T8aXX1VebFn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SemiBold-italic.fntdata"/><Relationship Id="rId12" Type="http://schemas.openxmlformats.org/officeDocument/2006/relationships/font" Target="fonts/Montserrat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urierPrime-regular.fntdata"/><Relationship Id="rId14" Type="http://schemas.openxmlformats.org/officeDocument/2006/relationships/font" Target="fonts/MontserratSemiBold-boldItalic.fntdata"/><Relationship Id="rId17" Type="http://schemas.openxmlformats.org/officeDocument/2006/relationships/font" Target="fonts/CourierPrime-italic.fntdata"/><Relationship Id="rId16" Type="http://schemas.openxmlformats.org/officeDocument/2006/relationships/font" Target="fonts/CourierPrime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CourierPrim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8"/>
          <p:cNvGrpSpPr/>
          <p:nvPr/>
        </p:nvGrpSpPr>
        <p:grpSpPr>
          <a:xfrm>
            <a:off x="6000894" y="2883029"/>
            <a:ext cx="2664333" cy="2049303"/>
            <a:chOff x="6000894" y="2883029"/>
            <a:chExt cx="2664333" cy="2049303"/>
          </a:xfrm>
        </p:grpSpPr>
        <p:sp>
          <p:nvSpPr>
            <p:cNvPr id="10" name="Google Shape;10;p8"/>
            <p:cNvSpPr/>
            <p:nvPr/>
          </p:nvSpPr>
          <p:spPr>
            <a:xfrm>
              <a:off x="6000894" y="2883029"/>
              <a:ext cx="2412900" cy="1832400"/>
            </a:xfrm>
            <a:prstGeom prst="rect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&lt;&lt;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8294727" y="4589432"/>
              <a:ext cx="370500" cy="342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/>
          <p:nvPr/>
        </p:nvSpPr>
        <p:spPr>
          <a:xfrm>
            <a:off x="938700" y="635400"/>
            <a:ext cx="7266600" cy="38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8"/>
          <p:cNvGrpSpPr/>
          <p:nvPr/>
        </p:nvGrpSpPr>
        <p:grpSpPr>
          <a:xfrm>
            <a:off x="7179523" y="3474524"/>
            <a:ext cx="1025780" cy="1033574"/>
            <a:chOff x="7179523" y="3474524"/>
            <a:chExt cx="1025780" cy="1033574"/>
          </a:xfrm>
        </p:grpSpPr>
        <p:grpSp>
          <p:nvGrpSpPr>
            <p:cNvPr id="14" name="Google Shape;14;p8"/>
            <p:cNvGrpSpPr/>
            <p:nvPr/>
          </p:nvGrpSpPr>
          <p:grpSpPr>
            <a:xfrm>
              <a:off x="7501365" y="3754028"/>
              <a:ext cx="703938" cy="754070"/>
              <a:chOff x="7866900" y="3775225"/>
              <a:chExt cx="1277100" cy="1368300"/>
            </a:xfrm>
          </p:grpSpPr>
          <p:cxnSp>
            <p:nvCxnSpPr>
              <p:cNvPr id="15" name="Google Shape;15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" name="Google Shape;16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" name="Google Shape;17;p8"/>
            <p:cNvSpPr/>
            <p:nvPr/>
          </p:nvSpPr>
          <p:spPr>
            <a:xfrm rot="10800000">
              <a:off x="7372141" y="3635919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8"/>
            <p:cNvSpPr/>
            <p:nvPr/>
          </p:nvSpPr>
          <p:spPr>
            <a:xfrm>
              <a:off x="7179523" y="3474524"/>
              <a:ext cx="133800" cy="1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8"/>
          <p:cNvGrpSpPr/>
          <p:nvPr/>
        </p:nvGrpSpPr>
        <p:grpSpPr>
          <a:xfrm>
            <a:off x="789079" y="491347"/>
            <a:ext cx="941624" cy="889726"/>
            <a:chOff x="789079" y="491347"/>
            <a:chExt cx="941624" cy="889726"/>
          </a:xfrm>
        </p:grpSpPr>
        <p:grpSp>
          <p:nvGrpSpPr>
            <p:cNvPr id="20" name="Google Shape;20;p8"/>
            <p:cNvGrpSpPr/>
            <p:nvPr/>
          </p:nvGrpSpPr>
          <p:grpSpPr>
            <a:xfrm rot="10800000">
              <a:off x="938708" y="635399"/>
              <a:ext cx="470484" cy="466317"/>
              <a:chOff x="7866900" y="3775225"/>
              <a:chExt cx="1277100" cy="1368300"/>
            </a:xfrm>
          </p:grpSpPr>
          <p:cxnSp>
            <p:nvCxnSpPr>
              <p:cNvPr id="21" name="Google Shape;21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" name="Google Shape;22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3" name="Google Shape;23;p8"/>
            <p:cNvSpPr/>
            <p:nvPr/>
          </p:nvSpPr>
          <p:spPr>
            <a:xfrm>
              <a:off x="1279485" y="980578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 rot="10800000">
              <a:off x="1596903" y="1257173"/>
              <a:ext cx="133800" cy="123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789079" y="491347"/>
              <a:ext cx="303900" cy="28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8"/>
          <p:cNvSpPr/>
          <p:nvPr/>
        </p:nvSpPr>
        <p:spPr>
          <a:xfrm rot="10800000">
            <a:off x="8006292" y="446803"/>
            <a:ext cx="400500" cy="3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8"/>
          <p:cNvSpPr/>
          <p:nvPr/>
        </p:nvSpPr>
        <p:spPr>
          <a:xfrm>
            <a:off x="659900" y="4256098"/>
            <a:ext cx="555300" cy="509100"/>
          </a:xfrm>
          <a:prstGeom prst="rect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8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00"/>
            </a:lvl9pPr>
          </a:lstStyle>
          <a:p/>
        </p:txBody>
      </p:sp>
      <p:sp>
        <p:nvSpPr>
          <p:cNvPr id="29" name="Google Shape;29;p8"/>
          <p:cNvSpPr txBox="1"/>
          <p:nvPr>
            <p:ph idx="1" type="subTitle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6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32" name="Google Shape;32;p9"/>
          <p:cNvGrpSpPr/>
          <p:nvPr/>
        </p:nvGrpSpPr>
        <p:grpSpPr>
          <a:xfrm>
            <a:off x="8029375" y="0"/>
            <a:ext cx="1114625" cy="1113050"/>
            <a:chOff x="8029375" y="0"/>
            <a:chExt cx="1114625" cy="1113050"/>
          </a:xfrm>
        </p:grpSpPr>
        <p:sp>
          <p:nvSpPr>
            <p:cNvPr id="33" name="Google Shape;33;p9"/>
            <p:cNvSpPr/>
            <p:nvPr/>
          </p:nvSpPr>
          <p:spPr>
            <a:xfrm flipH="1">
              <a:off x="8156823" y="273827"/>
              <a:ext cx="901500" cy="710700"/>
            </a:xfrm>
            <a:prstGeom prst="rect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 flipH="1">
              <a:off x="8289600" y="0"/>
              <a:ext cx="854400" cy="8475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 flipH="1">
              <a:off x="8029375" y="915350"/>
              <a:ext cx="197700" cy="19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729050" y="1438551"/>
            <a:ext cx="65094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  <p:grpSp>
        <p:nvGrpSpPr>
          <p:cNvPr id="37" name="Google Shape;37;p9"/>
          <p:cNvGrpSpPr/>
          <p:nvPr/>
        </p:nvGrpSpPr>
        <p:grpSpPr>
          <a:xfrm>
            <a:off x="7861376" y="3788720"/>
            <a:ext cx="1285889" cy="1371228"/>
            <a:chOff x="7861376" y="3788720"/>
            <a:chExt cx="1285889" cy="1371228"/>
          </a:xfrm>
        </p:grpSpPr>
        <p:grpSp>
          <p:nvGrpSpPr>
            <p:cNvPr id="38" name="Google Shape;38;p9"/>
            <p:cNvGrpSpPr/>
            <p:nvPr/>
          </p:nvGrpSpPr>
          <p:grpSpPr>
            <a:xfrm>
              <a:off x="8096595" y="3915279"/>
              <a:ext cx="1050670" cy="1244669"/>
              <a:chOff x="7704427" y="3682191"/>
              <a:chExt cx="1277100" cy="1307700"/>
            </a:xfrm>
          </p:grpSpPr>
          <p:cxnSp>
            <p:nvCxnSpPr>
              <p:cNvPr id="39" name="Google Shape;39;p9"/>
              <p:cNvCxnSpPr/>
              <p:nvPr/>
            </p:nvCxnSpPr>
            <p:spPr>
              <a:xfrm>
                <a:off x="7704716" y="3682191"/>
                <a:ext cx="0" cy="130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9"/>
              <p:cNvCxnSpPr/>
              <p:nvPr/>
            </p:nvCxnSpPr>
            <p:spPr>
              <a:xfrm rot="10800000">
                <a:off x="7704427" y="3775225"/>
                <a:ext cx="127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1" name="Google Shape;41;p9"/>
            <p:cNvSpPr/>
            <p:nvPr/>
          </p:nvSpPr>
          <p:spPr>
            <a:xfrm rot="10800000">
              <a:off x="7861376" y="378872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2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 rot="10800000">
            <a:off x="5432400" y="502550"/>
            <a:ext cx="3711600" cy="4644900"/>
          </a:xfrm>
          <a:prstGeom prst="rect">
            <a:avLst/>
          </a:prstGeom>
          <a:solidFill>
            <a:srgbClr val="CC64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0"/>
          <p:cNvGrpSpPr/>
          <p:nvPr/>
        </p:nvGrpSpPr>
        <p:grpSpPr>
          <a:xfrm>
            <a:off x="5108278" y="168250"/>
            <a:ext cx="1731893" cy="1404475"/>
            <a:chOff x="5108278" y="168250"/>
            <a:chExt cx="1731893" cy="1404475"/>
          </a:xfrm>
        </p:grpSpPr>
        <p:sp>
          <p:nvSpPr>
            <p:cNvPr id="45" name="Google Shape;45;p10"/>
            <p:cNvSpPr/>
            <p:nvPr/>
          </p:nvSpPr>
          <p:spPr>
            <a:xfrm rot="10800000">
              <a:off x="5284671" y="346025"/>
              <a:ext cx="1555500" cy="1226700"/>
            </a:xfrm>
            <a:prstGeom prst="rect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0"/>
            <p:cNvSpPr/>
            <p:nvPr/>
          </p:nvSpPr>
          <p:spPr>
            <a:xfrm rot="10800000">
              <a:off x="5108278" y="16825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0"/>
          <p:cNvSpPr txBox="1"/>
          <p:nvPr>
            <p:ph type="ctrTitle"/>
          </p:nvPr>
        </p:nvSpPr>
        <p:spPr>
          <a:xfrm>
            <a:off x="714575" y="619725"/>
            <a:ext cx="4458300" cy="23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 SemiBold"/>
              <a:buNone/>
              <a:defRPr sz="6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" name="Google Shape;48;p10"/>
          <p:cNvSpPr txBox="1"/>
          <p:nvPr>
            <p:ph idx="1" type="subTitle"/>
          </p:nvPr>
        </p:nvSpPr>
        <p:spPr>
          <a:xfrm>
            <a:off x="714600" y="2757925"/>
            <a:ext cx="42747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ourier Prime"/>
              <a:buNone/>
              <a:defRPr sz="16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6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616500" y="1317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616500" y="19992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  <p:sp>
        <p:nvSpPr>
          <p:cNvPr id="52" name="Google Shape;52;p11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">
    <p:bg>
      <p:bgPr>
        <a:solidFill>
          <a:schemeClr val="accent6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b="0" i="0" sz="2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Char char="●"/>
              <a:defRPr b="0" i="0" sz="1800" u="none" cap="none" strike="noStrik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 b="0" i="0" sz="1400" u="none" cap="none" strike="noStrik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 b="0" i="0" sz="1400" u="none" cap="none" strike="noStrik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 b="0" i="0" sz="1400" u="none" cap="none" strike="noStrik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 b="0" i="0" sz="1400" u="none" cap="none" strike="noStrik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 b="0" i="0" sz="1400" u="none" cap="none" strike="noStrik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 b="0" i="0" sz="1400" u="none" cap="none" strike="noStrik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 b="0" i="0" sz="1400" u="none" cap="none" strike="noStrik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 b="0" i="0" sz="1400" u="none" cap="none" strike="noStrik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HappyNess</a:t>
            </a:r>
            <a:endParaRPr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Country’s Happiness Predictor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Introduction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729050" y="1248123"/>
            <a:ext cx="4483697" cy="35775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chemeClr val="dk1"/>
                </a:solidFill>
              </a:rPr>
              <a:t>HappyNess is an AI based project which uses the K- Nearest Neighbours model to Predict whether a country is happy or not based on 6 parameters from the World Happiness Report: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chemeClr val="dk1"/>
                </a:solidFill>
              </a:rPr>
              <a:t>Log GDP per capita, Social support ,Healthy life expectancy at birth, Freedom to make life choices,Generosity and Perceptions of corruption.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 sz="1000"/>
          </a:p>
        </p:txBody>
      </p:sp>
      <p:pic>
        <p:nvPicPr>
          <p:cNvPr descr="Happiness Report (@HappinessRpt) | Twitter"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0316" y="1476019"/>
            <a:ext cx="2472328" cy="247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idx="1" type="subTitle"/>
          </p:nvPr>
        </p:nvSpPr>
        <p:spPr>
          <a:xfrm>
            <a:off x="297300" y="1496452"/>
            <a:ext cx="4274700" cy="3222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0" lang="en-US" sz="2000">
                <a:solidFill>
                  <a:srgbClr val="20212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 Nearest Neighbour is a simple algorithm that stores all the available cases and classifies the new data or case based on a similarity measure. It is mostly used to classify a data point based on how its neighbours are classified.</a:t>
            </a:r>
            <a:endParaRPr sz="2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" name="Google Shape;74;p3"/>
          <p:cNvSpPr txBox="1"/>
          <p:nvPr>
            <p:ph type="ctrTitle"/>
          </p:nvPr>
        </p:nvSpPr>
        <p:spPr>
          <a:xfrm>
            <a:off x="226931" y="53397"/>
            <a:ext cx="4945944" cy="12748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600"/>
              <a:t>K Nearest Neighbour Model</a:t>
            </a:r>
            <a:endParaRPr sz="3600"/>
          </a:p>
        </p:txBody>
      </p:sp>
      <p:pic>
        <p:nvPicPr>
          <p:cNvPr descr="K-Nearest Neighbor Algorithm: “The Magic Behind the Scenes” | by Aminah  Mardiyyah Rufai | Medium" id="75" name="Google Shape;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2864" y="1328217"/>
            <a:ext cx="3831136" cy="3273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1D0">
            <a:alpha val="23137"/>
          </a:srgbClr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948156" y="577460"/>
            <a:ext cx="7247688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/>
              <a:t>How does the program work?</a:t>
            </a:r>
            <a:endParaRPr sz="3600"/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408677" y="1258340"/>
            <a:ext cx="8401600" cy="3704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The K Nearest Neighbour model was trained with data from 81 countries to understand which parameters are of how much importance.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Once it is trained, the user can input any values from their country to know whether it is happy or not relative to the other countries.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744"/>
            <a:ext cx="9144000" cy="5086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1103250" y="587352"/>
            <a:ext cx="6937500" cy="404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7200"/>
              <a:t>Let’s now execute the program!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imat Presentation by Slidesgo">
  <a:themeElements>
    <a:clrScheme name="Simple Light">
      <a:dk1>
        <a:srgbClr val="4D3C3C"/>
      </a:dk1>
      <a:lt1>
        <a:srgbClr val="FFFFFF"/>
      </a:lt1>
      <a:dk2>
        <a:srgbClr val="595959"/>
      </a:dk2>
      <a:lt2>
        <a:srgbClr val="EEEEEE"/>
      </a:lt2>
      <a:accent1>
        <a:srgbClr val="CC6462"/>
      </a:accent1>
      <a:accent2>
        <a:srgbClr val="EBE1D0"/>
      </a:accent2>
      <a:accent3>
        <a:srgbClr val="4D3C3C"/>
      </a:accent3>
      <a:accent4>
        <a:srgbClr val="9A4D4A"/>
      </a:accent4>
      <a:accent5>
        <a:srgbClr val="FFD966"/>
      </a:accent5>
      <a:accent6>
        <a:srgbClr val="FBF8F4"/>
      </a:accent6>
      <a:hlink>
        <a:srgbClr val="CC64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Design &amp; Detailing</dc:creator>
</cp:coreProperties>
</file>