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0"/>
  </p:notesMasterIdLst>
  <p:sldIdLst>
    <p:sldId id="256" r:id="rId2"/>
    <p:sldId id="267" r:id="rId3"/>
    <p:sldId id="265" r:id="rId4"/>
    <p:sldId id="257" r:id="rId5"/>
    <p:sldId id="262" r:id="rId6"/>
    <p:sldId id="258" r:id="rId7"/>
    <p:sldId id="261" r:id="rId8"/>
    <p:sldId id="276" r:id="rId9"/>
    <p:sldId id="277" r:id="rId10"/>
    <p:sldId id="266" r:id="rId11"/>
    <p:sldId id="268" r:id="rId12"/>
    <p:sldId id="275" r:id="rId13"/>
    <p:sldId id="278" r:id="rId14"/>
    <p:sldId id="270" r:id="rId15"/>
    <p:sldId id="271" r:id="rId16"/>
    <p:sldId id="269" r:id="rId17"/>
    <p:sldId id="272" r:id="rId18"/>
    <p:sldId id="274" r:id="rId19"/>
  </p:sldIdLst>
  <p:sldSz cx="9144000" cy="6858000" type="screen4x3"/>
  <p:notesSz cx="69469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
          <p15:clr>
            <a:srgbClr val="A4A3A4"/>
          </p15:clr>
        </p15:guide>
        <p15:guide id="2" pos="2880">
          <p15:clr>
            <a:srgbClr val="A4A3A4"/>
          </p15:clr>
        </p15:guide>
        <p15:guide id="3" pos="5626">
          <p15:clr>
            <a:srgbClr val="A4A3A4"/>
          </p15:clr>
        </p15:guide>
        <p15:guide id="4" pos="141">
          <p15:clr>
            <a:srgbClr val="A4A3A4"/>
          </p15:clr>
        </p15:guide>
        <p15:guide id="5"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0385" autoAdjust="0"/>
  </p:normalViewPr>
  <p:slideViewPr>
    <p:cSldViewPr>
      <p:cViewPr varScale="1">
        <p:scale>
          <a:sx n="80" d="100"/>
          <a:sy n="80" d="100"/>
        </p:scale>
        <p:origin x="1771" y="67"/>
      </p:cViewPr>
      <p:guideLst>
        <p:guide orient="horz" pos="218"/>
        <p:guide pos="2880"/>
        <p:guide pos="5626"/>
        <p:guide pos="141"/>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03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35413" y="0"/>
            <a:ext cx="3009900" cy="460375"/>
          </a:xfrm>
          <a:prstGeom prst="rect">
            <a:avLst/>
          </a:prstGeom>
        </p:spPr>
        <p:txBody>
          <a:bodyPr vert="horz" lIns="91440" tIns="45720" rIns="91440" bIns="45720" rtlCol="0"/>
          <a:lstStyle>
            <a:lvl1pPr algn="r">
              <a:defRPr sz="1200"/>
            </a:lvl1pPr>
          </a:lstStyle>
          <a:p>
            <a:fld id="{91412C0F-4093-4489-B4AC-290C212151F8}" type="datetimeFigureOut">
              <a:rPr lang="en-IN" smtClean="0"/>
              <a:t>25-07-2025</a:t>
            </a:fld>
            <a:endParaRPr lang="en-IN"/>
          </a:p>
        </p:txBody>
      </p:sp>
      <p:sp>
        <p:nvSpPr>
          <p:cNvPr id="4" name="Slide Image Placeholder 3"/>
          <p:cNvSpPr>
            <a:spLocks noGrp="1" noRot="1" noChangeAspect="1"/>
          </p:cNvSpPr>
          <p:nvPr>
            <p:ph type="sldImg" idx="2"/>
          </p:nvPr>
        </p:nvSpPr>
        <p:spPr>
          <a:xfrm>
            <a:off x="1168400" y="692150"/>
            <a:ext cx="4610100" cy="3457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95325" y="4379913"/>
            <a:ext cx="5556250" cy="41481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758238"/>
            <a:ext cx="3009900" cy="4603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35413" y="8758238"/>
            <a:ext cx="3009900" cy="460375"/>
          </a:xfrm>
          <a:prstGeom prst="rect">
            <a:avLst/>
          </a:prstGeom>
        </p:spPr>
        <p:txBody>
          <a:bodyPr vert="horz" lIns="91440" tIns="45720" rIns="91440" bIns="45720" rtlCol="0" anchor="b"/>
          <a:lstStyle>
            <a:lvl1pPr algn="r">
              <a:defRPr sz="1200"/>
            </a:lvl1pPr>
          </a:lstStyle>
          <a:p>
            <a:fld id="{E125305E-C1AD-43FB-8E62-41E6B4D8BEC1}" type="slidenum">
              <a:rPr lang="en-IN" smtClean="0"/>
              <a:t>‹#›</a:t>
            </a:fld>
            <a:endParaRPr lang="en-IN"/>
          </a:p>
        </p:txBody>
      </p:sp>
    </p:spTree>
    <p:extLst>
      <p:ext uri="{BB962C8B-B14F-4D97-AF65-F5344CB8AC3E}">
        <p14:creationId xmlns:p14="http://schemas.microsoft.com/office/powerpoint/2010/main" val="8666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smtClean="0">
                <a:solidFill>
                  <a:schemeClr val="tx1"/>
                </a:solidFill>
                <a:latin typeface="+mn-lt"/>
                <a:ea typeface="+mn-ea"/>
                <a:cs typeface="+mn-cs"/>
              </a:rPr>
              <a:t>JUnit promotes the idea of "first testing then coding", which emphasis on setting up the test data for a piece of code which can be tested first and then can be implemented. This approach is like "test a little, code a little, test a little, code a little..." which increases programmer productivity and stability of program code that reduces programmer stress and the time spent on debugging. </a:t>
            </a:r>
            <a:endParaRPr lang="en-IN" dirty="0" smtClean="0"/>
          </a:p>
          <a:p>
            <a:endParaRPr lang="en-IN" dirty="0"/>
          </a:p>
        </p:txBody>
      </p:sp>
      <p:sp>
        <p:nvSpPr>
          <p:cNvPr id="4" name="Slide Number Placeholder 3"/>
          <p:cNvSpPr>
            <a:spLocks noGrp="1"/>
          </p:cNvSpPr>
          <p:nvPr>
            <p:ph type="sldNum" sz="quarter" idx="10"/>
          </p:nvPr>
        </p:nvSpPr>
        <p:spPr/>
        <p:txBody>
          <a:bodyPr/>
          <a:lstStyle/>
          <a:p>
            <a:fld id="{E125305E-C1AD-43FB-8E62-41E6B4D8BEC1}" type="slidenum">
              <a:rPr lang="en-IN" smtClean="0"/>
              <a:t>4</a:t>
            </a:fld>
            <a:endParaRPr lang="en-IN"/>
          </a:p>
        </p:txBody>
      </p:sp>
    </p:spTree>
    <p:extLst>
      <p:ext uri="{BB962C8B-B14F-4D97-AF65-F5344CB8AC3E}">
        <p14:creationId xmlns:p14="http://schemas.microsoft.com/office/powerpoint/2010/main" val="69941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25305E-C1AD-43FB-8E62-41E6B4D8BEC1}" type="slidenum">
              <a:rPr lang="en-IN" smtClean="0"/>
              <a:t>5</a:t>
            </a:fld>
            <a:endParaRPr lang="en-IN"/>
          </a:p>
        </p:txBody>
      </p:sp>
    </p:spTree>
    <p:extLst>
      <p:ext uri="{BB962C8B-B14F-4D97-AF65-F5344CB8AC3E}">
        <p14:creationId xmlns:p14="http://schemas.microsoft.com/office/powerpoint/2010/main" val="23317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sz="16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96617119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210705218"/>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25638643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4904" y="2155911"/>
            <a:ext cx="4008560" cy="923330"/>
          </a:xfrm>
        </p:spPr>
        <p:txBody>
          <a:bodyPr wrap="square" anchor="ctr" anchorCtr="0">
            <a:spAutoFit/>
          </a:bodyPr>
          <a:lstStyle>
            <a:lvl1pPr>
              <a:defRPr sz="3000">
                <a:solidFill>
                  <a:schemeClr val="bg1"/>
                </a:solidFill>
                <a:effectLst>
                  <a:outerShdw blurRad="38100" dist="38100" dir="2700000" algn="tl">
                    <a:srgbClr val="000000">
                      <a:alpha val="43137"/>
                    </a:srgbClr>
                  </a:outerShdw>
                </a:effectLst>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394524" y="4988450"/>
            <a:ext cx="3721608" cy="246221"/>
          </a:xfrm>
        </p:spPr>
        <p:txBody>
          <a:bodyPr wrap="square" anchor="b">
            <a:spAutoFit/>
          </a:bodyPr>
          <a:lstStyle>
            <a:lvl1pPr marL="0" indent="0" algn="l">
              <a:spcBef>
                <a:spcPts val="0"/>
              </a:spcBef>
              <a:buNone/>
              <a:defRPr sz="1600" b="1">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Name</a:t>
            </a:r>
            <a:endParaRPr lang="en-US" dirty="0"/>
          </a:p>
        </p:txBody>
      </p:sp>
      <p:sp>
        <p:nvSpPr>
          <p:cNvPr id="8" name="Text Placeholder 7"/>
          <p:cNvSpPr>
            <a:spLocks noGrp="1"/>
          </p:cNvSpPr>
          <p:nvPr>
            <p:ph type="body" sz="quarter" idx="10" hasCustomPrompt="1"/>
          </p:nvPr>
        </p:nvSpPr>
        <p:spPr>
          <a:xfrm>
            <a:off x="394524" y="5250577"/>
            <a:ext cx="3730752" cy="327494"/>
          </a:xfrm>
        </p:spPr>
        <p:txBody>
          <a:bodyPr/>
          <a:lstStyle>
            <a:lvl1pPr marL="0" indent="0">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Add Presenter’s Title</a:t>
            </a:r>
          </a:p>
        </p:txBody>
      </p:sp>
      <p:sp>
        <p:nvSpPr>
          <p:cNvPr id="10" name="Text Placeholder 9"/>
          <p:cNvSpPr>
            <a:spLocks noGrp="1"/>
          </p:cNvSpPr>
          <p:nvPr>
            <p:ph type="body" sz="quarter" idx="12" hasCustomPrompt="1"/>
          </p:nvPr>
        </p:nvSpPr>
        <p:spPr>
          <a:xfrm>
            <a:off x="393192" y="6089904"/>
            <a:ext cx="2907792" cy="310896"/>
          </a:xfrm>
        </p:spPr>
        <p:txBody>
          <a:bodyPr/>
          <a:lstStyle>
            <a:lvl1pPr marL="0" indent="0">
              <a:buFontTx/>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FontTx/>
              <a:buNone/>
              <a:defRPr sz="1500">
                <a:solidFill>
                  <a:schemeClr val="bg1"/>
                </a:solidFill>
                <a:latin typeface="Arial Narrow" pitchFamily="34" charset="0"/>
              </a:defRPr>
            </a:lvl2pPr>
            <a:lvl3pPr marL="914400" indent="0">
              <a:buFontTx/>
              <a:buNone/>
              <a:defRPr sz="1500">
                <a:solidFill>
                  <a:schemeClr val="bg1"/>
                </a:solidFill>
                <a:latin typeface="Arial Narrow" pitchFamily="34" charset="0"/>
              </a:defRPr>
            </a:lvl3pPr>
            <a:lvl4pPr marL="1371600" indent="0">
              <a:buFontTx/>
              <a:buNone/>
              <a:defRPr sz="1500">
                <a:solidFill>
                  <a:schemeClr val="bg1"/>
                </a:solidFill>
                <a:latin typeface="Arial Narrow" pitchFamily="34" charset="0"/>
              </a:defRPr>
            </a:lvl4pPr>
            <a:lvl5pPr marL="1828800" indent="0">
              <a:buFontTx/>
              <a:buNone/>
              <a:defRPr sz="1500">
                <a:solidFill>
                  <a:schemeClr val="bg1"/>
                </a:solidFill>
                <a:latin typeface="Arial Narrow" pitchFamily="34" charset="0"/>
              </a:defRPr>
            </a:lvl5pPr>
          </a:lstStyle>
          <a:p>
            <a:pPr lvl="0"/>
            <a:r>
              <a:rPr lang="en-US" dirty="0" smtClean="0"/>
              <a:t>Click to Add Date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69923402"/>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23925106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2992331418"/>
      </p:ext>
    </p:extLst>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14022182"/>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308443496"/>
      </p:ext>
    </p:extLst>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280165684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448085682"/>
      </p:ext>
    </p:extLst>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ACDF6120-F1F0-4C60-9FE9-39AC71A9C79D}" type="datetimeFigureOut">
              <a:rPr lang="en-US" smtClean="0"/>
              <a:pPr eaLnBrk="1" latinLnBrk="0" hangingPunct="1"/>
              <a:t>7/25/2025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692188235"/>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ACDF6120-F1F0-4C60-9FE9-39AC71A9C79D}" type="datetimeFigureOut">
              <a:rPr lang="en-US" smtClean="0"/>
              <a:pPr eaLnBrk="1" latinLnBrk="0" hangingPunct="1"/>
              <a:t>7/25/2025</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83069272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904" y="2063577"/>
            <a:ext cx="8013520" cy="1107996"/>
          </a:xfrm>
        </p:spPr>
        <p:txBody>
          <a:bodyPr/>
          <a:lstStyle/>
          <a:p>
            <a:pPr algn="ctr"/>
            <a:r>
              <a:rPr lang="en-US" sz="6600" b="1" dirty="0" smtClean="0">
                <a:solidFill>
                  <a:srgbClr val="00B050"/>
                </a:solidFill>
                <a:effectLst/>
                <a:latin typeface="Calibri" panose="020F0502020204030204" pitchFamily="34" charset="0"/>
              </a:rPr>
              <a:t>Introduction To JUnit</a:t>
            </a:r>
            <a:endParaRPr lang="en-IN" sz="6600" b="1" dirty="0">
              <a:solidFill>
                <a:srgbClr val="00B050"/>
              </a:solidFill>
              <a:effectLst/>
              <a:latin typeface="Calibri" panose="020F0502020204030204" pitchFamily="34" charset="0"/>
            </a:endParaRPr>
          </a:p>
        </p:txBody>
      </p:sp>
      <p:sp>
        <p:nvSpPr>
          <p:cNvPr id="3" name="Subtitle 2"/>
          <p:cNvSpPr>
            <a:spLocks noGrp="1"/>
          </p:cNvSpPr>
          <p:nvPr>
            <p:ph type="subTitle" idx="1"/>
          </p:nvPr>
        </p:nvSpPr>
        <p:spPr>
          <a:xfrm>
            <a:off x="755576" y="1210687"/>
            <a:ext cx="7560840" cy="2431435"/>
          </a:xfrm>
        </p:spPr>
        <p:txBody>
          <a:bodyPr/>
          <a:lstStyle/>
          <a:p>
            <a:endParaRPr lang="en-US" sz="3200" b="0" dirty="0" smtClean="0">
              <a:solidFill>
                <a:schemeClr val="tx1"/>
              </a:solidFill>
              <a:effectLst/>
              <a:latin typeface="Harlow Solid Italic" panose="04030604020F02020D02" pitchFamily="82" charset="0"/>
            </a:endParaRPr>
          </a:p>
          <a:p>
            <a:endParaRPr lang="en-US" sz="3000" b="0" dirty="0" smtClean="0">
              <a:solidFill>
                <a:schemeClr val="tx1"/>
              </a:solidFill>
              <a:effectLst/>
              <a:latin typeface="Harlow Solid Italic" panose="04030604020F02020D02" pitchFamily="82" charset="0"/>
            </a:endParaRPr>
          </a:p>
          <a:p>
            <a:endParaRPr lang="en-US" sz="3000" b="0" dirty="0">
              <a:solidFill>
                <a:schemeClr val="tx1"/>
              </a:solidFill>
              <a:effectLst/>
              <a:latin typeface="Harlow Solid Italic" panose="04030604020F02020D02" pitchFamily="82" charset="0"/>
            </a:endParaRPr>
          </a:p>
          <a:p>
            <a:endParaRPr lang="en-US" sz="3000" b="0" dirty="0" smtClean="0">
              <a:solidFill>
                <a:schemeClr val="tx1"/>
              </a:solidFill>
              <a:effectLst/>
              <a:latin typeface="Harlow Solid Italic" panose="04030604020F02020D02" pitchFamily="82" charset="0"/>
            </a:endParaRPr>
          </a:p>
          <a:p>
            <a:r>
              <a:rPr lang="en-US" sz="3000" b="0" dirty="0" smtClean="0">
                <a:solidFill>
                  <a:schemeClr val="tx1"/>
                </a:solidFill>
                <a:effectLst/>
                <a:latin typeface="Harlow Solid Italic" panose="04030604020F02020D02" pitchFamily="82" charset="0"/>
              </a:rPr>
              <a:t>By </a:t>
            </a:r>
            <a:r>
              <a:rPr lang="en-US" sz="3000" b="0" dirty="0" smtClean="0">
                <a:solidFill>
                  <a:schemeClr val="tx1"/>
                </a:solidFill>
                <a:effectLst/>
                <a:latin typeface="Harlow Solid Italic" panose="04030604020F02020D02" pitchFamily="82" charset="0"/>
              </a:rPr>
              <a:t> </a:t>
            </a:r>
            <a:r>
              <a:rPr lang="en-US" sz="3000" b="0" dirty="0" err="1" smtClean="0">
                <a:solidFill>
                  <a:schemeClr val="tx1"/>
                </a:solidFill>
                <a:effectLst/>
                <a:latin typeface="Harlow Solid Italic" panose="04030604020F02020D02" pitchFamily="82" charset="0"/>
              </a:rPr>
              <a:t>Viren</a:t>
            </a:r>
            <a:endParaRPr lang="en-IN" sz="3000" b="0" dirty="0">
              <a:solidFill>
                <a:schemeClr val="tx1"/>
              </a:solidFill>
              <a:effectLst/>
              <a:latin typeface="Harlow Solid Italic" panose="04030604020F02020D02" pitchFamily="82" charset="0"/>
            </a:endParaRPr>
          </a:p>
        </p:txBody>
      </p:sp>
    </p:spTree>
    <p:extLst>
      <p:ext uri="{BB962C8B-B14F-4D97-AF65-F5344CB8AC3E}">
        <p14:creationId xmlns:p14="http://schemas.microsoft.com/office/powerpoint/2010/main" val="31679239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1628800"/>
            <a:ext cx="6984776" cy="2585323"/>
          </a:xfrm>
          <a:prstGeom prst="rect">
            <a:avLst/>
          </a:prstGeom>
          <a:noFill/>
        </p:spPr>
        <p:txBody>
          <a:bodyPr wrap="square" lIns="0" tIns="0" rIns="0" bIns="0" rtlCol="0">
            <a:spAutoFit/>
          </a:bodyPr>
          <a:lstStyle/>
          <a:p>
            <a:pPr algn="ctr"/>
            <a:r>
              <a:rPr lang="en-US" sz="8000" b="1" dirty="0" smtClean="0">
                <a:solidFill>
                  <a:srgbClr val="00B050"/>
                </a:solidFill>
                <a:latin typeface="Calibri" panose="020F0502020204030204" pitchFamily="34" charset="0"/>
              </a:rPr>
              <a:t>@Annotations</a:t>
            </a:r>
            <a:endParaRPr lang="en-US" sz="8000" b="1" dirty="0">
              <a:solidFill>
                <a:srgbClr val="00B050"/>
              </a:solidFill>
              <a:latin typeface="Calibri" panose="020F0502020204030204" pitchFamily="34" charset="0"/>
            </a:endParaRPr>
          </a:p>
          <a:p>
            <a:pPr algn="ctr"/>
            <a:r>
              <a:rPr lang="en-IN" sz="4400" dirty="0" smtClean="0">
                <a:latin typeface="Harlow Solid Italic" panose="04030604020F02020D02" pitchFamily="82" charset="0"/>
              </a:rPr>
              <a:t>“tell JUnit how to deal with the method at hand”</a:t>
            </a:r>
            <a:endParaRPr lang="en-IN" sz="4400" b="1" dirty="0" smtClean="0">
              <a:solidFill>
                <a:schemeClr val="bg1"/>
              </a:solidFill>
              <a:latin typeface="Harlow Solid Italic" panose="04030604020F02020D02" pitchFamily="82" charset="0"/>
            </a:endParaRPr>
          </a:p>
        </p:txBody>
      </p:sp>
    </p:spTree>
    <p:extLst>
      <p:ext uri="{BB962C8B-B14F-4D97-AF65-F5344CB8AC3E}">
        <p14:creationId xmlns:p14="http://schemas.microsoft.com/office/powerpoint/2010/main" val="40746819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13906987"/>
              </p:ext>
            </p:extLst>
          </p:nvPr>
        </p:nvGraphicFramePr>
        <p:xfrm>
          <a:off x="179511" y="116631"/>
          <a:ext cx="8766071" cy="6480721"/>
        </p:xfrm>
        <a:graphic>
          <a:graphicData uri="http://schemas.openxmlformats.org/drawingml/2006/table">
            <a:tbl>
              <a:tblPr firstRow="1" bandRow="1">
                <a:tableStyleId>{2D5ABB26-0587-4C30-8999-92F81FD0307C}</a:tableStyleId>
              </a:tblPr>
              <a:tblGrid>
                <a:gridCol w="3096345"/>
                <a:gridCol w="5669726"/>
              </a:tblGrid>
              <a:tr h="689980">
                <a:tc>
                  <a:txBody>
                    <a:bodyPr/>
                    <a:lstStyle/>
                    <a:p>
                      <a:r>
                        <a:rPr lang="en-US" sz="2400" b="1" dirty="0" smtClean="0">
                          <a:solidFill>
                            <a:srgbClr val="00B050"/>
                          </a:solidFill>
                          <a:latin typeface="Calibri"/>
                          <a:cs typeface="Calibri"/>
                        </a:rPr>
                        <a:t>Annotation(JUnit4)</a:t>
                      </a:r>
                      <a:endParaRPr lang="en-US" sz="2400" b="1" dirty="0">
                        <a:solidFill>
                          <a:srgbClr val="00B050"/>
                        </a:solidFill>
                        <a:latin typeface="Calibri"/>
                        <a:cs typeface="Calibri"/>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smtClean="0">
                          <a:solidFill>
                            <a:srgbClr val="00B050"/>
                          </a:solidFill>
                          <a:latin typeface="Calibri"/>
                          <a:cs typeface="Calibri"/>
                        </a:rPr>
                        <a:t>Description</a:t>
                      </a:r>
                      <a:endParaRPr lang="en-US" sz="2400" b="1" dirty="0">
                        <a:solidFill>
                          <a:srgbClr val="00B050"/>
                        </a:solidFill>
                        <a:latin typeface="Calibri"/>
                        <a:cs typeface="Calibri"/>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589">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@Test </a:t>
                      </a: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
                      </a:r>
                      <a:br>
                        <a:rPr kumimoji="0" lang="en-US" sz="1200" kern="1200" dirty="0" smtClean="0">
                          <a:solidFill>
                            <a:schemeClr val="tx1"/>
                          </a:solidFill>
                          <a:effectLst/>
                          <a:latin typeface="Consolas" panose="020B0609020204030204" pitchFamily="49" charset="0"/>
                          <a:ea typeface="+mn-ea"/>
                          <a:cs typeface="Consolas" panose="020B0609020204030204" pitchFamily="49" charset="0"/>
                        </a:rPr>
                      </a:b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public void method() </a:t>
                      </a:r>
                      <a:endParaRPr lang="en-US" sz="1200"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The </a:t>
                      </a:r>
                      <a:r>
                        <a:rPr lang="en-US" sz="1200" dirty="0">
                          <a:effectLst/>
                          <a:latin typeface="Consolas" panose="020B0609020204030204" pitchFamily="49" charset="0"/>
                          <a:ea typeface="ＭＳ 明朝"/>
                          <a:cs typeface="Consolas" panose="020B0609020204030204" pitchFamily="49" charset="0"/>
                        </a:rPr>
                        <a:t>@Test</a:t>
                      </a:r>
                      <a:r>
                        <a:rPr lang="en-US" sz="1200" dirty="0">
                          <a:effectLst/>
                          <a:latin typeface="Consolas" panose="020B0609020204030204" pitchFamily="49" charset="0"/>
                          <a:ea typeface="Times New Roman"/>
                          <a:cs typeface="Consolas" panose="020B0609020204030204" pitchFamily="49" charset="0"/>
                        </a:rPr>
                        <a:t> annotation identifies a method as a test method.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223">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@Test (expected = </a:t>
                      </a:r>
                      <a:r>
                        <a:rPr kumimoji="0" lang="en-US" sz="1200" b="1" kern="1200" dirty="0" err="1" smtClean="0">
                          <a:solidFill>
                            <a:schemeClr val="tx1"/>
                          </a:solidFill>
                          <a:effectLst/>
                          <a:latin typeface="Consolas" panose="020B0609020204030204" pitchFamily="49" charset="0"/>
                          <a:ea typeface="+mn-ea"/>
                          <a:cs typeface="Consolas" panose="020B0609020204030204" pitchFamily="49" charset="0"/>
                        </a:rPr>
                        <a:t>Exception.class</a:t>
                      </a:r>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a:t>
                      </a:r>
                      <a:r>
                        <a:rPr lang="en-US" sz="1200" b="1" dirty="0" smtClean="0">
                          <a:effectLst/>
                          <a:latin typeface="Consolas" panose="020B0609020204030204" pitchFamily="49" charset="0"/>
                          <a:cs typeface="Consolas" panose="020B0609020204030204" pitchFamily="49" charset="0"/>
                        </a:rPr>
                        <a:t> </a:t>
                      </a:r>
                      <a:endParaRPr lang="en-US" sz="1200" b="1"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Fails, if the method does not throw the named exception.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62">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@Test(timeout=100)</a:t>
                      </a:r>
                      <a:r>
                        <a:rPr lang="en-US" sz="1200" b="1" dirty="0" smtClean="0">
                          <a:effectLst/>
                          <a:latin typeface="Consolas" panose="020B0609020204030204" pitchFamily="49" charset="0"/>
                          <a:cs typeface="Consolas" panose="020B0609020204030204" pitchFamily="49" charset="0"/>
                        </a:rPr>
                        <a:t> </a:t>
                      </a:r>
                      <a:endParaRPr lang="en-US" sz="1200" b="1"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Fails, if the method takes longer than 100 milliseconds.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361">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@Before </a:t>
                      </a:r>
                      <a:b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b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public void method() </a:t>
                      </a:r>
                      <a:endParaRPr lang="en-US" sz="1200"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This method is executed before each test. It is used to can prepare the test environment (e.g. read input data, initialize the class).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4251">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@After </a:t>
                      </a:r>
                      <a:b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b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public void method() </a:t>
                      </a:r>
                      <a:endParaRPr lang="en-US" sz="1200"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This method is executed after each test. It is used to cleanup the test environment (e.g. delete temporary data, restore defaults). It can also save memory by cleaning up expensive memory structures.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3716">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a:t>
                      </a:r>
                      <a:r>
                        <a:rPr kumimoji="0" lang="en-US" sz="1200" b="1" kern="1200" dirty="0" err="1" smtClean="0">
                          <a:solidFill>
                            <a:schemeClr val="tx1"/>
                          </a:solidFill>
                          <a:effectLst/>
                          <a:latin typeface="Consolas" panose="020B0609020204030204" pitchFamily="49" charset="0"/>
                          <a:ea typeface="+mn-ea"/>
                          <a:cs typeface="Consolas" panose="020B0609020204030204" pitchFamily="49" charset="0"/>
                        </a:rPr>
                        <a:t>BeforeClass</a:t>
                      </a:r>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 </a:t>
                      </a: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
                      </a:r>
                      <a:br>
                        <a:rPr kumimoji="0" lang="en-US" sz="1200" kern="1200" dirty="0" smtClean="0">
                          <a:solidFill>
                            <a:schemeClr val="tx1"/>
                          </a:solidFill>
                          <a:effectLst/>
                          <a:latin typeface="Consolas" panose="020B0609020204030204" pitchFamily="49" charset="0"/>
                          <a:ea typeface="+mn-ea"/>
                          <a:cs typeface="Consolas" panose="020B0609020204030204" pitchFamily="49" charset="0"/>
                        </a:rPr>
                      </a:b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public static void method() </a:t>
                      </a:r>
                      <a:endParaRPr lang="en-US" sz="1200"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This method is executed once, before the start of all tests. It is used to perform time intensive activities, for example to connect to a database. Methods annotated with this annotation need to be defined as </a:t>
                      </a:r>
                      <a:r>
                        <a:rPr lang="en-US" sz="1200" dirty="0">
                          <a:effectLst/>
                          <a:latin typeface="Consolas" panose="020B0609020204030204" pitchFamily="49" charset="0"/>
                          <a:ea typeface="ＭＳ 明朝"/>
                          <a:cs typeface="Consolas" panose="020B0609020204030204" pitchFamily="49" charset="0"/>
                        </a:rPr>
                        <a:t>static</a:t>
                      </a:r>
                      <a:r>
                        <a:rPr lang="en-US" sz="1200" dirty="0">
                          <a:effectLst/>
                          <a:latin typeface="Consolas" panose="020B0609020204030204" pitchFamily="49" charset="0"/>
                          <a:ea typeface="Times New Roman"/>
                          <a:cs typeface="Consolas" panose="020B0609020204030204" pitchFamily="49" charset="0"/>
                        </a:rPr>
                        <a:t> to work with JUnit.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3716">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a:t>
                      </a:r>
                      <a:r>
                        <a:rPr kumimoji="0" lang="en-US" sz="1200" b="1" kern="1200" dirty="0" err="1" smtClean="0">
                          <a:solidFill>
                            <a:schemeClr val="tx1"/>
                          </a:solidFill>
                          <a:effectLst/>
                          <a:latin typeface="Consolas" panose="020B0609020204030204" pitchFamily="49" charset="0"/>
                          <a:ea typeface="+mn-ea"/>
                          <a:cs typeface="Consolas" panose="020B0609020204030204" pitchFamily="49" charset="0"/>
                        </a:rPr>
                        <a:t>AfterClass</a:t>
                      </a:r>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 </a:t>
                      </a:r>
                      <a:b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br>
                      <a:r>
                        <a:rPr kumimoji="0" lang="en-US" sz="1200" kern="1200" dirty="0" smtClean="0">
                          <a:solidFill>
                            <a:schemeClr val="tx1"/>
                          </a:solidFill>
                          <a:effectLst/>
                          <a:latin typeface="Consolas" panose="020B0609020204030204" pitchFamily="49" charset="0"/>
                          <a:ea typeface="+mn-ea"/>
                          <a:cs typeface="Consolas" panose="020B0609020204030204" pitchFamily="49" charset="0"/>
                        </a:rPr>
                        <a:t>public static void method() </a:t>
                      </a:r>
                      <a:endParaRPr lang="en-US" sz="1200"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This method is executed once, after all tests have been finished. It is used to perform clean-up activities, for example to disconnect from a database. Methods annotated with this annotation need to be defined as </a:t>
                      </a:r>
                      <a:r>
                        <a:rPr lang="en-US" sz="1200" dirty="0">
                          <a:effectLst/>
                          <a:latin typeface="Consolas" panose="020B0609020204030204" pitchFamily="49" charset="0"/>
                          <a:ea typeface="ＭＳ 明朝"/>
                          <a:cs typeface="Consolas" panose="020B0609020204030204" pitchFamily="49" charset="0"/>
                        </a:rPr>
                        <a:t>static</a:t>
                      </a:r>
                      <a:r>
                        <a:rPr lang="en-US" sz="1200" dirty="0">
                          <a:effectLst/>
                          <a:latin typeface="Consolas" panose="020B0609020204030204" pitchFamily="49" charset="0"/>
                          <a:ea typeface="Times New Roman"/>
                          <a:cs typeface="Consolas" panose="020B0609020204030204" pitchFamily="49" charset="0"/>
                        </a:rPr>
                        <a:t> to work with JUnit.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923">
                <a:tc>
                  <a:txBody>
                    <a:bodyPr/>
                    <a:lstStyle/>
                    <a:p>
                      <a:r>
                        <a:rPr kumimoji="0" lang="en-US" sz="1200" b="1" kern="1200" dirty="0" smtClean="0">
                          <a:solidFill>
                            <a:schemeClr val="tx1"/>
                          </a:solidFill>
                          <a:effectLst/>
                          <a:latin typeface="Consolas" panose="020B0609020204030204" pitchFamily="49" charset="0"/>
                          <a:ea typeface="+mn-ea"/>
                          <a:cs typeface="Consolas" panose="020B0609020204030204" pitchFamily="49" charset="0"/>
                        </a:rPr>
                        <a:t>@Ignore</a:t>
                      </a:r>
                      <a:r>
                        <a:rPr lang="en-US" sz="1200" b="1" dirty="0" smtClean="0">
                          <a:effectLst/>
                          <a:latin typeface="Consolas" panose="020B0609020204030204" pitchFamily="49" charset="0"/>
                          <a:cs typeface="Consolas" panose="020B0609020204030204" pitchFamily="49" charset="0"/>
                        </a:rPr>
                        <a:t> </a:t>
                      </a:r>
                      <a:endParaRPr lang="en-US" sz="1200" b="1" dirty="0">
                        <a:latin typeface="Consolas" panose="020B0609020204030204" pitchFamily="49" charset="0"/>
                        <a:cs typeface="Consolas" panose="020B0609020204030204" pitchFamily="49" charset="0"/>
                      </a:endParaRPr>
                    </a:p>
                  </a:txBody>
                  <a:tcPr marL="91997" marR="91997" marT="45999" marB="459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200" dirty="0">
                          <a:effectLst/>
                          <a:latin typeface="Consolas" panose="020B0609020204030204" pitchFamily="49" charset="0"/>
                          <a:ea typeface="Times New Roman"/>
                          <a:cs typeface="Consolas" panose="020B0609020204030204" pitchFamily="49" charset="0"/>
                        </a:rPr>
                        <a:t>Ignores the test method. This is useful when the underlying code has been changed and the test case has not yet been adapted. Or if the execution time of this test is too long to be included. </a:t>
                      </a:r>
                      <a:endParaRPr lang="en-US" sz="1200" dirty="0">
                        <a:effectLst/>
                        <a:latin typeface="Consolas" panose="020B0609020204030204" pitchFamily="49" charset="0"/>
                        <a:ea typeface="ＭＳ 明朝"/>
                        <a:cs typeface="Consolas" panose="020B0609020204030204" pitchFamily="49" charset="0"/>
                      </a:endParaRPr>
                    </a:p>
                  </a:txBody>
                  <a:tcPr marL="9583" marR="9583" marT="9583" marB="95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2090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503" y="404664"/>
            <a:ext cx="8952157" cy="5544616"/>
          </a:xfrm>
          <a:prstGeom prst="rect">
            <a:avLst/>
          </a:prstGeom>
        </p:spPr>
      </p:pic>
    </p:spTree>
    <p:extLst>
      <p:ext uri="{BB962C8B-B14F-4D97-AF65-F5344CB8AC3E}">
        <p14:creationId xmlns:p14="http://schemas.microsoft.com/office/powerpoint/2010/main" val="222709060"/>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404664"/>
            <a:ext cx="9144000" cy="5317563"/>
          </a:xfrm>
          <a:prstGeom prst="rect">
            <a:avLst/>
          </a:prstGeom>
        </p:spPr>
      </p:pic>
    </p:spTree>
    <p:extLst>
      <p:ext uri="{BB962C8B-B14F-4D97-AF65-F5344CB8AC3E}">
        <p14:creationId xmlns:p14="http://schemas.microsoft.com/office/powerpoint/2010/main" val="2005587605"/>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628800"/>
            <a:ext cx="7992888" cy="2585323"/>
          </a:xfrm>
          <a:prstGeom prst="rect">
            <a:avLst/>
          </a:prstGeom>
          <a:noFill/>
        </p:spPr>
        <p:txBody>
          <a:bodyPr wrap="square" lIns="0" tIns="0" rIns="0" bIns="0" rtlCol="0">
            <a:spAutoFit/>
          </a:bodyPr>
          <a:lstStyle/>
          <a:p>
            <a:pPr algn="ctr"/>
            <a:r>
              <a:rPr lang="en-US" sz="8000" b="1" dirty="0" smtClean="0">
                <a:solidFill>
                  <a:srgbClr val="00B050"/>
                </a:solidFill>
                <a:latin typeface="Calibri" panose="020F0502020204030204" pitchFamily="34" charset="0"/>
              </a:rPr>
              <a:t>Assert Statements</a:t>
            </a:r>
            <a:endParaRPr lang="en-US" sz="8000" b="1" dirty="0">
              <a:solidFill>
                <a:srgbClr val="00B050"/>
              </a:solidFill>
              <a:latin typeface="Calibri" panose="020F0502020204030204" pitchFamily="34" charset="0"/>
            </a:endParaRPr>
          </a:p>
          <a:p>
            <a:pPr algn="ctr"/>
            <a:r>
              <a:rPr lang="en-IN" sz="4400" dirty="0" smtClean="0">
                <a:latin typeface="Harlow Solid Italic" panose="04030604020F02020D02" pitchFamily="82" charset="0"/>
              </a:rPr>
              <a:t>“compare the expected result with the actual result”</a:t>
            </a:r>
            <a:endParaRPr lang="en-IN" sz="4400" b="1" dirty="0" smtClean="0">
              <a:solidFill>
                <a:schemeClr val="bg1"/>
              </a:solidFill>
              <a:latin typeface="Harlow Solid Italic" panose="04030604020F02020D02" pitchFamily="82" charset="0"/>
            </a:endParaRPr>
          </a:p>
        </p:txBody>
      </p:sp>
    </p:spTree>
    <p:extLst>
      <p:ext uri="{BB962C8B-B14F-4D97-AF65-F5344CB8AC3E}">
        <p14:creationId xmlns:p14="http://schemas.microsoft.com/office/powerpoint/2010/main" val="84140563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60648"/>
            <a:ext cx="8229600" cy="6336704"/>
          </a:xfrm>
        </p:spPr>
        <p:txBody>
          <a:bodyPr>
            <a:normAutofit lnSpcReduction="10000"/>
          </a:bodyPr>
          <a:lstStyle/>
          <a:p>
            <a:r>
              <a:rPr lang="en-US" b="1" dirty="0" err="1">
                <a:solidFill>
                  <a:srgbClr val="00B0F0"/>
                </a:solidFill>
              </a:rPr>
              <a:t>JUnit</a:t>
            </a:r>
            <a:r>
              <a:rPr lang="en-US" dirty="0">
                <a:solidFill>
                  <a:srgbClr val="00B0F0"/>
                </a:solidFill>
              </a:rPr>
              <a:t> </a:t>
            </a:r>
            <a:r>
              <a:rPr lang="en-US" dirty="0"/>
              <a:t>provides static methods in the Assert class to test for certain conditions</a:t>
            </a:r>
            <a:r>
              <a:rPr lang="en-US" dirty="0" smtClean="0"/>
              <a:t>.</a:t>
            </a:r>
          </a:p>
          <a:p>
            <a:r>
              <a:rPr lang="en-US" dirty="0" smtClean="0"/>
              <a:t>These </a:t>
            </a:r>
            <a:r>
              <a:rPr lang="en-US" b="1" i="1" dirty="0">
                <a:solidFill>
                  <a:srgbClr val="00B0F0"/>
                </a:solidFill>
              </a:rPr>
              <a:t>assertion methods</a:t>
            </a:r>
            <a:r>
              <a:rPr lang="en-US" b="1" dirty="0">
                <a:solidFill>
                  <a:srgbClr val="00B0F0"/>
                </a:solidFill>
              </a:rPr>
              <a:t> </a:t>
            </a:r>
            <a:r>
              <a:rPr lang="en-US" dirty="0"/>
              <a:t>typically start with assert and allow you to specify the error message, the expected and the actual result. </a:t>
            </a:r>
            <a:endParaRPr lang="en-US" dirty="0" smtClean="0"/>
          </a:p>
          <a:p>
            <a:r>
              <a:rPr lang="en-US" dirty="0" smtClean="0"/>
              <a:t>Example:</a:t>
            </a:r>
          </a:p>
          <a:p>
            <a:pPr marL="548640" lvl="2" indent="0">
              <a:buNone/>
            </a:pPr>
            <a:r>
              <a:rPr lang="en-IN" sz="1400" i="1" dirty="0">
                <a:latin typeface="Consolas" panose="020B0609020204030204" pitchFamily="49" charset="0"/>
                <a:cs typeface="Consolas" panose="020B0609020204030204" pitchFamily="49" charset="0"/>
              </a:rPr>
              <a:t>@Test</a:t>
            </a:r>
            <a:r>
              <a:rPr lang="en-IN" sz="1400" dirty="0">
                <a:latin typeface="Consolas" panose="020B0609020204030204" pitchFamily="49" charset="0"/>
                <a:cs typeface="Consolas" panose="020B0609020204030204" pitchFamily="49" charset="0"/>
              </a:rPr>
              <a:t> </a:t>
            </a:r>
            <a:endParaRPr lang="en-IN" sz="1400" dirty="0" smtClean="0">
              <a:latin typeface="Consolas" panose="020B0609020204030204" pitchFamily="49" charset="0"/>
              <a:cs typeface="Consolas" panose="020B0609020204030204" pitchFamily="49" charset="0"/>
            </a:endParaRPr>
          </a:p>
          <a:p>
            <a:pPr marL="548640" lvl="2" indent="0">
              <a:buNone/>
            </a:pPr>
            <a:r>
              <a:rPr lang="en-IN" sz="1400" b="1" dirty="0" smtClean="0">
                <a:solidFill>
                  <a:srgbClr val="7030A0"/>
                </a:solidFill>
                <a:latin typeface="Consolas" panose="020B0609020204030204" pitchFamily="49" charset="0"/>
                <a:cs typeface="Consolas" panose="020B0609020204030204" pitchFamily="49" charset="0"/>
              </a:rPr>
              <a:t>public </a:t>
            </a:r>
            <a:r>
              <a:rPr lang="en-IN" sz="1400" b="1" dirty="0">
                <a:solidFill>
                  <a:srgbClr val="7030A0"/>
                </a:solidFill>
                <a:latin typeface="Consolas" panose="020B0609020204030204" pitchFamily="49" charset="0"/>
                <a:cs typeface="Consolas" panose="020B0609020204030204" pitchFamily="49" charset="0"/>
              </a:rPr>
              <a:t>void </a:t>
            </a:r>
            <a:r>
              <a:rPr lang="en-IN" sz="1400" dirty="0" err="1">
                <a:latin typeface="Consolas" panose="020B0609020204030204" pitchFamily="49" charset="0"/>
                <a:cs typeface="Consolas" panose="020B0609020204030204" pitchFamily="49" charset="0"/>
              </a:rPr>
              <a:t>testMultiply</a:t>
            </a:r>
            <a:r>
              <a:rPr lang="en-IN" sz="1400" dirty="0">
                <a:latin typeface="Consolas" panose="020B0609020204030204" pitchFamily="49" charset="0"/>
                <a:cs typeface="Consolas" panose="020B0609020204030204" pitchFamily="49" charset="0"/>
              </a:rPr>
              <a:t>() { </a:t>
            </a:r>
            <a:endParaRPr lang="en-IN" sz="1400" dirty="0" smtClean="0">
              <a:latin typeface="Consolas" panose="020B0609020204030204" pitchFamily="49" charset="0"/>
              <a:cs typeface="Consolas" panose="020B0609020204030204" pitchFamily="49" charset="0"/>
            </a:endParaRPr>
          </a:p>
          <a:p>
            <a:pPr marL="548640" lvl="2" indent="0">
              <a:buNone/>
            </a:pPr>
            <a:r>
              <a:rPr lang="en-IN" sz="1400" dirty="0" err="1" smtClean="0">
                <a:latin typeface="Consolas" panose="020B0609020204030204" pitchFamily="49" charset="0"/>
                <a:cs typeface="Consolas" panose="020B0609020204030204" pitchFamily="49" charset="0"/>
              </a:rPr>
              <a:t>MyClass</a:t>
            </a:r>
            <a:r>
              <a:rPr lang="en-IN" sz="1400" dirty="0" smtClean="0">
                <a:latin typeface="Consolas" panose="020B0609020204030204" pitchFamily="49" charset="0"/>
                <a:cs typeface="Consolas" panose="020B0609020204030204" pitchFamily="49" charset="0"/>
              </a:rPr>
              <a:t> </a:t>
            </a:r>
            <a:r>
              <a:rPr lang="en-IN" sz="1400" dirty="0">
                <a:latin typeface="Consolas" panose="020B0609020204030204" pitchFamily="49" charset="0"/>
                <a:cs typeface="Consolas" panose="020B0609020204030204" pitchFamily="49" charset="0"/>
              </a:rPr>
              <a:t>tester = </a:t>
            </a:r>
            <a:r>
              <a:rPr lang="en-IN" sz="1400" b="1" dirty="0">
                <a:solidFill>
                  <a:srgbClr val="7030A0"/>
                </a:solidFill>
                <a:latin typeface="Consolas" panose="020B0609020204030204" pitchFamily="49" charset="0"/>
                <a:cs typeface="Consolas" panose="020B0609020204030204" pitchFamily="49" charset="0"/>
              </a:rPr>
              <a:t>new</a:t>
            </a:r>
            <a:r>
              <a:rPr lang="en-IN" sz="1400" dirty="0">
                <a:latin typeface="Consolas" panose="020B0609020204030204" pitchFamily="49" charset="0"/>
                <a:cs typeface="Consolas" panose="020B0609020204030204" pitchFamily="49" charset="0"/>
              </a:rPr>
              <a:t> </a:t>
            </a:r>
            <a:r>
              <a:rPr lang="en-IN" sz="1400" dirty="0" err="1">
                <a:latin typeface="Consolas" panose="020B0609020204030204" pitchFamily="49" charset="0"/>
                <a:cs typeface="Consolas" panose="020B0609020204030204" pitchFamily="49" charset="0"/>
              </a:rPr>
              <a:t>MyClass</a:t>
            </a:r>
            <a:r>
              <a:rPr lang="en-IN" sz="1400" dirty="0">
                <a:latin typeface="Consolas" panose="020B0609020204030204" pitchFamily="49" charset="0"/>
                <a:cs typeface="Consolas" panose="020B0609020204030204" pitchFamily="49" charset="0"/>
              </a:rPr>
              <a:t>(); </a:t>
            </a:r>
            <a:endParaRPr lang="en-IN" sz="1400" dirty="0" smtClean="0">
              <a:latin typeface="Consolas" panose="020B0609020204030204" pitchFamily="49" charset="0"/>
              <a:cs typeface="Consolas" panose="020B0609020204030204" pitchFamily="49" charset="0"/>
            </a:endParaRPr>
          </a:p>
          <a:p>
            <a:pPr marL="548640" lvl="2" indent="0">
              <a:buNone/>
            </a:pPr>
            <a:r>
              <a:rPr lang="en-IN" sz="1400" dirty="0" err="1" smtClean="0">
                <a:latin typeface="Consolas" panose="020B0609020204030204" pitchFamily="49" charset="0"/>
                <a:cs typeface="Consolas" panose="020B0609020204030204" pitchFamily="49" charset="0"/>
              </a:rPr>
              <a:t>assertEquals</a:t>
            </a:r>
            <a:r>
              <a:rPr lang="en-IN" sz="1400" dirty="0">
                <a:solidFill>
                  <a:srgbClr val="0000FF"/>
                </a:solidFill>
                <a:latin typeface="Consolas" panose="020B0609020204030204" pitchFamily="49" charset="0"/>
                <a:cs typeface="Consolas" panose="020B0609020204030204" pitchFamily="49" charset="0"/>
              </a:rPr>
              <a:t>("10 x 5 must be 50", </a:t>
            </a:r>
            <a:r>
              <a:rPr lang="en-IN" sz="1400" dirty="0">
                <a:latin typeface="Consolas" panose="020B0609020204030204" pitchFamily="49" charset="0"/>
                <a:cs typeface="Consolas" panose="020B0609020204030204" pitchFamily="49" charset="0"/>
              </a:rPr>
              <a:t>50, </a:t>
            </a:r>
            <a:r>
              <a:rPr lang="en-IN" sz="1400" dirty="0" err="1">
                <a:latin typeface="Consolas" panose="020B0609020204030204" pitchFamily="49" charset="0"/>
                <a:cs typeface="Consolas" panose="020B0609020204030204" pitchFamily="49" charset="0"/>
              </a:rPr>
              <a:t>tester.multiply</a:t>
            </a:r>
            <a:r>
              <a:rPr lang="en-IN" sz="1400" dirty="0">
                <a:latin typeface="Consolas" panose="020B0609020204030204" pitchFamily="49" charset="0"/>
                <a:cs typeface="Consolas" panose="020B0609020204030204" pitchFamily="49" charset="0"/>
              </a:rPr>
              <a:t>(10, 5)); </a:t>
            </a:r>
            <a:endParaRPr lang="en-IN" sz="1400" dirty="0" smtClean="0">
              <a:latin typeface="Consolas" panose="020B0609020204030204" pitchFamily="49" charset="0"/>
              <a:cs typeface="Consolas" panose="020B0609020204030204" pitchFamily="49" charset="0"/>
            </a:endParaRPr>
          </a:p>
          <a:p>
            <a:pPr marL="548640" lvl="2" indent="0">
              <a:buNone/>
            </a:pPr>
            <a:r>
              <a:rPr lang="en-IN"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r>
              <a:rPr lang="en-US" dirty="0"/>
              <a:t>An </a:t>
            </a:r>
            <a:r>
              <a:rPr lang="en-US" b="1" i="1" dirty="0">
                <a:solidFill>
                  <a:srgbClr val="00B0F0"/>
                </a:solidFill>
              </a:rPr>
              <a:t>assertion method</a:t>
            </a:r>
            <a:r>
              <a:rPr lang="en-US" b="1" dirty="0">
                <a:solidFill>
                  <a:srgbClr val="00B0F0"/>
                </a:solidFill>
              </a:rPr>
              <a:t> </a:t>
            </a:r>
            <a:r>
              <a:rPr lang="en-US" dirty="0"/>
              <a:t>compares the actual value returned by a test to the expected value, and throws </a:t>
            </a:r>
            <a:r>
              <a:rPr lang="en-US" dirty="0" smtClean="0"/>
              <a:t>an </a:t>
            </a:r>
            <a:r>
              <a:rPr lang="en-US" dirty="0" err="1" smtClean="0"/>
              <a:t>AssertionException</a:t>
            </a:r>
            <a:r>
              <a:rPr lang="en-US" dirty="0" smtClean="0"/>
              <a:t> </a:t>
            </a:r>
            <a:r>
              <a:rPr lang="en-US" dirty="0"/>
              <a:t>if the comparison test fails. </a:t>
            </a:r>
          </a:p>
          <a:p>
            <a:endParaRPr lang="en-US" dirty="0" smtClean="0"/>
          </a:p>
          <a:p>
            <a:endParaRPr lang="en-IN" dirty="0">
              <a:latin typeface="Calibri" panose="020F0502020204030204" pitchFamily="34" charset="0"/>
            </a:endParaRPr>
          </a:p>
        </p:txBody>
      </p:sp>
    </p:spTree>
    <p:extLst>
      <p:ext uri="{BB962C8B-B14F-4D97-AF65-F5344CB8AC3E}">
        <p14:creationId xmlns:p14="http://schemas.microsoft.com/office/powerpoint/2010/main" val="2310390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68363130"/>
              </p:ext>
            </p:extLst>
          </p:nvPr>
        </p:nvGraphicFramePr>
        <p:xfrm>
          <a:off x="179512" y="116632"/>
          <a:ext cx="8784976" cy="6629736"/>
        </p:xfrm>
        <a:graphic>
          <a:graphicData uri="http://schemas.openxmlformats.org/drawingml/2006/table">
            <a:tbl>
              <a:tblPr firstRow="1" bandRow="1">
                <a:tableStyleId>{2D5ABB26-0587-4C30-8999-92F81FD0307C}</a:tableStyleId>
              </a:tblPr>
              <a:tblGrid>
                <a:gridCol w="4104456"/>
                <a:gridCol w="4680520"/>
              </a:tblGrid>
              <a:tr h="812187">
                <a:tc>
                  <a:txBody>
                    <a:bodyPr/>
                    <a:lstStyle/>
                    <a:p>
                      <a:pPr algn="l"/>
                      <a:r>
                        <a:rPr lang="en-US" sz="3200" b="1" dirty="0" smtClean="0">
                          <a:solidFill>
                            <a:srgbClr val="00B050"/>
                          </a:solidFill>
                          <a:latin typeface="Calibri" panose="020F0502020204030204" pitchFamily="34" charset="0"/>
                        </a:rPr>
                        <a:t>Statement</a:t>
                      </a:r>
                    </a:p>
                    <a:p>
                      <a:pPr algn="l"/>
                      <a:r>
                        <a:rPr lang="en-US" sz="1200" b="1" dirty="0" smtClean="0">
                          <a:solidFill>
                            <a:srgbClr val="00B050"/>
                          </a:solidFill>
                          <a:latin typeface="Calibri" panose="020F0502020204030204" pitchFamily="34" charset="0"/>
                        </a:rPr>
                        <a:t>Parameters in [] brackets are optional. </a:t>
                      </a:r>
                      <a:endParaRPr lang="en-US" sz="1200" b="1" dirty="0">
                        <a:solidFill>
                          <a:srgbClr val="00B050"/>
                        </a:solidFill>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3200" b="1" dirty="0">
                          <a:solidFill>
                            <a:srgbClr val="00B050"/>
                          </a:solidFill>
                          <a:latin typeface="Calibri" panose="020F050202020403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7450">
                <a:tc>
                  <a:txBody>
                    <a:bodyPr/>
                    <a:lstStyle/>
                    <a:p>
                      <a:pPr algn="l"/>
                      <a:r>
                        <a:rPr lang="en-US" sz="1200" b="1" dirty="0">
                          <a:latin typeface="Consolas" panose="020B0609020204030204" pitchFamily="49" charset="0"/>
                          <a:cs typeface="Consolas" panose="020B0609020204030204" pitchFamily="49" charset="0"/>
                        </a:rPr>
                        <a:t>fail(String)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1" dirty="0" smtClean="0">
                          <a:solidFill>
                            <a:srgbClr val="00B0F0"/>
                          </a:solidFill>
                          <a:latin typeface="Consolas" panose="020B0609020204030204" pitchFamily="49" charset="0"/>
                          <a:cs typeface="Consolas" panose="020B0609020204030204" pitchFamily="49" charset="0"/>
                        </a:rPr>
                        <a:t>Lets </a:t>
                      </a:r>
                      <a:r>
                        <a:rPr lang="en-US" sz="1200" b="1" dirty="0">
                          <a:solidFill>
                            <a:srgbClr val="00B0F0"/>
                          </a:solidFill>
                          <a:latin typeface="Consolas" panose="020B0609020204030204" pitchFamily="49" charset="0"/>
                          <a:cs typeface="Consolas" panose="020B0609020204030204" pitchFamily="49" charset="0"/>
                        </a:rPr>
                        <a:t>the method fail. </a:t>
                      </a:r>
                      <a:r>
                        <a:rPr lang="en-US" sz="1200" dirty="0">
                          <a:latin typeface="Consolas" panose="020B0609020204030204" pitchFamily="49" charset="0"/>
                          <a:cs typeface="Consolas" panose="020B0609020204030204" pitchFamily="49" charset="0"/>
                        </a:rPr>
                        <a:t>Might be used to check that a certain part of the code is not reached. Or to have a failing test before the test code is implemented. The String parameter is optional.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81">
                <a:tc>
                  <a:txBody>
                    <a:bodyPr/>
                    <a:lstStyle/>
                    <a:p>
                      <a:pPr algn="l"/>
                      <a:r>
                        <a:rPr lang="en-US" sz="1200" b="1" dirty="0" err="1">
                          <a:latin typeface="Consolas" panose="020B0609020204030204" pitchFamily="49" charset="0"/>
                          <a:cs typeface="Consolas" panose="020B0609020204030204" pitchFamily="49" charset="0"/>
                        </a:rPr>
                        <a:t>assertTrue</a:t>
                      </a:r>
                      <a:r>
                        <a:rPr lang="en-US" sz="1200" b="1" dirty="0">
                          <a:latin typeface="Consolas" panose="020B0609020204030204" pitchFamily="49" charset="0"/>
                          <a:cs typeface="Consolas" panose="020B0609020204030204" pitchFamily="49" charset="0"/>
                        </a:rPr>
                        <a:t>([message], </a:t>
                      </a:r>
                      <a:r>
                        <a:rPr lang="en-US" sz="1200" b="1" dirty="0" err="1">
                          <a:latin typeface="Consolas" panose="020B0609020204030204" pitchFamily="49" charset="0"/>
                          <a:cs typeface="Consolas" panose="020B0609020204030204" pitchFamily="49" charset="0"/>
                        </a:rPr>
                        <a:t>boolean</a:t>
                      </a:r>
                      <a:r>
                        <a:rPr lang="en-US" sz="1200" b="1" dirty="0">
                          <a:latin typeface="Consolas" panose="020B0609020204030204" pitchFamily="49" charset="0"/>
                          <a:cs typeface="Consolas" panose="020B0609020204030204" pitchFamily="49" charset="0"/>
                        </a:rPr>
                        <a:t>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the </a:t>
                      </a:r>
                      <a:r>
                        <a:rPr lang="en-US" sz="1200" dirty="0" smtClean="0">
                          <a:latin typeface="Consolas" panose="020B0609020204030204" pitchFamily="49" charset="0"/>
                          <a:cs typeface="Consolas" panose="020B0609020204030204" pitchFamily="49" charset="0"/>
                        </a:rPr>
                        <a:t>Boolean </a:t>
                      </a:r>
                      <a:r>
                        <a:rPr lang="en-US" sz="1200" b="1" dirty="0">
                          <a:solidFill>
                            <a:srgbClr val="00B0F0"/>
                          </a:solidFill>
                          <a:latin typeface="Consolas" panose="020B0609020204030204" pitchFamily="49" charset="0"/>
                          <a:cs typeface="Consolas" panose="020B0609020204030204" pitchFamily="49" charset="0"/>
                        </a:rPr>
                        <a:t>condition is true</a:t>
                      </a: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81">
                <a:tc>
                  <a:txBody>
                    <a:bodyPr/>
                    <a:lstStyle/>
                    <a:p>
                      <a:pPr algn="l"/>
                      <a:r>
                        <a:rPr lang="en-US" sz="1200" b="1" dirty="0" err="1">
                          <a:latin typeface="Consolas" panose="020B0609020204030204" pitchFamily="49" charset="0"/>
                          <a:cs typeface="Consolas" panose="020B0609020204030204" pitchFamily="49" charset="0"/>
                        </a:rPr>
                        <a:t>assertFalse</a:t>
                      </a:r>
                      <a:r>
                        <a:rPr lang="en-US" sz="1200" b="1" dirty="0">
                          <a:latin typeface="Consolas" panose="020B0609020204030204" pitchFamily="49" charset="0"/>
                          <a:cs typeface="Consolas" panose="020B0609020204030204" pitchFamily="49" charset="0"/>
                        </a:rPr>
                        <a:t>([message], </a:t>
                      </a:r>
                      <a:r>
                        <a:rPr lang="en-US" sz="1200" b="1" dirty="0" err="1">
                          <a:latin typeface="Consolas" panose="020B0609020204030204" pitchFamily="49" charset="0"/>
                          <a:cs typeface="Consolas" panose="020B0609020204030204" pitchFamily="49" charset="0"/>
                        </a:rPr>
                        <a:t>boolean</a:t>
                      </a:r>
                      <a:r>
                        <a:rPr lang="en-US" sz="1200" b="1" dirty="0">
                          <a:latin typeface="Consolas" panose="020B0609020204030204" pitchFamily="49" charset="0"/>
                          <a:cs typeface="Consolas" panose="020B0609020204030204" pitchFamily="49" charset="0"/>
                        </a:rPr>
                        <a:t>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the </a:t>
                      </a:r>
                      <a:r>
                        <a:rPr lang="en-US" sz="1200" dirty="0" smtClean="0">
                          <a:latin typeface="Consolas" panose="020B0609020204030204" pitchFamily="49" charset="0"/>
                          <a:cs typeface="Consolas" panose="020B0609020204030204" pitchFamily="49" charset="0"/>
                        </a:rPr>
                        <a:t>Boolean </a:t>
                      </a:r>
                      <a:r>
                        <a:rPr lang="en-US" sz="1200" b="1" dirty="0">
                          <a:solidFill>
                            <a:srgbClr val="00B0F0"/>
                          </a:solidFill>
                          <a:latin typeface="Consolas" panose="020B0609020204030204" pitchFamily="49" charset="0"/>
                          <a:cs typeface="Consolas" panose="020B0609020204030204" pitchFamily="49" charset="0"/>
                        </a:rPr>
                        <a:t>condition is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8366">
                <a:tc>
                  <a:txBody>
                    <a:bodyPr/>
                    <a:lstStyle/>
                    <a:p>
                      <a:pPr algn="l"/>
                      <a:r>
                        <a:rPr lang="en-US" sz="1200" b="1" dirty="0" err="1">
                          <a:latin typeface="Consolas" panose="020B0609020204030204" pitchFamily="49" charset="0"/>
                          <a:cs typeface="Consolas" panose="020B0609020204030204" pitchFamily="49" charset="0"/>
                        </a:rPr>
                        <a:t>assertEquals</a:t>
                      </a:r>
                      <a:r>
                        <a:rPr lang="en-US" sz="1200" b="1" dirty="0">
                          <a:latin typeface="Consolas" panose="020B0609020204030204" pitchFamily="49" charset="0"/>
                          <a:cs typeface="Consolas" panose="020B0609020204030204" pitchFamily="49" charset="0"/>
                        </a:rPr>
                        <a:t>([String message], expected, 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Tests that </a:t>
                      </a:r>
                      <a:r>
                        <a:rPr lang="en-US" sz="1200" b="1" dirty="0">
                          <a:solidFill>
                            <a:srgbClr val="00B0F0"/>
                          </a:solidFill>
                          <a:latin typeface="Consolas" panose="020B0609020204030204" pitchFamily="49" charset="0"/>
                          <a:cs typeface="Consolas" panose="020B0609020204030204" pitchFamily="49" charset="0"/>
                        </a:rPr>
                        <a:t>two values are the same</a:t>
                      </a:r>
                      <a:r>
                        <a:rPr lang="en-US" sz="1200" dirty="0">
                          <a:latin typeface="Consolas" panose="020B0609020204030204" pitchFamily="49" charset="0"/>
                          <a:cs typeface="Consolas" panose="020B0609020204030204" pitchFamily="49" charset="0"/>
                        </a:rPr>
                        <a:t>. Note: for arrays the reference is checked not the content of the arrays.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8567">
                <a:tc>
                  <a:txBody>
                    <a:bodyPr/>
                    <a:lstStyle/>
                    <a:p>
                      <a:pPr algn="l"/>
                      <a:r>
                        <a:rPr lang="en-US" sz="1200" b="1" dirty="0" err="1">
                          <a:latin typeface="Consolas" panose="020B0609020204030204" pitchFamily="49" charset="0"/>
                          <a:cs typeface="Consolas" panose="020B0609020204030204" pitchFamily="49" charset="0"/>
                        </a:rPr>
                        <a:t>assertEquals</a:t>
                      </a:r>
                      <a:r>
                        <a:rPr lang="en-US" sz="1200" b="1" dirty="0">
                          <a:latin typeface="Consolas" panose="020B0609020204030204" pitchFamily="49" charset="0"/>
                          <a:cs typeface="Consolas" panose="020B0609020204030204" pitchFamily="49" charset="0"/>
                        </a:rPr>
                        <a:t>([String message], expected, actual, tolerance)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Test that </a:t>
                      </a:r>
                      <a:r>
                        <a:rPr lang="en-US" sz="1200" b="1" dirty="0">
                          <a:solidFill>
                            <a:srgbClr val="00B0F0"/>
                          </a:solidFill>
                          <a:latin typeface="Consolas" panose="020B0609020204030204" pitchFamily="49" charset="0"/>
                          <a:cs typeface="Consolas" panose="020B0609020204030204" pitchFamily="49" charset="0"/>
                        </a:rPr>
                        <a:t>float or double values match</a:t>
                      </a:r>
                      <a:r>
                        <a:rPr lang="en-US" sz="1200" dirty="0">
                          <a:latin typeface="Consolas" panose="020B0609020204030204" pitchFamily="49" charset="0"/>
                          <a:cs typeface="Consolas" panose="020B0609020204030204" pitchFamily="49" charset="0"/>
                        </a:rPr>
                        <a:t>. The tolerance is the number of decimals which must be the same.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7547">
                <a:tc>
                  <a:txBody>
                    <a:bodyPr/>
                    <a:lstStyle/>
                    <a:p>
                      <a:pPr algn="l"/>
                      <a:r>
                        <a:rPr lang="en-US" sz="1200" b="1" dirty="0" err="1">
                          <a:latin typeface="Consolas" panose="020B0609020204030204" pitchFamily="49" charset="0"/>
                          <a:cs typeface="Consolas" panose="020B0609020204030204" pitchFamily="49" charset="0"/>
                        </a:rPr>
                        <a:t>assertNull</a:t>
                      </a:r>
                      <a:r>
                        <a:rPr lang="en-US" sz="1200" b="1" dirty="0">
                          <a:latin typeface="Consolas" panose="020B0609020204030204" pitchFamily="49" charset="0"/>
                          <a:cs typeface="Consolas" panose="020B0609020204030204" pitchFamily="49" charset="0"/>
                        </a:rPr>
                        <a:t>([message],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the </a:t>
                      </a:r>
                      <a:r>
                        <a:rPr lang="en-US" sz="1200" b="1" dirty="0">
                          <a:solidFill>
                            <a:srgbClr val="00B0F0"/>
                          </a:solidFill>
                          <a:latin typeface="Consolas" panose="020B0609020204030204" pitchFamily="49" charset="0"/>
                          <a:cs typeface="Consolas" panose="020B0609020204030204" pitchFamily="49" charset="0"/>
                        </a:rPr>
                        <a:t>object is null</a:t>
                      </a: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81">
                <a:tc>
                  <a:txBody>
                    <a:bodyPr/>
                    <a:lstStyle/>
                    <a:p>
                      <a:pPr algn="l"/>
                      <a:r>
                        <a:rPr lang="en-US" sz="1200" b="1" dirty="0" err="1">
                          <a:latin typeface="Consolas" panose="020B0609020204030204" pitchFamily="49" charset="0"/>
                          <a:cs typeface="Consolas" panose="020B0609020204030204" pitchFamily="49" charset="0"/>
                        </a:rPr>
                        <a:t>assertNotNull</a:t>
                      </a:r>
                      <a:r>
                        <a:rPr lang="en-US" sz="1200" b="1" dirty="0">
                          <a:latin typeface="Consolas" panose="020B0609020204030204" pitchFamily="49" charset="0"/>
                          <a:cs typeface="Consolas" panose="020B0609020204030204" pitchFamily="49" charset="0"/>
                        </a:rPr>
                        <a:t>([message],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the </a:t>
                      </a:r>
                      <a:r>
                        <a:rPr lang="en-US" sz="1200" b="1" dirty="0">
                          <a:solidFill>
                            <a:srgbClr val="00B0F0"/>
                          </a:solidFill>
                          <a:latin typeface="Consolas" panose="020B0609020204030204" pitchFamily="49" charset="0"/>
                          <a:cs typeface="Consolas" panose="020B0609020204030204" pitchFamily="49" charset="0"/>
                        </a:rPr>
                        <a:t>object is not null</a:t>
                      </a: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81">
                <a:tc>
                  <a:txBody>
                    <a:bodyPr/>
                    <a:lstStyle/>
                    <a:p>
                      <a:pPr algn="l"/>
                      <a:r>
                        <a:rPr lang="en-US" sz="1200" b="1" dirty="0" err="1">
                          <a:latin typeface="Consolas" panose="020B0609020204030204" pitchFamily="49" charset="0"/>
                          <a:cs typeface="Consolas" panose="020B0609020204030204" pitchFamily="49" charset="0"/>
                        </a:rPr>
                        <a:t>assertSame</a:t>
                      </a:r>
                      <a:r>
                        <a:rPr lang="en-US" sz="1200" b="1" dirty="0">
                          <a:latin typeface="Consolas" panose="020B0609020204030204" pitchFamily="49" charset="0"/>
                          <a:cs typeface="Consolas" panose="020B0609020204030204" pitchFamily="49" charset="0"/>
                        </a:rPr>
                        <a:t>([String], expected, 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a:t>
                      </a:r>
                      <a:r>
                        <a:rPr lang="en-US" sz="1200" b="1" dirty="0">
                          <a:solidFill>
                            <a:srgbClr val="00B0F0"/>
                          </a:solidFill>
                          <a:latin typeface="Consolas" panose="020B0609020204030204" pitchFamily="49" charset="0"/>
                          <a:cs typeface="Consolas" panose="020B0609020204030204" pitchFamily="49" charset="0"/>
                        </a:rPr>
                        <a:t>both variables refer to the same object</a:t>
                      </a:r>
                      <a:r>
                        <a:rPr lang="en-US" sz="1200" dirty="0">
                          <a:latin typeface="Consolas" panose="020B0609020204030204" pitchFamily="49" charset="0"/>
                          <a:cs typeface="Consolas" panose="020B0609020204030204" pitchFamily="49"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781">
                <a:tc>
                  <a:txBody>
                    <a:bodyPr/>
                    <a:lstStyle/>
                    <a:p>
                      <a:pPr algn="l"/>
                      <a:r>
                        <a:rPr lang="en-US" sz="1200" b="1" dirty="0" err="1">
                          <a:latin typeface="Consolas" panose="020B0609020204030204" pitchFamily="49" charset="0"/>
                          <a:cs typeface="Consolas" panose="020B0609020204030204" pitchFamily="49" charset="0"/>
                        </a:rPr>
                        <a:t>assertNotSame</a:t>
                      </a:r>
                      <a:r>
                        <a:rPr lang="en-US" sz="1200" b="1" dirty="0">
                          <a:latin typeface="Consolas" panose="020B0609020204030204" pitchFamily="49" charset="0"/>
                          <a:cs typeface="Consolas" panose="020B0609020204030204" pitchFamily="49" charset="0"/>
                        </a:rPr>
                        <a:t>([String], expected, actual)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Consolas" panose="020B0609020204030204" pitchFamily="49" charset="0"/>
                          <a:cs typeface="Consolas" panose="020B0609020204030204" pitchFamily="49" charset="0"/>
                        </a:rPr>
                        <a:t>Checks that </a:t>
                      </a:r>
                      <a:r>
                        <a:rPr lang="en-US" sz="1200" b="1" dirty="0">
                          <a:solidFill>
                            <a:srgbClr val="00B0F0"/>
                          </a:solidFill>
                          <a:latin typeface="Consolas" panose="020B0609020204030204" pitchFamily="49" charset="0"/>
                          <a:cs typeface="Consolas" panose="020B0609020204030204" pitchFamily="49" charset="0"/>
                        </a:rPr>
                        <a:t>both variables refer to different objects.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7964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1314745"/>
            <a:ext cx="7848871" cy="437042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endParaRPr lang="en-US" dirty="0"/>
          </a:p>
          <a:p>
            <a:r>
              <a:rPr lang="en-US" sz="8000" b="1" dirty="0" smtClean="0">
                <a:solidFill>
                  <a:srgbClr val="7030A0"/>
                </a:solidFill>
                <a:latin typeface="Calibri"/>
                <a:cs typeface="Calibri"/>
              </a:rPr>
              <a:t>Note:</a:t>
            </a:r>
          </a:p>
          <a:p>
            <a:endParaRPr lang="en-US" dirty="0"/>
          </a:p>
          <a:p>
            <a:r>
              <a:rPr lang="en-US" sz="2400" dirty="0">
                <a:latin typeface="Consolas" panose="020B0609020204030204" pitchFamily="49" charset="0"/>
                <a:cs typeface="Consolas" panose="020B0609020204030204" pitchFamily="49" charset="0"/>
              </a:rPr>
              <a:t>You should provide meaningful messages in assertions so that it is easier for the developer to identify the problem. This helps in fixing the issue, especially if someone looks at the problem, which did not write the code under test or the test code</a:t>
            </a:r>
            <a:r>
              <a:rPr lang="en-US" sz="2400" dirty="0" smtClean="0">
                <a:latin typeface="Consolas" panose="020B0609020204030204" pitchFamily="49" charset="0"/>
                <a:cs typeface="Consolas" panose="020B0609020204030204" pitchFamily="49" charset="0"/>
              </a:rPr>
              <a:t>.</a:t>
            </a:r>
            <a:endParaRPr lang="en-US" sz="2400" dirty="0"/>
          </a:p>
          <a:p>
            <a:endParaRPr lang="en-US" dirty="0"/>
          </a:p>
        </p:txBody>
      </p:sp>
    </p:spTree>
    <p:extLst>
      <p:ext uri="{BB962C8B-B14F-4D97-AF65-F5344CB8AC3E}">
        <p14:creationId xmlns:p14="http://schemas.microsoft.com/office/powerpoint/2010/main" val="3350855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564904"/>
            <a:ext cx="8568952" cy="1231106"/>
          </a:xfrm>
          <a:prstGeom prst="rect">
            <a:avLst/>
          </a:prstGeom>
          <a:noFill/>
        </p:spPr>
        <p:txBody>
          <a:bodyPr wrap="square" lIns="0" tIns="0" rIns="0" bIns="0" rtlCol="0">
            <a:spAutoFit/>
          </a:bodyPr>
          <a:lstStyle/>
          <a:p>
            <a:pPr algn="ctr"/>
            <a:r>
              <a:rPr lang="en-US" sz="8000" b="1" dirty="0" smtClean="0">
                <a:solidFill>
                  <a:srgbClr val="7030A0"/>
                </a:solidFill>
                <a:latin typeface="Calibri" panose="020F0502020204030204" pitchFamily="34" charset="0"/>
              </a:rPr>
              <a:t>Happy Testing!</a:t>
            </a:r>
            <a:endParaRPr lang="en-US" sz="8000" b="1" dirty="0">
              <a:solidFill>
                <a:srgbClr val="7030A0"/>
              </a:solidFill>
              <a:latin typeface="Calibri" panose="020F0502020204030204" pitchFamily="34" charset="0"/>
            </a:endParaRPr>
          </a:p>
        </p:txBody>
      </p:sp>
    </p:spTree>
    <p:extLst>
      <p:ext uri="{BB962C8B-B14F-4D97-AF65-F5344CB8AC3E}">
        <p14:creationId xmlns:p14="http://schemas.microsoft.com/office/powerpoint/2010/main" val="275545539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04664"/>
            <a:ext cx="8229600" cy="6120680"/>
          </a:xfrm>
        </p:spPr>
        <p:txBody>
          <a:bodyPr>
            <a:normAutofit/>
          </a:bodyPr>
          <a:lstStyle/>
          <a:p>
            <a:pPr marL="514350" indent="-514350">
              <a:buFont typeface="+mj-lt"/>
              <a:buAutoNum type="arabicPeriod"/>
            </a:pPr>
            <a:r>
              <a:rPr lang="en-US" sz="4000" dirty="0">
                <a:latin typeface="Calibri" panose="020F0502020204030204" pitchFamily="34" charset="0"/>
              </a:rPr>
              <a:t>Unit </a:t>
            </a:r>
            <a:r>
              <a:rPr lang="en-US" sz="4000" dirty="0" smtClean="0">
                <a:latin typeface="Calibri" panose="020F0502020204030204" pitchFamily="34" charset="0"/>
              </a:rPr>
              <a:t>Testing</a:t>
            </a:r>
          </a:p>
          <a:p>
            <a:pPr marL="514350" indent="-514350">
              <a:buFont typeface="+mj-lt"/>
              <a:buAutoNum type="arabicPeriod"/>
            </a:pPr>
            <a:r>
              <a:rPr lang="en-US" sz="4000" dirty="0" smtClean="0">
                <a:latin typeface="Calibri" panose="020F0502020204030204" pitchFamily="34" charset="0"/>
              </a:rPr>
              <a:t>Test Phases</a:t>
            </a:r>
          </a:p>
          <a:p>
            <a:pPr marL="514350" indent="-514350">
              <a:buFont typeface="+mj-lt"/>
              <a:buAutoNum type="arabicPeriod"/>
            </a:pPr>
            <a:r>
              <a:rPr lang="en-US" sz="4000" dirty="0" smtClean="0">
                <a:latin typeface="Calibri" panose="020F0502020204030204" pitchFamily="34" charset="0"/>
              </a:rPr>
              <a:t>Test Fixture</a:t>
            </a:r>
          </a:p>
          <a:p>
            <a:pPr marL="514350" indent="-514350">
              <a:buFont typeface="+mj-lt"/>
              <a:buAutoNum type="arabicPeriod"/>
            </a:pPr>
            <a:r>
              <a:rPr lang="en-US" sz="4000" dirty="0" smtClean="0">
                <a:latin typeface="Calibri" panose="020F0502020204030204" pitchFamily="34" charset="0"/>
              </a:rPr>
              <a:t>Junit Introduction</a:t>
            </a:r>
          </a:p>
          <a:p>
            <a:pPr marL="514350" indent="-514350">
              <a:buFont typeface="+mj-lt"/>
              <a:buAutoNum type="arabicPeriod"/>
            </a:pPr>
            <a:r>
              <a:rPr lang="en-US" sz="4000" dirty="0" smtClean="0">
                <a:latin typeface="Calibri" panose="020F0502020204030204" pitchFamily="34" charset="0"/>
              </a:rPr>
              <a:t>Junit Features</a:t>
            </a:r>
          </a:p>
          <a:p>
            <a:pPr marL="514350" indent="-514350">
              <a:buFont typeface="+mj-lt"/>
              <a:buAutoNum type="arabicPeriod"/>
            </a:pPr>
            <a:r>
              <a:rPr lang="en-US" sz="4000" dirty="0" smtClean="0">
                <a:latin typeface="Calibri" panose="020F0502020204030204" pitchFamily="34" charset="0"/>
              </a:rPr>
              <a:t>Annotations</a:t>
            </a:r>
          </a:p>
          <a:p>
            <a:pPr marL="514350" indent="-514350">
              <a:buFont typeface="+mj-lt"/>
              <a:buAutoNum type="arabicPeriod"/>
            </a:pPr>
            <a:r>
              <a:rPr lang="en-US" sz="4000" dirty="0" smtClean="0">
                <a:latin typeface="Calibri" panose="020F0502020204030204" pitchFamily="34" charset="0"/>
              </a:rPr>
              <a:t>Assert Statements</a:t>
            </a:r>
          </a:p>
          <a:p>
            <a:pPr marL="514350" indent="-514350">
              <a:buFont typeface="+mj-lt"/>
              <a:buAutoNum type="arabicPeriod"/>
            </a:pPr>
            <a:r>
              <a:rPr lang="en-US" sz="4000" dirty="0" smtClean="0">
                <a:latin typeface="Calibri" panose="020F0502020204030204" pitchFamily="34" charset="0"/>
              </a:rPr>
              <a:t>Few Best Practice</a:t>
            </a:r>
            <a:endParaRPr lang="en-US" sz="4000" dirty="0">
              <a:latin typeface="Calibri" panose="020F0502020204030204" pitchFamily="34" charset="0"/>
            </a:endParaRPr>
          </a:p>
          <a:p>
            <a:endParaRPr lang="en-US" dirty="0" smtClean="0">
              <a:latin typeface="Calibri" panose="020F0502020204030204" pitchFamily="34" charset="0"/>
            </a:endParaRPr>
          </a:p>
          <a:p>
            <a:endParaRPr lang="en-US" dirty="0"/>
          </a:p>
        </p:txBody>
      </p:sp>
    </p:spTree>
    <p:extLst>
      <p:ext uri="{BB962C8B-B14F-4D97-AF65-F5344CB8AC3E}">
        <p14:creationId xmlns:p14="http://schemas.microsoft.com/office/powerpoint/2010/main" val="3247601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60648"/>
            <a:ext cx="8229600" cy="6336704"/>
          </a:xfrm>
        </p:spPr>
        <p:txBody>
          <a:bodyPr>
            <a:normAutofit fontScale="92500" lnSpcReduction="10000"/>
          </a:bodyPr>
          <a:lstStyle/>
          <a:p>
            <a:r>
              <a:rPr lang="en-IN" b="1" dirty="0">
                <a:solidFill>
                  <a:srgbClr val="00B0F0"/>
                </a:solidFill>
                <a:latin typeface="Calibri" panose="020F0502020204030204" pitchFamily="34" charset="0"/>
              </a:rPr>
              <a:t>Unit testing </a:t>
            </a:r>
            <a:r>
              <a:rPr lang="en-IN" dirty="0">
                <a:latin typeface="Calibri" panose="020F0502020204030204" pitchFamily="34" charset="0"/>
              </a:rPr>
              <a:t>is </a:t>
            </a:r>
            <a:r>
              <a:rPr lang="en-IN" dirty="0" smtClean="0">
                <a:latin typeface="Calibri" panose="020F0502020204030204" pitchFamily="34" charset="0"/>
              </a:rPr>
              <a:t>a software </a:t>
            </a:r>
            <a:r>
              <a:rPr lang="en-IN" dirty="0">
                <a:latin typeface="Calibri" panose="020F0502020204030204" pitchFamily="34" charset="0"/>
              </a:rPr>
              <a:t>development process in which the smallest testable parts of an </a:t>
            </a:r>
            <a:r>
              <a:rPr lang="en-IN" dirty="0" smtClean="0">
                <a:latin typeface="Calibri" panose="020F0502020204030204" pitchFamily="34" charset="0"/>
              </a:rPr>
              <a:t>application, </a:t>
            </a:r>
            <a:r>
              <a:rPr lang="en-IN" dirty="0">
                <a:latin typeface="Calibri" panose="020F0502020204030204" pitchFamily="34" charset="0"/>
              </a:rPr>
              <a:t>called units, are individually and independently scrutinized for proper operation</a:t>
            </a:r>
            <a:r>
              <a:rPr lang="en-IN" dirty="0" smtClean="0">
                <a:latin typeface="Calibri" panose="020F0502020204030204" pitchFamily="34" charset="0"/>
              </a:rPr>
              <a:t>.</a:t>
            </a:r>
          </a:p>
          <a:p>
            <a:r>
              <a:rPr lang="en-IN" dirty="0">
                <a:latin typeface="Calibri" panose="020F0502020204030204" pitchFamily="34" charset="0"/>
              </a:rPr>
              <a:t>Unit testing increases confidence in changing/maintaining code. </a:t>
            </a:r>
            <a:endParaRPr lang="en-IN" dirty="0" smtClean="0">
              <a:latin typeface="Calibri" panose="020F0502020204030204" pitchFamily="34" charset="0"/>
            </a:endParaRPr>
          </a:p>
          <a:p>
            <a:r>
              <a:rPr lang="en-IN" dirty="0" smtClean="0">
                <a:latin typeface="Calibri" panose="020F0502020204030204" pitchFamily="34" charset="0"/>
              </a:rPr>
              <a:t>Every </a:t>
            </a:r>
            <a:r>
              <a:rPr lang="en-IN" dirty="0">
                <a:latin typeface="Calibri" panose="020F0502020204030204" pitchFamily="34" charset="0"/>
              </a:rPr>
              <a:t>time any code is changed, the likelihood of any defects due to the change being promptly caught is very </a:t>
            </a:r>
            <a:r>
              <a:rPr lang="en-IN" dirty="0" smtClean="0">
                <a:latin typeface="Calibri" panose="020F0502020204030204" pitchFamily="34" charset="0"/>
              </a:rPr>
              <a:t>high.</a:t>
            </a:r>
          </a:p>
          <a:p>
            <a:r>
              <a:rPr lang="en-IN" dirty="0">
                <a:latin typeface="Calibri" panose="020F0502020204030204" pitchFamily="34" charset="0"/>
              </a:rPr>
              <a:t>A </a:t>
            </a:r>
            <a:r>
              <a:rPr lang="en-IN" b="1" i="1" dirty="0">
                <a:solidFill>
                  <a:srgbClr val="00B0F0"/>
                </a:solidFill>
                <a:latin typeface="Calibri" panose="020F0502020204030204" pitchFamily="34" charset="0"/>
              </a:rPr>
              <a:t>unit test</a:t>
            </a:r>
            <a:r>
              <a:rPr lang="en-IN" b="1" dirty="0">
                <a:solidFill>
                  <a:srgbClr val="00B0F0"/>
                </a:solidFill>
                <a:latin typeface="Calibri" panose="020F0502020204030204" pitchFamily="34" charset="0"/>
              </a:rPr>
              <a:t> </a:t>
            </a:r>
            <a:r>
              <a:rPr lang="en-IN" dirty="0">
                <a:latin typeface="Calibri" panose="020F0502020204030204" pitchFamily="34" charset="0"/>
              </a:rPr>
              <a:t>is a piece of code written by a developer </a:t>
            </a:r>
            <a:r>
              <a:rPr lang="en-IN" dirty="0" smtClean="0">
                <a:latin typeface="Calibri" panose="020F0502020204030204" pitchFamily="34" charset="0"/>
              </a:rPr>
              <a:t>to test a </a:t>
            </a:r>
            <a:r>
              <a:rPr lang="en-IN" dirty="0">
                <a:latin typeface="Calibri" panose="020F0502020204030204" pitchFamily="34" charset="0"/>
              </a:rPr>
              <a:t>unit. e.g. a method or a class, (local tests). </a:t>
            </a:r>
          </a:p>
          <a:p>
            <a:r>
              <a:rPr lang="en-IN" dirty="0" smtClean="0">
                <a:latin typeface="Calibri" panose="020F0502020204030204" pitchFamily="34" charset="0"/>
              </a:rPr>
              <a:t> The </a:t>
            </a:r>
            <a:r>
              <a:rPr lang="en-IN" dirty="0">
                <a:latin typeface="Calibri" panose="020F0502020204030204" pitchFamily="34" charset="0"/>
              </a:rPr>
              <a:t>percentage of code which is tested by unit tests is typically called </a:t>
            </a:r>
            <a:r>
              <a:rPr lang="en-IN" b="1" i="1" dirty="0">
                <a:solidFill>
                  <a:srgbClr val="00B0F0"/>
                </a:solidFill>
                <a:latin typeface="Calibri" panose="020F0502020204030204" pitchFamily="34" charset="0"/>
              </a:rPr>
              <a:t>test coverage</a:t>
            </a:r>
            <a:r>
              <a:rPr lang="en-IN" dirty="0">
                <a:latin typeface="Calibri" panose="020F0502020204030204" pitchFamily="34" charset="0"/>
              </a:rPr>
              <a:t>. </a:t>
            </a:r>
          </a:p>
        </p:txBody>
      </p:sp>
    </p:spTree>
    <p:extLst>
      <p:ext uri="{BB962C8B-B14F-4D97-AF65-F5344CB8AC3E}">
        <p14:creationId xmlns:p14="http://schemas.microsoft.com/office/powerpoint/2010/main" val="1915767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99592" y="1628800"/>
            <a:ext cx="6984776" cy="1908215"/>
          </a:xfrm>
          <a:prstGeom prst="rect">
            <a:avLst/>
          </a:prstGeom>
          <a:noFill/>
        </p:spPr>
        <p:txBody>
          <a:bodyPr wrap="square" lIns="0" tIns="0" rIns="0" bIns="0" rtlCol="0">
            <a:spAutoFit/>
          </a:bodyPr>
          <a:lstStyle/>
          <a:p>
            <a:pPr algn="ctr"/>
            <a:r>
              <a:rPr lang="en-US" sz="8000" b="1" dirty="0" smtClean="0">
                <a:solidFill>
                  <a:srgbClr val="00B050"/>
                </a:solidFill>
                <a:latin typeface="Calibri" panose="020F0502020204030204" pitchFamily="34" charset="0"/>
              </a:rPr>
              <a:t>JUnit </a:t>
            </a:r>
            <a:endParaRPr lang="en-US" sz="8000" b="1" dirty="0">
              <a:solidFill>
                <a:srgbClr val="00B050"/>
              </a:solidFill>
              <a:latin typeface="Calibri" panose="020F0502020204030204" pitchFamily="34" charset="0"/>
            </a:endParaRPr>
          </a:p>
          <a:p>
            <a:pPr algn="ctr"/>
            <a:r>
              <a:rPr lang="en-IN" sz="4400" dirty="0" smtClean="0">
                <a:latin typeface="Harlow Solid Italic" panose="04030604020F02020D02" pitchFamily="82" charset="0"/>
              </a:rPr>
              <a:t>“first </a:t>
            </a:r>
            <a:r>
              <a:rPr lang="en-IN" sz="4400" dirty="0">
                <a:latin typeface="Harlow Solid Italic" panose="04030604020F02020D02" pitchFamily="82" charset="0"/>
              </a:rPr>
              <a:t>testing then </a:t>
            </a:r>
            <a:r>
              <a:rPr lang="en-IN" sz="4400" dirty="0" smtClean="0">
                <a:latin typeface="Harlow Solid Italic" panose="04030604020F02020D02" pitchFamily="82" charset="0"/>
              </a:rPr>
              <a:t>coding”</a:t>
            </a:r>
            <a:endParaRPr lang="en-IN" sz="4400" b="1" dirty="0" smtClean="0">
              <a:solidFill>
                <a:schemeClr val="bg1"/>
              </a:solidFill>
              <a:latin typeface="Harlow Solid Italic" panose="04030604020F02020D02" pitchFamily="82" charset="0"/>
            </a:endParaRPr>
          </a:p>
        </p:txBody>
      </p:sp>
    </p:spTree>
    <p:extLst>
      <p:ext uri="{BB962C8B-B14F-4D97-AF65-F5344CB8AC3E}">
        <p14:creationId xmlns:p14="http://schemas.microsoft.com/office/powerpoint/2010/main" val="26759510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60648"/>
            <a:ext cx="8229600" cy="6336704"/>
          </a:xfrm>
        </p:spPr>
        <p:txBody>
          <a:bodyPr>
            <a:normAutofit/>
          </a:bodyPr>
          <a:lstStyle/>
          <a:p>
            <a:r>
              <a:rPr lang="en-US" sz="2800" dirty="0" smtClean="0">
                <a:latin typeface="Calibri" panose="020F0502020204030204" pitchFamily="34" charset="0"/>
              </a:rPr>
              <a:t>Junit is a </a:t>
            </a:r>
            <a:r>
              <a:rPr lang="en-US" sz="2800" b="1" dirty="0" smtClean="0">
                <a:solidFill>
                  <a:srgbClr val="00B050"/>
                </a:solidFill>
                <a:latin typeface="Calibri" panose="020F0502020204030204" pitchFamily="34" charset="0"/>
              </a:rPr>
              <a:t>unit testing </a:t>
            </a:r>
            <a:r>
              <a:rPr lang="en-US" sz="2800" dirty="0" smtClean="0">
                <a:latin typeface="Calibri" panose="020F0502020204030204" pitchFamily="34" charset="0"/>
              </a:rPr>
              <a:t>framework for the Java Programming Language.</a:t>
            </a:r>
          </a:p>
          <a:p>
            <a:r>
              <a:rPr lang="en-IN" sz="2800" dirty="0" smtClean="0">
                <a:latin typeface="Calibri" panose="020F0502020204030204" pitchFamily="34" charset="0"/>
              </a:rPr>
              <a:t>JUnit </a:t>
            </a:r>
            <a:r>
              <a:rPr lang="en-IN" sz="2800" dirty="0">
                <a:latin typeface="Calibri" panose="020F0502020204030204" pitchFamily="34" charset="0"/>
              </a:rPr>
              <a:t>is the Java version of the </a:t>
            </a:r>
            <a:r>
              <a:rPr lang="en-IN" sz="2800" b="1" dirty="0" err="1">
                <a:solidFill>
                  <a:srgbClr val="00B0F0"/>
                </a:solidFill>
                <a:latin typeface="Calibri" panose="020F0502020204030204" pitchFamily="34" charset="0"/>
              </a:rPr>
              <a:t>xUnit</a:t>
            </a:r>
            <a:r>
              <a:rPr lang="en-IN" sz="2800" dirty="0">
                <a:solidFill>
                  <a:srgbClr val="00B0F0"/>
                </a:solidFill>
                <a:latin typeface="Calibri" panose="020F0502020204030204" pitchFamily="34" charset="0"/>
              </a:rPr>
              <a:t> </a:t>
            </a:r>
            <a:r>
              <a:rPr lang="en-IN" sz="2800" dirty="0">
                <a:latin typeface="Calibri" panose="020F0502020204030204" pitchFamily="34" charset="0"/>
              </a:rPr>
              <a:t>architecture for unit- and regression-testing </a:t>
            </a:r>
            <a:r>
              <a:rPr lang="en-IN" sz="2800" dirty="0" smtClean="0">
                <a:latin typeface="Calibri" panose="020F0502020204030204" pitchFamily="34" charset="0"/>
              </a:rPr>
              <a:t>frameworks.</a:t>
            </a:r>
          </a:p>
          <a:p>
            <a:r>
              <a:rPr lang="en-IN" sz="2800" dirty="0" smtClean="0">
                <a:latin typeface="Calibri" panose="020F0502020204030204" pitchFamily="34" charset="0"/>
              </a:rPr>
              <a:t>Junit is a standard tool for </a:t>
            </a:r>
            <a:r>
              <a:rPr lang="en-IN" sz="2800" b="1" dirty="0" smtClean="0">
                <a:solidFill>
                  <a:srgbClr val="00B050"/>
                </a:solidFill>
                <a:latin typeface="Calibri" panose="020F0502020204030204" pitchFamily="34" charset="0"/>
              </a:rPr>
              <a:t>test driven development(TDD)</a:t>
            </a:r>
            <a:r>
              <a:rPr lang="en-IN" sz="2800" dirty="0" smtClean="0">
                <a:solidFill>
                  <a:srgbClr val="00B050"/>
                </a:solidFill>
                <a:latin typeface="Calibri" panose="020F0502020204030204" pitchFamily="34" charset="0"/>
              </a:rPr>
              <a:t> </a:t>
            </a:r>
            <a:r>
              <a:rPr lang="en-IN" sz="2800" dirty="0" smtClean="0">
                <a:latin typeface="Calibri" panose="020F0502020204030204" pitchFamily="34" charset="0"/>
              </a:rPr>
              <a:t>in Java.</a:t>
            </a:r>
          </a:p>
          <a:p>
            <a:r>
              <a:rPr lang="en-US" sz="2800" dirty="0">
                <a:latin typeface="Calibri" panose="020F0502020204030204" pitchFamily="34" charset="0"/>
              </a:rPr>
              <a:t>Junit comes pre-bundled with several </a:t>
            </a:r>
            <a:r>
              <a:rPr lang="en-US" altLang="en-US" sz="2800" dirty="0">
                <a:latin typeface="Calibri" panose="020F0502020204030204" pitchFamily="34" charset="0"/>
              </a:rPr>
              <a:t>Java IDEs (</a:t>
            </a:r>
            <a:r>
              <a:rPr lang="en-US" altLang="en-US" sz="2800" b="1" dirty="0">
                <a:solidFill>
                  <a:srgbClr val="00B050"/>
                </a:solidFill>
                <a:latin typeface="Calibri" panose="020F0502020204030204" pitchFamily="34" charset="0"/>
              </a:rPr>
              <a:t>Eclipse</a:t>
            </a:r>
            <a:r>
              <a:rPr lang="en-US" altLang="en-US" sz="2800" dirty="0">
                <a:latin typeface="Calibri" panose="020F0502020204030204" pitchFamily="34" charset="0"/>
              </a:rPr>
              <a:t>, </a:t>
            </a:r>
            <a:r>
              <a:rPr lang="en-US" altLang="en-US" sz="2800" dirty="0" err="1">
                <a:latin typeface="Calibri" panose="020F0502020204030204" pitchFamily="34" charset="0"/>
              </a:rPr>
              <a:t>BlueJ</a:t>
            </a:r>
            <a:r>
              <a:rPr lang="en-US" altLang="en-US" sz="2800" dirty="0">
                <a:latin typeface="Calibri" panose="020F0502020204030204" pitchFamily="34" charset="0"/>
              </a:rPr>
              <a:t>, </a:t>
            </a:r>
            <a:r>
              <a:rPr lang="en-US" altLang="en-US" sz="2800" dirty="0" err="1">
                <a:latin typeface="Calibri" panose="020F0502020204030204" pitchFamily="34" charset="0"/>
              </a:rPr>
              <a:t>Jbuilder</a:t>
            </a:r>
            <a:r>
              <a:rPr lang="en-US" altLang="en-US" sz="2800" dirty="0">
                <a:latin typeface="Calibri" panose="020F0502020204030204" pitchFamily="34" charset="0"/>
              </a:rPr>
              <a:t>, </a:t>
            </a:r>
            <a:r>
              <a:rPr lang="en-US" altLang="en-US" sz="2800" dirty="0" err="1" smtClean="0">
                <a:latin typeface="Calibri" panose="020F0502020204030204" pitchFamily="34" charset="0"/>
              </a:rPr>
              <a:t>etc</a:t>
            </a:r>
            <a:r>
              <a:rPr lang="en-US" altLang="en-US" sz="2800" dirty="0" smtClean="0">
                <a:latin typeface="Calibri" panose="020F0502020204030204" pitchFamily="34" charset="0"/>
              </a:rPr>
              <a:t>).</a:t>
            </a:r>
            <a:endParaRPr lang="en-IN" sz="2800" dirty="0" smtClean="0">
              <a:latin typeface="Calibri" panose="020F0502020204030204" pitchFamily="34" charset="0"/>
            </a:endParaRPr>
          </a:p>
          <a:p>
            <a:pPr>
              <a:lnSpc>
                <a:spcPct val="90000"/>
              </a:lnSpc>
            </a:pPr>
            <a:r>
              <a:rPr lang="en-US" altLang="en-US" sz="2800" dirty="0">
                <a:latin typeface="Calibri" panose="020F0502020204030204" pitchFamily="34" charset="0"/>
              </a:rPr>
              <a:t>JUnit uses Java’s </a:t>
            </a:r>
            <a:r>
              <a:rPr lang="en-US" altLang="en-US" sz="2800" b="1" dirty="0">
                <a:solidFill>
                  <a:srgbClr val="00B0F0"/>
                </a:solidFill>
                <a:latin typeface="Calibri" panose="020F0502020204030204" pitchFamily="34" charset="0"/>
              </a:rPr>
              <a:t>reflection</a:t>
            </a:r>
            <a:r>
              <a:rPr lang="en-US" altLang="en-US" sz="2800" dirty="0">
                <a:solidFill>
                  <a:srgbClr val="FF33CC"/>
                </a:solidFill>
                <a:latin typeface="Calibri" panose="020F0502020204030204" pitchFamily="34" charset="0"/>
              </a:rPr>
              <a:t> </a:t>
            </a:r>
            <a:r>
              <a:rPr lang="en-US" altLang="en-US" sz="2800" dirty="0">
                <a:latin typeface="Calibri" panose="020F0502020204030204" pitchFamily="34" charset="0"/>
              </a:rPr>
              <a:t>capabilities (Java programs can examine their own code)</a:t>
            </a:r>
          </a:p>
          <a:p>
            <a:pPr>
              <a:lnSpc>
                <a:spcPct val="90000"/>
              </a:lnSpc>
            </a:pPr>
            <a:r>
              <a:rPr lang="en-US" altLang="en-US" sz="2800" dirty="0" smtClean="0">
                <a:latin typeface="Calibri" panose="020F0502020204030204" pitchFamily="34" charset="0"/>
              </a:rPr>
              <a:t>Beck </a:t>
            </a:r>
            <a:r>
              <a:rPr lang="en-US" altLang="en-US" sz="2800" dirty="0">
                <a:latin typeface="Calibri" panose="020F0502020204030204" pitchFamily="34" charset="0"/>
              </a:rPr>
              <a:t>and Gamma (of design patterns Gang of Four) developed JUnit on a flight from Zurich to Washington, D.C. </a:t>
            </a:r>
          </a:p>
          <a:p>
            <a:endParaRPr lang="en-IN" dirty="0">
              <a:latin typeface="Calibri" panose="020F0502020204030204" pitchFamily="34" charset="0"/>
            </a:endParaRPr>
          </a:p>
        </p:txBody>
      </p:sp>
    </p:spTree>
    <p:extLst>
      <p:ext uri="{BB962C8B-B14F-4D97-AF65-F5344CB8AC3E}">
        <p14:creationId xmlns:p14="http://schemas.microsoft.com/office/powerpoint/2010/main" val="617362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899592" y="1628800"/>
            <a:ext cx="6984776" cy="1908215"/>
          </a:xfrm>
          <a:prstGeom prst="rect">
            <a:avLst/>
          </a:prstGeom>
          <a:noFill/>
        </p:spPr>
        <p:txBody>
          <a:bodyPr wrap="square" lIns="0" tIns="0" rIns="0" bIns="0" rtlCol="0">
            <a:spAutoFit/>
          </a:bodyPr>
          <a:lstStyle/>
          <a:p>
            <a:pPr algn="ctr"/>
            <a:r>
              <a:rPr lang="en-US" sz="8000" b="1" dirty="0" smtClean="0">
                <a:solidFill>
                  <a:srgbClr val="00B050"/>
                </a:solidFill>
                <a:latin typeface="Calibri" panose="020F0502020204030204" pitchFamily="34" charset="0"/>
              </a:rPr>
              <a:t>features</a:t>
            </a:r>
            <a:endParaRPr lang="en-US" sz="8000" b="1" dirty="0">
              <a:solidFill>
                <a:srgbClr val="00B050"/>
              </a:solidFill>
              <a:latin typeface="Calibri" panose="020F0502020204030204" pitchFamily="34" charset="0"/>
            </a:endParaRPr>
          </a:p>
          <a:p>
            <a:pPr algn="ctr"/>
            <a:r>
              <a:rPr lang="en-IN" sz="4400" dirty="0" smtClean="0">
                <a:latin typeface="Harlow Solid Italic" panose="04030604020F02020D02" pitchFamily="82" charset="0"/>
              </a:rPr>
              <a:t>“yes, Its possible!”</a:t>
            </a:r>
            <a:endParaRPr lang="en-IN" sz="4400" b="1" dirty="0" smtClean="0">
              <a:solidFill>
                <a:schemeClr val="bg1"/>
              </a:solidFill>
              <a:latin typeface="Harlow Solid Italic" panose="04030604020F02020D02" pitchFamily="82" charset="0"/>
            </a:endParaRPr>
          </a:p>
        </p:txBody>
      </p:sp>
    </p:spTree>
    <p:extLst>
      <p:ext uri="{BB962C8B-B14F-4D97-AF65-F5344CB8AC3E}">
        <p14:creationId xmlns:p14="http://schemas.microsoft.com/office/powerpoint/2010/main" val="24970088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60648"/>
            <a:ext cx="8229600" cy="6336704"/>
          </a:xfrm>
        </p:spPr>
        <p:txBody>
          <a:bodyPr>
            <a:normAutofit lnSpcReduction="10000"/>
          </a:bodyPr>
          <a:lstStyle/>
          <a:p>
            <a:r>
              <a:rPr lang="en-US" dirty="0" smtClean="0">
                <a:latin typeface="Calibri" panose="020F0502020204030204" pitchFamily="34" charset="0"/>
              </a:rPr>
              <a:t>Provides </a:t>
            </a:r>
            <a:r>
              <a:rPr lang="en-US" b="1" dirty="0">
                <a:solidFill>
                  <a:srgbClr val="00B050"/>
                </a:solidFill>
                <a:latin typeface="Calibri" panose="020F0502020204030204" pitchFamily="34" charset="0"/>
              </a:rPr>
              <a:t>Fixtures</a:t>
            </a:r>
            <a:r>
              <a:rPr lang="en-US" dirty="0" smtClean="0">
                <a:latin typeface="Calibri" panose="020F0502020204030204" pitchFamily="34" charset="0"/>
              </a:rPr>
              <a:t> to set </a:t>
            </a:r>
            <a:r>
              <a:rPr lang="en-IN" dirty="0" smtClean="0">
                <a:latin typeface="Calibri" panose="020F0502020204030204" pitchFamily="34" charset="0"/>
              </a:rPr>
              <a:t>fixed </a:t>
            </a:r>
            <a:r>
              <a:rPr lang="en-IN" dirty="0">
                <a:latin typeface="Calibri" panose="020F0502020204030204" pitchFamily="34" charset="0"/>
              </a:rPr>
              <a:t>state of the software under test </a:t>
            </a:r>
            <a:r>
              <a:rPr lang="en-IN" dirty="0" smtClean="0">
                <a:latin typeface="Calibri" panose="020F0502020204030204" pitchFamily="34" charset="0"/>
              </a:rPr>
              <a:t>to be used </a:t>
            </a:r>
            <a:r>
              <a:rPr lang="en-IN" dirty="0">
                <a:latin typeface="Calibri" panose="020F0502020204030204" pitchFamily="34" charset="0"/>
              </a:rPr>
              <a:t>as a baseline for running </a:t>
            </a:r>
            <a:r>
              <a:rPr lang="en-IN" dirty="0" smtClean="0">
                <a:latin typeface="Calibri" panose="020F0502020204030204" pitchFamily="34" charset="0"/>
              </a:rPr>
              <a:t>tests</a:t>
            </a:r>
          </a:p>
          <a:p>
            <a:r>
              <a:rPr lang="en-IN" dirty="0" smtClean="0">
                <a:latin typeface="Calibri" panose="020F0502020204030204" pitchFamily="34" charset="0"/>
              </a:rPr>
              <a:t>Provides </a:t>
            </a:r>
            <a:r>
              <a:rPr lang="en-IN" b="1" dirty="0" smtClean="0">
                <a:solidFill>
                  <a:srgbClr val="00B050"/>
                </a:solidFill>
                <a:latin typeface="Calibri" panose="020F0502020204030204" pitchFamily="34" charset="0"/>
              </a:rPr>
              <a:t>Annotation</a:t>
            </a:r>
            <a:r>
              <a:rPr lang="en-IN" dirty="0" smtClean="0">
                <a:latin typeface="Calibri" panose="020F0502020204030204" pitchFamily="34" charset="0"/>
              </a:rPr>
              <a:t> to </a:t>
            </a:r>
            <a:r>
              <a:rPr lang="en-IN" dirty="0">
                <a:latin typeface="Calibri" panose="020F0502020204030204" pitchFamily="34" charset="0"/>
              </a:rPr>
              <a:t>identify the test methods. </a:t>
            </a:r>
          </a:p>
          <a:p>
            <a:r>
              <a:rPr lang="en-IN" dirty="0" smtClean="0">
                <a:latin typeface="Calibri" panose="020F0502020204030204" pitchFamily="34" charset="0"/>
              </a:rPr>
              <a:t>Provides </a:t>
            </a:r>
            <a:r>
              <a:rPr lang="en-IN" b="1" dirty="0">
                <a:solidFill>
                  <a:srgbClr val="00B050"/>
                </a:solidFill>
                <a:latin typeface="Calibri" panose="020F0502020204030204" pitchFamily="34" charset="0"/>
              </a:rPr>
              <a:t>Assertions</a:t>
            </a:r>
            <a:r>
              <a:rPr lang="en-IN" dirty="0">
                <a:solidFill>
                  <a:srgbClr val="00B050"/>
                </a:solidFill>
                <a:latin typeface="Calibri" panose="020F0502020204030204" pitchFamily="34" charset="0"/>
              </a:rPr>
              <a:t> </a:t>
            </a:r>
            <a:r>
              <a:rPr lang="en-IN" dirty="0">
                <a:latin typeface="Calibri" panose="020F0502020204030204" pitchFamily="34" charset="0"/>
              </a:rPr>
              <a:t>for testing expected results. </a:t>
            </a:r>
          </a:p>
          <a:p>
            <a:r>
              <a:rPr lang="en-IN" dirty="0" smtClean="0">
                <a:latin typeface="Calibri" panose="020F0502020204030204" pitchFamily="34" charset="0"/>
              </a:rPr>
              <a:t>Provides </a:t>
            </a:r>
            <a:r>
              <a:rPr lang="en-IN" b="1" dirty="0" err="1" smtClean="0">
                <a:solidFill>
                  <a:srgbClr val="00B050"/>
                </a:solidFill>
                <a:latin typeface="Calibri" panose="020F0502020204030204" pitchFamily="34" charset="0"/>
              </a:rPr>
              <a:t>TestRunner</a:t>
            </a:r>
            <a:r>
              <a:rPr lang="en-IN" b="1" dirty="0" smtClean="0">
                <a:solidFill>
                  <a:srgbClr val="00B050"/>
                </a:solidFill>
                <a:latin typeface="Calibri" panose="020F0502020204030204" pitchFamily="34" charset="0"/>
              </a:rPr>
              <a:t> </a:t>
            </a:r>
            <a:r>
              <a:rPr lang="en-IN" dirty="0">
                <a:latin typeface="Calibri" panose="020F0502020204030204" pitchFamily="34" charset="0"/>
              </a:rPr>
              <a:t>for </a:t>
            </a:r>
            <a:r>
              <a:rPr lang="en-IN">
                <a:latin typeface="Calibri" panose="020F0502020204030204" pitchFamily="34" charset="0"/>
              </a:rPr>
              <a:t>running </a:t>
            </a:r>
            <a:r>
              <a:rPr lang="en-IN" smtClean="0">
                <a:latin typeface="Calibri" panose="020F0502020204030204" pitchFamily="34" charset="0"/>
              </a:rPr>
              <a:t>tests(main()). </a:t>
            </a:r>
            <a:endParaRPr lang="en-IN" dirty="0" smtClean="0">
              <a:latin typeface="Calibri" panose="020F0502020204030204" pitchFamily="34" charset="0"/>
            </a:endParaRPr>
          </a:p>
          <a:p>
            <a:r>
              <a:rPr lang="en-US" dirty="0" smtClean="0">
                <a:latin typeface="Calibri" panose="020F0502020204030204" pitchFamily="34" charset="0"/>
              </a:rPr>
              <a:t>Provides </a:t>
            </a:r>
            <a:r>
              <a:rPr lang="en-US" b="1" dirty="0" err="1" smtClean="0">
                <a:solidFill>
                  <a:srgbClr val="00B050"/>
                </a:solidFill>
                <a:latin typeface="Calibri" panose="020F0502020204030204" pitchFamily="34" charset="0"/>
              </a:rPr>
              <a:t>TestSuite</a:t>
            </a:r>
            <a:r>
              <a:rPr lang="en-US" dirty="0" smtClean="0">
                <a:solidFill>
                  <a:srgbClr val="00B050"/>
                </a:solidFill>
                <a:latin typeface="Calibri" panose="020F0502020204030204" pitchFamily="34" charset="0"/>
              </a:rPr>
              <a:t> </a:t>
            </a:r>
            <a:r>
              <a:rPr lang="en-US" dirty="0" smtClean="0">
                <a:latin typeface="Calibri" panose="020F0502020204030204" pitchFamily="34" charset="0"/>
              </a:rPr>
              <a:t>for </a:t>
            </a:r>
            <a:r>
              <a:rPr lang="en-IN" dirty="0">
                <a:latin typeface="Calibri" panose="020F0502020204030204" pitchFamily="34" charset="0"/>
              </a:rPr>
              <a:t>organizing and running groups of tests</a:t>
            </a:r>
            <a:r>
              <a:rPr lang="en-US" dirty="0">
                <a:latin typeface="Calibri" panose="020F0502020204030204" pitchFamily="34" charset="0"/>
              </a:rPr>
              <a:t> </a:t>
            </a:r>
            <a:endParaRPr lang="en-IN" dirty="0">
              <a:latin typeface="Calibri" panose="020F0502020204030204" pitchFamily="34" charset="0"/>
            </a:endParaRPr>
          </a:p>
          <a:p>
            <a:r>
              <a:rPr lang="en-IN" dirty="0" smtClean="0">
                <a:latin typeface="Calibri" panose="020F0502020204030204" pitchFamily="34" charset="0"/>
              </a:rPr>
              <a:t>Junit </a:t>
            </a:r>
            <a:r>
              <a:rPr lang="en-IN" dirty="0">
                <a:latin typeface="Calibri" panose="020F0502020204030204" pitchFamily="34" charset="0"/>
              </a:rPr>
              <a:t>shows test progress in a bar that is green if test is going fine and it turns red when a test fails. </a:t>
            </a:r>
          </a:p>
          <a:p>
            <a:endParaRPr lang="en-IN" dirty="0">
              <a:latin typeface="Calibri" panose="020F0502020204030204" pitchFamily="34" charset="0"/>
            </a:endParaRPr>
          </a:p>
        </p:txBody>
      </p:sp>
    </p:spTree>
    <p:extLst>
      <p:ext uri="{BB962C8B-B14F-4D97-AF65-F5344CB8AC3E}">
        <p14:creationId xmlns:p14="http://schemas.microsoft.com/office/powerpoint/2010/main" val="3238907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6171" y="548680"/>
            <a:ext cx="8831658" cy="5538498"/>
          </a:xfrm>
          <a:prstGeom prst="rect">
            <a:avLst/>
          </a:prstGeom>
        </p:spPr>
      </p:pic>
    </p:spTree>
    <p:extLst>
      <p:ext uri="{BB962C8B-B14F-4D97-AF65-F5344CB8AC3E}">
        <p14:creationId xmlns:p14="http://schemas.microsoft.com/office/powerpoint/2010/main" val="405047973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504" y="548680"/>
            <a:ext cx="8928992" cy="5744638"/>
          </a:xfrm>
          <a:prstGeom prst="rect">
            <a:avLst/>
          </a:prstGeom>
        </p:spPr>
      </p:pic>
    </p:spTree>
    <p:extLst>
      <p:ext uri="{BB962C8B-B14F-4D97-AF65-F5344CB8AC3E}">
        <p14:creationId xmlns:p14="http://schemas.microsoft.com/office/powerpoint/2010/main" val="1418893873"/>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1023</Words>
  <Application>Microsoft Office PowerPoint</Application>
  <PresentationFormat>On-screen Show (4:3)</PresentationFormat>
  <Paragraphs>95</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Consolas</vt:lpstr>
      <vt:lpstr>Harlow Solid Italic</vt:lpstr>
      <vt:lpstr>ＭＳ 明朝</vt:lpstr>
      <vt:lpstr>Times New Roman</vt:lpstr>
      <vt:lpstr>Office Theme</vt:lpstr>
      <vt:lpstr>Introduction To JUnit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2014-02-05T14:02:38Z</dcterms:created>
  <dcterms:modified xsi:type="dcterms:W3CDTF">2025-07-25T10:28:48Z</dcterms:modified>
</cp:coreProperties>
</file>