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660"/>
  </p:normalViewPr>
  <p:slideViewPr>
    <p:cSldViewPr>
      <p:cViewPr varScale="1">
        <p:scale>
          <a:sx n="69" d="100"/>
          <a:sy n="69" d="100"/>
        </p:scale>
        <p:origin x="9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3604" y="610552"/>
            <a:ext cx="3681729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178D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178D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178D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47975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178D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47975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0975" cy="6858000"/>
          </a:xfrm>
          <a:custGeom>
            <a:avLst/>
            <a:gdLst/>
            <a:ahLst/>
            <a:cxnLst/>
            <a:rect l="l" t="t" r="r" b="b"/>
            <a:pathLst>
              <a:path w="180975" h="6858000">
                <a:moveTo>
                  <a:pt x="180975" y="0"/>
                </a:moveTo>
                <a:lnTo>
                  <a:pt x="0" y="0"/>
                </a:lnTo>
                <a:lnTo>
                  <a:pt x="0" y="6858000"/>
                </a:lnTo>
                <a:lnTo>
                  <a:pt x="180975" y="6858000"/>
                </a:lnTo>
                <a:lnTo>
                  <a:pt x="180975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50" y="495300"/>
                </a:ln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304" y="592137"/>
            <a:ext cx="9214485" cy="868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178D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4208" y="1552955"/>
            <a:ext cx="8850376" cy="446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24350"/>
            <a:ext cx="1741170" cy="781050"/>
          </a:xfrm>
          <a:custGeom>
            <a:avLst/>
            <a:gdLst/>
            <a:ahLst/>
            <a:cxnLst/>
            <a:rect l="l" t="t" r="r" b="b"/>
            <a:pathLst>
              <a:path w="1741170" h="781050">
                <a:moveTo>
                  <a:pt x="1344803" y="0"/>
                </a:moveTo>
                <a:lnTo>
                  <a:pt x="0" y="0"/>
                </a:lnTo>
                <a:lnTo>
                  <a:pt x="0" y="781050"/>
                </a:lnTo>
                <a:lnTo>
                  <a:pt x="1344803" y="781050"/>
                </a:lnTo>
                <a:lnTo>
                  <a:pt x="1354474" y="780242"/>
                </a:lnTo>
                <a:lnTo>
                  <a:pt x="1362360" y="778113"/>
                </a:lnTo>
                <a:lnTo>
                  <a:pt x="1368484" y="775102"/>
                </a:lnTo>
                <a:lnTo>
                  <a:pt x="1372870" y="771651"/>
                </a:lnTo>
                <a:lnTo>
                  <a:pt x="1372870" y="766952"/>
                </a:lnTo>
                <a:lnTo>
                  <a:pt x="1377569" y="766952"/>
                </a:lnTo>
                <a:lnTo>
                  <a:pt x="1733677" y="409320"/>
                </a:lnTo>
                <a:lnTo>
                  <a:pt x="1738963" y="400730"/>
                </a:lnTo>
                <a:lnTo>
                  <a:pt x="1740725" y="389937"/>
                </a:lnTo>
                <a:lnTo>
                  <a:pt x="1738963" y="378263"/>
                </a:lnTo>
                <a:lnTo>
                  <a:pt x="1733677" y="367030"/>
                </a:lnTo>
                <a:lnTo>
                  <a:pt x="1377569" y="14097"/>
                </a:lnTo>
                <a:lnTo>
                  <a:pt x="1377569" y="9398"/>
                </a:lnTo>
                <a:lnTo>
                  <a:pt x="1372870" y="9398"/>
                </a:lnTo>
                <a:lnTo>
                  <a:pt x="1368484" y="5947"/>
                </a:lnTo>
                <a:lnTo>
                  <a:pt x="1362360" y="2936"/>
                </a:lnTo>
                <a:lnTo>
                  <a:pt x="1354474" y="807"/>
                </a:lnTo>
                <a:lnTo>
                  <a:pt x="1344803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2235" y="4216971"/>
            <a:ext cx="449834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MySQL</a:t>
            </a:r>
            <a:r>
              <a:rPr spc="-90" dirty="0"/>
              <a:t> </a:t>
            </a:r>
            <a:r>
              <a:rPr spc="-10" dirty="0"/>
              <a:t>INDEXES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/>
              <a:t>INDEX</a:t>
            </a:r>
            <a:r>
              <a:rPr spc="-5" dirty="0"/>
              <a:t> </a:t>
            </a:r>
            <a:r>
              <a:rPr spc="-10" dirty="0" smtClean="0"/>
              <a:t>types</a:t>
            </a:r>
            <a:r>
              <a:rPr lang="en-IN" spc="-10" dirty="0" smtClean="0"/>
              <a:t> -3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736565"/>
            <a:ext cx="9260205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7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lang="en-IN" sz="2400" b="1" dirty="0" smtClean="0">
                <a:solidFill>
                  <a:srgbClr val="404040"/>
                </a:solidFill>
                <a:latin typeface="Calibri"/>
                <a:cs typeface="Calibri"/>
              </a:rPr>
              <a:t>Spatial </a:t>
            </a:r>
            <a:r>
              <a:rPr sz="2400" b="1" dirty="0" smtClean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IN" sz="2400" b="1" spc="-10" dirty="0" smtClean="0">
                <a:solidFill>
                  <a:srgbClr val="404040"/>
                </a:solidFill>
                <a:latin typeface="Calibri"/>
                <a:cs typeface="Calibri"/>
              </a:rPr>
              <a:t/>
            </a:r>
            <a:br>
              <a:rPr lang="en-IN" sz="2400" b="1" spc="-10" dirty="0" smtClean="0">
                <a:solidFill>
                  <a:srgbClr val="40404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404040"/>
                </a:solidFill>
                <a:latin typeface="Calibri"/>
                <a:cs typeface="Calibri"/>
              </a:rPr>
              <a:t>Used for geometric data types (like GEOMETRY, POINT, etc.).</a:t>
            </a:r>
            <a:r>
              <a:rPr lang="en-IN" sz="2400" spc="-40" dirty="0" smtClean="0">
                <a:solidFill>
                  <a:srgbClr val="404040"/>
                </a:solidFill>
                <a:latin typeface="Calibri"/>
                <a:cs typeface="Calibri"/>
              </a:rPr>
              <a:t/>
            </a:r>
            <a:br>
              <a:rPr lang="en-IN" sz="2400" spc="-40" dirty="0" smtClean="0">
                <a:solidFill>
                  <a:srgbClr val="404040"/>
                </a:solidFill>
                <a:latin typeface="Calibri"/>
                <a:cs typeface="Calibri"/>
              </a:rPr>
            </a:br>
            <a:r>
              <a:rPr sz="2400" dirty="0" smtClean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5049" y="3036605"/>
            <a:ext cx="8810625" cy="154144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lang="en-US" sz="2000" dirty="0" smtClean="0">
                <a:solidFill>
                  <a:srgbClr val="8755B1"/>
                </a:solidFill>
                <a:latin typeface="Lucida Console"/>
                <a:cs typeface="Lucida Console"/>
              </a:rPr>
              <a:t>CREATE TABLE </a:t>
            </a:r>
            <a:r>
              <a:rPr lang="en-US" sz="2000" dirty="0" err="1" smtClean="0">
                <a:solidFill>
                  <a:srgbClr val="8755B1"/>
                </a:solidFill>
                <a:latin typeface="Lucida Console"/>
                <a:cs typeface="Lucida Console"/>
              </a:rPr>
              <a:t>geom_data</a:t>
            </a:r>
            <a:r>
              <a:rPr lang="en-US" sz="2000" dirty="0" smtClean="0">
                <a:solidFill>
                  <a:srgbClr val="8755B1"/>
                </a:solidFill>
                <a:latin typeface="Lucida Console"/>
                <a:cs typeface="Lucida Console"/>
              </a:rPr>
              <a:t> (</a:t>
            </a:r>
          </a:p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lang="en-US" sz="2000" dirty="0" smtClean="0">
                <a:solidFill>
                  <a:srgbClr val="8755B1"/>
                </a:solidFill>
                <a:latin typeface="Lucida Console"/>
                <a:cs typeface="Lucida Console"/>
              </a:rPr>
              <a:t>    id INT AUTO_INCREMENT PRIMARY KEY,</a:t>
            </a:r>
          </a:p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lang="en-US" sz="2000" dirty="0" smtClean="0">
                <a:solidFill>
                  <a:srgbClr val="8755B1"/>
                </a:solidFill>
                <a:latin typeface="Lucida Console"/>
                <a:cs typeface="Lucida Console"/>
              </a:rPr>
              <a:t>    location POINT NOT NULL,</a:t>
            </a:r>
          </a:p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lang="en-US" sz="2000" dirty="0" smtClean="0">
                <a:solidFill>
                  <a:srgbClr val="8755B1"/>
                </a:solidFill>
                <a:latin typeface="Lucida Console"/>
                <a:cs typeface="Lucida Console"/>
              </a:rPr>
              <a:t>    SPATIAL INDEX(location)</a:t>
            </a:r>
          </a:p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lang="en-US" sz="2000" dirty="0" smtClean="0">
                <a:solidFill>
                  <a:srgbClr val="8755B1"/>
                </a:solidFill>
                <a:latin typeface="Lucida Console"/>
                <a:cs typeface="Lucida Console"/>
              </a:rPr>
              <a:t>);</a:t>
            </a:r>
            <a:endParaRPr sz="2000" dirty="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17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5463" y="578974"/>
            <a:ext cx="92144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lang="en-US" sz="4800" dirty="0"/>
              <a:t>Show indexes in a table:</a:t>
            </a:r>
            <a:endParaRPr sz="4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17517" y="1331103"/>
            <a:ext cx="8850376" cy="829138"/>
          </a:xfrm>
          <a:prstGeom prst="rect">
            <a:avLst/>
          </a:prstGeom>
        </p:spPr>
        <p:txBody>
          <a:bodyPr vert="horz" wrap="square" lIns="0" tIns="466344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dirty="0"/>
              <a:t>SHOW INDEX FROM employees;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When</a:t>
            </a:r>
            <a:r>
              <a:rPr sz="4800" spc="-60" dirty="0"/>
              <a:t> </a:t>
            </a:r>
            <a:r>
              <a:rPr sz="4800" dirty="0"/>
              <a:t>should</a:t>
            </a:r>
            <a:r>
              <a:rPr sz="4800" spc="-95" dirty="0"/>
              <a:t> </a:t>
            </a:r>
            <a:r>
              <a:rPr sz="4800" dirty="0"/>
              <a:t>INDEXES</a:t>
            </a:r>
            <a:r>
              <a:rPr sz="4800" spc="95" dirty="0"/>
              <a:t> </a:t>
            </a:r>
            <a:r>
              <a:rPr sz="4800" dirty="0"/>
              <a:t>be</a:t>
            </a:r>
            <a:r>
              <a:rPr sz="4800" spc="-80" dirty="0"/>
              <a:t> </a:t>
            </a:r>
            <a:r>
              <a:rPr sz="4800" spc="-10" dirty="0"/>
              <a:t>avoided?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6344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following</a:t>
            </a:r>
            <a:r>
              <a:rPr spc="-40" dirty="0"/>
              <a:t> </a:t>
            </a:r>
            <a:r>
              <a:rPr dirty="0"/>
              <a:t>guidelines indicate</a:t>
            </a:r>
            <a:r>
              <a:rPr spc="-100" dirty="0"/>
              <a:t> </a:t>
            </a:r>
            <a:r>
              <a:rPr dirty="0"/>
              <a:t>when</a:t>
            </a:r>
            <a:r>
              <a:rPr spc="-2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use</a:t>
            </a:r>
            <a:r>
              <a:rPr spc="-10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index</a:t>
            </a:r>
            <a:r>
              <a:rPr spc="-20" dirty="0"/>
              <a:t> </a:t>
            </a:r>
            <a:r>
              <a:rPr dirty="0"/>
              <a:t>should</a:t>
            </a:r>
            <a:r>
              <a:rPr spc="-100" dirty="0"/>
              <a:t> </a:t>
            </a:r>
            <a:r>
              <a:rPr spc="-25" dirty="0"/>
              <a:t>be</a:t>
            </a:r>
          </a:p>
          <a:p>
            <a:pPr marL="12700">
              <a:lnSpc>
                <a:spcPts val="2865"/>
              </a:lnSpc>
            </a:pPr>
            <a:r>
              <a:rPr spc="-10" dirty="0"/>
              <a:t>reconsidered</a:t>
            </a:r>
          </a:p>
          <a:p>
            <a:pPr marL="469900">
              <a:lnSpc>
                <a:spcPct val="100000"/>
              </a:lnSpc>
              <a:spcBef>
                <a:spcPts val="1125"/>
              </a:spcBef>
            </a:pPr>
            <a:r>
              <a:rPr sz="21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150" spc="-22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150" dirty="0"/>
              <a:t>Indexes</a:t>
            </a:r>
            <a:r>
              <a:rPr sz="2150" spc="125" dirty="0"/>
              <a:t> </a:t>
            </a:r>
            <a:r>
              <a:rPr sz="2150" dirty="0"/>
              <a:t>should</a:t>
            </a:r>
            <a:r>
              <a:rPr sz="2150" spc="70" dirty="0"/>
              <a:t> </a:t>
            </a:r>
            <a:r>
              <a:rPr sz="2150" dirty="0"/>
              <a:t>not</a:t>
            </a:r>
            <a:r>
              <a:rPr sz="2150" spc="110" dirty="0"/>
              <a:t> </a:t>
            </a:r>
            <a:r>
              <a:rPr sz="2150" dirty="0"/>
              <a:t>be</a:t>
            </a:r>
            <a:r>
              <a:rPr sz="2150" spc="-20" dirty="0"/>
              <a:t> </a:t>
            </a:r>
            <a:r>
              <a:rPr sz="2150" dirty="0"/>
              <a:t>used</a:t>
            </a:r>
            <a:r>
              <a:rPr sz="2150" spc="145" dirty="0"/>
              <a:t> </a:t>
            </a:r>
            <a:r>
              <a:rPr sz="2150" dirty="0"/>
              <a:t>on</a:t>
            </a:r>
            <a:r>
              <a:rPr sz="2150" spc="-5" dirty="0"/>
              <a:t> </a:t>
            </a:r>
            <a:r>
              <a:rPr sz="2150" dirty="0"/>
              <a:t>small</a:t>
            </a:r>
            <a:r>
              <a:rPr sz="2150" spc="40" dirty="0"/>
              <a:t> </a:t>
            </a:r>
            <a:r>
              <a:rPr sz="2150" spc="-10" dirty="0"/>
              <a:t>tables.</a:t>
            </a:r>
            <a:endParaRPr sz="21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25"/>
              </a:spcBef>
            </a:pPr>
            <a:r>
              <a:rPr sz="21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150" spc="-22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150" dirty="0"/>
              <a:t>Tables</a:t>
            </a:r>
            <a:r>
              <a:rPr sz="2150" spc="65" dirty="0"/>
              <a:t> </a:t>
            </a:r>
            <a:r>
              <a:rPr sz="2150" dirty="0"/>
              <a:t>that</a:t>
            </a:r>
            <a:r>
              <a:rPr sz="2150" spc="-40" dirty="0"/>
              <a:t> </a:t>
            </a:r>
            <a:r>
              <a:rPr sz="2150" dirty="0"/>
              <a:t>have</a:t>
            </a:r>
            <a:r>
              <a:rPr sz="2150" spc="-20" dirty="0"/>
              <a:t> </a:t>
            </a:r>
            <a:r>
              <a:rPr sz="2150" dirty="0"/>
              <a:t>frequent,</a:t>
            </a:r>
            <a:r>
              <a:rPr sz="2150" spc="145" dirty="0"/>
              <a:t> </a:t>
            </a:r>
            <a:r>
              <a:rPr sz="2150" dirty="0"/>
              <a:t>large</a:t>
            </a:r>
            <a:r>
              <a:rPr sz="2150" spc="-90" dirty="0"/>
              <a:t> </a:t>
            </a:r>
            <a:r>
              <a:rPr sz="2150" dirty="0"/>
              <a:t>batch updates</a:t>
            </a:r>
            <a:r>
              <a:rPr sz="2150" spc="65" dirty="0"/>
              <a:t> </a:t>
            </a:r>
            <a:r>
              <a:rPr sz="2150" dirty="0"/>
              <a:t>or</a:t>
            </a:r>
            <a:r>
              <a:rPr sz="2150" spc="145" dirty="0"/>
              <a:t> </a:t>
            </a:r>
            <a:r>
              <a:rPr sz="2150" spc="-10" dirty="0"/>
              <a:t>insert/delete</a:t>
            </a:r>
            <a:endParaRPr sz="215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45"/>
              </a:spcBef>
            </a:pPr>
            <a:r>
              <a:rPr sz="2150" spc="-10" dirty="0"/>
              <a:t>operations.</a:t>
            </a:r>
            <a:endParaRPr sz="2150"/>
          </a:p>
          <a:p>
            <a:pPr marL="469900">
              <a:lnSpc>
                <a:spcPct val="100000"/>
              </a:lnSpc>
              <a:spcBef>
                <a:spcPts val="1100"/>
              </a:spcBef>
            </a:pPr>
            <a:r>
              <a:rPr sz="21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150" spc="-24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150" dirty="0"/>
              <a:t>Indexes</a:t>
            </a:r>
            <a:r>
              <a:rPr sz="2150" spc="145" dirty="0"/>
              <a:t> </a:t>
            </a:r>
            <a:r>
              <a:rPr sz="2150" dirty="0"/>
              <a:t>should</a:t>
            </a:r>
            <a:r>
              <a:rPr sz="2150" spc="90" dirty="0"/>
              <a:t> </a:t>
            </a:r>
            <a:r>
              <a:rPr sz="2150" dirty="0"/>
              <a:t>not</a:t>
            </a:r>
            <a:r>
              <a:rPr sz="2150" spc="120" dirty="0"/>
              <a:t> </a:t>
            </a:r>
            <a:r>
              <a:rPr sz="2150" dirty="0"/>
              <a:t>be</a:t>
            </a:r>
            <a:r>
              <a:rPr sz="2150" spc="-5" dirty="0"/>
              <a:t> </a:t>
            </a:r>
            <a:r>
              <a:rPr sz="2150" dirty="0"/>
              <a:t>used</a:t>
            </a:r>
            <a:r>
              <a:rPr sz="2150" spc="165" dirty="0"/>
              <a:t> </a:t>
            </a:r>
            <a:r>
              <a:rPr sz="2150" dirty="0"/>
              <a:t>on</a:t>
            </a:r>
            <a:r>
              <a:rPr sz="2150" spc="10" dirty="0"/>
              <a:t> </a:t>
            </a:r>
            <a:r>
              <a:rPr sz="2150" dirty="0"/>
              <a:t>columns</a:t>
            </a:r>
            <a:r>
              <a:rPr sz="2150" spc="155" dirty="0"/>
              <a:t> </a:t>
            </a:r>
            <a:r>
              <a:rPr sz="2150" dirty="0"/>
              <a:t>that</a:t>
            </a:r>
            <a:r>
              <a:rPr sz="2150" spc="-30" dirty="0"/>
              <a:t> </a:t>
            </a:r>
            <a:r>
              <a:rPr sz="2150" dirty="0"/>
              <a:t>contain</a:t>
            </a:r>
            <a:r>
              <a:rPr sz="2150" spc="15" dirty="0"/>
              <a:t> </a:t>
            </a:r>
            <a:r>
              <a:rPr sz="2150" dirty="0"/>
              <a:t>a</a:t>
            </a:r>
            <a:r>
              <a:rPr sz="2150" spc="40" dirty="0"/>
              <a:t> </a:t>
            </a:r>
            <a:r>
              <a:rPr sz="2150" dirty="0"/>
              <a:t>high</a:t>
            </a:r>
            <a:r>
              <a:rPr sz="2150" spc="15" dirty="0"/>
              <a:t> </a:t>
            </a:r>
            <a:r>
              <a:rPr sz="2150" dirty="0"/>
              <a:t>number</a:t>
            </a:r>
            <a:r>
              <a:rPr sz="2150" spc="130" dirty="0"/>
              <a:t> </a:t>
            </a:r>
            <a:r>
              <a:rPr sz="2150" spc="-25" dirty="0"/>
              <a:t>of</a:t>
            </a:r>
            <a:endParaRPr sz="215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0"/>
              </a:spcBef>
            </a:pPr>
            <a:r>
              <a:rPr sz="2150" dirty="0"/>
              <a:t>NULL</a:t>
            </a:r>
            <a:r>
              <a:rPr sz="2150" spc="95" dirty="0"/>
              <a:t> </a:t>
            </a:r>
            <a:r>
              <a:rPr sz="2150" spc="-10" dirty="0"/>
              <a:t>values.</a:t>
            </a:r>
            <a:endParaRPr sz="2150"/>
          </a:p>
          <a:p>
            <a:pPr marL="469900">
              <a:lnSpc>
                <a:spcPct val="100000"/>
              </a:lnSpc>
              <a:spcBef>
                <a:spcPts val="1100"/>
              </a:spcBef>
            </a:pPr>
            <a:r>
              <a:rPr sz="21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150" spc="-22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150" dirty="0"/>
              <a:t>Columns</a:t>
            </a:r>
            <a:r>
              <a:rPr sz="2150" spc="155" dirty="0"/>
              <a:t> </a:t>
            </a:r>
            <a:r>
              <a:rPr sz="2150" dirty="0"/>
              <a:t>that</a:t>
            </a:r>
            <a:r>
              <a:rPr sz="2150" spc="45" dirty="0"/>
              <a:t> </a:t>
            </a:r>
            <a:r>
              <a:rPr sz="2150" dirty="0"/>
              <a:t>are</a:t>
            </a:r>
            <a:r>
              <a:rPr sz="2150" spc="-10" dirty="0"/>
              <a:t> </a:t>
            </a:r>
            <a:r>
              <a:rPr sz="2150" dirty="0"/>
              <a:t>frequently</a:t>
            </a:r>
            <a:r>
              <a:rPr sz="2150" spc="95" dirty="0"/>
              <a:t> </a:t>
            </a:r>
            <a:r>
              <a:rPr sz="2150" dirty="0"/>
              <a:t>manipulated</a:t>
            </a:r>
            <a:r>
              <a:rPr sz="2150" spc="85" dirty="0"/>
              <a:t> </a:t>
            </a:r>
            <a:r>
              <a:rPr sz="2150" dirty="0"/>
              <a:t>should</a:t>
            </a:r>
            <a:r>
              <a:rPr sz="2150" spc="85" dirty="0"/>
              <a:t> </a:t>
            </a:r>
            <a:r>
              <a:rPr sz="2150" dirty="0"/>
              <a:t>not</a:t>
            </a:r>
            <a:r>
              <a:rPr sz="2150" spc="45" dirty="0"/>
              <a:t> </a:t>
            </a:r>
            <a:r>
              <a:rPr sz="2150" dirty="0"/>
              <a:t>be</a:t>
            </a:r>
            <a:r>
              <a:rPr sz="2150" spc="65" dirty="0"/>
              <a:t> </a:t>
            </a:r>
            <a:r>
              <a:rPr sz="2150" spc="-10" dirty="0"/>
              <a:t>indexed.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26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Creating</a:t>
            </a:r>
            <a:r>
              <a:rPr sz="4800" spc="-20" dirty="0"/>
              <a:t> </a:t>
            </a:r>
            <a:r>
              <a:rPr sz="4800" dirty="0"/>
              <a:t>a</a:t>
            </a:r>
            <a:r>
              <a:rPr sz="4800" spc="-55" dirty="0"/>
              <a:t> </a:t>
            </a:r>
            <a:r>
              <a:rPr sz="4800" dirty="0"/>
              <a:t>simple</a:t>
            </a:r>
            <a:r>
              <a:rPr sz="4800" spc="-70" dirty="0"/>
              <a:t> </a:t>
            </a:r>
            <a:r>
              <a:rPr sz="4800" spc="-10" dirty="0"/>
              <a:t>INDEX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96895" y="3348354"/>
          <a:ext cx="7524750" cy="309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/>
                <a:gridCol w="2306320"/>
                <a:gridCol w="2542540"/>
                <a:gridCol w="1880870"/>
              </a:tblGrid>
              <a:tr h="61976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James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Bond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Chris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Jane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Eyre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Dave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70175" y="1552955"/>
            <a:ext cx="734631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students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extraordinarily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school.</a:t>
            </a:r>
            <a:r>
              <a:rPr sz="24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quite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table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100,000 students</a:t>
            </a:r>
            <a:r>
              <a:rPr sz="2400" spc="-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school.</a:t>
            </a:r>
            <a:r>
              <a:rPr sz="24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few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look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Queries</a:t>
            </a:r>
            <a:r>
              <a:rPr spc="-5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3604" y="2191702"/>
            <a:ext cx="627570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5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404040"/>
                </a:solidFill>
                <a:latin typeface="Calibri"/>
                <a:cs typeface="Calibri"/>
              </a:rPr>
              <a:t>`</a:t>
            </a:r>
            <a:r>
              <a:rPr sz="275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75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7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75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7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75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714" y="804862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178DBA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100" y="2819400"/>
            <a:ext cx="73437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Requirements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3864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1155"/>
              </a:spcBef>
            </a:pPr>
            <a:r>
              <a:rPr sz="2750" dirty="0"/>
              <a:t>Our</a:t>
            </a:r>
            <a:r>
              <a:rPr sz="2750" spc="-15" dirty="0"/>
              <a:t> </a:t>
            </a:r>
            <a:r>
              <a:rPr sz="2750" dirty="0"/>
              <a:t>web</a:t>
            </a:r>
            <a:r>
              <a:rPr sz="2750" spc="30" dirty="0"/>
              <a:t> </a:t>
            </a:r>
            <a:r>
              <a:rPr sz="2750" dirty="0"/>
              <a:t>application</a:t>
            </a:r>
            <a:r>
              <a:rPr sz="2750" spc="95" dirty="0"/>
              <a:t> </a:t>
            </a:r>
            <a:r>
              <a:rPr sz="2750" dirty="0"/>
              <a:t>performs</a:t>
            </a:r>
            <a:r>
              <a:rPr sz="2750" spc="20" dirty="0"/>
              <a:t> </a:t>
            </a:r>
            <a:r>
              <a:rPr sz="2750" dirty="0"/>
              <a:t>3</a:t>
            </a:r>
            <a:r>
              <a:rPr sz="2750" spc="5" dirty="0"/>
              <a:t> </a:t>
            </a:r>
            <a:r>
              <a:rPr sz="2750" dirty="0"/>
              <a:t>queries</a:t>
            </a:r>
            <a:r>
              <a:rPr sz="2750" spc="160" dirty="0"/>
              <a:t> </a:t>
            </a:r>
            <a:r>
              <a:rPr sz="2750" dirty="0"/>
              <a:t>against</a:t>
            </a:r>
            <a:r>
              <a:rPr sz="2750" spc="100" dirty="0"/>
              <a:t> </a:t>
            </a:r>
            <a:r>
              <a:rPr sz="2750" dirty="0"/>
              <a:t>this</a:t>
            </a:r>
            <a:r>
              <a:rPr sz="2750" spc="75" dirty="0"/>
              <a:t> </a:t>
            </a:r>
            <a:r>
              <a:rPr sz="2750" spc="-10" dirty="0"/>
              <a:t>table</a:t>
            </a:r>
            <a:endParaRPr sz="2750"/>
          </a:p>
          <a:p>
            <a:pPr marL="816610">
              <a:lnSpc>
                <a:spcPct val="100000"/>
              </a:lnSpc>
              <a:spcBef>
                <a:spcPts val="1055"/>
              </a:spcBef>
            </a:pPr>
            <a:r>
              <a:rPr sz="27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750" spc="-10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750" dirty="0"/>
              <a:t>Look</a:t>
            </a:r>
            <a:r>
              <a:rPr sz="2750" spc="-15" dirty="0"/>
              <a:t> </a:t>
            </a:r>
            <a:r>
              <a:rPr sz="2750" dirty="0"/>
              <a:t>up</a:t>
            </a:r>
            <a:r>
              <a:rPr sz="2750" spc="80" dirty="0"/>
              <a:t> </a:t>
            </a:r>
            <a:r>
              <a:rPr sz="2750" dirty="0"/>
              <a:t>a</a:t>
            </a:r>
            <a:r>
              <a:rPr sz="2750" spc="-25" dirty="0"/>
              <a:t> </a:t>
            </a:r>
            <a:r>
              <a:rPr sz="2750" dirty="0"/>
              <a:t>student</a:t>
            </a:r>
            <a:r>
              <a:rPr sz="2750" spc="235" dirty="0"/>
              <a:t> </a:t>
            </a:r>
            <a:r>
              <a:rPr sz="2750" dirty="0"/>
              <a:t>by</a:t>
            </a:r>
            <a:r>
              <a:rPr sz="2750" spc="80" dirty="0"/>
              <a:t> </a:t>
            </a:r>
            <a:r>
              <a:rPr sz="2750" spc="-25" dirty="0"/>
              <a:t>ID</a:t>
            </a:r>
            <a:endParaRPr sz="2750">
              <a:latin typeface="Times New Roman"/>
              <a:cs typeface="Times New Roman"/>
            </a:endParaRPr>
          </a:p>
          <a:p>
            <a:pPr marL="816610">
              <a:lnSpc>
                <a:spcPct val="100000"/>
              </a:lnSpc>
              <a:spcBef>
                <a:spcPts val="1055"/>
              </a:spcBef>
            </a:pPr>
            <a:r>
              <a:rPr sz="27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750" spc="-13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750" dirty="0"/>
              <a:t>Search</a:t>
            </a:r>
            <a:r>
              <a:rPr sz="2750" spc="40" dirty="0"/>
              <a:t> </a:t>
            </a:r>
            <a:r>
              <a:rPr sz="2750" dirty="0"/>
              <a:t>for</a:t>
            </a:r>
            <a:r>
              <a:rPr sz="2750" spc="5" dirty="0"/>
              <a:t> </a:t>
            </a:r>
            <a:r>
              <a:rPr sz="2750" dirty="0"/>
              <a:t>students</a:t>
            </a:r>
            <a:r>
              <a:rPr sz="2750" spc="245" dirty="0"/>
              <a:t> </a:t>
            </a:r>
            <a:r>
              <a:rPr sz="2750" dirty="0"/>
              <a:t>by</a:t>
            </a:r>
            <a:r>
              <a:rPr sz="2750" spc="15" dirty="0"/>
              <a:t> </a:t>
            </a:r>
            <a:r>
              <a:rPr sz="2750" dirty="0"/>
              <a:t>last</a:t>
            </a:r>
            <a:r>
              <a:rPr sz="2750" spc="-15" dirty="0"/>
              <a:t> </a:t>
            </a:r>
            <a:r>
              <a:rPr sz="2750" spc="-20" dirty="0"/>
              <a:t>name</a:t>
            </a:r>
            <a:endParaRPr sz="2750">
              <a:latin typeface="Times New Roman"/>
              <a:cs typeface="Times New Roman"/>
            </a:endParaRPr>
          </a:p>
          <a:p>
            <a:pPr marL="816610">
              <a:lnSpc>
                <a:spcPct val="100000"/>
              </a:lnSpc>
              <a:spcBef>
                <a:spcPts val="1055"/>
              </a:spcBef>
            </a:pPr>
            <a:r>
              <a:rPr sz="27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750" spc="-13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750" dirty="0"/>
              <a:t>List</a:t>
            </a:r>
            <a:r>
              <a:rPr sz="2750" spc="65" dirty="0"/>
              <a:t> </a:t>
            </a:r>
            <a:r>
              <a:rPr sz="2750" dirty="0"/>
              <a:t>all</a:t>
            </a:r>
            <a:r>
              <a:rPr sz="2750" spc="-20" dirty="0"/>
              <a:t> </a:t>
            </a:r>
            <a:r>
              <a:rPr sz="2750" dirty="0"/>
              <a:t>students</a:t>
            </a:r>
            <a:r>
              <a:rPr sz="2750" spc="270" dirty="0"/>
              <a:t> </a:t>
            </a:r>
            <a:r>
              <a:rPr sz="2750" dirty="0"/>
              <a:t>in</a:t>
            </a:r>
            <a:r>
              <a:rPr sz="2750" spc="-20" dirty="0"/>
              <a:t> </a:t>
            </a:r>
            <a:r>
              <a:rPr sz="2750" dirty="0"/>
              <a:t>a</a:t>
            </a:r>
            <a:r>
              <a:rPr sz="2750" spc="35" dirty="0"/>
              <a:t> </a:t>
            </a:r>
            <a:r>
              <a:rPr sz="2750" spc="-10" dirty="0"/>
              <a:t>class</a:t>
            </a:r>
            <a:endParaRPr sz="2750">
              <a:latin typeface="Times New Roman"/>
              <a:cs typeface="Times New Roman"/>
            </a:endParaRPr>
          </a:p>
          <a:p>
            <a:pPr marL="359410" marR="82550">
              <a:lnSpc>
                <a:spcPct val="102400"/>
              </a:lnSpc>
              <a:spcBef>
                <a:spcPts val="980"/>
              </a:spcBef>
            </a:pPr>
            <a:r>
              <a:rPr sz="2750" dirty="0"/>
              <a:t>Each</a:t>
            </a:r>
            <a:r>
              <a:rPr sz="2750" spc="-25" dirty="0"/>
              <a:t> </a:t>
            </a:r>
            <a:r>
              <a:rPr sz="2750" dirty="0"/>
              <a:t>of</a:t>
            </a:r>
            <a:r>
              <a:rPr sz="2750" spc="5" dirty="0"/>
              <a:t> </a:t>
            </a:r>
            <a:r>
              <a:rPr sz="2750" dirty="0"/>
              <a:t>these</a:t>
            </a:r>
            <a:r>
              <a:rPr sz="2750" spc="125" dirty="0"/>
              <a:t> </a:t>
            </a:r>
            <a:r>
              <a:rPr sz="2750" dirty="0"/>
              <a:t>queries</a:t>
            </a:r>
            <a:r>
              <a:rPr sz="2750" spc="185" dirty="0"/>
              <a:t> </a:t>
            </a:r>
            <a:r>
              <a:rPr sz="2750" dirty="0"/>
              <a:t>searches</a:t>
            </a:r>
            <a:r>
              <a:rPr sz="2750" spc="180" dirty="0"/>
              <a:t> </a:t>
            </a:r>
            <a:r>
              <a:rPr sz="2750" dirty="0"/>
              <a:t>for</a:t>
            </a:r>
            <a:r>
              <a:rPr sz="2750" spc="15" dirty="0"/>
              <a:t> </a:t>
            </a:r>
            <a:r>
              <a:rPr sz="2750" dirty="0"/>
              <a:t>data</a:t>
            </a:r>
            <a:r>
              <a:rPr sz="2750" spc="-50" dirty="0"/>
              <a:t> </a:t>
            </a:r>
            <a:r>
              <a:rPr sz="2750" dirty="0"/>
              <a:t>from</a:t>
            </a:r>
            <a:r>
              <a:rPr sz="2750" spc="40" dirty="0"/>
              <a:t> </a:t>
            </a:r>
            <a:r>
              <a:rPr sz="2750" dirty="0"/>
              <a:t>a</a:t>
            </a:r>
            <a:r>
              <a:rPr sz="2750" spc="-50" dirty="0"/>
              <a:t> </a:t>
            </a:r>
            <a:r>
              <a:rPr sz="2750" spc="-10" dirty="0"/>
              <a:t>single </a:t>
            </a:r>
            <a:r>
              <a:rPr sz="2750" dirty="0"/>
              <a:t>column,</a:t>
            </a:r>
            <a:r>
              <a:rPr sz="2750" spc="80" dirty="0"/>
              <a:t> </a:t>
            </a:r>
            <a:r>
              <a:rPr sz="2750" dirty="0"/>
              <a:t>so</a:t>
            </a:r>
            <a:r>
              <a:rPr sz="2750" spc="55" dirty="0"/>
              <a:t> </a:t>
            </a:r>
            <a:r>
              <a:rPr sz="2750" dirty="0"/>
              <a:t>we</a:t>
            </a:r>
            <a:r>
              <a:rPr sz="2750" spc="-10" dirty="0"/>
              <a:t> </a:t>
            </a:r>
            <a:r>
              <a:rPr sz="2750" dirty="0"/>
              <a:t>should</a:t>
            </a:r>
            <a:r>
              <a:rPr sz="2750" spc="135" dirty="0"/>
              <a:t> </a:t>
            </a:r>
            <a:r>
              <a:rPr sz="2750" dirty="0"/>
              <a:t>ensure</a:t>
            </a:r>
            <a:r>
              <a:rPr sz="2750" spc="145" dirty="0"/>
              <a:t> </a:t>
            </a:r>
            <a:r>
              <a:rPr sz="2750" dirty="0"/>
              <a:t>that</a:t>
            </a:r>
            <a:r>
              <a:rPr sz="2750" spc="65" dirty="0"/>
              <a:t> </a:t>
            </a:r>
            <a:r>
              <a:rPr sz="2750" dirty="0"/>
              <a:t>each</a:t>
            </a:r>
            <a:r>
              <a:rPr sz="2750" spc="-10" dirty="0"/>
              <a:t> </a:t>
            </a:r>
            <a:r>
              <a:rPr sz="2750" dirty="0"/>
              <a:t>of these</a:t>
            </a:r>
            <a:r>
              <a:rPr sz="2750" spc="135" dirty="0"/>
              <a:t> </a:t>
            </a:r>
            <a:r>
              <a:rPr sz="2750" spc="-10" dirty="0"/>
              <a:t>columns </a:t>
            </a:r>
            <a:r>
              <a:rPr sz="2750" dirty="0"/>
              <a:t>has</a:t>
            </a:r>
            <a:r>
              <a:rPr sz="2750" spc="80" dirty="0"/>
              <a:t> </a:t>
            </a:r>
            <a:r>
              <a:rPr sz="2750" dirty="0"/>
              <a:t>its</a:t>
            </a:r>
            <a:r>
              <a:rPr sz="2750" spc="75" dirty="0"/>
              <a:t> </a:t>
            </a:r>
            <a:r>
              <a:rPr sz="2750" dirty="0"/>
              <a:t>own</a:t>
            </a:r>
            <a:r>
              <a:rPr sz="2750" spc="10" dirty="0"/>
              <a:t> </a:t>
            </a:r>
            <a:r>
              <a:rPr sz="2750" spc="-10" dirty="0"/>
              <a:t>index.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021714" y="804862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178DBA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10" dirty="0"/>
              <a:t> </a:t>
            </a:r>
            <a:r>
              <a:rPr dirty="0"/>
              <a:t>First</a:t>
            </a:r>
            <a:r>
              <a:rPr spc="-125" dirty="0"/>
              <a:t> </a:t>
            </a:r>
            <a:r>
              <a:rPr spc="-10" dirty="0"/>
              <a:t>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3604" y="2219642"/>
            <a:ext cx="751967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case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looking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KEY.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already</a:t>
            </a:r>
            <a:r>
              <a:rPr sz="24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exactly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row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want,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optimization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800" y="3657600"/>
            <a:ext cx="5705475" cy="4572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699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70"/>
              </a:spcBef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SELECT</a:t>
            </a:r>
            <a:r>
              <a:rPr sz="2000" spc="-6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Console"/>
                <a:cs typeface="Lucida Console"/>
              </a:rPr>
              <a:t>*</a:t>
            </a:r>
            <a:r>
              <a:rPr sz="2000" spc="-45" dirty="0">
                <a:solidFill>
                  <a:srgbClr val="40404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FROM</a:t>
            </a:r>
            <a:r>
              <a:rPr sz="2000" spc="-4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Console"/>
                <a:cs typeface="Lucida Console"/>
              </a:rPr>
              <a:t>students</a:t>
            </a:r>
            <a:r>
              <a:rPr sz="2000" spc="-40" dirty="0">
                <a:solidFill>
                  <a:srgbClr val="40404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WHERE</a:t>
            </a:r>
            <a:r>
              <a:rPr sz="2000" spc="-4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Console"/>
                <a:cs typeface="Lucida Console"/>
              </a:rPr>
              <a:t>id</a:t>
            </a:r>
            <a:r>
              <a:rPr sz="2000" spc="-55" dirty="0">
                <a:solidFill>
                  <a:srgbClr val="40404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3D999F"/>
                </a:solidFill>
                <a:latin typeface="Lucida Console"/>
                <a:cs typeface="Lucida Console"/>
              </a:rPr>
              <a:t>=</a:t>
            </a:r>
            <a:r>
              <a:rPr sz="2000" spc="-45" dirty="0">
                <a:solidFill>
                  <a:srgbClr val="3D999F"/>
                </a:solidFill>
                <a:latin typeface="Lucida Console"/>
                <a:cs typeface="Lucida Console"/>
              </a:rPr>
              <a:t> </a:t>
            </a:r>
            <a:r>
              <a:rPr sz="2000" spc="-25" dirty="0">
                <a:solidFill>
                  <a:srgbClr val="6E9713"/>
                </a:solidFill>
                <a:latin typeface="Lucida Console"/>
                <a:cs typeface="Lucida Console"/>
              </a:rPr>
              <a:t>1</a:t>
            </a:r>
            <a:r>
              <a:rPr sz="2000" spc="-25" dirty="0">
                <a:solidFill>
                  <a:srgbClr val="404040"/>
                </a:solidFill>
                <a:latin typeface="Lucida Console"/>
                <a:cs typeface="Lucida Console"/>
              </a:rPr>
              <a:t>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714" y="804862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178DBA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6608" y="4741036"/>
          <a:ext cx="7525384" cy="123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/>
                <a:gridCol w="2306320"/>
                <a:gridCol w="2542540"/>
                <a:gridCol w="1881504"/>
              </a:tblGrid>
              <a:tr h="61976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James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Bond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Second</a:t>
            </a:r>
            <a:r>
              <a:rPr spc="-5" dirty="0"/>
              <a:t> </a:t>
            </a:r>
            <a:r>
              <a:rPr spc="-10" dirty="0"/>
              <a:t>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7629" y="1740280"/>
            <a:ext cx="793940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searching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currently</a:t>
            </a:r>
            <a:r>
              <a:rPr sz="24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whole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unless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something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5550" y="3181350"/>
            <a:ext cx="7705725" cy="4572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SELECT</a:t>
            </a:r>
            <a:r>
              <a:rPr sz="2000" spc="-5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Console"/>
                <a:cs typeface="Lucida Console"/>
              </a:rPr>
              <a:t>*</a:t>
            </a:r>
            <a:r>
              <a:rPr sz="2000" spc="-60" dirty="0">
                <a:solidFill>
                  <a:srgbClr val="40404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FROM</a:t>
            </a:r>
            <a:r>
              <a:rPr sz="2000" spc="-6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students</a:t>
            </a:r>
            <a:r>
              <a:rPr sz="2000" spc="-65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WHERE</a:t>
            </a:r>
            <a:r>
              <a:rPr sz="2000" spc="-5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last_name</a:t>
            </a:r>
            <a:r>
              <a:rPr sz="2000" spc="-55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3D999F"/>
                </a:solidFill>
                <a:latin typeface="Lucida Console"/>
                <a:cs typeface="Lucida Console"/>
              </a:rPr>
              <a:t>=</a:t>
            </a:r>
            <a:r>
              <a:rPr sz="2000" spc="-60" dirty="0">
                <a:solidFill>
                  <a:srgbClr val="3D999F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6E9713"/>
                </a:solidFill>
                <a:latin typeface="Lucida Console"/>
                <a:cs typeface="Lucida Console"/>
              </a:rPr>
              <a:t>`Smith`</a:t>
            </a:r>
            <a:r>
              <a:rPr sz="2000" spc="-10" dirty="0">
                <a:solidFill>
                  <a:srgbClr val="404040"/>
                </a:solidFill>
                <a:latin typeface="Lucida Console"/>
                <a:cs typeface="Lucida Console"/>
              </a:rPr>
              <a:t>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7629" y="3877373"/>
            <a:ext cx="68395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Lets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24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ahead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800" y="4581525"/>
            <a:ext cx="7934325" cy="4572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63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CREATE</a:t>
            </a:r>
            <a:r>
              <a:rPr sz="2000" spc="-8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INDEX</a:t>
            </a:r>
            <a:r>
              <a:rPr sz="2000" spc="-8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by_last_name</a:t>
            </a:r>
            <a:r>
              <a:rPr sz="2000" spc="-70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ON</a:t>
            </a:r>
            <a:r>
              <a:rPr sz="2000" spc="-8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555049"/>
                </a:solidFill>
                <a:latin typeface="Lucida Console"/>
                <a:cs typeface="Lucida Console"/>
              </a:rPr>
              <a:t>students(</a:t>
            </a:r>
            <a:r>
              <a:rPr sz="2000" spc="-10" dirty="0">
                <a:solidFill>
                  <a:srgbClr val="C52D3E"/>
                </a:solidFill>
                <a:latin typeface="Lucida Console"/>
                <a:cs typeface="Lucida Console"/>
              </a:rPr>
              <a:t>`last_name`</a:t>
            </a:r>
            <a:r>
              <a:rPr sz="2000" spc="-10" dirty="0">
                <a:solidFill>
                  <a:srgbClr val="555049"/>
                </a:solidFill>
                <a:latin typeface="Lucida Console"/>
                <a:cs typeface="Lucida Console"/>
              </a:rPr>
              <a:t>);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7629" y="5222303"/>
            <a:ext cx="7583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principle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24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800" y="5924550"/>
            <a:ext cx="6858000" cy="4572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826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CREATE</a:t>
            </a:r>
            <a:r>
              <a:rPr sz="2000" spc="-6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INDEX</a:t>
            </a:r>
            <a:r>
              <a:rPr sz="2000" spc="-6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by_class</a:t>
            </a:r>
            <a:r>
              <a:rPr sz="2000" spc="-65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ON</a:t>
            </a:r>
            <a:r>
              <a:rPr sz="2000" spc="-7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students</a:t>
            </a:r>
            <a:r>
              <a:rPr sz="2000" spc="-70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555049"/>
                </a:solidFill>
                <a:latin typeface="Lucida Console"/>
                <a:cs typeface="Lucida Console"/>
              </a:rPr>
              <a:t>(</a:t>
            </a:r>
            <a:r>
              <a:rPr sz="2000" spc="-10" dirty="0">
                <a:solidFill>
                  <a:srgbClr val="C52D3E"/>
                </a:solidFill>
                <a:latin typeface="Lucida Console"/>
                <a:cs typeface="Lucida Console"/>
              </a:rPr>
              <a:t>`class`</a:t>
            </a:r>
            <a:r>
              <a:rPr sz="2000" spc="-10" dirty="0">
                <a:solidFill>
                  <a:srgbClr val="555049"/>
                </a:solidFill>
                <a:latin typeface="Lucida Console"/>
                <a:cs typeface="Lucida Console"/>
              </a:rPr>
              <a:t>);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714" y="804862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178DBA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Third</a:t>
            </a:r>
            <a:r>
              <a:rPr spc="-35" dirty="0"/>
              <a:t> </a:t>
            </a:r>
            <a:r>
              <a:rPr spc="-10" dirty="0"/>
              <a:t>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654" y="2414841"/>
            <a:ext cx="7687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searching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4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5550" y="3143250"/>
            <a:ext cx="6791325" cy="7048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5"/>
              </a:spcBef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SELECT</a:t>
            </a:r>
            <a:r>
              <a:rPr sz="2000" spc="-4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Console"/>
                <a:cs typeface="Lucida Console"/>
              </a:rPr>
              <a:t>*</a:t>
            </a:r>
            <a:r>
              <a:rPr sz="2000" spc="-50" dirty="0">
                <a:solidFill>
                  <a:srgbClr val="40404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FROM</a:t>
            </a:r>
            <a:r>
              <a:rPr sz="2000" spc="-4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555049"/>
                </a:solidFill>
                <a:latin typeface="Lucida Console"/>
                <a:cs typeface="Lucida Console"/>
              </a:rPr>
              <a:t>students</a:t>
            </a:r>
            <a:endParaRPr sz="2000">
              <a:latin typeface="Lucida Console"/>
              <a:cs typeface="Lucida Console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WHERE</a:t>
            </a:r>
            <a:r>
              <a:rPr sz="2000" spc="-5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class</a:t>
            </a:r>
            <a:r>
              <a:rPr sz="2000" spc="-50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3D999F"/>
                </a:solidFill>
                <a:latin typeface="Lucida Console"/>
                <a:cs typeface="Lucida Console"/>
              </a:rPr>
              <a:t>=</a:t>
            </a:r>
            <a:r>
              <a:rPr sz="2000" spc="-50" dirty="0">
                <a:solidFill>
                  <a:srgbClr val="3D999F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6E9713"/>
                </a:solidFill>
                <a:latin typeface="Lucida Console"/>
                <a:cs typeface="Lucida Console"/>
              </a:rPr>
              <a:t>`6A`</a:t>
            </a:r>
            <a:r>
              <a:rPr sz="2000" spc="-50" dirty="0">
                <a:solidFill>
                  <a:srgbClr val="6E9713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Console"/>
                <a:cs typeface="Lucida Console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Console"/>
                <a:cs typeface="Lucida Console"/>
              </a:rPr>
              <a:t>last_name</a:t>
            </a:r>
            <a:r>
              <a:rPr sz="2000" spc="-40" dirty="0">
                <a:solidFill>
                  <a:srgbClr val="404040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3D999F"/>
                </a:solidFill>
                <a:latin typeface="Lucida Console"/>
                <a:cs typeface="Lucida Console"/>
              </a:rPr>
              <a:t>=</a:t>
            </a:r>
            <a:r>
              <a:rPr sz="2000" spc="-50" dirty="0">
                <a:solidFill>
                  <a:srgbClr val="3D999F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6E9713"/>
                </a:solidFill>
                <a:latin typeface="Lucida Console"/>
                <a:cs typeface="Lucida Console"/>
              </a:rPr>
              <a:t>`Smith`</a:t>
            </a:r>
            <a:r>
              <a:rPr sz="2000" spc="-10" dirty="0">
                <a:solidFill>
                  <a:srgbClr val="404040"/>
                </a:solidFill>
                <a:latin typeface="Lucida Console"/>
                <a:cs typeface="Lucida Console"/>
              </a:rPr>
              <a:t>;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714" y="804862"/>
            <a:ext cx="25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178DBA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11805" y="4341240"/>
          <a:ext cx="7524750" cy="123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020"/>
                <a:gridCol w="2306320"/>
                <a:gridCol w="2542540"/>
                <a:gridCol w="1880870"/>
              </a:tblGrid>
              <a:tr h="61976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</a:tr>
              <a:tr h="61976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Chris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Smith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375"/>
            <a:ext cx="1588770" cy="504825"/>
          </a:xfrm>
          <a:custGeom>
            <a:avLst/>
            <a:gdLst/>
            <a:ahLst/>
            <a:cxnLst/>
            <a:rect l="l" t="t" r="r" b="b"/>
            <a:pathLst>
              <a:path w="1588770" h="504825">
                <a:moveTo>
                  <a:pt x="4274" y="0"/>
                </a:moveTo>
                <a:lnTo>
                  <a:pt x="50" y="495300"/>
                </a:lnTo>
                <a:lnTo>
                  <a:pt x="0" y="501269"/>
                </a:lnTo>
                <a:lnTo>
                  <a:pt x="1243825" y="504825"/>
                </a:lnTo>
                <a:lnTo>
                  <a:pt x="1343660" y="504825"/>
                </a:lnTo>
                <a:lnTo>
                  <a:pt x="1348232" y="500125"/>
                </a:lnTo>
                <a:lnTo>
                  <a:pt x="1349883" y="498475"/>
                </a:lnTo>
                <a:lnTo>
                  <a:pt x="1351661" y="496950"/>
                </a:lnTo>
                <a:lnTo>
                  <a:pt x="1353185" y="495300"/>
                </a:lnTo>
                <a:lnTo>
                  <a:pt x="1581150" y="267462"/>
                </a:lnTo>
                <a:lnTo>
                  <a:pt x="1586436" y="260391"/>
                </a:lnTo>
                <a:lnTo>
                  <a:pt x="1588198" y="253285"/>
                </a:lnTo>
                <a:lnTo>
                  <a:pt x="1586436" y="246155"/>
                </a:lnTo>
                <a:lnTo>
                  <a:pt x="1581150" y="239013"/>
                </a:lnTo>
                <a:lnTo>
                  <a:pt x="1353185" y="11175"/>
                </a:lnTo>
                <a:lnTo>
                  <a:pt x="1348232" y="11175"/>
                </a:lnTo>
                <a:lnTo>
                  <a:pt x="1348232" y="6476"/>
                </a:lnTo>
                <a:lnTo>
                  <a:pt x="1343660" y="6476"/>
                </a:lnTo>
                <a:lnTo>
                  <a:pt x="1338834" y="1777"/>
                </a:lnTo>
                <a:lnTo>
                  <a:pt x="1243825" y="1777"/>
                </a:lnTo>
                <a:lnTo>
                  <a:pt x="4274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00250" y="2924175"/>
            <a:ext cx="10191750" cy="1390650"/>
            <a:chOff x="2000250" y="2924175"/>
            <a:chExt cx="10191750" cy="1390650"/>
          </a:xfrm>
        </p:grpSpPr>
        <p:sp>
          <p:nvSpPr>
            <p:cNvPr id="4" name="object 4"/>
            <p:cNvSpPr/>
            <p:nvPr/>
          </p:nvSpPr>
          <p:spPr>
            <a:xfrm>
              <a:off x="2009775" y="2933700"/>
              <a:ext cx="10172700" cy="1371600"/>
            </a:xfrm>
            <a:custGeom>
              <a:avLst/>
              <a:gdLst/>
              <a:ahLst/>
              <a:cxnLst/>
              <a:rect l="l" t="t" r="r" b="b"/>
              <a:pathLst>
                <a:path w="10172700" h="1371600">
                  <a:moveTo>
                    <a:pt x="10172700" y="0"/>
                  </a:moveTo>
                  <a:lnTo>
                    <a:pt x="685800" y="0"/>
                  </a:lnTo>
                  <a:lnTo>
                    <a:pt x="0" y="685800"/>
                  </a:lnTo>
                  <a:lnTo>
                    <a:pt x="685800" y="1371600"/>
                  </a:lnTo>
                  <a:lnTo>
                    <a:pt x="10172700" y="1371600"/>
                  </a:lnTo>
                  <a:lnTo>
                    <a:pt x="10172700" y="0"/>
                  </a:lnTo>
                  <a:close/>
                </a:path>
              </a:pathLst>
            </a:custGeom>
            <a:solidFill>
              <a:srgbClr val="3535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09775" y="2933700"/>
              <a:ext cx="10172700" cy="1371600"/>
            </a:xfrm>
            <a:custGeom>
              <a:avLst/>
              <a:gdLst/>
              <a:ahLst/>
              <a:cxnLst/>
              <a:rect l="l" t="t" r="r" b="b"/>
              <a:pathLst>
                <a:path w="10172700" h="1371600">
                  <a:moveTo>
                    <a:pt x="10172700" y="1371600"/>
                  </a:moveTo>
                  <a:lnTo>
                    <a:pt x="685800" y="1371600"/>
                  </a:lnTo>
                  <a:lnTo>
                    <a:pt x="0" y="685800"/>
                  </a:lnTo>
                  <a:lnTo>
                    <a:pt x="685800" y="0"/>
                  </a:lnTo>
                  <a:lnTo>
                    <a:pt x="10172700" y="0"/>
                  </a:lnTo>
                  <a:lnTo>
                    <a:pt x="10172700" y="1371600"/>
                  </a:lnTo>
                  <a:close/>
                </a:path>
              </a:pathLst>
            </a:custGeom>
            <a:ln w="19050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4240" y="2800604"/>
            <a:ext cx="5497195" cy="1490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600" dirty="0"/>
              <a:t>Thank</a:t>
            </a:r>
            <a:r>
              <a:rPr sz="9600" spc="-50" dirty="0"/>
              <a:t> </a:t>
            </a:r>
            <a:r>
              <a:rPr sz="9600" spc="-755" dirty="0"/>
              <a:t>Y</a:t>
            </a:r>
            <a:r>
              <a:rPr sz="9600" spc="55" dirty="0"/>
              <a:t>o</a:t>
            </a:r>
            <a:r>
              <a:rPr sz="9600" spc="30" dirty="0"/>
              <a:t>u!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604" y="619696"/>
            <a:ext cx="56114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Why</a:t>
            </a:r>
            <a:r>
              <a:rPr sz="4800" spc="-75" dirty="0"/>
              <a:t> </a:t>
            </a:r>
            <a:r>
              <a:rPr sz="4800" dirty="0"/>
              <a:t>we need</a:t>
            </a:r>
            <a:r>
              <a:rPr sz="4800" spc="-110" dirty="0"/>
              <a:t> </a:t>
            </a:r>
            <a:r>
              <a:rPr sz="4800" spc="-10" dirty="0"/>
              <a:t>INDEXes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3400" y="1852930"/>
            <a:ext cx="7730917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sz="2400" spc="-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178DBA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Searching</a:t>
            </a:r>
            <a:r>
              <a:rPr sz="2400" spc="-7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for</a:t>
            </a:r>
            <a:r>
              <a:rPr sz="2400" spc="-7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single</a:t>
            </a:r>
            <a:r>
              <a:rPr sz="2400" spc="-6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record</a:t>
            </a:r>
            <a:r>
              <a:rPr sz="2400" spc="-10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555049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large</a:t>
            </a:r>
            <a:r>
              <a:rPr sz="2400" spc="-4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table.</a:t>
            </a:r>
            <a:r>
              <a:rPr sz="2400" spc="-4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usual</a:t>
            </a:r>
            <a:r>
              <a:rPr sz="2400" spc="-7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5049"/>
                </a:solidFill>
                <a:latin typeface="Calibri"/>
                <a:cs typeface="Calibri"/>
              </a:rPr>
              <a:t>method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searching</a:t>
            </a:r>
            <a:r>
              <a:rPr sz="2400" spc="-10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5049"/>
                </a:solidFill>
                <a:latin typeface="Calibri"/>
                <a:cs typeface="Calibri"/>
              </a:rPr>
              <a:t>record</a:t>
            </a:r>
            <a:r>
              <a:rPr sz="2400" spc="-15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in</a:t>
            </a:r>
            <a:r>
              <a:rPr sz="2400" spc="6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55049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table</a:t>
            </a:r>
            <a:r>
              <a:rPr sz="2400" spc="-4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to</a:t>
            </a:r>
            <a:r>
              <a:rPr sz="2400" spc="-11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start</a:t>
            </a:r>
            <a:r>
              <a:rPr sz="2400" spc="-10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55049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beginning</a:t>
            </a:r>
            <a:r>
              <a:rPr sz="2400" spc="-2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record</a:t>
            </a:r>
            <a:r>
              <a:rPr sz="2400" spc="-8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record,</a:t>
            </a:r>
            <a:r>
              <a:rPr sz="2400" spc="-9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55049"/>
                </a:solidFill>
                <a:latin typeface="Calibri"/>
                <a:cs typeface="Calibri"/>
              </a:rPr>
              <a:t>till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we</a:t>
            </a:r>
            <a:r>
              <a:rPr sz="2400" spc="-2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get</a:t>
            </a:r>
            <a:r>
              <a:rPr sz="2400" spc="-8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5049"/>
                </a:solidFill>
                <a:latin typeface="Calibri"/>
                <a:cs typeface="Calibri"/>
              </a:rPr>
              <a:t>record.</a:t>
            </a:r>
            <a:r>
              <a:rPr sz="2400" spc="-17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lang="en-IN" sz="2400" spc="-175" dirty="0" smtClean="0">
                <a:solidFill>
                  <a:srgbClr val="555049"/>
                </a:solidFill>
                <a:latin typeface="Calibri"/>
                <a:cs typeface="Calibri"/>
              </a:rPr>
              <a:t/>
            </a:r>
            <a:br>
              <a:rPr lang="en-IN" sz="2400" spc="-175" dirty="0" smtClean="0">
                <a:solidFill>
                  <a:srgbClr val="555049"/>
                </a:solidFill>
                <a:latin typeface="Calibri"/>
                <a:cs typeface="Calibri"/>
              </a:rPr>
            </a:br>
            <a:r>
              <a:rPr lang="en-IN" sz="2400" spc="-175" dirty="0" smtClean="0">
                <a:solidFill>
                  <a:srgbClr val="555049"/>
                </a:solidFill>
                <a:latin typeface="Calibri"/>
                <a:cs typeface="Calibri"/>
              </a:rPr>
              <a:t/>
            </a:r>
            <a:br>
              <a:rPr lang="en-IN" sz="2400" spc="-175" dirty="0" smtClean="0">
                <a:solidFill>
                  <a:srgbClr val="555049"/>
                </a:solidFill>
                <a:latin typeface="Calibri"/>
                <a:cs typeface="Calibri"/>
              </a:rPr>
            </a:br>
            <a:r>
              <a:rPr sz="2400" dirty="0" smtClean="0">
                <a:solidFill>
                  <a:srgbClr val="555049"/>
                </a:solidFill>
                <a:latin typeface="Calibri"/>
                <a:cs typeface="Calibri"/>
              </a:rPr>
              <a:t>But</a:t>
            </a:r>
            <a:r>
              <a:rPr sz="2400" spc="-5" dirty="0" smtClean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55049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feasible</a:t>
            </a:r>
            <a:r>
              <a:rPr sz="2400" spc="-1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when</a:t>
            </a:r>
            <a:r>
              <a:rPr sz="2400" spc="-13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table</a:t>
            </a:r>
            <a:r>
              <a:rPr sz="2400" spc="-7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5049"/>
                </a:solidFill>
                <a:latin typeface="Calibri"/>
                <a:cs typeface="Calibri"/>
              </a:rPr>
              <a:t>large.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4317" y="1852930"/>
            <a:ext cx="3124200" cy="2871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What</a:t>
            </a:r>
            <a:r>
              <a:rPr sz="4800" spc="-5" dirty="0"/>
              <a:t> </a:t>
            </a:r>
            <a:r>
              <a:rPr sz="4800" dirty="0"/>
              <a:t>is</a:t>
            </a:r>
            <a:r>
              <a:rPr sz="4800" spc="-45" dirty="0"/>
              <a:t> </a:t>
            </a:r>
            <a:r>
              <a:rPr sz="4800" dirty="0"/>
              <a:t>an</a:t>
            </a:r>
            <a:r>
              <a:rPr sz="4800" spc="-20" dirty="0"/>
              <a:t> </a:t>
            </a:r>
            <a:r>
              <a:rPr sz="4800" spc="-10" dirty="0"/>
              <a:t>INDEX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3374" y="37908"/>
            <a:ext cx="3529076" cy="19765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2450" y="1460181"/>
            <a:ext cx="11430000" cy="47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44265" indent="-343535">
              <a:lnSpc>
                <a:spcPct val="100000"/>
              </a:lnSpc>
              <a:spcBef>
                <a:spcPts val="100"/>
              </a:spcBef>
              <a:tabLst>
                <a:tab pos="422275" algn="l"/>
              </a:tabLst>
            </a:pPr>
            <a:r>
              <a:rPr sz="2400" spc="-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178DBA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created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retrieval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4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huge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tables.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1030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6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Primary</a:t>
            </a:r>
            <a:r>
              <a:rPr sz="2400" spc="-1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key</a:t>
            </a:r>
            <a:r>
              <a:rPr sz="2400" spc="-6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itself</a:t>
            </a:r>
            <a:r>
              <a:rPr sz="2400" spc="-25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acts</a:t>
            </a:r>
            <a:r>
              <a:rPr sz="2400" spc="-8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555049"/>
                </a:solidFill>
                <a:latin typeface="Calibri"/>
                <a:cs typeface="Calibri"/>
              </a:rPr>
              <a:t>as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555049"/>
                </a:solidFill>
                <a:latin typeface="Calibri"/>
                <a:cs typeface="Calibri"/>
              </a:rPr>
              <a:t>an</a:t>
            </a:r>
            <a:r>
              <a:rPr sz="2400" spc="-30" dirty="0" smtClean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index</a:t>
            </a:r>
            <a:r>
              <a:rPr sz="2400" spc="-2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5049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55504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5049"/>
                </a:solidFill>
                <a:latin typeface="Calibri"/>
                <a:cs typeface="Calibri"/>
              </a:rPr>
              <a:t>table.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1085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7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database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400" spc="-65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a</a:t>
            </a:r>
            <a:r>
              <a:rPr sz="24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book</a:t>
            </a:r>
            <a:r>
              <a:rPr sz="2400" spc="-2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lang="en-IN" sz="2400" spc="-20" dirty="0" smtClean="0">
                <a:solidFill>
                  <a:srgbClr val="404040"/>
                </a:solidFill>
                <a:latin typeface="Calibri"/>
                <a:cs typeface="Calibri"/>
              </a:rPr>
              <a:t/>
            </a:r>
            <a:br>
              <a:rPr lang="en-IN" sz="2400" spc="-20" dirty="0" smtClean="0">
                <a:solidFill>
                  <a:srgbClr val="404040"/>
                </a:solidFill>
                <a:latin typeface="Calibri"/>
                <a:cs typeface="Calibri"/>
              </a:rPr>
            </a:br>
            <a:endParaRPr lang="en-IN" sz="2400" spc="-20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1085"/>
              </a:spcBef>
            </a:pPr>
            <a:r>
              <a:rPr lang="en-US" sz="2400" spc="-25" dirty="0">
                <a:solidFill>
                  <a:srgbClr val="404040"/>
                </a:solidFill>
                <a:latin typeface="Calibri"/>
                <a:cs typeface="Calibri"/>
              </a:rPr>
              <a:t>Similar to a book index, which helps a user get to the information sought without having to go page after page, MySQL indexes let the database quickly find and retrieve your required data without scanning the whole </a:t>
            </a:r>
            <a:r>
              <a:rPr lang="en-US" sz="2400" spc="-25" dirty="0" smtClean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</a:p>
          <a:p>
            <a:pPr marL="12700">
              <a:lnSpc>
                <a:spcPts val="2865"/>
              </a:lnSpc>
              <a:spcBef>
                <a:spcPts val="1085"/>
              </a:spcBef>
            </a:pPr>
            <a:endParaRPr lang="en-US" sz="2400" spc="-2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1085"/>
              </a:spcBef>
            </a:pPr>
            <a:r>
              <a:rPr lang="en-US" sz="2400" b="1" dirty="0" smtClean="0"/>
              <a:t>MySQL </a:t>
            </a:r>
            <a:r>
              <a:rPr lang="en-US" sz="2400" b="1" dirty="0"/>
              <a:t>index</a:t>
            </a:r>
            <a:r>
              <a:rPr lang="en-US" sz="2400" dirty="0"/>
              <a:t> allows the database to </a:t>
            </a:r>
            <a:r>
              <a:rPr lang="en-US" sz="2400" b="1" dirty="0"/>
              <a:t>locate </a:t>
            </a:r>
            <a:r>
              <a:rPr lang="en-US" sz="2400" dirty="0"/>
              <a:t>and </a:t>
            </a:r>
            <a:r>
              <a:rPr lang="en-US" sz="2400" b="1" dirty="0"/>
              <a:t>access rows in a table</a:t>
            </a:r>
            <a:r>
              <a:rPr lang="en-US" sz="2400" dirty="0"/>
              <a:t> much faster than it could </a:t>
            </a:r>
            <a:r>
              <a:rPr lang="en-US" sz="2400" b="1" dirty="0"/>
              <a:t>without an index</a:t>
            </a:r>
            <a:r>
              <a:rPr lang="en-US" sz="2400" dirty="0"/>
              <a:t>.</a:t>
            </a:r>
            <a:endParaRPr sz="2400" spc="-25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INDEX</a:t>
            </a:r>
            <a:r>
              <a:rPr sz="4800" spc="-10" dirty="0"/>
              <a:t> advantages</a:t>
            </a:r>
            <a:r>
              <a:rPr sz="4800" spc="-120" dirty="0"/>
              <a:t> </a:t>
            </a:r>
            <a:r>
              <a:rPr sz="4800" dirty="0"/>
              <a:t>and</a:t>
            </a:r>
            <a:r>
              <a:rPr sz="4800" spc="-100" dirty="0"/>
              <a:t> </a:t>
            </a:r>
            <a:r>
              <a:rPr sz="4800" spc="-10" dirty="0"/>
              <a:t>disadvantages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2670175" y="2000771"/>
            <a:ext cx="7709534" cy="31267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750" b="1" spc="-10" dirty="0">
                <a:solidFill>
                  <a:srgbClr val="555049"/>
                </a:solidFill>
                <a:latin typeface="Calibri"/>
                <a:cs typeface="Calibri"/>
              </a:rPr>
              <a:t>Advantages</a:t>
            </a:r>
            <a:endParaRPr sz="2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Speed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endParaRPr sz="24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1030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5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endParaRPr sz="24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1025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6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clauses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750" b="1" spc="-10" dirty="0">
                <a:solidFill>
                  <a:srgbClr val="555049"/>
                </a:solidFill>
                <a:latin typeface="Calibri"/>
                <a:cs typeface="Calibri"/>
              </a:rPr>
              <a:t>Disadvantages</a:t>
            </a:r>
            <a:endParaRPr sz="27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tabLst>
                <a:tab pos="927100" algn="l"/>
              </a:tabLst>
            </a:pPr>
            <a:r>
              <a:rPr sz="2400" spc="-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dirty="0">
                <a:solidFill>
                  <a:srgbClr val="178DBA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Slows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down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transactions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CREATE</a:t>
            </a:r>
            <a:r>
              <a:rPr spc="-250" dirty="0"/>
              <a:t> </a:t>
            </a:r>
            <a:r>
              <a:rPr spc="-10" dirty="0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00072"/>
            <a:ext cx="11430000" cy="150201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3535">
              <a:lnSpc>
                <a:spcPct val="102600"/>
              </a:lnSpc>
              <a:spcBef>
                <a:spcPts val="60"/>
              </a:spcBef>
            </a:pPr>
            <a:r>
              <a:rPr sz="21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150" spc="19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Creating</a:t>
            </a:r>
            <a:r>
              <a:rPr sz="215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an index</a:t>
            </a:r>
            <a:r>
              <a:rPr sz="215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15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15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15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15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15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404040"/>
                </a:solidFill>
                <a:latin typeface="Calibri"/>
                <a:cs typeface="Calibri"/>
              </a:rPr>
              <a:t>frequency,</a:t>
            </a:r>
            <a:r>
              <a:rPr sz="215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columns(combination</a:t>
            </a:r>
            <a:r>
              <a:rPr sz="2150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15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columns)</a:t>
            </a:r>
            <a:r>
              <a:rPr sz="215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15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15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15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15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404040"/>
                </a:solidFill>
                <a:latin typeface="Calibri"/>
                <a:cs typeface="Calibri"/>
              </a:rPr>
              <a:t>fetching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15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15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r>
              <a:rPr sz="215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15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involving</a:t>
            </a:r>
            <a:r>
              <a:rPr sz="215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15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1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15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150" spc="5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15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15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ordered</a:t>
            </a:r>
            <a:r>
              <a:rPr sz="215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1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15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frequently</a:t>
            </a:r>
            <a:r>
              <a:rPr sz="215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accessed</a:t>
            </a:r>
            <a:r>
              <a:rPr sz="215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15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spc="-2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15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frequently</a:t>
            </a:r>
            <a:r>
              <a:rPr sz="215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accessed</a:t>
            </a:r>
            <a:r>
              <a:rPr sz="215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404040"/>
                </a:solidFill>
                <a:latin typeface="Calibri"/>
                <a:cs typeface="Calibri"/>
              </a:rPr>
              <a:t>columns.</a:t>
            </a:r>
            <a:endParaRPr sz="2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1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150" spc="20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15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basic syntax</a:t>
            </a:r>
            <a:r>
              <a:rPr sz="215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15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5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b="1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150" b="1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150" b="1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15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15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endParaRPr sz="21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2775" y="4493577"/>
            <a:ext cx="23812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3241977"/>
            <a:ext cx="10845483" cy="342080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5"/>
              </a:spcBef>
            </a:pPr>
            <a:r>
              <a:rPr lang="en-US" sz="1850" dirty="0" smtClean="0">
                <a:solidFill>
                  <a:srgbClr val="8755B1"/>
                </a:solidFill>
                <a:latin typeface="Lucida Console"/>
                <a:cs typeface="Lucida Console"/>
              </a:rPr>
              <a:t>CREATE INDEX </a:t>
            </a:r>
            <a:r>
              <a:rPr lang="en-US" sz="1850" dirty="0" err="1" smtClean="0">
                <a:solidFill>
                  <a:srgbClr val="8755B1"/>
                </a:solidFill>
                <a:latin typeface="Lucida Console"/>
                <a:cs typeface="Lucida Console"/>
              </a:rPr>
              <a:t>index_name</a:t>
            </a:r>
            <a:r>
              <a:rPr lang="en-US" sz="1850" dirty="0" smtClean="0">
                <a:solidFill>
                  <a:srgbClr val="8755B1"/>
                </a:solidFill>
                <a:latin typeface="Lucida Console"/>
                <a:cs typeface="Lucida Console"/>
              </a:rPr>
              <a:t> ON </a:t>
            </a:r>
            <a:r>
              <a:rPr lang="en-US" sz="1850" dirty="0" err="1" smtClean="0">
                <a:solidFill>
                  <a:srgbClr val="8755B1"/>
                </a:solidFill>
                <a:latin typeface="Lucida Console"/>
                <a:cs typeface="Lucida Console"/>
              </a:rPr>
              <a:t>table_name</a:t>
            </a:r>
            <a:r>
              <a:rPr lang="en-US" sz="1850" dirty="0" smtClean="0">
                <a:solidFill>
                  <a:srgbClr val="8755B1"/>
                </a:solidFill>
                <a:latin typeface="Lucida Console"/>
                <a:cs typeface="Lucida Console"/>
              </a:rPr>
              <a:t> (column1, column2, ...);</a:t>
            </a: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endParaRPr lang="en-US" sz="1850" dirty="0">
              <a:solidFill>
                <a:srgbClr val="8755B1"/>
              </a:solidFill>
              <a:latin typeface="Lucida Console"/>
              <a:cs typeface="Lucida Console"/>
            </a:endParaRP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r>
              <a:rPr lang="en-US" sz="1850" b="1" dirty="0" smtClean="0">
                <a:latin typeface="Lucida Console"/>
                <a:cs typeface="Lucida Console"/>
              </a:rPr>
              <a:t>While creating the table</a:t>
            </a: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CREATE TABLE </a:t>
            </a:r>
            <a:r>
              <a:rPr lang="en-US" sz="1850" dirty="0" err="1">
                <a:solidFill>
                  <a:srgbClr val="8755B1"/>
                </a:solidFill>
                <a:latin typeface="Lucida Console"/>
                <a:cs typeface="Lucida Console"/>
              </a:rPr>
              <a:t>table_name</a:t>
            </a: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 (</a:t>
            </a: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    column1 </a:t>
            </a:r>
            <a:r>
              <a:rPr lang="en-US" sz="1850" dirty="0" err="1">
                <a:solidFill>
                  <a:srgbClr val="8755B1"/>
                </a:solidFill>
                <a:latin typeface="Lucida Console"/>
                <a:cs typeface="Lucida Console"/>
              </a:rPr>
              <a:t>datatype</a:t>
            </a: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,</a:t>
            </a: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    column2 </a:t>
            </a:r>
            <a:r>
              <a:rPr lang="en-US" sz="1850" dirty="0" err="1">
                <a:solidFill>
                  <a:srgbClr val="8755B1"/>
                </a:solidFill>
                <a:latin typeface="Lucida Console"/>
                <a:cs typeface="Lucida Console"/>
              </a:rPr>
              <a:t>datatype</a:t>
            </a: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,</a:t>
            </a: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    ...</a:t>
            </a: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    INDEX </a:t>
            </a:r>
            <a:r>
              <a:rPr lang="en-US" sz="1850" dirty="0" err="1">
                <a:solidFill>
                  <a:srgbClr val="8755B1"/>
                </a:solidFill>
                <a:latin typeface="Lucida Console"/>
                <a:cs typeface="Lucida Console"/>
              </a:rPr>
              <a:t>index_name</a:t>
            </a: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 (</a:t>
            </a:r>
            <a:r>
              <a:rPr lang="en-US" sz="1850" dirty="0" err="1">
                <a:solidFill>
                  <a:srgbClr val="8755B1"/>
                </a:solidFill>
                <a:latin typeface="Lucida Console"/>
                <a:cs typeface="Lucida Console"/>
              </a:rPr>
              <a:t>column_name</a:t>
            </a: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)</a:t>
            </a: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);</a:t>
            </a: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endParaRPr lang="en-US" sz="1850" dirty="0" smtClean="0">
              <a:latin typeface="Lucida Console"/>
              <a:cs typeface="Lucida Console"/>
            </a:endParaRPr>
          </a:p>
          <a:p>
            <a:pPr marL="41275">
              <a:lnSpc>
                <a:spcPct val="100000"/>
              </a:lnSpc>
              <a:spcBef>
                <a:spcPts val="35"/>
              </a:spcBef>
            </a:pPr>
            <a:r>
              <a:rPr lang="en-US" sz="1850" b="1" dirty="0" smtClean="0">
                <a:latin typeface="Lucida Console"/>
                <a:cs typeface="Lucida Console"/>
              </a:rPr>
              <a:t>Add index to existing table</a:t>
            </a:r>
          </a:p>
          <a:p>
            <a:pPr marL="41275">
              <a:spcBef>
                <a:spcPts val="35"/>
              </a:spcBef>
            </a:pP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ALTER TABLE </a:t>
            </a:r>
            <a:r>
              <a:rPr lang="en-US" sz="1850" dirty="0" err="1">
                <a:solidFill>
                  <a:srgbClr val="8755B1"/>
                </a:solidFill>
                <a:latin typeface="Lucida Console"/>
                <a:cs typeface="Lucida Console"/>
              </a:rPr>
              <a:t>table_name</a:t>
            </a: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 ADD INDEX </a:t>
            </a:r>
            <a:r>
              <a:rPr lang="en-US" sz="1850" dirty="0" err="1">
                <a:solidFill>
                  <a:srgbClr val="8755B1"/>
                </a:solidFill>
                <a:latin typeface="Lucida Console"/>
                <a:cs typeface="Lucida Console"/>
              </a:rPr>
              <a:t>index_name</a:t>
            </a: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 (</a:t>
            </a:r>
            <a:r>
              <a:rPr lang="en-US" sz="1850" dirty="0" err="1">
                <a:solidFill>
                  <a:srgbClr val="8755B1"/>
                </a:solidFill>
                <a:latin typeface="Lucida Console"/>
                <a:cs typeface="Lucida Console"/>
              </a:rPr>
              <a:t>column_name</a:t>
            </a:r>
            <a:r>
              <a:rPr lang="en-US" sz="1850" dirty="0">
                <a:solidFill>
                  <a:srgbClr val="8755B1"/>
                </a:solidFill>
                <a:latin typeface="Lucida Console"/>
                <a:cs typeface="Lucida Console"/>
              </a:rPr>
              <a:t>);</a:t>
            </a:r>
            <a:endParaRPr sz="1850" dirty="0">
              <a:solidFill>
                <a:srgbClr val="8755B1"/>
              </a:solidFill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1717" y="82454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/>
              <a:t>DROP</a:t>
            </a:r>
            <a:r>
              <a:rPr spc="-85" dirty="0"/>
              <a:t> </a:t>
            </a:r>
            <a:r>
              <a:rPr spc="-10" dirty="0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782413"/>
            <a:ext cx="7239000" cy="18607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6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indexes,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required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Unwanted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unused</a:t>
            </a:r>
            <a:r>
              <a:rPr sz="24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lead to</a:t>
            </a:r>
            <a:r>
              <a:rPr sz="24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bad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dropped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2400" b="1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command.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5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8220" y="4746561"/>
            <a:ext cx="2552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endParaRPr sz="2000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5781" y="5081206"/>
            <a:ext cx="5924550" cy="294953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2325"/>
              </a:lnSpc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DROP</a:t>
            </a:r>
            <a:r>
              <a:rPr sz="2000" spc="-6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INDEX</a:t>
            </a:r>
            <a:r>
              <a:rPr sz="2000" spc="-6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spc="-10" dirty="0" err="1" smtClean="0">
                <a:solidFill>
                  <a:srgbClr val="404040"/>
                </a:solidFill>
                <a:latin typeface="Lucida Console"/>
                <a:cs typeface="Lucida Console"/>
              </a:rPr>
              <a:t>index_name</a:t>
            </a:r>
            <a:r>
              <a:rPr lang="en-IN" sz="2000" spc="-10" dirty="0" smtClean="0">
                <a:solidFill>
                  <a:srgbClr val="404040"/>
                </a:solidFill>
                <a:latin typeface="Lucida Console"/>
                <a:cs typeface="Lucida Console"/>
              </a:rPr>
              <a:t> on </a:t>
            </a:r>
            <a:r>
              <a:rPr lang="en-IN" sz="2000" spc="-10" dirty="0" err="1" smtClean="0">
                <a:solidFill>
                  <a:srgbClr val="404040"/>
                </a:solidFill>
                <a:latin typeface="Lucida Console"/>
                <a:cs typeface="Lucida Console"/>
              </a:rPr>
              <a:t>table_name</a:t>
            </a:r>
            <a:r>
              <a:rPr sz="2000" spc="-10" dirty="0" smtClean="0">
                <a:solidFill>
                  <a:srgbClr val="404040"/>
                </a:solidFill>
                <a:latin typeface="Lucida Console"/>
                <a:cs typeface="Lucida Console"/>
              </a:rPr>
              <a:t>;</a:t>
            </a:r>
            <a:endParaRPr sz="20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0" y="2352675"/>
            <a:ext cx="312420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/>
              <a:t>RENAME</a:t>
            </a:r>
            <a:r>
              <a:rPr spc="-55" dirty="0"/>
              <a:t> </a:t>
            </a:r>
            <a:r>
              <a:rPr spc="-10" dirty="0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4445" y="2048255"/>
            <a:ext cx="36271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7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renamed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2026" y="2544381"/>
            <a:ext cx="26352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endParaRPr sz="2100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2590800"/>
            <a:ext cx="8534400" cy="5899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ts val="2255"/>
              </a:lnSpc>
            </a:pPr>
            <a:r>
              <a:rPr lang="en-US" sz="2400" dirty="0"/>
              <a:t>ALTER TABLE </a:t>
            </a:r>
            <a:r>
              <a:rPr lang="en-US" sz="2400" dirty="0" err="1"/>
              <a:t>tbl_name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RENAME INDEX </a:t>
            </a:r>
            <a:r>
              <a:rPr lang="en-US" sz="2400" dirty="0" err="1"/>
              <a:t>old_index_name</a:t>
            </a:r>
            <a:r>
              <a:rPr lang="en-US" sz="2400" dirty="0"/>
              <a:t> TO </a:t>
            </a:r>
            <a:r>
              <a:rPr lang="en-US" sz="2400" dirty="0" err="1"/>
              <a:t>new_index_name</a:t>
            </a:r>
            <a:r>
              <a:rPr lang="en-US" sz="2400" dirty="0"/>
              <a:t>;</a:t>
            </a:r>
            <a:endParaRPr sz="21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05375" y="3095561"/>
            <a:ext cx="3824604" cy="3596004"/>
            <a:chOff x="4905375" y="3095561"/>
            <a:chExt cx="3824604" cy="359600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5375" y="3095561"/>
              <a:ext cx="3824351" cy="3595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3295649"/>
              <a:ext cx="3429000" cy="3200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/>
              <a:t>INDEX</a:t>
            </a:r>
            <a:r>
              <a:rPr spc="-5" dirty="0"/>
              <a:t> </a:t>
            </a:r>
            <a:r>
              <a:rPr spc="-10" dirty="0" smtClean="0"/>
              <a:t>types</a:t>
            </a:r>
            <a:r>
              <a:rPr lang="en-IN" spc="-10" dirty="0" smtClean="0"/>
              <a:t> -1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63319" y="1885378"/>
            <a:ext cx="9520555" cy="72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755"/>
              </a:lnSpc>
              <a:spcBef>
                <a:spcPts val="105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6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Single-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4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 one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column.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755"/>
              </a:lnSpc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00" y="2713989"/>
            <a:ext cx="7991475" cy="3524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ts val="2350"/>
              </a:lnSpc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CREATE</a:t>
            </a:r>
            <a:r>
              <a:rPr sz="2000" spc="-229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INDEX</a:t>
            </a:r>
            <a:r>
              <a:rPr sz="2000" spc="-21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index_name</a:t>
            </a:r>
            <a:r>
              <a:rPr sz="2000" spc="-95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ON</a:t>
            </a:r>
            <a:r>
              <a:rPr sz="2000" spc="-7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table_name</a:t>
            </a:r>
            <a:r>
              <a:rPr sz="2000" spc="-65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555049"/>
                </a:solidFill>
                <a:latin typeface="Lucida Console"/>
                <a:cs typeface="Lucida Console"/>
              </a:rPr>
              <a:t>(</a:t>
            </a:r>
            <a:r>
              <a:rPr sz="2000" spc="-10" dirty="0">
                <a:solidFill>
                  <a:srgbClr val="C52D3E"/>
                </a:solidFill>
                <a:latin typeface="Lucida Console"/>
                <a:cs typeface="Lucida Console"/>
              </a:rPr>
              <a:t>column_name</a:t>
            </a:r>
            <a:r>
              <a:rPr sz="2000" spc="-10" dirty="0">
                <a:solidFill>
                  <a:srgbClr val="555049"/>
                </a:solidFill>
                <a:latin typeface="Lucida Console"/>
                <a:cs typeface="Lucida Console"/>
              </a:rPr>
              <a:t>);</a:t>
            </a:r>
            <a:endParaRPr sz="20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112" y="3306467"/>
            <a:ext cx="9617075" cy="10496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9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performance,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data integrity.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allow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inserted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table.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follows.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4356122"/>
            <a:ext cx="9029700" cy="23326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13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90"/>
              </a:spcBef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CREATE</a:t>
            </a:r>
            <a:r>
              <a:rPr sz="2000" spc="-6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UNIQUE</a:t>
            </a:r>
            <a:r>
              <a:rPr sz="2000" spc="-6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INDEX</a:t>
            </a:r>
            <a:r>
              <a:rPr sz="2000" spc="-9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index_name</a:t>
            </a:r>
            <a:r>
              <a:rPr sz="2000" spc="-60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ON</a:t>
            </a:r>
            <a:r>
              <a:rPr sz="2000" spc="-7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table_name</a:t>
            </a:r>
            <a:r>
              <a:rPr sz="2000" spc="-85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555049"/>
                </a:solidFill>
                <a:latin typeface="Lucida Console"/>
                <a:cs typeface="Lucida Console"/>
              </a:rPr>
              <a:t>(</a:t>
            </a:r>
            <a:r>
              <a:rPr sz="2000" spc="-10" dirty="0" err="1">
                <a:solidFill>
                  <a:srgbClr val="C52D3E"/>
                </a:solidFill>
                <a:latin typeface="Lucida Console"/>
                <a:cs typeface="Lucida Console"/>
              </a:rPr>
              <a:t>column_name</a:t>
            </a:r>
            <a:r>
              <a:rPr sz="2000" spc="-10" dirty="0" smtClean="0">
                <a:solidFill>
                  <a:srgbClr val="555049"/>
                </a:solidFill>
                <a:latin typeface="Lucida Console"/>
                <a:cs typeface="Lucida Console"/>
              </a:rPr>
              <a:t>);</a:t>
            </a:r>
            <a:endParaRPr lang="en-IN" sz="2000" spc="-10" dirty="0" smtClean="0">
              <a:solidFill>
                <a:srgbClr val="555049"/>
              </a:solidFill>
              <a:latin typeface="Lucida Console"/>
              <a:cs typeface="Lucida Console"/>
            </a:endParaRPr>
          </a:p>
          <a:p>
            <a:pPr marL="19685">
              <a:lnSpc>
                <a:spcPct val="100000"/>
              </a:lnSpc>
              <a:spcBef>
                <a:spcPts val="190"/>
              </a:spcBef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19685">
              <a:lnSpc>
                <a:spcPct val="100000"/>
              </a:lnSpc>
              <a:spcBef>
                <a:spcPts val="190"/>
              </a:spcBef>
            </a:pPr>
            <a:r>
              <a:rPr lang="en-US" sz="2000" dirty="0" smtClean="0">
                <a:latin typeface="Lucida Console"/>
                <a:cs typeface="Lucida Console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latin typeface="Lucida Console"/>
                <a:cs typeface="Lucida Console"/>
              </a:rPr>
              <a:t>After table creation</a:t>
            </a:r>
          </a:p>
          <a:p>
            <a:pPr marL="19685">
              <a:lnSpc>
                <a:spcPct val="100000"/>
              </a:lnSpc>
              <a:spcBef>
                <a:spcPts val="19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ALTER TABLE employees ADD UNIQUE (email);</a:t>
            </a:r>
          </a:p>
          <a:p>
            <a:pPr marL="19685">
              <a:lnSpc>
                <a:spcPct val="100000"/>
              </a:lnSpc>
              <a:spcBef>
                <a:spcPts val="190"/>
              </a:spcBef>
            </a:pPr>
            <a:endParaRPr lang="en-US" sz="2000" dirty="0" smtClean="0">
              <a:latin typeface="Lucida Console"/>
              <a:cs typeface="Lucida Console"/>
            </a:endParaRPr>
          </a:p>
          <a:p>
            <a:pPr marL="19685">
              <a:lnSpc>
                <a:spcPct val="100000"/>
              </a:lnSpc>
              <a:spcBef>
                <a:spcPts val="19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OR</a:t>
            </a:r>
          </a:p>
          <a:p>
            <a:pPr marL="19685">
              <a:lnSpc>
                <a:spcPct val="100000"/>
              </a:lnSpc>
              <a:spcBef>
                <a:spcPts val="190"/>
              </a:spcBef>
            </a:pPr>
            <a:r>
              <a:rPr lang="en-US" sz="2000" dirty="0" smtClean="0">
                <a:latin typeface="Lucida Console"/>
                <a:cs typeface="Lucida Console"/>
              </a:rPr>
              <a:t>CREATE UNIQUE INDEX </a:t>
            </a:r>
            <a:r>
              <a:rPr lang="en-US" sz="2000" dirty="0" err="1" smtClean="0">
                <a:latin typeface="Lucida Console"/>
                <a:cs typeface="Lucida Console"/>
              </a:rPr>
              <a:t>idx_email</a:t>
            </a:r>
            <a:r>
              <a:rPr lang="en-US" sz="2000" dirty="0" smtClean="0">
                <a:latin typeface="Lucida Console"/>
                <a:cs typeface="Lucida Console"/>
              </a:rPr>
              <a:t> ON employees(email);</a:t>
            </a:r>
            <a:endParaRPr sz="2000" dirty="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105"/>
              </a:spcBef>
            </a:pPr>
            <a:r>
              <a:rPr dirty="0"/>
              <a:t>INDEX</a:t>
            </a:r>
            <a:r>
              <a:rPr spc="-5" dirty="0"/>
              <a:t> </a:t>
            </a:r>
            <a:r>
              <a:rPr spc="-10" dirty="0" smtClean="0"/>
              <a:t>types</a:t>
            </a:r>
            <a:r>
              <a:rPr lang="en-IN" spc="-10" dirty="0" smtClean="0"/>
              <a:t> -2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1736565"/>
            <a:ext cx="9260205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7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(concatenated)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table.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Useful when queries filter on more than one column</a:t>
            </a:r>
            <a:r>
              <a:rPr lang="en-IN" sz="2400" spc="-40" dirty="0" smtClean="0">
                <a:solidFill>
                  <a:srgbClr val="404040"/>
                </a:solidFill>
                <a:latin typeface="Calibri"/>
                <a:cs typeface="Calibri"/>
              </a:rPr>
              <a:t/>
            </a:r>
            <a:br>
              <a:rPr lang="en-IN" sz="2400" spc="-40" dirty="0" smtClean="0">
                <a:solidFill>
                  <a:srgbClr val="404040"/>
                </a:solidFill>
                <a:latin typeface="Calibri"/>
                <a:cs typeface="Calibri"/>
              </a:rPr>
            </a:br>
            <a:r>
              <a:rPr sz="2400" dirty="0" smtClean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6388" y="3050460"/>
            <a:ext cx="8810625" cy="3524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CREATE</a:t>
            </a:r>
            <a:r>
              <a:rPr sz="2000" spc="-9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INDEX</a:t>
            </a:r>
            <a:r>
              <a:rPr sz="2000" spc="-75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index_name</a:t>
            </a:r>
            <a:r>
              <a:rPr sz="2000" spc="-90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8755B1"/>
                </a:solidFill>
                <a:latin typeface="Lucida Console"/>
                <a:cs typeface="Lucida Console"/>
              </a:rPr>
              <a:t>ON</a:t>
            </a:r>
            <a:r>
              <a:rPr sz="2000" spc="-80" dirty="0">
                <a:solidFill>
                  <a:srgbClr val="8755B1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table_name</a:t>
            </a:r>
            <a:r>
              <a:rPr sz="2000" spc="-70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(</a:t>
            </a:r>
            <a:r>
              <a:rPr sz="2000" dirty="0">
                <a:solidFill>
                  <a:srgbClr val="C52D3E"/>
                </a:solidFill>
                <a:latin typeface="Lucida Console"/>
                <a:cs typeface="Lucida Console"/>
              </a:rPr>
              <a:t>column1</a:t>
            </a:r>
            <a:r>
              <a:rPr sz="2000" dirty="0">
                <a:solidFill>
                  <a:srgbClr val="555049"/>
                </a:solidFill>
                <a:latin typeface="Lucida Console"/>
                <a:cs typeface="Lucida Console"/>
              </a:rPr>
              <a:t>,</a:t>
            </a:r>
            <a:r>
              <a:rPr sz="2000" spc="-85" dirty="0">
                <a:solidFill>
                  <a:srgbClr val="555049"/>
                </a:solidFill>
                <a:latin typeface="Lucida Console"/>
                <a:cs typeface="Lucida Console"/>
              </a:rPr>
              <a:t> </a:t>
            </a:r>
            <a:r>
              <a:rPr sz="2000" spc="-10" dirty="0">
                <a:solidFill>
                  <a:srgbClr val="C52D3E"/>
                </a:solidFill>
                <a:latin typeface="Lucida Console"/>
                <a:cs typeface="Lucida Console"/>
              </a:rPr>
              <a:t>column2</a:t>
            </a:r>
            <a:r>
              <a:rPr sz="2000" spc="-10" dirty="0">
                <a:solidFill>
                  <a:srgbClr val="555049"/>
                </a:solidFill>
                <a:latin typeface="Lucida Console"/>
                <a:cs typeface="Lucida Console"/>
              </a:rPr>
              <a:t>);</a:t>
            </a:r>
            <a:endParaRPr sz="2000" dirty="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7466" y="3962400"/>
            <a:ext cx="9348470" cy="187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solidFill>
                  <a:srgbClr val="178DBA"/>
                </a:solidFill>
                <a:latin typeface="Wingdings 3"/>
                <a:cs typeface="Wingdings 3"/>
              </a:rPr>
              <a:t></a:t>
            </a:r>
            <a:r>
              <a:rPr sz="2400" spc="-7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Implicit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default.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means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considers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index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created.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IN" sz="2400" spc="-120" dirty="0" smtClean="0">
                <a:solidFill>
                  <a:srgbClr val="404040"/>
                </a:solidFill>
                <a:latin typeface="Calibri"/>
                <a:cs typeface="Calibri"/>
              </a:rPr>
              <a:t/>
            </a:r>
            <a:br>
              <a:rPr lang="en-IN" sz="2400" spc="-120" dirty="0" smtClean="0">
                <a:solidFill>
                  <a:srgbClr val="404040"/>
                </a:solidFill>
                <a:latin typeface="Calibri"/>
                <a:cs typeface="Calibri"/>
              </a:rPr>
            </a:br>
            <a:r>
              <a:rPr lang="en-IN" sz="2400" spc="-120" dirty="0" smtClean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400" dirty="0" smtClean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spc="-20" dirty="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key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implicit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indexes</a:t>
            </a:r>
            <a:r>
              <a:rPr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lang="en-IN"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/>
            </a:r>
            <a:br>
              <a:rPr lang="en-IN" sz="2400" spc="-10" dirty="0" smtClean="0">
                <a:solidFill>
                  <a:srgbClr val="404040"/>
                </a:solidFill>
                <a:latin typeface="Calibri"/>
                <a:cs typeface="Calibri"/>
              </a:rPr>
            </a:br>
            <a:r>
              <a:rPr lang="en-IN"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lang="en-US"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Automatically creates a unique index.</a:t>
            </a:r>
          </a:p>
          <a:p>
            <a:pPr marL="355600" marR="5080" indent="-342900">
              <a:lnSpc>
                <a:spcPct val="100400"/>
              </a:lnSpc>
              <a:spcBef>
                <a:spcPts val="90"/>
              </a:spcBef>
            </a:pP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    - </a:t>
            </a:r>
            <a:r>
              <a:rPr lang="en-US" sz="2400" spc="-10" dirty="0" smtClean="0">
                <a:solidFill>
                  <a:srgbClr val="404040"/>
                </a:solidFill>
                <a:latin typeface="Calibri"/>
                <a:cs typeface="Calibri"/>
              </a:rPr>
              <a:t>Only one PRIMARY KEY allowed per table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714" y="80486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78DBA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816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Lucida Console</vt:lpstr>
      <vt:lpstr>Times New Roman</vt:lpstr>
      <vt:lpstr>Wingdings</vt:lpstr>
      <vt:lpstr>Wingdings 3</vt:lpstr>
      <vt:lpstr>Office Theme</vt:lpstr>
      <vt:lpstr>MySQL INDEXES</vt:lpstr>
      <vt:lpstr>Why we need INDEXes</vt:lpstr>
      <vt:lpstr>What is an INDEX</vt:lpstr>
      <vt:lpstr>INDEX advantages and disadvantages</vt:lpstr>
      <vt:lpstr>CREATE INDEX</vt:lpstr>
      <vt:lpstr>DROP INDEX</vt:lpstr>
      <vt:lpstr>RENAME INDEX</vt:lpstr>
      <vt:lpstr>INDEX types -1</vt:lpstr>
      <vt:lpstr>INDEX types -2 </vt:lpstr>
      <vt:lpstr>INDEX types -3 </vt:lpstr>
      <vt:lpstr>Show indexes in a table:</vt:lpstr>
      <vt:lpstr>When should INDEXES be avoided?</vt:lpstr>
      <vt:lpstr>Creating a simple INDEX</vt:lpstr>
      <vt:lpstr>Queries used</vt:lpstr>
      <vt:lpstr>Requirements</vt:lpstr>
      <vt:lpstr>The First Query</vt:lpstr>
      <vt:lpstr>The Second Query</vt:lpstr>
      <vt:lpstr>The Third Query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Indexes</dc:title>
  <dc:creator>Hripsime</dc:creator>
  <cp:lastModifiedBy>Dell</cp:lastModifiedBy>
  <cp:revision>8</cp:revision>
  <dcterms:created xsi:type="dcterms:W3CDTF">2025-05-03T04:28:59Z</dcterms:created>
  <dcterms:modified xsi:type="dcterms:W3CDTF">2025-08-28T15:04:17Z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2025-05-03T00:00:00Z</vt:filetime>
  </property>
  <property fmtid="{D5CDD505-2E9C-101B-9397-08002B2CF9AE}" pid="5" name="Producer">
    <vt:lpwstr>Microsoft® PowerPoint® 2016</vt:lpwstr>
  </property>
</Properties>
</file>