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E15E8E-4563-49A9-A0EE-7BFAF6FDB95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45733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15E8E-4563-49A9-A0EE-7BFAF6FDB95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23058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15E8E-4563-49A9-A0EE-7BFAF6FDB95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70CDA-1FBC-42CE-AF94-7EDB52514B5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9455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15E8E-4563-49A9-A0EE-7BFAF6FDB95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3048181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15E8E-4563-49A9-A0EE-7BFAF6FDB95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70CDA-1FBC-42CE-AF94-7EDB52514B5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9039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15E8E-4563-49A9-A0EE-7BFAF6FDB95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1816051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15E8E-4563-49A9-A0EE-7BFAF6FDB95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396710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15E8E-4563-49A9-A0EE-7BFAF6FDB95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316249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15E8E-4563-49A9-A0EE-7BFAF6FDB95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370811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15E8E-4563-49A9-A0EE-7BFAF6FDB95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391363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15E8E-4563-49A9-A0EE-7BFAF6FDB95B}"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55339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15E8E-4563-49A9-A0EE-7BFAF6FDB95B}"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257285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E15E8E-4563-49A9-A0EE-7BFAF6FDB95B}"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320588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15E8E-4563-49A9-A0EE-7BFAF6FDB95B}" type="datetimeFigureOut">
              <a:rPr lang="en-IN" smtClean="0"/>
              <a:t>26-12-2021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402900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15E8E-4563-49A9-A0EE-7BFAF6FDB95B}"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336209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15E8E-4563-49A9-A0EE-7BFAF6FDB95B}"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E70CDA-1FBC-42CE-AF94-7EDB52514B54}" type="slidenum">
              <a:rPr lang="en-IN" smtClean="0"/>
              <a:t>‹#›</a:t>
            </a:fld>
            <a:endParaRPr lang="en-IN"/>
          </a:p>
        </p:txBody>
      </p:sp>
    </p:spTree>
    <p:extLst>
      <p:ext uri="{BB962C8B-B14F-4D97-AF65-F5344CB8AC3E}">
        <p14:creationId xmlns:p14="http://schemas.microsoft.com/office/powerpoint/2010/main" val="224456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E15E8E-4563-49A9-A0EE-7BFAF6FDB95B}" type="datetimeFigureOut">
              <a:rPr lang="en-IN" smtClean="0"/>
              <a:t>26-12-2021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E70CDA-1FBC-42CE-AF94-7EDB52514B54}" type="slidenum">
              <a:rPr lang="en-IN" smtClean="0"/>
              <a:t>‹#›</a:t>
            </a:fld>
            <a:endParaRPr lang="en-IN"/>
          </a:p>
        </p:txBody>
      </p:sp>
    </p:spTree>
    <p:extLst>
      <p:ext uri="{BB962C8B-B14F-4D97-AF65-F5344CB8AC3E}">
        <p14:creationId xmlns:p14="http://schemas.microsoft.com/office/powerpoint/2010/main" val="401423087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aes-full-for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25C016-FD5C-476A-A8CA-479C347A51D0}"/>
              </a:ext>
            </a:extLst>
          </p:cNvPr>
          <p:cNvSpPr>
            <a:spLocks noGrp="1"/>
          </p:cNvSpPr>
          <p:nvPr>
            <p:ph type="subTitle" idx="1"/>
          </p:nvPr>
        </p:nvSpPr>
        <p:spPr>
          <a:xfrm>
            <a:off x="485193" y="131050"/>
            <a:ext cx="10898154" cy="2005660"/>
          </a:xfrm>
        </p:spPr>
        <p:txBody>
          <a:bodyPr>
            <a:normAutofit/>
          </a:bodyPr>
          <a:lstStyle/>
          <a:p>
            <a:endParaRPr lang="en-US" b="1" dirty="0"/>
          </a:p>
          <a:p>
            <a:r>
              <a:rPr lang="en-US" b="1" dirty="0"/>
              <a:t> </a:t>
            </a:r>
          </a:p>
          <a:p>
            <a:r>
              <a:rPr lang="en-IN" b="0" i="0" dirty="0">
                <a:solidFill>
                  <a:srgbClr val="273239"/>
                </a:solidFill>
                <a:effectLst/>
                <a:latin typeface="urw-din"/>
              </a:rPr>
              <a:t>which mean </a:t>
            </a:r>
            <a:r>
              <a:rPr lang="en-IN" b="1" i="0" dirty="0">
                <a:solidFill>
                  <a:srgbClr val="273239"/>
                </a:solidFill>
                <a:effectLst/>
                <a:latin typeface="urw-din"/>
              </a:rPr>
              <a:t>“secret writing”.</a:t>
            </a:r>
          </a:p>
          <a:p>
            <a:r>
              <a:rPr lang="en-US" b="0" i="0" dirty="0">
                <a:solidFill>
                  <a:srgbClr val="273239"/>
                </a:solidFill>
                <a:effectLst/>
                <a:latin typeface="urw-din"/>
              </a:rPr>
              <a:t>It </a:t>
            </a:r>
            <a:r>
              <a:rPr lang="en-US" dirty="0">
                <a:solidFill>
                  <a:srgbClr val="273239"/>
                </a:solidFill>
                <a:latin typeface="urw-din"/>
              </a:rPr>
              <a:t>is a </a:t>
            </a:r>
            <a:r>
              <a:rPr lang="en-US" b="0" i="0" dirty="0">
                <a:solidFill>
                  <a:srgbClr val="273239"/>
                </a:solidFill>
                <a:effectLst/>
                <a:latin typeface="urw-din"/>
              </a:rPr>
              <a:t>way to protect the information that is transmitting through the network communication path.</a:t>
            </a:r>
            <a:endParaRPr lang="en-IN" b="1" i="0" dirty="0">
              <a:solidFill>
                <a:srgbClr val="273239"/>
              </a:solidFill>
              <a:effectLst/>
              <a:latin typeface="urw-din"/>
            </a:endParaRPr>
          </a:p>
          <a:p>
            <a:endParaRPr lang="en-IN" dirty="0"/>
          </a:p>
        </p:txBody>
      </p:sp>
      <p:pic>
        <p:nvPicPr>
          <p:cNvPr id="1028" name="Picture 4">
            <a:extLst>
              <a:ext uri="{FF2B5EF4-FFF2-40B4-BE49-F238E27FC236}">
                <a16:creationId xmlns:a16="http://schemas.microsoft.com/office/drawing/2014/main" id="{4FD8C11C-BE32-4749-B0D6-DDB9567F4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2397967"/>
            <a:ext cx="10963275" cy="35027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48E5C-3A3B-43DE-8FBF-AD6698ADAE88}"/>
              </a:ext>
            </a:extLst>
          </p:cNvPr>
          <p:cNvSpPr txBox="1"/>
          <p:nvPr/>
        </p:nvSpPr>
        <p:spPr>
          <a:xfrm>
            <a:off x="4567335" y="361948"/>
            <a:ext cx="2715208" cy="369332"/>
          </a:xfrm>
          <a:prstGeom prst="rect">
            <a:avLst/>
          </a:prstGeom>
          <a:noFill/>
        </p:spPr>
        <p:txBody>
          <a:bodyPr wrap="square" rtlCol="0">
            <a:spAutoFit/>
          </a:bodyPr>
          <a:lstStyle/>
          <a:p>
            <a:r>
              <a:rPr lang="en-US" b="1" dirty="0"/>
              <a:t>CRYPTOGRAPHY ?</a:t>
            </a:r>
            <a:endParaRPr lang="en-IN" dirty="0"/>
          </a:p>
        </p:txBody>
      </p:sp>
    </p:spTree>
    <p:extLst>
      <p:ext uri="{BB962C8B-B14F-4D97-AF65-F5344CB8AC3E}">
        <p14:creationId xmlns:p14="http://schemas.microsoft.com/office/powerpoint/2010/main" val="301318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6E973-6C55-457F-83A8-7891FBB4E301}"/>
              </a:ext>
            </a:extLst>
          </p:cNvPr>
          <p:cNvSpPr>
            <a:spLocks noGrp="1"/>
          </p:cNvSpPr>
          <p:nvPr>
            <p:ph idx="1"/>
          </p:nvPr>
        </p:nvSpPr>
        <p:spPr>
          <a:xfrm>
            <a:off x="602689" y="783771"/>
            <a:ext cx="8596668" cy="5306681"/>
          </a:xfrm>
        </p:spPr>
        <p:txBody>
          <a:bodyPr/>
          <a:lstStyle/>
          <a:p>
            <a:pPr marL="0" indent="0">
              <a:buNone/>
            </a:pPr>
            <a:endParaRPr lang="en-IN" dirty="0">
              <a:latin typeface="Algerian" panose="04020705040A02060702" pitchFamily="82" charset="0"/>
            </a:endParaRPr>
          </a:p>
        </p:txBody>
      </p:sp>
      <p:sp>
        <p:nvSpPr>
          <p:cNvPr id="4" name="Rectangle 3">
            <a:extLst>
              <a:ext uri="{FF2B5EF4-FFF2-40B4-BE49-F238E27FC236}">
                <a16:creationId xmlns:a16="http://schemas.microsoft.com/office/drawing/2014/main" id="{17809ED0-C1BB-4764-AC88-77200D46807C}"/>
              </a:ext>
            </a:extLst>
          </p:cNvPr>
          <p:cNvSpPr/>
          <p:nvPr/>
        </p:nvSpPr>
        <p:spPr>
          <a:xfrm>
            <a:off x="447869" y="1875654"/>
            <a:ext cx="8238931" cy="1292662"/>
          </a:xfrm>
          <a:prstGeom prst="rect">
            <a:avLst/>
          </a:prstGeom>
          <a:noFill/>
        </p:spPr>
        <p:txBody>
          <a:bodyPr wrap="square" lIns="91440" tIns="45720" rIns="91440" bIns="45720">
            <a:spAutoFit/>
          </a:bodyPr>
          <a:lstStyle/>
          <a:p>
            <a:pPr algn="ctr"/>
            <a:r>
              <a:rPr lang="en-US" sz="7800" b="1" dirty="0">
                <a:ln w="0"/>
                <a:solidFill>
                  <a:schemeClr val="accent1"/>
                </a:solidFill>
                <a:effectLst>
                  <a:outerShdw blurRad="38100" dist="25400" dir="5400000" algn="ctr" rotWithShape="0">
                    <a:srgbClr val="6E747A">
                      <a:alpha val="43000"/>
                    </a:srgbClr>
                  </a:outerShdw>
                </a:effectLst>
                <a:latin typeface="Arial Rounded MT Bold" panose="020F0704030504030204" pitchFamily="34" charset="0"/>
              </a:rPr>
              <a:t>THANK</a:t>
            </a:r>
            <a:r>
              <a:rPr lang="en-US" sz="6600" dirty="0">
                <a:ln w="0"/>
                <a:solidFill>
                  <a:schemeClr val="accent1"/>
                </a:solidFill>
                <a:effectLst>
                  <a:outerShdw blurRad="38100" dist="25400" dir="5400000" algn="ctr" rotWithShape="0">
                    <a:srgbClr val="6E747A">
                      <a:alpha val="43000"/>
                    </a:srgbClr>
                  </a:outerShdw>
                </a:effectLst>
              </a:rPr>
              <a:t> </a:t>
            </a:r>
            <a:r>
              <a:rPr lang="en-US" sz="7800" b="1" dirty="0">
                <a:ln w="0"/>
                <a:solidFill>
                  <a:schemeClr val="accent1"/>
                </a:solidFill>
                <a:effectLst>
                  <a:outerShdw blurRad="38100" dist="25400" dir="5400000" algn="ctr" rotWithShape="0">
                    <a:srgbClr val="6E747A">
                      <a:alpha val="43000"/>
                    </a:srgbClr>
                  </a:outerShdw>
                </a:effectLst>
                <a:latin typeface="Arial Rounded MT Bold" panose="020F0704030504030204" pitchFamily="34" charset="0"/>
              </a:rPr>
              <a:t>YOU</a:t>
            </a:r>
            <a:endParaRPr lang="en-IN" sz="7800" b="1" dirty="0">
              <a:ln w="0"/>
              <a:solidFill>
                <a:schemeClr val="accent1"/>
              </a:solidFill>
              <a:effectLst>
                <a:outerShdw blurRad="38100" dist="25400" dir="5400000" algn="ctr" rotWithShape="0">
                  <a:srgbClr val="6E747A">
                    <a:alpha val="43000"/>
                  </a:srgbClr>
                </a:outerShdw>
              </a:effectLst>
              <a:latin typeface="Arial Rounded MT Bold" panose="020F0704030504030204" pitchFamily="34" charset="0"/>
            </a:endParaRPr>
          </a:p>
        </p:txBody>
      </p:sp>
    </p:spTree>
    <p:extLst>
      <p:ext uri="{BB962C8B-B14F-4D97-AF65-F5344CB8AC3E}">
        <p14:creationId xmlns:p14="http://schemas.microsoft.com/office/powerpoint/2010/main" val="162744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BC7A-001B-494F-AB6A-9B70ADCEE278}"/>
              </a:ext>
            </a:extLst>
          </p:cNvPr>
          <p:cNvSpPr>
            <a:spLocks noGrp="1"/>
          </p:cNvSpPr>
          <p:nvPr>
            <p:ph type="title"/>
          </p:nvPr>
        </p:nvSpPr>
        <p:spPr>
          <a:xfrm>
            <a:off x="838200" y="365125"/>
            <a:ext cx="10515600" cy="950491"/>
          </a:xfrm>
        </p:spPr>
        <p:txBody>
          <a:bodyPr/>
          <a:lstStyle/>
          <a:p>
            <a:r>
              <a:rPr lang="en-US" b="1" dirty="0"/>
              <a:t>VISUAL CRYPTOGRAPHY</a:t>
            </a:r>
            <a:endParaRPr lang="en-IN" b="1" dirty="0"/>
          </a:p>
        </p:txBody>
      </p:sp>
      <p:sp>
        <p:nvSpPr>
          <p:cNvPr id="3" name="Content Placeholder 2">
            <a:extLst>
              <a:ext uri="{FF2B5EF4-FFF2-40B4-BE49-F238E27FC236}">
                <a16:creationId xmlns:a16="http://schemas.microsoft.com/office/drawing/2014/main" id="{66BE6D7A-B607-4AC3-B537-954354412997}"/>
              </a:ext>
            </a:extLst>
          </p:cNvPr>
          <p:cNvSpPr>
            <a:spLocks noGrp="1"/>
          </p:cNvSpPr>
          <p:nvPr>
            <p:ph idx="1"/>
          </p:nvPr>
        </p:nvSpPr>
        <p:spPr>
          <a:xfrm>
            <a:off x="838200" y="1315616"/>
            <a:ext cx="10515600" cy="4861347"/>
          </a:xfrm>
        </p:spPr>
        <p:txBody>
          <a:bodyPr/>
          <a:lstStyle/>
          <a:p>
            <a:r>
              <a:rPr lang="en-US" dirty="0"/>
              <a:t>It is the same technique but we apply on the visual pictures ,videos</a:t>
            </a:r>
          </a:p>
          <a:p>
            <a:pPr marL="0" indent="0">
              <a:buNone/>
            </a:pPr>
            <a:r>
              <a:rPr lang="en-US" dirty="0"/>
              <a:t>   in order to secure them.</a:t>
            </a:r>
          </a:p>
          <a:p>
            <a:pPr marL="0" indent="0">
              <a:buNone/>
            </a:pPr>
            <a:endParaRPr lang="en-IN" dirty="0"/>
          </a:p>
        </p:txBody>
      </p:sp>
      <p:pic>
        <p:nvPicPr>
          <p:cNvPr id="4" name="Picture 4">
            <a:extLst>
              <a:ext uri="{FF2B5EF4-FFF2-40B4-BE49-F238E27FC236}">
                <a16:creationId xmlns:a16="http://schemas.microsoft.com/office/drawing/2014/main" id="{956568FD-6674-46C6-9515-69D28FE57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2397967"/>
            <a:ext cx="10963275" cy="35027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Cryptography">
            <a:extLst>
              <a:ext uri="{FF2B5EF4-FFF2-40B4-BE49-F238E27FC236}">
                <a16:creationId xmlns:a16="http://schemas.microsoft.com/office/drawing/2014/main" id="{8A7CD602-670F-4CF7-89C7-D07CF656B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6597" y="2668553"/>
            <a:ext cx="1726162" cy="12036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isual Cryptography">
            <a:extLst>
              <a:ext uri="{FF2B5EF4-FFF2-40B4-BE49-F238E27FC236}">
                <a16:creationId xmlns:a16="http://schemas.microsoft.com/office/drawing/2014/main" id="{FABC4CDB-A30E-40F0-8A6D-56BB78E14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784" y="4397638"/>
            <a:ext cx="1583257" cy="11447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agnificent Tree alone free image">
            <a:extLst>
              <a:ext uri="{FF2B5EF4-FFF2-40B4-BE49-F238E27FC236}">
                <a16:creationId xmlns:a16="http://schemas.microsoft.com/office/drawing/2014/main" id="{990A6B76-7B79-42F5-8907-9B1570D3E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8783" y="2771191"/>
            <a:ext cx="1322001" cy="11010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Magnificent Tree alone free image">
            <a:extLst>
              <a:ext uri="{FF2B5EF4-FFF2-40B4-BE49-F238E27FC236}">
                <a16:creationId xmlns:a16="http://schemas.microsoft.com/office/drawing/2014/main" id="{D70BB87F-77A7-440A-979F-3CEE312FC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6597" y="4272187"/>
            <a:ext cx="1322001" cy="110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53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DBDA-2F02-4330-9822-41E6B992F6DA}"/>
              </a:ext>
            </a:extLst>
          </p:cNvPr>
          <p:cNvSpPr>
            <a:spLocks noGrp="1"/>
          </p:cNvSpPr>
          <p:nvPr>
            <p:ph type="title"/>
          </p:nvPr>
        </p:nvSpPr>
        <p:spPr/>
        <p:txBody>
          <a:bodyPr/>
          <a:lstStyle/>
          <a:p>
            <a:r>
              <a:rPr lang="en-US" b="1" dirty="0"/>
              <a:t>ALGORITHM USED</a:t>
            </a:r>
            <a:endParaRPr lang="en-IN" b="1" dirty="0"/>
          </a:p>
        </p:txBody>
      </p:sp>
      <p:sp>
        <p:nvSpPr>
          <p:cNvPr id="3" name="Content Placeholder 2">
            <a:extLst>
              <a:ext uri="{FF2B5EF4-FFF2-40B4-BE49-F238E27FC236}">
                <a16:creationId xmlns:a16="http://schemas.microsoft.com/office/drawing/2014/main" id="{9867AF14-C453-454F-8E57-C181AE28BE72}"/>
              </a:ext>
            </a:extLst>
          </p:cNvPr>
          <p:cNvSpPr>
            <a:spLocks noGrp="1"/>
          </p:cNvSpPr>
          <p:nvPr>
            <p:ph idx="1"/>
          </p:nvPr>
        </p:nvSpPr>
        <p:spPr/>
        <p:txBody>
          <a:bodyPr>
            <a:normAutofit/>
          </a:bodyPr>
          <a:lstStyle/>
          <a:p>
            <a:pPr marL="0" indent="0">
              <a:buNone/>
            </a:pPr>
            <a:r>
              <a:rPr lang="en-US" dirty="0"/>
              <a:t>Two Algorithms used : </a:t>
            </a:r>
          </a:p>
          <a:p>
            <a:r>
              <a:rPr lang="en-US" dirty="0"/>
              <a:t>  XOR </a:t>
            </a:r>
          </a:p>
          <a:p>
            <a:r>
              <a:rPr lang="en-US" dirty="0"/>
              <a:t>AES(Advance Encryption Standard)</a:t>
            </a:r>
          </a:p>
          <a:p>
            <a:pPr marL="0" indent="0">
              <a:buNone/>
            </a:pPr>
            <a:endParaRPr lang="en-US" dirty="0"/>
          </a:p>
          <a:p>
            <a:pPr marL="0" indent="0">
              <a:buNone/>
            </a:pPr>
            <a:r>
              <a:rPr lang="en-US" b="1" dirty="0"/>
              <a:t>XOR: (Enc/dec)</a:t>
            </a:r>
          </a:p>
          <a:p>
            <a:pPr marL="0" indent="0">
              <a:buNone/>
            </a:pPr>
            <a:r>
              <a:rPr lang="en-IN" b="1" dirty="0"/>
              <a:t>IMAGE                BYTEARRAY            XOR OP            ENC IMAGE(encrypt.)</a:t>
            </a:r>
          </a:p>
          <a:p>
            <a:pPr marL="0" indent="0">
              <a:buNone/>
            </a:pPr>
            <a:endParaRPr lang="en-US" b="1" dirty="0"/>
          </a:p>
          <a:p>
            <a:pPr marL="0" indent="0">
              <a:buNone/>
            </a:pPr>
            <a:r>
              <a:rPr lang="en-IN" b="1" dirty="0"/>
              <a:t>ENC IMAGE             BYTEARRAY             XOR OP             IMAGE(decrypt.)</a:t>
            </a:r>
            <a:endParaRPr lang="en-US" b="1" dirty="0"/>
          </a:p>
          <a:p>
            <a:pPr marL="0" indent="0">
              <a:buNone/>
            </a:pPr>
            <a:endParaRPr lang="en-IN" b="1" dirty="0"/>
          </a:p>
          <a:p>
            <a:pPr marL="0" indent="0">
              <a:buNone/>
            </a:pPr>
            <a:endParaRPr lang="en-US" b="1" dirty="0"/>
          </a:p>
        </p:txBody>
      </p:sp>
      <p:sp>
        <p:nvSpPr>
          <p:cNvPr id="4" name="Arrow: Right 3">
            <a:extLst>
              <a:ext uri="{FF2B5EF4-FFF2-40B4-BE49-F238E27FC236}">
                <a16:creationId xmlns:a16="http://schemas.microsoft.com/office/drawing/2014/main" id="{69AE66FE-5448-4DD9-A1DB-3AB5F2D690E8}"/>
              </a:ext>
            </a:extLst>
          </p:cNvPr>
          <p:cNvSpPr/>
          <p:nvPr/>
        </p:nvSpPr>
        <p:spPr>
          <a:xfrm>
            <a:off x="1630373" y="4245430"/>
            <a:ext cx="643812" cy="206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C5219642-A363-4D20-BE29-7507AA83A097}"/>
              </a:ext>
            </a:extLst>
          </p:cNvPr>
          <p:cNvSpPr/>
          <p:nvPr/>
        </p:nvSpPr>
        <p:spPr>
          <a:xfrm>
            <a:off x="3928188" y="4245430"/>
            <a:ext cx="550506" cy="224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8312E9A7-836A-4CAD-8A54-4F7B239F1CEC}"/>
              </a:ext>
            </a:extLst>
          </p:cNvPr>
          <p:cNvSpPr/>
          <p:nvPr/>
        </p:nvSpPr>
        <p:spPr>
          <a:xfrm>
            <a:off x="5452187" y="4302347"/>
            <a:ext cx="643813" cy="167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1B0F39D-CF15-4A23-AAE5-BD74F45C0E6B}"/>
              </a:ext>
            </a:extLst>
          </p:cNvPr>
          <p:cNvSpPr/>
          <p:nvPr/>
        </p:nvSpPr>
        <p:spPr>
          <a:xfrm>
            <a:off x="2036255" y="5040292"/>
            <a:ext cx="643812" cy="206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433394A4-8ADF-4BD2-B810-DD03A310970D}"/>
              </a:ext>
            </a:extLst>
          </p:cNvPr>
          <p:cNvSpPr/>
          <p:nvPr/>
        </p:nvSpPr>
        <p:spPr>
          <a:xfrm>
            <a:off x="4203441" y="5049622"/>
            <a:ext cx="643812" cy="206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B6CE17DF-AA93-4181-AC34-B092C0F4E2E5}"/>
              </a:ext>
            </a:extLst>
          </p:cNvPr>
          <p:cNvSpPr/>
          <p:nvPr/>
        </p:nvSpPr>
        <p:spPr>
          <a:xfrm>
            <a:off x="5884268" y="5050557"/>
            <a:ext cx="643812" cy="206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916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C75D-C494-44A3-8C71-13AC80BED935}"/>
              </a:ext>
            </a:extLst>
          </p:cNvPr>
          <p:cNvSpPr>
            <a:spLocks noGrp="1"/>
          </p:cNvSpPr>
          <p:nvPr>
            <p:ph type="title"/>
          </p:nvPr>
        </p:nvSpPr>
        <p:spPr/>
        <p:txBody>
          <a:bodyPr/>
          <a:lstStyle/>
          <a:p>
            <a:r>
              <a:rPr lang="en-US" b="1" dirty="0"/>
              <a:t>AES :</a:t>
            </a:r>
            <a:endParaRPr lang="en-IN" b="1" dirty="0"/>
          </a:p>
        </p:txBody>
      </p:sp>
      <p:sp>
        <p:nvSpPr>
          <p:cNvPr id="3" name="Content Placeholder 2">
            <a:extLst>
              <a:ext uri="{FF2B5EF4-FFF2-40B4-BE49-F238E27FC236}">
                <a16:creationId xmlns:a16="http://schemas.microsoft.com/office/drawing/2014/main" id="{C7CFD873-04BA-49F1-9BCB-6E5910E26126}"/>
              </a:ext>
            </a:extLst>
          </p:cNvPr>
          <p:cNvSpPr>
            <a:spLocks noGrp="1"/>
          </p:cNvSpPr>
          <p:nvPr>
            <p:ph idx="1"/>
          </p:nvPr>
        </p:nvSpPr>
        <p:spPr>
          <a:xfrm>
            <a:off x="838200" y="1455576"/>
            <a:ext cx="10515600" cy="4721387"/>
          </a:xfrm>
        </p:spPr>
        <p:txBody>
          <a:bodyPr>
            <a:normAutofit fontScale="92500" lnSpcReduction="10000"/>
          </a:bodyPr>
          <a:lstStyle/>
          <a:p>
            <a:r>
              <a:rPr lang="en-US" sz="2300" b="0" i="0" u="sng" dirty="0">
                <a:effectLst/>
                <a:latin typeface="urw-din"/>
                <a:hlinkClick r:id="rId2"/>
              </a:rPr>
              <a:t>Advanced Encryption Standard (AES)</a:t>
            </a:r>
            <a:r>
              <a:rPr lang="en-US" sz="2300" b="0" i="0" dirty="0">
                <a:solidFill>
                  <a:srgbClr val="273239"/>
                </a:solidFill>
                <a:effectLst/>
                <a:latin typeface="urw-din"/>
              </a:rPr>
              <a:t> is a specification for the encryption of electronic data established by the U.S National Institute of Standards and Technology (NIST) in 2001.</a:t>
            </a:r>
          </a:p>
          <a:p>
            <a:pPr marL="0" indent="0">
              <a:buNone/>
            </a:pPr>
            <a:endParaRPr lang="en-US" sz="2300" b="0" i="0" dirty="0">
              <a:solidFill>
                <a:srgbClr val="273239"/>
              </a:solidFill>
              <a:effectLst/>
              <a:latin typeface="urw-din"/>
            </a:endParaRPr>
          </a:p>
          <a:p>
            <a:pPr algn="l" fontAlgn="base">
              <a:buFont typeface="Arial" panose="020B0604020202020204" pitchFamily="34" charset="0"/>
              <a:buChar char="•"/>
            </a:pPr>
            <a:r>
              <a:rPr lang="en-US" sz="1800" b="0" i="0" dirty="0">
                <a:solidFill>
                  <a:srgbClr val="273239"/>
                </a:solidFill>
                <a:effectLst/>
                <a:latin typeface="urw-din"/>
              </a:rPr>
              <a:t>AES is a block cipher.</a:t>
            </a:r>
          </a:p>
          <a:p>
            <a:pPr algn="l" fontAlgn="base">
              <a:buFont typeface="Arial" panose="020B0604020202020204" pitchFamily="34" charset="0"/>
              <a:buChar char="•"/>
            </a:pPr>
            <a:r>
              <a:rPr lang="en-US" sz="1800" b="0" i="0" dirty="0">
                <a:solidFill>
                  <a:srgbClr val="273239"/>
                </a:solidFill>
                <a:effectLst/>
                <a:latin typeface="urw-din"/>
              </a:rPr>
              <a:t>The key size can be 128/192/256 bits.(16/24/32 int bytes)</a:t>
            </a:r>
          </a:p>
          <a:p>
            <a:pPr algn="l" fontAlgn="base">
              <a:buFont typeface="Arial" panose="020B0604020202020204" pitchFamily="34" charset="0"/>
              <a:buChar char="•"/>
            </a:pPr>
            <a:r>
              <a:rPr lang="en-US" sz="1800" b="0" i="0" dirty="0">
                <a:solidFill>
                  <a:srgbClr val="273239"/>
                </a:solidFill>
                <a:effectLst/>
                <a:latin typeface="urw-din"/>
              </a:rPr>
              <a:t>Encrypts data in blocks of 128 bits each</a:t>
            </a:r>
            <a:r>
              <a:rPr lang="en-US" sz="1600" b="0" i="0" dirty="0">
                <a:solidFill>
                  <a:srgbClr val="273239"/>
                </a:solidFill>
                <a:effectLst/>
                <a:latin typeface="urw-din"/>
              </a:rPr>
              <a:t>.</a:t>
            </a:r>
          </a:p>
          <a:p>
            <a:pPr marL="0" indent="0">
              <a:buNone/>
            </a:pPr>
            <a:endParaRPr lang="en-US" sz="1600" dirty="0">
              <a:solidFill>
                <a:srgbClr val="273239"/>
              </a:solidFill>
              <a:latin typeface="urw-din"/>
            </a:endParaRPr>
          </a:p>
          <a:p>
            <a:pPr marL="0" indent="0">
              <a:buNone/>
            </a:pPr>
            <a:r>
              <a:rPr lang="en-US" sz="1800" b="1" i="0" dirty="0">
                <a:solidFill>
                  <a:srgbClr val="273239"/>
                </a:solidFill>
                <a:effectLst/>
                <a:latin typeface="urw-din"/>
              </a:rPr>
              <a:t>AES performs operations on bytes of data rather than in bits. Since the block size is 128 bits, the cipher processes 128 bits (or 16 bytes) of the input data at a time</a:t>
            </a:r>
            <a:r>
              <a:rPr lang="en-US" sz="1600" b="0" i="0" dirty="0">
                <a:solidFill>
                  <a:srgbClr val="273239"/>
                </a:solidFill>
                <a:effectLst/>
                <a:latin typeface="urw-din"/>
              </a:rPr>
              <a:t>.</a:t>
            </a:r>
          </a:p>
          <a:p>
            <a:pPr marL="0" indent="0">
              <a:buNone/>
            </a:pPr>
            <a:endParaRPr lang="en-US" sz="1600" b="0" i="0" dirty="0">
              <a:solidFill>
                <a:srgbClr val="273239"/>
              </a:solidFill>
              <a:effectLst/>
              <a:latin typeface="urw-din"/>
            </a:endParaRPr>
          </a:p>
          <a:p>
            <a:pPr algn="l" fontAlgn="base">
              <a:buFont typeface="Arial" panose="020B0604020202020204" pitchFamily="34" charset="0"/>
              <a:buChar char="•"/>
            </a:pPr>
            <a:r>
              <a:rPr lang="en-US" sz="1600" b="0" i="0" dirty="0">
                <a:solidFill>
                  <a:srgbClr val="273239"/>
                </a:solidFill>
                <a:effectLst/>
                <a:latin typeface="urw-din"/>
              </a:rPr>
              <a:t>128 bit key – 10 rounds</a:t>
            </a:r>
          </a:p>
          <a:p>
            <a:pPr algn="l" fontAlgn="base">
              <a:buFont typeface="Arial" panose="020B0604020202020204" pitchFamily="34" charset="0"/>
              <a:buChar char="•"/>
            </a:pPr>
            <a:r>
              <a:rPr lang="en-US" sz="1600" b="0" i="0" dirty="0">
                <a:solidFill>
                  <a:srgbClr val="273239"/>
                </a:solidFill>
                <a:effectLst/>
                <a:latin typeface="urw-din"/>
              </a:rPr>
              <a:t>192 bit key – 12 rounds</a:t>
            </a:r>
          </a:p>
          <a:p>
            <a:pPr algn="l" fontAlgn="base">
              <a:buFont typeface="Arial" panose="020B0604020202020204" pitchFamily="34" charset="0"/>
              <a:buChar char="•"/>
            </a:pPr>
            <a:r>
              <a:rPr lang="en-US" sz="1600" b="0" i="0" dirty="0">
                <a:solidFill>
                  <a:srgbClr val="273239"/>
                </a:solidFill>
                <a:effectLst/>
                <a:latin typeface="urw-din"/>
              </a:rPr>
              <a:t>256 bit key – 14 rounds</a:t>
            </a:r>
          </a:p>
          <a:p>
            <a:pPr marL="0" indent="0">
              <a:buNone/>
            </a:pPr>
            <a:endParaRPr lang="en-IN" sz="2300" dirty="0"/>
          </a:p>
        </p:txBody>
      </p:sp>
    </p:spTree>
    <p:extLst>
      <p:ext uri="{BB962C8B-B14F-4D97-AF65-F5344CB8AC3E}">
        <p14:creationId xmlns:p14="http://schemas.microsoft.com/office/powerpoint/2010/main" val="97492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C1952-B7C6-49AB-A2C9-0BF4C9E87D37}"/>
              </a:ext>
            </a:extLst>
          </p:cNvPr>
          <p:cNvSpPr>
            <a:spLocks noGrp="1"/>
          </p:cNvSpPr>
          <p:nvPr>
            <p:ph idx="1"/>
          </p:nvPr>
        </p:nvSpPr>
        <p:spPr>
          <a:xfrm>
            <a:off x="838200" y="382555"/>
            <a:ext cx="10515600" cy="5794408"/>
          </a:xfrm>
        </p:spPr>
        <p:txBody>
          <a:bodyPr/>
          <a:lstStyle/>
          <a:p>
            <a:r>
              <a:rPr lang="en-US" dirty="0"/>
              <a:t>CREATION OF ROUND KEY :</a:t>
            </a:r>
          </a:p>
          <a:p>
            <a:pPr marL="0" indent="0">
              <a:buNone/>
            </a:pPr>
            <a:r>
              <a:rPr lang="en-US" sz="2500" b="0" i="0" dirty="0">
                <a:solidFill>
                  <a:srgbClr val="273239"/>
                </a:solidFill>
                <a:effectLst/>
                <a:latin typeface="urw-din"/>
              </a:rPr>
              <a:t>   A Key Schedule algorithm is used to calculate all the round keys from           the given key</a:t>
            </a:r>
            <a:endParaRPr lang="en-IN" sz="2500" dirty="0"/>
          </a:p>
        </p:txBody>
      </p:sp>
      <p:pic>
        <p:nvPicPr>
          <p:cNvPr id="3076" name="Picture 4">
            <a:extLst>
              <a:ext uri="{FF2B5EF4-FFF2-40B4-BE49-F238E27FC236}">
                <a16:creationId xmlns:a16="http://schemas.microsoft.com/office/drawing/2014/main" id="{3D174E0A-6C10-43E4-9E4D-F9D5D7F91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727" y="2295331"/>
            <a:ext cx="7193901" cy="3881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08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701D8-C93F-4569-B2E6-9845A8271CE0}"/>
              </a:ext>
            </a:extLst>
          </p:cNvPr>
          <p:cNvSpPr>
            <a:spLocks noGrp="1"/>
          </p:cNvSpPr>
          <p:nvPr>
            <p:ph idx="1"/>
          </p:nvPr>
        </p:nvSpPr>
        <p:spPr>
          <a:xfrm>
            <a:off x="223935" y="139959"/>
            <a:ext cx="11129865" cy="6037004"/>
          </a:xfrm>
        </p:spPr>
        <p:txBody>
          <a:bodyPr/>
          <a:lstStyle/>
          <a:p>
            <a:pPr marL="0" indent="0">
              <a:buNone/>
            </a:pPr>
            <a:r>
              <a:rPr lang="en-US" dirty="0"/>
              <a:t>AES ENCRYPTION:</a:t>
            </a:r>
          </a:p>
          <a:p>
            <a:pPr algn="l" fontAlgn="base">
              <a:buFont typeface="Arial" panose="020B0604020202020204" pitchFamily="34" charset="0"/>
              <a:buChar char="•"/>
            </a:pPr>
            <a:r>
              <a:rPr lang="en-US" sz="2300" b="0" i="0" dirty="0" err="1">
                <a:solidFill>
                  <a:srgbClr val="273239"/>
                </a:solidFill>
                <a:effectLst/>
                <a:latin typeface="urw-din"/>
              </a:rPr>
              <a:t>SubBytes</a:t>
            </a:r>
            <a:endParaRPr lang="en-US" sz="2300" b="0" i="0" dirty="0">
              <a:solidFill>
                <a:srgbClr val="273239"/>
              </a:solidFill>
              <a:effectLst/>
              <a:latin typeface="urw-din"/>
            </a:endParaRPr>
          </a:p>
          <a:p>
            <a:pPr algn="l" fontAlgn="base">
              <a:buFont typeface="Arial" panose="020B0604020202020204" pitchFamily="34" charset="0"/>
              <a:buChar char="•"/>
            </a:pPr>
            <a:r>
              <a:rPr lang="en-US" sz="2300" b="0" i="0" dirty="0" err="1">
                <a:solidFill>
                  <a:srgbClr val="273239"/>
                </a:solidFill>
                <a:effectLst/>
                <a:latin typeface="urw-din"/>
              </a:rPr>
              <a:t>ShiftRows</a:t>
            </a:r>
            <a:endParaRPr lang="en-US" sz="2300" b="0" i="0" dirty="0">
              <a:solidFill>
                <a:srgbClr val="273239"/>
              </a:solidFill>
              <a:effectLst/>
              <a:latin typeface="urw-din"/>
            </a:endParaRPr>
          </a:p>
          <a:p>
            <a:pPr algn="l" fontAlgn="base">
              <a:buFont typeface="Arial" panose="020B0604020202020204" pitchFamily="34" charset="0"/>
              <a:buChar char="•"/>
            </a:pPr>
            <a:r>
              <a:rPr lang="en-US" sz="2300" b="0" i="0" dirty="0" err="1">
                <a:solidFill>
                  <a:srgbClr val="273239"/>
                </a:solidFill>
                <a:effectLst/>
                <a:latin typeface="urw-din"/>
              </a:rPr>
              <a:t>MixColumns</a:t>
            </a:r>
            <a:endParaRPr lang="en-US" sz="2300" b="0" i="0" dirty="0">
              <a:solidFill>
                <a:srgbClr val="273239"/>
              </a:solidFill>
              <a:effectLst/>
              <a:latin typeface="urw-din"/>
            </a:endParaRPr>
          </a:p>
          <a:p>
            <a:pPr algn="l" fontAlgn="base">
              <a:buFont typeface="Arial" panose="020B0604020202020204" pitchFamily="34" charset="0"/>
              <a:buChar char="•"/>
            </a:pPr>
            <a:r>
              <a:rPr lang="en-US" sz="2300" b="0" i="0" dirty="0">
                <a:solidFill>
                  <a:srgbClr val="273239"/>
                </a:solidFill>
                <a:effectLst/>
                <a:latin typeface="urw-din"/>
              </a:rPr>
              <a:t>Add Round Key</a:t>
            </a:r>
          </a:p>
          <a:p>
            <a:endParaRPr lang="en-IN" dirty="0"/>
          </a:p>
        </p:txBody>
      </p:sp>
      <p:pic>
        <p:nvPicPr>
          <p:cNvPr id="4098" name="Picture 2" descr="First Round Process">
            <a:extLst>
              <a:ext uri="{FF2B5EF4-FFF2-40B4-BE49-F238E27FC236}">
                <a16:creationId xmlns:a16="http://schemas.microsoft.com/office/drawing/2014/main" id="{43762081-DDF4-4C2D-A8FB-CE1FEF633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648" y="2677886"/>
            <a:ext cx="3853544" cy="287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32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577D5-0D70-45EE-B1F8-1495E0604F37}"/>
              </a:ext>
            </a:extLst>
          </p:cNvPr>
          <p:cNvSpPr>
            <a:spLocks noGrp="1"/>
          </p:cNvSpPr>
          <p:nvPr>
            <p:ph idx="1"/>
          </p:nvPr>
        </p:nvSpPr>
        <p:spPr>
          <a:xfrm>
            <a:off x="838200" y="625151"/>
            <a:ext cx="10515600" cy="5551812"/>
          </a:xfrm>
        </p:spPr>
        <p:txBody>
          <a:bodyPr/>
          <a:lstStyle/>
          <a:p>
            <a:pPr marL="0" indent="0">
              <a:buNone/>
            </a:pPr>
            <a:r>
              <a:rPr lang="en-US" dirty="0"/>
              <a:t>AES DECRYPTION:</a:t>
            </a:r>
          </a:p>
          <a:p>
            <a:pPr marL="0" indent="0" algn="l" fontAlgn="base">
              <a:buNone/>
            </a:pPr>
            <a:r>
              <a:rPr lang="en-US" b="0" i="0" dirty="0">
                <a:solidFill>
                  <a:srgbClr val="273239"/>
                </a:solidFill>
                <a:effectLst/>
                <a:latin typeface="urw-din"/>
              </a:rPr>
              <a:t>The stages of each round in decryption is as follows :</a:t>
            </a:r>
          </a:p>
          <a:p>
            <a:pPr marL="0" indent="0" algn="l" fontAlgn="base">
              <a:buNone/>
            </a:pPr>
            <a:endParaRPr lang="en-US" b="0" i="0" dirty="0">
              <a:solidFill>
                <a:srgbClr val="273239"/>
              </a:solidFill>
              <a:effectLst/>
              <a:latin typeface="urw-din"/>
            </a:endParaRPr>
          </a:p>
          <a:p>
            <a:pPr algn="l" fontAlgn="base">
              <a:buFont typeface="Arial" panose="020B0604020202020204" pitchFamily="34" charset="0"/>
              <a:buChar char="•"/>
            </a:pPr>
            <a:r>
              <a:rPr lang="en-US" sz="2300" b="0" i="0" dirty="0">
                <a:solidFill>
                  <a:srgbClr val="273239"/>
                </a:solidFill>
                <a:effectLst/>
                <a:latin typeface="urw-din"/>
              </a:rPr>
              <a:t>Add round key</a:t>
            </a:r>
          </a:p>
          <a:p>
            <a:pPr algn="l" fontAlgn="base">
              <a:buFont typeface="Arial" panose="020B0604020202020204" pitchFamily="34" charset="0"/>
              <a:buChar char="•"/>
            </a:pPr>
            <a:r>
              <a:rPr lang="en-US" sz="2300" b="0" i="0" dirty="0">
                <a:solidFill>
                  <a:srgbClr val="273239"/>
                </a:solidFill>
                <a:effectLst/>
                <a:latin typeface="urw-din"/>
              </a:rPr>
              <a:t>Inverse </a:t>
            </a:r>
            <a:r>
              <a:rPr lang="en-US" sz="2300" b="0" i="0" dirty="0" err="1">
                <a:solidFill>
                  <a:srgbClr val="273239"/>
                </a:solidFill>
                <a:effectLst/>
                <a:latin typeface="urw-din"/>
              </a:rPr>
              <a:t>MixColumns</a:t>
            </a:r>
            <a:endParaRPr lang="en-US" sz="2300" b="0" i="0" dirty="0">
              <a:solidFill>
                <a:srgbClr val="273239"/>
              </a:solidFill>
              <a:effectLst/>
              <a:latin typeface="urw-din"/>
            </a:endParaRPr>
          </a:p>
          <a:p>
            <a:pPr algn="l" fontAlgn="base">
              <a:buFont typeface="Arial" panose="020B0604020202020204" pitchFamily="34" charset="0"/>
              <a:buChar char="•"/>
            </a:pPr>
            <a:r>
              <a:rPr lang="en-US" sz="2300" b="0" i="0" dirty="0" err="1">
                <a:solidFill>
                  <a:srgbClr val="273239"/>
                </a:solidFill>
                <a:effectLst/>
                <a:latin typeface="urw-din"/>
              </a:rPr>
              <a:t>ShiftRows</a:t>
            </a:r>
            <a:endParaRPr lang="en-US" sz="2300" b="0" i="0" dirty="0">
              <a:solidFill>
                <a:srgbClr val="273239"/>
              </a:solidFill>
              <a:effectLst/>
              <a:latin typeface="urw-din"/>
            </a:endParaRPr>
          </a:p>
          <a:p>
            <a:pPr algn="l" fontAlgn="base">
              <a:buFont typeface="Arial" panose="020B0604020202020204" pitchFamily="34" charset="0"/>
              <a:buChar char="•"/>
            </a:pPr>
            <a:r>
              <a:rPr lang="en-US" sz="2300" b="0" i="0" dirty="0">
                <a:solidFill>
                  <a:srgbClr val="273239"/>
                </a:solidFill>
                <a:effectLst/>
                <a:latin typeface="urw-din"/>
              </a:rPr>
              <a:t>Inverse </a:t>
            </a:r>
            <a:r>
              <a:rPr lang="en-US" sz="2300" b="0" i="0" dirty="0" err="1">
                <a:solidFill>
                  <a:srgbClr val="273239"/>
                </a:solidFill>
                <a:effectLst/>
                <a:latin typeface="urw-din"/>
              </a:rPr>
              <a:t>SubByte</a:t>
            </a:r>
            <a:endParaRPr lang="en-US" sz="2300" b="0" i="0" dirty="0">
              <a:solidFill>
                <a:srgbClr val="273239"/>
              </a:solidFill>
              <a:effectLst/>
              <a:latin typeface="urw-din"/>
            </a:endParaRPr>
          </a:p>
          <a:p>
            <a:pPr marL="0" indent="0" algn="l" fontAlgn="base">
              <a:buNone/>
            </a:pPr>
            <a:endParaRPr lang="en-US" sz="2300" b="0" i="0" dirty="0">
              <a:solidFill>
                <a:srgbClr val="273239"/>
              </a:solidFill>
              <a:effectLst/>
              <a:latin typeface="urw-din"/>
            </a:endParaRPr>
          </a:p>
          <a:p>
            <a:pPr marL="0" indent="0" algn="l" fontAlgn="base">
              <a:buNone/>
            </a:pPr>
            <a:r>
              <a:rPr lang="en-US" b="0" i="0" dirty="0">
                <a:solidFill>
                  <a:srgbClr val="273239"/>
                </a:solidFill>
                <a:effectLst/>
                <a:latin typeface="urw-din"/>
              </a:rPr>
              <a:t>The decryption process is similar as  encryption process but done in reverse order.</a:t>
            </a:r>
          </a:p>
          <a:p>
            <a:pPr marL="0" indent="0">
              <a:buNone/>
            </a:pPr>
            <a:endParaRPr lang="en-IN" dirty="0"/>
          </a:p>
        </p:txBody>
      </p:sp>
    </p:spTree>
    <p:extLst>
      <p:ext uri="{BB962C8B-B14F-4D97-AF65-F5344CB8AC3E}">
        <p14:creationId xmlns:p14="http://schemas.microsoft.com/office/powerpoint/2010/main" val="245277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34CD1-3897-4DF3-A665-D4FEA6D0C30E}"/>
              </a:ext>
            </a:extLst>
          </p:cNvPr>
          <p:cNvSpPr>
            <a:spLocks noGrp="1"/>
          </p:cNvSpPr>
          <p:nvPr>
            <p:ph idx="1"/>
          </p:nvPr>
        </p:nvSpPr>
        <p:spPr>
          <a:xfrm>
            <a:off x="677334" y="251926"/>
            <a:ext cx="8596668" cy="5714791"/>
          </a:xfrm>
        </p:spPr>
        <p:txBody>
          <a:bodyPr/>
          <a:lstStyle/>
          <a:p>
            <a:pPr marL="0" indent="0">
              <a:buNone/>
            </a:pPr>
            <a:r>
              <a:rPr lang="en-US" dirty="0"/>
              <a:t>B</a:t>
            </a:r>
            <a:r>
              <a:rPr lang="en-IN" dirty="0"/>
              <a:t>OTH XOR AND AES ONE BY ONE:  (ENCRYPTION)</a:t>
            </a:r>
          </a:p>
          <a:p>
            <a:pPr marL="0" indent="0">
              <a:buNone/>
            </a:pPr>
            <a:r>
              <a:rPr lang="en-IN" sz="2000" b="1" dirty="0"/>
              <a:t>                                                 IMAGE </a:t>
            </a:r>
          </a:p>
          <a:p>
            <a:pPr marL="0" indent="0">
              <a:buNone/>
            </a:pPr>
            <a:r>
              <a:rPr lang="en-IN" sz="2000" b="1" dirty="0"/>
              <a:t>                                                           (XOR enc.) </a:t>
            </a:r>
            <a:endParaRPr lang="en-US" sz="2000" b="1" dirty="0"/>
          </a:p>
        </p:txBody>
      </p:sp>
      <p:sp>
        <p:nvSpPr>
          <p:cNvPr id="4" name="Arrow: Down 3">
            <a:extLst>
              <a:ext uri="{FF2B5EF4-FFF2-40B4-BE49-F238E27FC236}">
                <a16:creationId xmlns:a16="http://schemas.microsoft.com/office/drawing/2014/main" id="{CFB90860-9831-43F0-8A9E-7165D51159CD}"/>
              </a:ext>
            </a:extLst>
          </p:cNvPr>
          <p:cNvSpPr/>
          <p:nvPr/>
        </p:nvSpPr>
        <p:spPr>
          <a:xfrm>
            <a:off x="4805266" y="1147665"/>
            <a:ext cx="205273" cy="503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480A5A0-EC38-4520-B888-2A91BE8C15BB}"/>
              </a:ext>
            </a:extLst>
          </p:cNvPr>
          <p:cNvSpPr/>
          <p:nvPr/>
        </p:nvSpPr>
        <p:spPr>
          <a:xfrm>
            <a:off x="989045" y="1838131"/>
            <a:ext cx="8462865" cy="1082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t>IMAGE             BYTEARRAY            XOR OP            ENC IMAGE(encrypt.)</a:t>
            </a:r>
          </a:p>
        </p:txBody>
      </p:sp>
      <p:sp>
        <p:nvSpPr>
          <p:cNvPr id="6" name="Arrow: Right 5">
            <a:extLst>
              <a:ext uri="{FF2B5EF4-FFF2-40B4-BE49-F238E27FC236}">
                <a16:creationId xmlns:a16="http://schemas.microsoft.com/office/drawing/2014/main" id="{CC028A1C-A375-4C86-B40A-F2B03E20080E}"/>
              </a:ext>
            </a:extLst>
          </p:cNvPr>
          <p:cNvSpPr/>
          <p:nvPr/>
        </p:nvSpPr>
        <p:spPr>
          <a:xfrm flipV="1">
            <a:off x="1996752" y="2318657"/>
            <a:ext cx="410547" cy="12129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9FAFC3AD-C1E8-4D51-9668-95C70F1803A9}"/>
              </a:ext>
            </a:extLst>
          </p:cNvPr>
          <p:cNvSpPr/>
          <p:nvPr/>
        </p:nvSpPr>
        <p:spPr>
          <a:xfrm>
            <a:off x="4024604" y="2309327"/>
            <a:ext cx="410547" cy="12129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28232BCC-5F56-48D5-9677-FC29AD7007B7}"/>
              </a:ext>
            </a:extLst>
          </p:cNvPr>
          <p:cNvSpPr/>
          <p:nvPr/>
        </p:nvSpPr>
        <p:spPr>
          <a:xfrm>
            <a:off x="5635377" y="2318657"/>
            <a:ext cx="410547" cy="12129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5C42345D-AE5F-4CEA-8D38-C30FE9BA602B}"/>
              </a:ext>
            </a:extLst>
          </p:cNvPr>
          <p:cNvSpPr/>
          <p:nvPr/>
        </p:nvSpPr>
        <p:spPr>
          <a:xfrm>
            <a:off x="4827604" y="2869163"/>
            <a:ext cx="148064" cy="559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7CB8992-AB8F-4533-BFC8-2B4CCEB9EE4E}"/>
              </a:ext>
            </a:extLst>
          </p:cNvPr>
          <p:cNvSpPr txBox="1"/>
          <p:nvPr/>
        </p:nvSpPr>
        <p:spPr>
          <a:xfrm>
            <a:off x="5071187" y="3031676"/>
            <a:ext cx="6102220" cy="369332"/>
          </a:xfrm>
          <a:prstGeom prst="rect">
            <a:avLst/>
          </a:prstGeom>
          <a:noFill/>
        </p:spPr>
        <p:txBody>
          <a:bodyPr wrap="square">
            <a:spAutoFit/>
          </a:bodyPr>
          <a:lstStyle/>
          <a:p>
            <a:r>
              <a:rPr lang="en-IN" sz="1800" b="1" dirty="0"/>
              <a:t>(AES enc.)</a:t>
            </a:r>
            <a:endParaRPr lang="en-IN" dirty="0"/>
          </a:p>
        </p:txBody>
      </p:sp>
      <p:sp>
        <p:nvSpPr>
          <p:cNvPr id="14" name="TextBox 13">
            <a:extLst>
              <a:ext uri="{FF2B5EF4-FFF2-40B4-BE49-F238E27FC236}">
                <a16:creationId xmlns:a16="http://schemas.microsoft.com/office/drawing/2014/main" id="{A60EEA94-58E7-4AF2-B7E8-7C258832288E}"/>
              </a:ext>
            </a:extLst>
          </p:cNvPr>
          <p:cNvSpPr txBox="1"/>
          <p:nvPr/>
        </p:nvSpPr>
        <p:spPr>
          <a:xfrm flipH="1">
            <a:off x="4435151" y="6060022"/>
            <a:ext cx="2063000" cy="707886"/>
          </a:xfrm>
          <a:prstGeom prst="rect">
            <a:avLst/>
          </a:prstGeom>
          <a:noFill/>
        </p:spPr>
        <p:txBody>
          <a:bodyPr wrap="square" rtlCol="0">
            <a:spAutoFit/>
          </a:bodyPr>
          <a:lstStyle/>
          <a:p>
            <a:r>
              <a:rPr lang="en-US" sz="2000" b="1" dirty="0"/>
              <a:t>ENCRYPTED IMAGE</a:t>
            </a:r>
            <a:endParaRPr lang="en-IN" sz="2000" b="1" dirty="0"/>
          </a:p>
        </p:txBody>
      </p:sp>
      <p:sp>
        <p:nvSpPr>
          <p:cNvPr id="16" name="Rectangle 15">
            <a:extLst>
              <a:ext uri="{FF2B5EF4-FFF2-40B4-BE49-F238E27FC236}">
                <a16:creationId xmlns:a16="http://schemas.microsoft.com/office/drawing/2014/main" id="{04D9BA3C-19BB-4962-BDB7-A4281D8DC89D}"/>
              </a:ext>
            </a:extLst>
          </p:cNvPr>
          <p:cNvSpPr/>
          <p:nvPr/>
        </p:nvSpPr>
        <p:spPr>
          <a:xfrm>
            <a:off x="989045" y="3552738"/>
            <a:ext cx="7930394" cy="2187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2" descr="First Round Process">
            <a:extLst>
              <a:ext uri="{FF2B5EF4-FFF2-40B4-BE49-F238E27FC236}">
                <a16:creationId xmlns:a16="http://schemas.microsoft.com/office/drawing/2014/main" id="{A7F1FBB7-7463-49EE-BED3-6DAFC39ED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284" y="3682254"/>
            <a:ext cx="4910386" cy="1985262"/>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Down 17">
            <a:extLst>
              <a:ext uri="{FF2B5EF4-FFF2-40B4-BE49-F238E27FC236}">
                <a16:creationId xmlns:a16="http://schemas.microsoft.com/office/drawing/2014/main" id="{AA2BA71B-E95F-4D85-9056-FF4AE5AA1CF9}"/>
              </a:ext>
            </a:extLst>
          </p:cNvPr>
          <p:cNvSpPr/>
          <p:nvPr/>
        </p:nvSpPr>
        <p:spPr>
          <a:xfrm>
            <a:off x="4827604" y="5818571"/>
            <a:ext cx="148064" cy="241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145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BB22D-AC56-4AC8-A03B-EC3F02159DEB}"/>
              </a:ext>
            </a:extLst>
          </p:cNvPr>
          <p:cNvSpPr>
            <a:spLocks noGrp="1"/>
          </p:cNvSpPr>
          <p:nvPr>
            <p:ph idx="1"/>
          </p:nvPr>
        </p:nvSpPr>
        <p:spPr>
          <a:xfrm>
            <a:off x="677334" y="438539"/>
            <a:ext cx="8596668" cy="5584162"/>
          </a:xfrm>
        </p:spPr>
        <p:txBody>
          <a:bodyPr>
            <a:normAutofit/>
          </a:bodyPr>
          <a:lstStyle/>
          <a:p>
            <a:pPr marL="0" indent="0">
              <a:buNone/>
            </a:pPr>
            <a:r>
              <a:rPr lang="en-US" sz="2500" b="1" dirty="0"/>
              <a:t>DECRYPTION:                </a:t>
            </a:r>
          </a:p>
          <a:p>
            <a:pPr marL="0" indent="0">
              <a:buNone/>
            </a:pPr>
            <a:r>
              <a:rPr lang="en-US" sz="2500" b="1" dirty="0"/>
              <a:t>                                      </a:t>
            </a:r>
            <a:r>
              <a:rPr lang="en-US" sz="2000" b="1" dirty="0"/>
              <a:t>ENC_IMG</a:t>
            </a:r>
            <a:endParaRPr lang="en-IN" sz="2000" b="1" dirty="0"/>
          </a:p>
        </p:txBody>
      </p:sp>
      <p:sp>
        <p:nvSpPr>
          <p:cNvPr id="4" name="Arrow: Down 3">
            <a:extLst>
              <a:ext uri="{FF2B5EF4-FFF2-40B4-BE49-F238E27FC236}">
                <a16:creationId xmlns:a16="http://schemas.microsoft.com/office/drawing/2014/main" id="{EEB857B3-C9D2-4EE7-9971-3CEBFD2DE135}"/>
              </a:ext>
            </a:extLst>
          </p:cNvPr>
          <p:cNvSpPr/>
          <p:nvPr/>
        </p:nvSpPr>
        <p:spPr>
          <a:xfrm>
            <a:off x="4780659" y="1483567"/>
            <a:ext cx="195009" cy="541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AD9E488-01EE-40B4-B743-36465904DE9A}"/>
              </a:ext>
            </a:extLst>
          </p:cNvPr>
          <p:cNvSpPr/>
          <p:nvPr/>
        </p:nvSpPr>
        <p:spPr>
          <a:xfrm>
            <a:off x="3604068" y="2118048"/>
            <a:ext cx="2743200" cy="811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AES DECRYPTION</a:t>
            </a:r>
            <a:endParaRPr lang="en-IN" dirty="0"/>
          </a:p>
        </p:txBody>
      </p:sp>
      <p:sp>
        <p:nvSpPr>
          <p:cNvPr id="6" name="Arrow: Down 5">
            <a:extLst>
              <a:ext uri="{FF2B5EF4-FFF2-40B4-BE49-F238E27FC236}">
                <a16:creationId xmlns:a16="http://schemas.microsoft.com/office/drawing/2014/main" id="{1E8013AE-7921-43CE-9F6C-B0A44CF204A2}"/>
              </a:ext>
            </a:extLst>
          </p:cNvPr>
          <p:cNvSpPr/>
          <p:nvPr/>
        </p:nvSpPr>
        <p:spPr>
          <a:xfrm>
            <a:off x="4780659" y="3051109"/>
            <a:ext cx="195009" cy="541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304425E-EA25-40FD-A586-52418A466CDF}"/>
              </a:ext>
            </a:extLst>
          </p:cNvPr>
          <p:cNvSpPr/>
          <p:nvPr/>
        </p:nvSpPr>
        <p:spPr>
          <a:xfrm>
            <a:off x="3604068" y="3797555"/>
            <a:ext cx="2743200" cy="811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XOR DECRYPTION</a:t>
            </a:r>
            <a:endParaRPr lang="en-IN" dirty="0"/>
          </a:p>
        </p:txBody>
      </p:sp>
      <p:sp>
        <p:nvSpPr>
          <p:cNvPr id="8" name="Arrow: Down 7">
            <a:extLst>
              <a:ext uri="{FF2B5EF4-FFF2-40B4-BE49-F238E27FC236}">
                <a16:creationId xmlns:a16="http://schemas.microsoft.com/office/drawing/2014/main" id="{C9E6603C-9895-4A6F-B1B8-5B00FB6E5860}"/>
              </a:ext>
            </a:extLst>
          </p:cNvPr>
          <p:cNvSpPr/>
          <p:nvPr/>
        </p:nvSpPr>
        <p:spPr>
          <a:xfrm>
            <a:off x="4780658" y="4687077"/>
            <a:ext cx="195009" cy="541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78414CA-C01C-44AE-9E7D-5B3E290D2301}"/>
              </a:ext>
            </a:extLst>
          </p:cNvPr>
          <p:cNvSpPr txBox="1"/>
          <p:nvPr/>
        </p:nvSpPr>
        <p:spPr>
          <a:xfrm>
            <a:off x="4188456" y="5306012"/>
            <a:ext cx="1574421" cy="369332"/>
          </a:xfrm>
          <a:prstGeom prst="rect">
            <a:avLst/>
          </a:prstGeom>
          <a:noFill/>
        </p:spPr>
        <p:txBody>
          <a:bodyPr wrap="square" rtlCol="0">
            <a:spAutoFit/>
          </a:bodyPr>
          <a:lstStyle/>
          <a:p>
            <a:r>
              <a:rPr lang="en-US" b="1" dirty="0"/>
              <a:t>REAL</a:t>
            </a:r>
            <a:r>
              <a:rPr lang="en-US" sz="1800" b="1" dirty="0"/>
              <a:t>_IMG</a:t>
            </a:r>
            <a:endParaRPr lang="en-IN" dirty="0"/>
          </a:p>
        </p:txBody>
      </p:sp>
    </p:spTree>
    <p:extLst>
      <p:ext uri="{BB962C8B-B14F-4D97-AF65-F5344CB8AC3E}">
        <p14:creationId xmlns:p14="http://schemas.microsoft.com/office/powerpoint/2010/main" val="14443551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322</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 Rounded MT Bold</vt:lpstr>
      <vt:lpstr>Trebuchet MS</vt:lpstr>
      <vt:lpstr>urw-din</vt:lpstr>
      <vt:lpstr>Wingdings 3</vt:lpstr>
      <vt:lpstr>Facet</vt:lpstr>
      <vt:lpstr>PowerPoint Presentation</vt:lpstr>
      <vt:lpstr>VISUAL CRYPTOGRAPHY</vt:lpstr>
      <vt:lpstr>ALGORITHM USED</vt:lpstr>
      <vt:lpstr>AES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VIREN ROY</dc:creator>
  <cp:lastModifiedBy>VIREN ROY</cp:lastModifiedBy>
  <cp:revision>2</cp:revision>
  <dcterms:created xsi:type="dcterms:W3CDTF">2021-12-26T03:07:46Z</dcterms:created>
  <dcterms:modified xsi:type="dcterms:W3CDTF">2021-12-26T03:52:27Z</dcterms:modified>
</cp:coreProperties>
</file>